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68" r:id="rId4"/>
  </p:sldMasterIdLst>
  <p:notesMasterIdLst>
    <p:notesMasterId r:id="rId17"/>
  </p:notesMasterIdLst>
  <p:handoutMasterIdLst>
    <p:handoutMasterId r:id="rId18"/>
  </p:handoutMasterIdLst>
  <p:sldIdLst>
    <p:sldId id="3912" r:id="rId5"/>
    <p:sldId id="3837" r:id="rId6"/>
    <p:sldId id="3910" r:id="rId7"/>
    <p:sldId id="3827" r:id="rId8"/>
    <p:sldId id="3828" r:id="rId9"/>
    <p:sldId id="3907" r:id="rId10"/>
    <p:sldId id="3909" r:id="rId11"/>
    <p:sldId id="3911" r:id="rId12"/>
    <p:sldId id="3908" r:id="rId13"/>
    <p:sldId id="3918" r:id="rId14"/>
    <p:sldId id="3917" r:id="rId15"/>
    <p:sldId id="3874" r:id="rId16"/>
  </p:sldIdLst>
  <p:sldSz cx="12192000" cy="6858000"/>
  <p:notesSz cx="6786563" cy="9923463"/>
  <p:defaultTextStyle>
    <a:defPPr rtl="0"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00" userDrawn="1">
          <p15:clr>
            <a:srgbClr val="A4A3A4"/>
          </p15:clr>
        </p15:guide>
        <p15:guide id="2" orient="horz" pos="3408" userDrawn="1">
          <p15:clr>
            <a:srgbClr val="A4A3A4"/>
          </p15:clr>
        </p15:guide>
        <p15:guide id="3" pos="6936" userDrawn="1">
          <p15:clr>
            <a:srgbClr val="A4A3A4"/>
          </p15:clr>
        </p15:guide>
        <p15:guide id="4" pos="74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2"/>
      </p:cViewPr>
      <p:guideLst>
        <p:guide orient="horz" pos="1200"/>
        <p:guide orient="horz" pos="3408"/>
        <p:guide pos="6936"/>
        <p:guide pos="744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3738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8/10/relationships/authors" Target="authors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>
            <a:extLst>
              <a:ext uri="{FF2B5EF4-FFF2-40B4-BE49-F238E27FC236}">
                <a16:creationId xmlns:a16="http://schemas.microsoft.com/office/drawing/2014/main" id="{B7213D9C-8D0E-4B86-95DF-11F237183B8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0844" cy="49789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5D4334B4-9E72-4596-8243-B6F3B06A71A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44149" y="0"/>
            <a:ext cx="2940844" cy="49789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A0192F-34AC-4C5C-AB74-C0ABB2660169}" type="datetime1">
              <a:rPr lang="it-IT" smtClean="0"/>
              <a:t>03/02/2023</a:t>
            </a:fld>
            <a:endParaRPr lang="it-IT" dirty="0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9AB70547-9610-4257-B83C-6909D207868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25568"/>
            <a:ext cx="2940844" cy="49789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32AA2CCD-9804-4624-9D33-5F279671417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44149" y="9425568"/>
            <a:ext cx="2940844" cy="49789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17E4FE-609F-4C75-ACB9-B2BA66B1438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2154902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0844" cy="49789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it-IT" noProof="0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44149" y="0"/>
            <a:ext cx="2940844" cy="49789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42DE84-441B-4671-B80F-95DFFF3B066F}" type="datetime1">
              <a:rPr lang="it-IT" smtClean="0"/>
              <a:pPr/>
              <a:t>03/02/2023</a:t>
            </a:fld>
            <a:endParaRPr lang="it-IT" dirty="0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417513" y="1239838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it-IT" noProof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8657" y="4775666"/>
            <a:ext cx="5429250" cy="390736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it-IT" noProof="0"/>
              <a:t>Fare clic per modificare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425568"/>
            <a:ext cx="2940844" cy="49789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it-IT" noProof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44149" y="9425568"/>
            <a:ext cx="2940844" cy="49789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D40C6A29-4676-420C-BBE3-ACC2B80F64D4}" type="slidenum">
              <a:rPr lang="it-IT" noProof="0" smtClean="0"/>
              <a:t>‹N›</a:t>
            </a:fld>
            <a:endParaRPr lang="it-IT" noProof="0"/>
          </a:p>
        </p:txBody>
      </p:sp>
    </p:spTree>
    <p:extLst>
      <p:ext uri="{BB962C8B-B14F-4D97-AF65-F5344CB8AC3E}">
        <p14:creationId xmlns:p14="http://schemas.microsoft.com/office/powerpoint/2010/main" val="380459704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D40C6A29-4676-420C-BBE3-ACC2B80F64D4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006386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D40C6A29-4676-420C-BBE3-ACC2B80F64D4}" type="slidenum">
              <a:rPr lang="it-IT" smtClean="0"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825448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D40C6A29-4676-420C-BBE3-ACC2B80F64D4}" type="slidenum">
              <a:rPr lang="it-IT" smtClean="0"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859970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D40C6A29-4676-420C-BBE3-ACC2B80F64D4}" type="slidenum">
              <a:rPr lang="it-IT" smtClean="0"/>
              <a:t>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836457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D40C6A29-4676-420C-BBE3-ACC2B80F64D4}" type="slidenum">
              <a:rPr lang="it-IT" smtClean="0"/>
              <a:t>10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9459348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D40C6A29-4676-420C-BBE3-ACC2B80F64D4}" type="slidenum">
              <a:rPr lang="it-IT" smtClean="0"/>
              <a:t>11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080357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igura a mano libera 13">
            <a:extLst>
              <a:ext uri="{FF2B5EF4-FFF2-40B4-BE49-F238E27FC236}">
                <a16:creationId xmlns:a16="http://schemas.microsoft.com/office/drawing/2014/main" id="{FCE00AC6-1AA1-42D9-83DD-4C308C3F9322}"/>
              </a:ext>
            </a:extLst>
          </p:cNvPr>
          <p:cNvSpPr/>
          <p:nvPr userDrawn="1"/>
        </p:nvSpPr>
        <p:spPr>
          <a:xfrm>
            <a:off x="4000500" y="1087403"/>
            <a:ext cx="8191500" cy="5770597"/>
          </a:xfrm>
          <a:custGeom>
            <a:avLst/>
            <a:gdLst>
              <a:gd name="connsiteX0" fmla="*/ 4929467 w 8191500"/>
              <a:gd name="connsiteY0" fmla="*/ 0 h 5770597"/>
              <a:gd name="connsiteX1" fmla="*/ 8065066 w 8191500"/>
              <a:gd name="connsiteY1" fmla="*/ 1118513 h 5770597"/>
              <a:gd name="connsiteX2" fmla="*/ 8191500 w 8191500"/>
              <a:gd name="connsiteY2" fmla="*/ 1227339 h 5770597"/>
              <a:gd name="connsiteX3" fmla="*/ 8191500 w 8191500"/>
              <a:gd name="connsiteY3" fmla="*/ 5770597 h 5770597"/>
              <a:gd name="connsiteX4" fmla="*/ 79523 w 8191500"/>
              <a:gd name="connsiteY4" fmla="*/ 5770597 h 5770597"/>
              <a:gd name="connsiteX5" fmla="*/ 56799 w 8191500"/>
              <a:gd name="connsiteY5" fmla="*/ 5644158 h 5770597"/>
              <a:gd name="connsiteX6" fmla="*/ 0 w 8191500"/>
              <a:gd name="connsiteY6" fmla="*/ 4898209 h 5770597"/>
              <a:gd name="connsiteX7" fmla="*/ 4929467 w 8191500"/>
              <a:gd name="connsiteY7" fmla="*/ 0 h 57705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191500" h="5770597">
                <a:moveTo>
                  <a:pt x="4929467" y="0"/>
                </a:moveTo>
                <a:cubicBezTo>
                  <a:pt x="6120547" y="0"/>
                  <a:pt x="7212963" y="419755"/>
                  <a:pt x="8065066" y="1118513"/>
                </a:cubicBezTo>
                <a:lnTo>
                  <a:pt x="8191500" y="1227339"/>
                </a:lnTo>
                <a:lnTo>
                  <a:pt x="8191500" y="5770597"/>
                </a:lnTo>
                <a:lnTo>
                  <a:pt x="79523" y="5770597"/>
                </a:lnTo>
                <a:lnTo>
                  <a:pt x="56799" y="5644158"/>
                </a:lnTo>
                <a:cubicBezTo>
                  <a:pt x="19398" y="5400934"/>
                  <a:pt x="0" y="5151822"/>
                  <a:pt x="0" y="4898209"/>
                </a:cubicBezTo>
                <a:cubicBezTo>
                  <a:pt x="0" y="2193003"/>
                  <a:pt x="2206998" y="0"/>
                  <a:pt x="4929467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12" name="Connettore diritto 11">
            <a:extLst>
              <a:ext uri="{FF2B5EF4-FFF2-40B4-BE49-F238E27FC236}">
                <a16:creationId xmlns:a16="http://schemas.microsoft.com/office/drawing/2014/main" id="{5319A315-F756-49EC-8181-0EC3F0A37B09}"/>
              </a:ext>
            </a:extLst>
          </p:cNvPr>
          <p:cNvCxnSpPr>
            <a:cxnSpLocks/>
          </p:cNvCxnSpPr>
          <p:nvPr userDrawn="1"/>
        </p:nvCxnSpPr>
        <p:spPr>
          <a:xfrm>
            <a:off x="406241" y="183933"/>
            <a:ext cx="0" cy="1597708"/>
          </a:xfrm>
          <a:prstGeom prst="line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Figura a mano libera: Forma 13">
            <a:extLst>
              <a:ext uri="{FF2B5EF4-FFF2-40B4-BE49-F238E27FC236}">
                <a16:creationId xmlns:a16="http://schemas.microsoft.com/office/drawing/2014/main" id="{560F3E26-F530-48F5-983F-9DCFF41D4F39}"/>
              </a:ext>
            </a:extLst>
          </p:cNvPr>
          <p:cNvSpPr/>
          <p:nvPr userDrawn="1"/>
        </p:nvSpPr>
        <p:spPr>
          <a:xfrm>
            <a:off x="5292348" y="1"/>
            <a:ext cx="2279742" cy="1267785"/>
          </a:xfrm>
          <a:custGeom>
            <a:avLst/>
            <a:gdLst>
              <a:gd name="connsiteX0" fmla="*/ 0 w 2279742"/>
              <a:gd name="connsiteY0" fmla="*/ 0 h 1267785"/>
              <a:gd name="connsiteX1" fmla="*/ 138700 w 2279742"/>
              <a:gd name="connsiteY1" fmla="*/ 0 h 1267785"/>
              <a:gd name="connsiteX2" fmla="*/ 138700 w 2279742"/>
              <a:gd name="connsiteY2" fmla="*/ 1078193 h 1267785"/>
              <a:gd name="connsiteX3" fmla="*/ 2002733 w 2279742"/>
              <a:gd name="connsiteY3" fmla="*/ 0 h 1267785"/>
              <a:gd name="connsiteX4" fmla="*/ 2279742 w 2279742"/>
              <a:gd name="connsiteY4" fmla="*/ 0 h 1267785"/>
              <a:gd name="connsiteX5" fmla="*/ 104026 w 2279742"/>
              <a:gd name="connsiteY5" fmla="*/ 1258503 h 1267785"/>
              <a:gd name="connsiteX6" fmla="*/ 69351 w 2279742"/>
              <a:gd name="connsiteY6" fmla="*/ 1267785 h 1267785"/>
              <a:gd name="connsiteX7" fmla="*/ 0 w 2279742"/>
              <a:gd name="connsiteY7" fmla="*/ 1198436 h 12677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279742" h="1267785">
                <a:moveTo>
                  <a:pt x="0" y="0"/>
                </a:moveTo>
                <a:lnTo>
                  <a:pt x="138700" y="0"/>
                </a:lnTo>
                <a:lnTo>
                  <a:pt x="138700" y="1078193"/>
                </a:lnTo>
                <a:lnTo>
                  <a:pt x="2002733" y="0"/>
                </a:lnTo>
                <a:lnTo>
                  <a:pt x="2279742" y="0"/>
                </a:lnTo>
                <a:lnTo>
                  <a:pt x="104026" y="1258503"/>
                </a:lnTo>
                <a:cubicBezTo>
                  <a:pt x="93484" y="1264595"/>
                  <a:pt x="81523" y="1267796"/>
                  <a:pt x="69351" y="1267785"/>
                </a:cubicBezTo>
                <a:cubicBezTo>
                  <a:pt x="31049" y="1267785"/>
                  <a:pt x="0" y="1236737"/>
                  <a:pt x="0" y="1198436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Figura a mano libera: Forma 15">
            <a:extLst>
              <a:ext uri="{FF2B5EF4-FFF2-40B4-BE49-F238E27FC236}">
                <a16:creationId xmlns:a16="http://schemas.microsoft.com/office/drawing/2014/main" id="{5C97701E-DAF9-4174-AA91-DA203CD27D6A}"/>
              </a:ext>
            </a:extLst>
          </p:cNvPr>
          <p:cNvSpPr/>
          <p:nvPr userDrawn="1"/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Ovale 17">
            <a:extLst>
              <a:ext uri="{FF2B5EF4-FFF2-40B4-BE49-F238E27FC236}">
                <a16:creationId xmlns:a16="http://schemas.microsoft.com/office/drawing/2014/main" id="{4F765374-1A4B-41DC-9E75-A95A6C655328}"/>
              </a:ext>
            </a:extLst>
          </p:cNvPr>
          <p:cNvSpPr/>
          <p:nvPr userDrawn="1"/>
        </p:nvSpPr>
        <p:spPr>
          <a:xfrm>
            <a:off x="1569044" y="514898"/>
            <a:ext cx="2393351" cy="2328423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Figura a mano libera: Forma 19">
            <a:extLst>
              <a:ext uri="{FF2B5EF4-FFF2-40B4-BE49-F238E27FC236}">
                <a16:creationId xmlns:a16="http://schemas.microsoft.com/office/drawing/2014/main" id="{7618DB8E-B14E-42E2-B454-6F4F36A8A9D9}"/>
              </a:ext>
            </a:extLst>
          </p:cNvPr>
          <p:cNvSpPr/>
          <p:nvPr userDrawn="1"/>
        </p:nvSpPr>
        <p:spPr>
          <a:xfrm flipH="1">
            <a:off x="0" y="2949740"/>
            <a:ext cx="1186451" cy="1771650"/>
          </a:xfrm>
          <a:custGeom>
            <a:avLst/>
            <a:gdLst>
              <a:gd name="connsiteX0" fmla="*/ 61913 w 1186451"/>
              <a:gd name="connsiteY0" fmla="*/ 0 h 1771650"/>
              <a:gd name="connsiteX1" fmla="*/ 1186451 w 1186451"/>
              <a:gd name="connsiteY1" fmla="*/ 0 h 1771650"/>
              <a:gd name="connsiteX2" fmla="*/ 1186451 w 1186451"/>
              <a:gd name="connsiteY2" fmla="*/ 123825 h 1771650"/>
              <a:gd name="connsiteX3" fmla="*/ 123825 w 1186451"/>
              <a:gd name="connsiteY3" fmla="*/ 123825 h 1771650"/>
              <a:gd name="connsiteX4" fmla="*/ 123825 w 1186451"/>
              <a:gd name="connsiteY4" fmla="*/ 1647825 h 1771650"/>
              <a:gd name="connsiteX5" fmla="*/ 1186451 w 1186451"/>
              <a:gd name="connsiteY5" fmla="*/ 1647825 h 1771650"/>
              <a:gd name="connsiteX6" fmla="*/ 1186451 w 1186451"/>
              <a:gd name="connsiteY6" fmla="*/ 1771650 h 1771650"/>
              <a:gd name="connsiteX7" fmla="*/ 61913 w 1186451"/>
              <a:gd name="connsiteY7" fmla="*/ 1771650 h 1771650"/>
              <a:gd name="connsiteX8" fmla="*/ 0 w 1186451"/>
              <a:gd name="connsiteY8" fmla="*/ 1709738 h 1771650"/>
              <a:gd name="connsiteX9" fmla="*/ 0 w 1186451"/>
              <a:gd name="connsiteY9" fmla="*/ 61913 h 1771650"/>
              <a:gd name="connsiteX10" fmla="*/ 61913 w 1186451"/>
              <a:gd name="connsiteY10" fmla="*/ 0 h 1771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86451" h="1771650">
                <a:moveTo>
                  <a:pt x="61913" y="0"/>
                </a:moveTo>
                <a:lnTo>
                  <a:pt x="1186451" y="0"/>
                </a:lnTo>
                <a:lnTo>
                  <a:pt x="1186451" y="123825"/>
                </a:lnTo>
                <a:lnTo>
                  <a:pt x="123825" y="123825"/>
                </a:lnTo>
                <a:lnTo>
                  <a:pt x="123825" y="1647825"/>
                </a:lnTo>
                <a:lnTo>
                  <a:pt x="1186451" y="1647825"/>
                </a:lnTo>
                <a:lnTo>
                  <a:pt x="1186451" y="1771650"/>
                </a:lnTo>
                <a:lnTo>
                  <a:pt x="61913" y="1771650"/>
                </a:lnTo>
                <a:cubicBezTo>
                  <a:pt x="27719" y="1771650"/>
                  <a:pt x="0" y="1743932"/>
                  <a:pt x="0" y="1709738"/>
                </a:cubicBez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Arco 21">
            <a:extLst>
              <a:ext uri="{FF2B5EF4-FFF2-40B4-BE49-F238E27FC236}">
                <a16:creationId xmlns:a16="http://schemas.microsoft.com/office/drawing/2014/main" id="{97666F55-03F1-4D18-9653-0F360E127A7E}"/>
              </a:ext>
            </a:extLst>
          </p:cNvPr>
          <p:cNvSpPr/>
          <p:nvPr userDrawn="1"/>
        </p:nvSpPr>
        <p:spPr>
          <a:xfrm rot="16200000">
            <a:off x="1539683" y="4203427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84DE1A06-8754-4870-9E44-E39BADAD98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093208" y="2743200"/>
            <a:ext cx="6592824" cy="2386584"/>
          </a:xfrm>
        </p:spPr>
        <p:txBody>
          <a:bodyPr rtlCol="0" anchor="b"/>
          <a:lstStyle>
            <a:lvl1pPr algn="r">
              <a:defRPr sz="6000">
                <a:solidFill>
                  <a:schemeClr val="bg1"/>
                </a:solidFill>
              </a:defRPr>
            </a:lvl1pPr>
          </a:lstStyle>
          <a:p>
            <a:pPr rtl="0"/>
            <a:r>
              <a:rPr lang="it-IT" noProof="0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3527F020-BBC3-49BB-91C2-5B2CBD64B3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093208" y="5221224"/>
            <a:ext cx="6592824" cy="996696"/>
          </a:xfrm>
        </p:spPr>
        <p:txBody>
          <a:bodyPr rtlCol="0"/>
          <a:lstStyle>
            <a:lvl1pPr marL="0" indent="0" algn="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it-IT" noProof="0"/>
              <a:t>Fare clic per modificare lo stile del sottotitolo dello schema</a:t>
            </a:r>
          </a:p>
        </p:txBody>
      </p:sp>
    </p:spTree>
    <p:extLst>
      <p:ext uri="{BB962C8B-B14F-4D97-AF65-F5344CB8AC3E}">
        <p14:creationId xmlns:p14="http://schemas.microsoft.com/office/powerpoint/2010/main" val="10104151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 3 colon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092983E-E761-4429-9203-7FE8B2DB67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 rtlCol="0"/>
          <a:lstStyle/>
          <a:p>
            <a:pPr rtl="0"/>
            <a:r>
              <a:rPr lang="it-IT" noProof="0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B921E9B7-62BE-49BA-AC6B-55250D6627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3291840" cy="823912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it-IT" noProof="0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BC41A3FD-B90A-4C31-BD6B-581F9E2E0E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3291840" cy="3684588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 rtl="0"/>
            <a:r>
              <a:rPr lang="it-IT" noProof="0"/>
              <a:t>Fare clic per modificare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060D1D55-B722-4968-B171-AF3B462DDAD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453128" y="1681163"/>
            <a:ext cx="3291840" cy="823912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it-IT" noProof="0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D71085A8-02C2-4E7F-935E-5AEECBAD19B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453128" y="2505075"/>
            <a:ext cx="3291840" cy="3684588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 rtl="0"/>
            <a:r>
              <a:rPr lang="it-IT" noProof="0"/>
              <a:t>Fare clic per modificare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9A8A5018-8A77-40E8-B159-4894ECF228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+mn-lt"/>
              </a:defRPr>
            </a:lvl1pPr>
          </a:lstStyle>
          <a:p>
            <a:pPr rtl="0">
              <a:defRPr/>
            </a:pPr>
            <a:r>
              <a:rPr lang="it-IT" noProof="0">
                <a:solidFill>
                  <a:prstClr val="black">
                    <a:tint val="75000"/>
                  </a:prstClr>
                </a:solidFill>
              </a:rPr>
              <a:t>03/09/20XX</a:t>
            </a:r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8AD79441-8908-4461-9FDD-BCE6388370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+mn-lt"/>
              </a:defRPr>
            </a:lvl1pPr>
          </a:lstStyle>
          <a:p>
            <a:pPr rtl="0">
              <a:defRPr/>
            </a:pPr>
            <a:r>
              <a:rPr lang="it-IT" noProof="0">
                <a:solidFill>
                  <a:prstClr val="black">
                    <a:tint val="75000"/>
                  </a:prstClr>
                </a:solidFill>
              </a:rPr>
              <a:t>Titolo presentazione</a:t>
            </a:r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C8D29F7D-B101-4950-A2C0-F350FB26D4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+mn-lt"/>
              </a:defRPr>
            </a:lvl1pPr>
          </a:lstStyle>
          <a:p>
            <a:pPr rtl="0">
              <a:defRPr/>
            </a:pPr>
            <a:fld id="{D76B855D-E9CC-4FF8-AD85-6CDC7B89A0DE}" type="slidenum">
              <a:rPr lang="it-IT" noProof="0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‹N›</a:t>
            </a:fld>
            <a:endParaRPr lang="it-IT" noProof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Figura a mano libera: Forma 9">
            <a:extLst>
              <a:ext uri="{FF2B5EF4-FFF2-40B4-BE49-F238E27FC236}">
                <a16:creationId xmlns:a16="http://schemas.microsoft.com/office/drawing/2014/main" id="{862D7398-9A79-4B24-9C7D-F0DEED57C70B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Figura a mano libera: Forma 10">
            <a:extLst>
              <a:ext uri="{FF2B5EF4-FFF2-40B4-BE49-F238E27FC236}">
                <a16:creationId xmlns:a16="http://schemas.microsoft.com/office/drawing/2014/main" id="{C07F28CD-1873-4E36-A064-2D25E0A85017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Segnaposto testo 4">
            <a:extLst>
              <a:ext uri="{FF2B5EF4-FFF2-40B4-BE49-F238E27FC236}">
                <a16:creationId xmlns:a16="http://schemas.microsoft.com/office/drawing/2014/main" id="{ACF5677B-E56F-4452-ADDC-DA0E20A955E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065008" y="1681163"/>
            <a:ext cx="3291840" cy="823912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it-IT" noProof="0"/>
              <a:t>Fare clic per modificare gli stili del testo dello schema</a:t>
            </a:r>
          </a:p>
        </p:txBody>
      </p:sp>
      <p:sp>
        <p:nvSpPr>
          <p:cNvPr id="13" name="Segnaposto contenuto 5">
            <a:extLst>
              <a:ext uri="{FF2B5EF4-FFF2-40B4-BE49-F238E27FC236}">
                <a16:creationId xmlns:a16="http://schemas.microsoft.com/office/drawing/2014/main" id="{865D9C09-AB3B-40EB-B1DA-9C6D72343451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8065008" y="2505075"/>
            <a:ext cx="3291840" cy="3684588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 rtl="0"/>
            <a:r>
              <a:rPr lang="it-IT" noProof="0"/>
              <a:t>Fare clic per modificare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</a:p>
        </p:txBody>
      </p:sp>
    </p:spTree>
    <p:extLst>
      <p:ext uri="{BB962C8B-B14F-4D97-AF65-F5344CB8AC3E}">
        <p14:creationId xmlns:p14="http://schemas.microsoft.com/office/powerpoint/2010/main" val="5672738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olo e contenuto con 2 immagini med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egnaposto immagine 19">
            <a:extLst>
              <a:ext uri="{FF2B5EF4-FFF2-40B4-BE49-F238E27FC236}">
                <a16:creationId xmlns:a16="http://schemas.microsoft.com/office/drawing/2014/main" id="{FAA9DFF3-1B49-48A9-BF8A-57DD7D07CFAF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7901259" y="2727729"/>
            <a:ext cx="4290740" cy="4130271"/>
          </a:xfrm>
          <a:custGeom>
            <a:avLst/>
            <a:gdLst>
              <a:gd name="connsiteX0" fmla="*/ 2503809 w 4290740"/>
              <a:gd name="connsiteY0" fmla="*/ 0 h 4130271"/>
              <a:gd name="connsiteX1" fmla="*/ 4198398 w 4290740"/>
              <a:gd name="connsiteY1" fmla="*/ 660580 h 4130271"/>
              <a:gd name="connsiteX2" fmla="*/ 4290740 w 4290740"/>
              <a:gd name="connsiteY2" fmla="*/ 751285 h 4130271"/>
              <a:gd name="connsiteX3" fmla="*/ 4290740 w 4290740"/>
              <a:gd name="connsiteY3" fmla="*/ 4130271 h 4130271"/>
              <a:gd name="connsiteX4" fmla="*/ 604508 w 4290740"/>
              <a:gd name="connsiteY4" fmla="*/ 4130271 h 4130271"/>
              <a:gd name="connsiteX5" fmla="*/ 461940 w 4290740"/>
              <a:gd name="connsiteY5" fmla="*/ 3953232 h 4130271"/>
              <a:gd name="connsiteX6" fmla="*/ 0 w 4290740"/>
              <a:gd name="connsiteY6" fmla="*/ 2503809 h 4130271"/>
              <a:gd name="connsiteX7" fmla="*/ 2503809 w 4290740"/>
              <a:gd name="connsiteY7" fmla="*/ 0 h 41302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290740" h="4130271">
                <a:moveTo>
                  <a:pt x="2503809" y="0"/>
                </a:moveTo>
                <a:cubicBezTo>
                  <a:pt x="3157405" y="0"/>
                  <a:pt x="3752509" y="250434"/>
                  <a:pt x="4198398" y="660580"/>
                </a:cubicBezTo>
                <a:lnTo>
                  <a:pt x="4290740" y="751285"/>
                </a:lnTo>
                <a:lnTo>
                  <a:pt x="4290740" y="4130271"/>
                </a:lnTo>
                <a:lnTo>
                  <a:pt x="604508" y="4130271"/>
                </a:lnTo>
                <a:lnTo>
                  <a:pt x="461940" y="3953232"/>
                </a:lnTo>
                <a:cubicBezTo>
                  <a:pt x="171051" y="3544183"/>
                  <a:pt x="0" y="3043971"/>
                  <a:pt x="0" y="2503809"/>
                </a:cubicBezTo>
                <a:cubicBezTo>
                  <a:pt x="0" y="1120992"/>
                  <a:pt x="1120992" y="0"/>
                  <a:pt x="2503809" y="0"/>
                </a:cubicBezTo>
                <a:close/>
              </a:path>
            </a:pathLst>
          </a:custGeom>
        </p:spPr>
        <p:txBody>
          <a:bodyPr wrap="square" rtlCol="0" anchor="ctr">
            <a:noAutofit/>
          </a:bodyPr>
          <a:lstStyle>
            <a:lvl1pPr algn="ctr">
              <a:buNone/>
              <a:defRPr sz="1800"/>
            </a:lvl1pPr>
          </a:lstStyle>
          <a:p>
            <a:pPr rtl="0"/>
            <a:r>
              <a:rPr lang="it-IT" noProof="0"/>
              <a:t>Fare clic sull'icona per inserire un'immagine</a:t>
            </a:r>
          </a:p>
        </p:txBody>
      </p:sp>
      <p:sp>
        <p:nvSpPr>
          <p:cNvPr id="21" name="Segnaposto immagine 20">
            <a:extLst>
              <a:ext uri="{FF2B5EF4-FFF2-40B4-BE49-F238E27FC236}">
                <a16:creationId xmlns:a16="http://schemas.microsoft.com/office/drawing/2014/main" id="{5CFEFC13-B998-4A6F-A7ED-411E266D288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261609" y="0"/>
            <a:ext cx="3519311" cy="3007909"/>
          </a:xfrm>
          <a:custGeom>
            <a:avLst/>
            <a:gdLst>
              <a:gd name="connsiteX0" fmla="*/ 519779 w 3519311"/>
              <a:gd name="connsiteY0" fmla="*/ 0 h 3007909"/>
              <a:gd name="connsiteX1" fmla="*/ 2999531 w 3519311"/>
              <a:gd name="connsiteY1" fmla="*/ 0 h 3007909"/>
              <a:gd name="connsiteX2" fmla="*/ 3003920 w 3519311"/>
              <a:gd name="connsiteY2" fmla="*/ 3989 h 3007909"/>
              <a:gd name="connsiteX3" fmla="*/ 3519311 w 3519311"/>
              <a:gd name="connsiteY3" fmla="*/ 1248253 h 3007909"/>
              <a:gd name="connsiteX4" fmla="*/ 1759655 w 3519311"/>
              <a:gd name="connsiteY4" fmla="*/ 3007909 h 3007909"/>
              <a:gd name="connsiteX5" fmla="*/ 9084 w 3519311"/>
              <a:gd name="connsiteY5" fmla="*/ 1428168 h 3007909"/>
              <a:gd name="connsiteX6" fmla="*/ 0 w 3519311"/>
              <a:gd name="connsiteY6" fmla="*/ 1248273 h 3007909"/>
              <a:gd name="connsiteX7" fmla="*/ 0 w 3519311"/>
              <a:gd name="connsiteY7" fmla="*/ 1248233 h 3007909"/>
              <a:gd name="connsiteX8" fmla="*/ 9084 w 3519311"/>
              <a:gd name="connsiteY8" fmla="*/ 1068339 h 3007909"/>
              <a:gd name="connsiteX9" fmla="*/ 515391 w 3519311"/>
              <a:gd name="connsiteY9" fmla="*/ 3989 h 30079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519311" h="3007909">
                <a:moveTo>
                  <a:pt x="519779" y="0"/>
                </a:moveTo>
                <a:lnTo>
                  <a:pt x="2999531" y="0"/>
                </a:lnTo>
                <a:lnTo>
                  <a:pt x="3003920" y="3989"/>
                </a:lnTo>
                <a:cubicBezTo>
                  <a:pt x="3322355" y="322424"/>
                  <a:pt x="3519311" y="762338"/>
                  <a:pt x="3519311" y="1248253"/>
                </a:cubicBezTo>
                <a:cubicBezTo>
                  <a:pt x="3519311" y="2220084"/>
                  <a:pt x="2731486" y="3007909"/>
                  <a:pt x="1759655" y="3007909"/>
                </a:cubicBezTo>
                <a:cubicBezTo>
                  <a:pt x="848565" y="3007909"/>
                  <a:pt x="99196" y="2315485"/>
                  <a:pt x="9084" y="1428168"/>
                </a:cubicBezTo>
                <a:lnTo>
                  <a:pt x="0" y="1248273"/>
                </a:lnTo>
                <a:lnTo>
                  <a:pt x="0" y="1248233"/>
                </a:lnTo>
                <a:lnTo>
                  <a:pt x="9084" y="1068339"/>
                </a:lnTo>
                <a:cubicBezTo>
                  <a:pt x="51137" y="654258"/>
                  <a:pt x="236761" y="282620"/>
                  <a:pt x="515391" y="3989"/>
                </a:cubicBezTo>
                <a:close/>
              </a:path>
            </a:pathLst>
          </a:custGeom>
        </p:spPr>
        <p:txBody>
          <a:bodyPr wrap="square" rtlCol="0" anchor="ctr">
            <a:noAutofit/>
          </a:bodyPr>
          <a:lstStyle>
            <a:lvl1pPr algn="ctr">
              <a:buNone/>
              <a:defRPr sz="1800"/>
            </a:lvl1pPr>
          </a:lstStyle>
          <a:p>
            <a:pPr rtl="0"/>
            <a:r>
              <a:rPr lang="it-IT" noProof="0"/>
              <a:t>Fare clic sull'icona per inserire un'immagine</a:t>
            </a:r>
          </a:p>
        </p:txBody>
      </p:sp>
      <p:sp>
        <p:nvSpPr>
          <p:cNvPr id="10" name="Ovale 9">
            <a:extLst>
              <a:ext uri="{FF2B5EF4-FFF2-40B4-BE49-F238E27FC236}">
                <a16:creationId xmlns:a16="http://schemas.microsoft.com/office/drawing/2014/main" id="{B7BFFB5A-A05C-4B0C-905C-5884361304B2}"/>
              </a:ext>
            </a:extLst>
          </p:cNvPr>
          <p:cNvSpPr/>
          <p:nvPr userDrawn="1"/>
        </p:nvSpPr>
        <p:spPr>
          <a:xfrm>
            <a:off x="10420569" y="1364732"/>
            <a:ext cx="947488" cy="921785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Arco 11">
            <a:extLst>
              <a:ext uri="{FF2B5EF4-FFF2-40B4-BE49-F238E27FC236}">
                <a16:creationId xmlns:a16="http://schemas.microsoft.com/office/drawing/2014/main" id="{9F33AC6C-4807-4785-AE9F-84BFEEDA9F7E}"/>
              </a:ext>
            </a:extLst>
          </p:cNvPr>
          <p:cNvSpPr/>
          <p:nvPr userDrawn="1"/>
        </p:nvSpPr>
        <p:spPr>
          <a:xfrm rot="4759070" flipV="1">
            <a:off x="6034138" y="-673140"/>
            <a:ext cx="4021193" cy="4021193"/>
          </a:xfrm>
          <a:prstGeom prst="arc">
            <a:avLst>
              <a:gd name="adj1" fmla="val 16200000"/>
              <a:gd name="adj2" fmla="val 20093138"/>
            </a:avLst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E0E11BF3-02E8-4EB7-818E-652B82CF2C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365760"/>
            <a:ext cx="5120640" cy="1325880"/>
          </a:xfrm>
        </p:spPr>
        <p:txBody>
          <a:bodyPr rtlCol="0"/>
          <a:lstStyle/>
          <a:p>
            <a:pPr rtl="0"/>
            <a:r>
              <a:rPr lang="it-IT" noProof="0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254D3190-B78C-42F1-9D62-F523886BBE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+mn-lt"/>
              </a:defRPr>
            </a:lvl1pPr>
          </a:lstStyle>
          <a:p>
            <a:pPr rtl="0">
              <a:defRPr/>
            </a:pPr>
            <a:r>
              <a:rPr lang="it-IT" noProof="0">
                <a:solidFill>
                  <a:prstClr val="black">
                    <a:tint val="75000"/>
                  </a:prstClr>
                </a:solidFill>
              </a:rPr>
              <a:t>03/09/20XX</a:t>
            </a:r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EA381C40-F9FC-4D58-8508-F0632DF5A0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+mn-lt"/>
              </a:defRPr>
            </a:lvl1pPr>
          </a:lstStyle>
          <a:p>
            <a:pPr rtl="0">
              <a:defRPr/>
            </a:pPr>
            <a:r>
              <a:rPr lang="it-IT" noProof="0">
                <a:solidFill>
                  <a:prstClr val="black">
                    <a:tint val="75000"/>
                  </a:prstClr>
                </a:solidFill>
              </a:rPr>
              <a:t>Titolo presentazione</a:t>
            </a: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2101CBCC-4CC2-49BD-B155-01E0F4D798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+mn-lt"/>
              </a:defRPr>
            </a:lvl1pPr>
          </a:lstStyle>
          <a:p>
            <a:pPr rtl="0">
              <a:defRPr/>
            </a:pPr>
            <a:fld id="{D76B855D-E9CC-4FF8-AD85-6CDC7B89A0DE}" type="slidenum">
              <a:rPr lang="it-IT" noProof="0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‹N›</a:t>
            </a:fld>
            <a:endParaRPr lang="it-IT" noProof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egnaposto contenuto 2">
            <a:extLst>
              <a:ext uri="{FF2B5EF4-FFF2-40B4-BE49-F238E27FC236}">
                <a16:creationId xmlns:a16="http://schemas.microsoft.com/office/drawing/2014/main" id="{4753B078-30BA-4AB9-A020-EE8D9404B6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1828800"/>
            <a:ext cx="5093208" cy="4352544"/>
          </a:xfrm>
        </p:spPr>
        <p:txBody>
          <a:bodyPr rtlCol="0"/>
          <a:lstStyle>
            <a:lvl1pPr marL="0" indent="0">
              <a:buNone/>
              <a:defRPr sz="2400"/>
            </a:lvl1pPr>
            <a:lvl2pPr marL="228600">
              <a:defRPr/>
            </a:lvl2pPr>
            <a:lvl3pPr marL="457200">
              <a:defRPr/>
            </a:lvl3pPr>
            <a:lvl4pPr marL="685800">
              <a:defRPr/>
            </a:lvl4pPr>
          </a:lstStyle>
          <a:p>
            <a:pPr lvl="0" rtl="0"/>
            <a:r>
              <a:rPr lang="it-IT" noProof="0"/>
              <a:t>Fare clic per modificare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</p:txBody>
      </p:sp>
    </p:spTree>
    <p:extLst>
      <p:ext uri="{BB962C8B-B14F-4D97-AF65-F5344CB8AC3E}">
        <p14:creationId xmlns:p14="http://schemas.microsoft.com/office/powerpoint/2010/main" val="14131786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rmula di chiusur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vale 9">
            <a:extLst>
              <a:ext uri="{FF2B5EF4-FFF2-40B4-BE49-F238E27FC236}">
                <a16:creationId xmlns:a16="http://schemas.microsoft.com/office/drawing/2014/main" id="{2642EAF0-DE94-4F90-82E3-6F316AA8353A}"/>
              </a:ext>
            </a:extLst>
          </p:cNvPr>
          <p:cNvSpPr/>
          <p:nvPr userDrawn="1"/>
        </p:nvSpPr>
        <p:spPr>
          <a:xfrm>
            <a:off x="707393" y="847600"/>
            <a:ext cx="4619938" cy="461993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Figura a mano libera: Forma 11">
            <a:extLst>
              <a:ext uri="{FF2B5EF4-FFF2-40B4-BE49-F238E27FC236}">
                <a16:creationId xmlns:a16="http://schemas.microsoft.com/office/drawing/2014/main" id="{D22D7888-22FA-4AA1-9BA4-CC61D6643D47}"/>
              </a:ext>
            </a:extLst>
          </p:cNvPr>
          <p:cNvSpPr/>
          <p:nvPr userDrawn="1"/>
        </p:nvSpPr>
        <p:spPr>
          <a:xfrm flipH="1">
            <a:off x="530529" y="0"/>
            <a:ext cx="1155142" cy="591009"/>
          </a:xfrm>
          <a:custGeom>
            <a:avLst/>
            <a:gdLst>
              <a:gd name="connsiteX0" fmla="*/ 1355 w 1155142"/>
              <a:gd name="connsiteY0" fmla="*/ 0 h 591009"/>
              <a:gd name="connsiteX1" fmla="*/ 1153787 w 1155142"/>
              <a:gd name="connsiteY1" fmla="*/ 0 h 591009"/>
              <a:gd name="connsiteX2" fmla="*/ 1155142 w 1155142"/>
              <a:gd name="connsiteY2" fmla="*/ 13438 h 591009"/>
              <a:gd name="connsiteX3" fmla="*/ 577571 w 1155142"/>
              <a:gd name="connsiteY3" fmla="*/ 591009 h 591009"/>
              <a:gd name="connsiteX4" fmla="*/ 0 w 1155142"/>
              <a:gd name="connsiteY4" fmla="*/ 13438 h 591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5142" h="591009">
                <a:moveTo>
                  <a:pt x="1355" y="0"/>
                </a:moveTo>
                <a:lnTo>
                  <a:pt x="1153787" y="0"/>
                </a:lnTo>
                <a:lnTo>
                  <a:pt x="1155142" y="13438"/>
                </a:lnTo>
                <a:cubicBezTo>
                  <a:pt x="1155142" y="332422"/>
                  <a:pt x="896555" y="591009"/>
                  <a:pt x="577571" y="591009"/>
                </a:cubicBezTo>
                <a:cubicBezTo>
                  <a:pt x="258587" y="591009"/>
                  <a:pt x="0" y="332422"/>
                  <a:pt x="0" y="13438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Figura a mano libera: Forma 13">
            <a:extLst>
              <a:ext uri="{FF2B5EF4-FFF2-40B4-BE49-F238E27FC236}">
                <a16:creationId xmlns:a16="http://schemas.microsoft.com/office/drawing/2014/main" id="{EBB6E464-8999-4773-A1F2-E6CAA990E572}"/>
              </a:ext>
            </a:extLst>
          </p:cNvPr>
          <p:cNvSpPr/>
          <p:nvPr userDrawn="1"/>
        </p:nvSpPr>
        <p:spPr>
          <a:xfrm flipH="1">
            <a:off x="3961511" y="-1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Figura a mano libera: Forma 15">
            <a:extLst>
              <a:ext uri="{FF2B5EF4-FFF2-40B4-BE49-F238E27FC236}">
                <a16:creationId xmlns:a16="http://schemas.microsoft.com/office/drawing/2014/main" id="{CE9CE183-B21E-41EB-A082-DF9C3AD659D5}"/>
              </a:ext>
            </a:extLst>
          </p:cNvPr>
          <p:cNvSpPr/>
          <p:nvPr userDrawn="1"/>
        </p:nvSpPr>
        <p:spPr>
          <a:xfrm flipH="1">
            <a:off x="0" y="2936831"/>
            <a:ext cx="159741" cy="552996"/>
          </a:xfrm>
          <a:custGeom>
            <a:avLst/>
            <a:gdLst>
              <a:gd name="connsiteX0" fmla="*/ 159741 w 159741"/>
              <a:gd name="connsiteY0" fmla="*/ 0 h 552996"/>
              <a:gd name="connsiteX1" fmla="*/ 159741 w 159741"/>
              <a:gd name="connsiteY1" fmla="*/ 552996 h 552996"/>
              <a:gd name="connsiteX2" fmla="*/ 141849 w 159741"/>
              <a:gd name="connsiteY2" fmla="*/ 543285 h 552996"/>
              <a:gd name="connsiteX3" fmla="*/ 0 w 159741"/>
              <a:gd name="connsiteY3" fmla="*/ 276498 h 552996"/>
              <a:gd name="connsiteX4" fmla="*/ 141849 w 159741"/>
              <a:gd name="connsiteY4" fmla="*/ 9711 h 552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9741" h="552996">
                <a:moveTo>
                  <a:pt x="159741" y="0"/>
                </a:moveTo>
                <a:lnTo>
                  <a:pt x="159741" y="552996"/>
                </a:lnTo>
                <a:lnTo>
                  <a:pt x="141849" y="543285"/>
                </a:lnTo>
                <a:cubicBezTo>
                  <a:pt x="56268" y="485467"/>
                  <a:pt x="0" y="387554"/>
                  <a:pt x="0" y="276498"/>
                </a:cubicBezTo>
                <a:cubicBezTo>
                  <a:pt x="0" y="165443"/>
                  <a:pt x="56268" y="67529"/>
                  <a:pt x="141849" y="9711"/>
                </a:cubicBezTo>
                <a:close/>
              </a:path>
            </a:pathLst>
          </a:custGeom>
          <a:solidFill>
            <a:schemeClr val="accent4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Figura a mano libera: Forma 17">
            <a:extLst>
              <a:ext uri="{FF2B5EF4-FFF2-40B4-BE49-F238E27FC236}">
                <a16:creationId xmlns:a16="http://schemas.microsoft.com/office/drawing/2014/main" id="{1EA14BE8-FDD0-4434-9C3E-BFF78C22D9E3}"/>
              </a:ext>
            </a:extLst>
          </p:cNvPr>
          <p:cNvSpPr/>
          <p:nvPr userDrawn="1"/>
        </p:nvSpPr>
        <p:spPr>
          <a:xfrm flipH="1">
            <a:off x="0" y="5835649"/>
            <a:ext cx="1548180" cy="1022351"/>
          </a:xfrm>
          <a:custGeom>
            <a:avLst/>
            <a:gdLst>
              <a:gd name="connsiteX0" fmla="*/ 61913 w 1548180"/>
              <a:gd name="connsiteY0" fmla="*/ 0 h 1022351"/>
              <a:gd name="connsiteX1" fmla="*/ 1548180 w 1548180"/>
              <a:gd name="connsiteY1" fmla="*/ 0 h 1022351"/>
              <a:gd name="connsiteX2" fmla="*/ 1548180 w 1548180"/>
              <a:gd name="connsiteY2" fmla="*/ 123825 h 1022351"/>
              <a:gd name="connsiteX3" fmla="*/ 123825 w 1548180"/>
              <a:gd name="connsiteY3" fmla="*/ 123825 h 1022351"/>
              <a:gd name="connsiteX4" fmla="*/ 123825 w 1548180"/>
              <a:gd name="connsiteY4" fmla="*/ 1022351 h 1022351"/>
              <a:gd name="connsiteX5" fmla="*/ 0 w 1548180"/>
              <a:gd name="connsiteY5" fmla="*/ 1022351 h 1022351"/>
              <a:gd name="connsiteX6" fmla="*/ 0 w 1548180"/>
              <a:gd name="connsiteY6" fmla="*/ 61913 h 1022351"/>
              <a:gd name="connsiteX7" fmla="*/ 61913 w 1548180"/>
              <a:gd name="connsiteY7" fmla="*/ 0 h 10223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48180" h="1022351">
                <a:moveTo>
                  <a:pt x="61913" y="0"/>
                </a:moveTo>
                <a:lnTo>
                  <a:pt x="1548180" y="0"/>
                </a:lnTo>
                <a:lnTo>
                  <a:pt x="1548180" y="123825"/>
                </a:lnTo>
                <a:lnTo>
                  <a:pt x="123825" y="123825"/>
                </a:lnTo>
                <a:lnTo>
                  <a:pt x="123825" y="1022351"/>
                </a:lnTo>
                <a:lnTo>
                  <a:pt x="0" y="1022351"/>
                </a:ln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Figura a mano libera: Forma 19">
            <a:extLst>
              <a:ext uri="{FF2B5EF4-FFF2-40B4-BE49-F238E27FC236}">
                <a16:creationId xmlns:a16="http://schemas.microsoft.com/office/drawing/2014/main" id="{5C76330B-4C5E-463F-921A-D91F1F1F6049}"/>
              </a:ext>
            </a:extLst>
          </p:cNvPr>
          <p:cNvSpPr/>
          <p:nvPr userDrawn="1"/>
        </p:nvSpPr>
        <p:spPr>
          <a:xfrm flipH="1">
            <a:off x="3405056" y="5717905"/>
            <a:ext cx="1771609" cy="1140095"/>
          </a:xfrm>
          <a:custGeom>
            <a:avLst/>
            <a:gdLst>
              <a:gd name="connsiteX0" fmla="*/ 1561721 w 1771609"/>
              <a:gd name="connsiteY0" fmla="*/ 763041 h 1140095"/>
              <a:gd name="connsiteX1" fmla="*/ 1623024 w 1771609"/>
              <a:gd name="connsiteY1" fmla="*/ 792810 h 1140095"/>
              <a:gd name="connsiteX2" fmla="*/ 1711735 w 1771609"/>
              <a:gd name="connsiteY2" fmla="*/ 970132 h 1140095"/>
              <a:gd name="connsiteX3" fmla="*/ 1771609 w 1771609"/>
              <a:gd name="connsiteY3" fmla="*/ 1140095 h 1140095"/>
              <a:gd name="connsiteX4" fmla="*/ 1637225 w 1771609"/>
              <a:gd name="connsiteY4" fmla="*/ 1140095 h 1140095"/>
              <a:gd name="connsiteX5" fmla="*/ 1594820 w 1771609"/>
              <a:gd name="connsiteY5" fmla="*/ 1019711 h 1140095"/>
              <a:gd name="connsiteX6" fmla="*/ 1513200 w 1771609"/>
              <a:gd name="connsiteY6" fmla="*/ 856627 h 1140095"/>
              <a:gd name="connsiteX7" fmla="*/ 1538499 w 1771609"/>
              <a:gd name="connsiteY7" fmla="*/ 770415 h 1140095"/>
              <a:gd name="connsiteX8" fmla="*/ 1561721 w 1771609"/>
              <a:gd name="connsiteY8" fmla="*/ 763041 h 1140095"/>
              <a:gd name="connsiteX9" fmla="*/ 933455 w 1771609"/>
              <a:gd name="connsiteY9" fmla="*/ 161309 h 1140095"/>
              <a:gd name="connsiteX10" fmla="*/ 957797 w 1771609"/>
              <a:gd name="connsiteY10" fmla="*/ 167970 h 1140095"/>
              <a:gd name="connsiteX11" fmla="*/ 1286982 w 1771609"/>
              <a:gd name="connsiteY11" fmla="*/ 387616 h 1140095"/>
              <a:gd name="connsiteX12" fmla="*/ 1293725 w 1771609"/>
              <a:gd name="connsiteY12" fmla="*/ 477075 h 1140095"/>
              <a:gd name="connsiteX13" fmla="*/ 1245453 w 1771609"/>
              <a:gd name="connsiteY13" fmla="*/ 499154 h 1140095"/>
              <a:gd name="connsiteX14" fmla="*/ 1245167 w 1771609"/>
              <a:gd name="connsiteY14" fmla="*/ 499154 h 1140095"/>
              <a:gd name="connsiteX15" fmla="*/ 1203638 w 1771609"/>
              <a:gd name="connsiteY15" fmla="*/ 484104 h 1140095"/>
              <a:gd name="connsiteX16" fmla="*/ 900647 w 1771609"/>
              <a:gd name="connsiteY16" fmla="*/ 281508 h 1140095"/>
              <a:gd name="connsiteX17" fmla="*/ 872454 w 1771609"/>
              <a:gd name="connsiteY17" fmla="*/ 196164 h 1140095"/>
              <a:gd name="connsiteX18" fmla="*/ 933455 w 1771609"/>
              <a:gd name="connsiteY18" fmla="*/ 161309 h 1140095"/>
              <a:gd name="connsiteX19" fmla="*/ 256260 w 1771609"/>
              <a:gd name="connsiteY19" fmla="*/ 29 h 1140095"/>
              <a:gd name="connsiteX20" fmla="*/ 454020 w 1771609"/>
              <a:gd name="connsiteY20" fmla="*/ 13474 h 1140095"/>
              <a:gd name="connsiteX21" fmla="*/ 509236 w 1771609"/>
              <a:gd name="connsiteY21" fmla="*/ 84182 h 1140095"/>
              <a:gd name="connsiteX22" fmla="*/ 445829 w 1771609"/>
              <a:gd name="connsiteY22" fmla="*/ 139871 h 1140095"/>
              <a:gd name="connsiteX23" fmla="*/ 437447 w 1771609"/>
              <a:gd name="connsiteY23" fmla="*/ 139395 h 1140095"/>
              <a:gd name="connsiteX24" fmla="*/ 73211 w 1771609"/>
              <a:gd name="connsiteY24" fmla="*/ 137204 h 1140095"/>
              <a:gd name="connsiteX25" fmla="*/ 749 w 1771609"/>
              <a:gd name="connsiteY25" fmla="*/ 84082 h 1140095"/>
              <a:gd name="connsiteX26" fmla="*/ 53871 w 1771609"/>
              <a:gd name="connsiteY26" fmla="*/ 11621 h 1140095"/>
              <a:gd name="connsiteX27" fmla="*/ 58352 w 1771609"/>
              <a:gd name="connsiteY27" fmla="*/ 11093 h 1140095"/>
              <a:gd name="connsiteX28" fmla="*/ 256260 w 1771609"/>
              <a:gd name="connsiteY28" fmla="*/ 29 h 1140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771609" h="1140095">
                <a:moveTo>
                  <a:pt x="1561721" y="763041"/>
                </a:moveTo>
                <a:cubicBezTo>
                  <a:pt x="1585506" y="760324"/>
                  <a:pt x="1609722" y="771249"/>
                  <a:pt x="1623024" y="792810"/>
                </a:cubicBezTo>
                <a:cubicBezTo>
                  <a:pt x="1656300" y="850065"/>
                  <a:pt x="1685920" y="909291"/>
                  <a:pt x="1711735" y="970132"/>
                </a:cubicBezTo>
                <a:lnTo>
                  <a:pt x="1771609" y="1140095"/>
                </a:lnTo>
                <a:lnTo>
                  <a:pt x="1637225" y="1140095"/>
                </a:lnTo>
                <a:lnTo>
                  <a:pt x="1594820" y="1019711"/>
                </a:lnTo>
                <a:cubicBezTo>
                  <a:pt x="1571072" y="963753"/>
                  <a:pt x="1543818" y="909282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45912" y="766367"/>
                  <a:pt x="1553792" y="763946"/>
                  <a:pt x="1561721" y="763041"/>
                </a:cubicBezTo>
                <a:close/>
                <a:moveTo>
                  <a:pt x="933455" y="161309"/>
                </a:moveTo>
                <a:cubicBezTo>
                  <a:pt x="941693" y="161855"/>
                  <a:pt x="949959" y="164025"/>
                  <a:pt x="957797" y="167970"/>
                </a:cubicBez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4290" y="172650"/>
                  <a:pt x="908742" y="159670"/>
                  <a:pt x="933455" y="161309"/>
                </a:cubicBezTo>
                <a:close/>
                <a:moveTo>
                  <a:pt x="256260" y="29"/>
                </a:moveTo>
                <a:cubicBezTo>
                  <a:pt x="322331" y="427"/>
                  <a:pt x="388378" y="4909"/>
                  <a:pt x="454020" y="13474"/>
                </a:cubicBezTo>
                <a:cubicBezTo>
                  <a:pt x="488793" y="17752"/>
                  <a:pt x="513514" y="49409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24093" y="3319"/>
                  <a:pt x="190189" y="-369"/>
                  <a:pt x="256260" y="29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Figura a mano libera: Forma 21">
            <a:extLst>
              <a:ext uri="{FF2B5EF4-FFF2-40B4-BE49-F238E27FC236}">
                <a16:creationId xmlns:a16="http://schemas.microsoft.com/office/drawing/2014/main" id="{E494E364-7EA8-4D92-915D-75D1A3A67C07}"/>
              </a:ext>
            </a:extLst>
          </p:cNvPr>
          <p:cNvSpPr/>
          <p:nvPr userDrawn="1"/>
        </p:nvSpPr>
        <p:spPr>
          <a:xfrm flipH="1">
            <a:off x="4132972" y="6258755"/>
            <a:ext cx="1565940" cy="599245"/>
          </a:xfrm>
          <a:custGeom>
            <a:avLst/>
            <a:gdLst>
              <a:gd name="connsiteX0" fmla="*/ 782970 w 1565940"/>
              <a:gd name="connsiteY0" fmla="*/ 0 h 599245"/>
              <a:gd name="connsiteX1" fmla="*/ 1528042 w 1565940"/>
              <a:gd name="connsiteY1" fmla="*/ 480469 h 599245"/>
              <a:gd name="connsiteX2" fmla="*/ 1565940 w 1565940"/>
              <a:gd name="connsiteY2" fmla="*/ 599245 h 599245"/>
              <a:gd name="connsiteX3" fmla="*/ 0 w 1565940"/>
              <a:gd name="connsiteY3" fmla="*/ 599245 h 599245"/>
              <a:gd name="connsiteX4" fmla="*/ 37898 w 1565940"/>
              <a:gd name="connsiteY4" fmla="*/ 480469 h 599245"/>
              <a:gd name="connsiteX5" fmla="*/ 782970 w 1565940"/>
              <a:gd name="connsiteY5" fmla="*/ 0 h 599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65940" h="599245">
                <a:moveTo>
                  <a:pt x="782970" y="0"/>
                </a:moveTo>
                <a:cubicBezTo>
                  <a:pt x="1117910" y="0"/>
                  <a:pt x="1405287" y="198118"/>
                  <a:pt x="1528042" y="480469"/>
                </a:cubicBezTo>
                <a:lnTo>
                  <a:pt x="1565940" y="599245"/>
                </a:lnTo>
                <a:lnTo>
                  <a:pt x="0" y="599245"/>
                </a:lnTo>
                <a:lnTo>
                  <a:pt x="37898" y="480469"/>
                </a:lnTo>
                <a:cubicBezTo>
                  <a:pt x="160653" y="198118"/>
                  <a:pt x="448030" y="0"/>
                  <a:pt x="78297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E0E11BF3-02E8-4EB7-818E-652B82CF2C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9888" y="1234440"/>
            <a:ext cx="3236976" cy="4069080"/>
          </a:xfrm>
        </p:spPr>
        <p:txBody>
          <a:bodyPr rtlCol="0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it-IT" noProof="0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254D3190-B78C-42F1-9D62-F523886BBE5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682496" y="6356350"/>
            <a:ext cx="1545336" cy="365125"/>
          </a:xfrm>
        </p:spPr>
        <p:txBody>
          <a:bodyPr rtlCol="0"/>
          <a:lstStyle>
            <a:lvl1pPr>
              <a:defRPr>
                <a:latin typeface="+mn-lt"/>
              </a:defRPr>
            </a:lvl1pPr>
          </a:lstStyle>
          <a:p>
            <a:pPr rtl="0">
              <a:defRPr/>
            </a:pPr>
            <a:r>
              <a:rPr lang="it-IT" noProof="0">
                <a:solidFill>
                  <a:prstClr val="black">
                    <a:tint val="75000"/>
                  </a:prstClr>
                </a:solidFill>
              </a:rPr>
              <a:t>03/09/20XX</a:t>
            </a:r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EA381C40-F9FC-4D58-8508-F0632DF5A0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099048" y="6356350"/>
            <a:ext cx="4114800" cy="365125"/>
          </a:xfrm>
        </p:spPr>
        <p:txBody>
          <a:bodyPr rtlCol="0"/>
          <a:lstStyle>
            <a:lvl1pPr algn="l">
              <a:defRPr>
                <a:latin typeface="+mn-lt"/>
              </a:defRPr>
            </a:lvl1pPr>
          </a:lstStyle>
          <a:p>
            <a:pPr algn="l" rtl="0">
              <a:defRPr/>
            </a:pPr>
            <a:r>
              <a:rPr lang="it-IT" noProof="0">
                <a:solidFill>
                  <a:prstClr val="black">
                    <a:tint val="75000"/>
                  </a:prstClr>
                </a:solidFill>
              </a:rPr>
              <a:t>Titolo presentazione</a:t>
            </a: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2101CBCC-4CC2-49BD-B155-01E0F4D798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06456" y="6356350"/>
            <a:ext cx="850392" cy="365125"/>
          </a:xfrm>
        </p:spPr>
        <p:txBody>
          <a:bodyPr rtlCol="0"/>
          <a:lstStyle>
            <a:lvl1pPr>
              <a:defRPr>
                <a:latin typeface="+mn-lt"/>
              </a:defRPr>
            </a:lvl1pPr>
          </a:lstStyle>
          <a:p>
            <a:pPr rtl="0">
              <a:defRPr/>
            </a:pPr>
            <a:fld id="{D76B855D-E9CC-4FF8-AD85-6CDC7B89A0DE}" type="slidenum">
              <a:rPr lang="it-IT" noProof="0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‹N›</a:t>
            </a:fld>
            <a:endParaRPr lang="it-IT" noProof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egnaposto contenuto 2">
            <a:extLst>
              <a:ext uri="{FF2B5EF4-FFF2-40B4-BE49-F238E27FC236}">
                <a16:creationId xmlns:a16="http://schemas.microsoft.com/office/drawing/2014/main" id="{4753B078-30BA-4AB9-A020-EE8D9404B6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65976" y="2551176"/>
            <a:ext cx="4709160" cy="1755648"/>
          </a:xfrm>
        </p:spPr>
        <p:txBody>
          <a:bodyPr rtlCol="0"/>
          <a:lstStyle>
            <a:lvl1pPr marL="0" indent="0">
              <a:buNone/>
              <a:defRPr sz="2400"/>
            </a:lvl1pPr>
            <a:lvl2pPr marL="228600">
              <a:defRPr sz="1800"/>
            </a:lvl2pPr>
            <a:lvl3pPr marL="457200">
              <a:defRPr sz="1800"/>
            </a:lvl3pPr>
          </a:lstStyle>
          <a:p>
            <a:pPr lvl="0" rtl="0"/>
            <a:r>
              <a:rPr lang="it-IT" noProof="0"/>
              <a:t>Fare clic per modificare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</p:txBody>
      </p:sp>
    </p:spTree>
    <p:extLst>
      <p:ext uri="{BB962C8B-B14F-4D97-AF65-F5344CB8AC3E}">
        <p14:creationId xmlns:p14="http://schemas.microsoft.com/office/powerpoint/2010/main" val="826779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F7024287-C9B9-48AC-8E4D-A282DE2F44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+mn-lt"/>
              </a:defRPr>
            </a:lvl1pPr>
          </a:lstStyle>
          <a:p>
            <a:pPr rtl="0">
              <a:defRPr/>
            </a:pPr>
            <a:r>
              <a:rPr lang="it-IT" noProof="0">
                <a:solidFill>
                  <a:prstClr val="black">
                    <a:tint val="75000"/>
                  </a:prstClr>
                </a:solidFill>
              </a:rPr>
              <a:t>03/09/20XX</a:t>
            </a:r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2D34C9A2-75A7-4164-B3B8-E6A9D60BA0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+mn-lt"/>
              </a:defRPr>
            </a:lvl1pPr>
          </a:lstStyle>
          <a:p>
            <a:pPr rtl="0">
              <a:defRPr/>
            </a:pPr>
            <a:r>
              <a:rPr lang="it-IT" noProof="0">
                <a:solidFill>
                  <a:prstClr val="black">
                    <a:tint val="75000"/>
                  </a:prstClr>
                </a:solidFill>
              </a:rPr>
              <a:t>Titolo presentazione</a:t>
            </a:r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ECBE73CE-2859-4D49-A9EC-26AF3FBDF6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+mn-lt"/>
              </a:defRPr>
            </a:lvl1pPr>
          </a:lstStyle>
          <a:p>
            <a:pPr rtl="0">
              <a:defRPr/>
            </a:pPr>
            <a:fld id="{D76B855D-E9CC-4FF8-AD85-6CDC7B89A0DE}" type="slidenum">
              <a:rPr lang="it-IT" noProof="0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‹N›</a:t>
            </a:fld>
            <a:endParaRPr lang="it-IT" noProof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igura a mano libera: Forma 4">
            <a:extLst>
              <a:ext uri="{FF2B5EF4-FFF2-40B4-BE49-F238E27FC236}">
                <a16:creationId xmlns:a16="http://schemas.microsoft.com/office/drawing/2014/main" id="{AA5ED585-FEBB-4DAD-84C0-97BEE6C360C3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igura a mano libera: Forma 5">
            <a:extLst>
              <a:ext uri="{FF2B5EF4-FFF2-40B4-BE49-F238E27FC236}">
                <a16:creationId xmlns:a16="http://schemas.microsoft.com/office/drawing/2014/main" id="{EF6AC352-A720-4DB3-87CA-A33B0607CA2F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946489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F7024287-C9B9-48AC-8E4D-A282DE2F44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+mn-lt"/>
              </a:defRPr>
            </a:lvl1pPr>
          </a:lstStyle>
          <a:p>
            <a:pPr rtl="0">
              <a:defRPr/>
            </a:pPr>
            <a:r>
              <a:rPr lang="it-IT" noProof="0">
                <a:solidFill>
                  <a:prstClr val="black">
                    <a:tint val="75000"/>
                  </a:prstClr>
                </a:solidFill>
              </a:rPr>
              <a:t>03/09/20XX</a:t>
            </a:r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2D34C9A2-75A7-4164-B3B8-E6A9D60BA0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+mn-lt"/>
              </a:defRPr>
            </a:lvl1pPr>
          </a:lstStyle>
          <a:p>
            <a:pPr rtl="0">
              <a:defRPr/>
            </a:pPr>
            <a:r>
              <a:rPr lang="it-IT" noProof="0">
                <a:solidFill>
                  <a:prstClr val="black">
                    <a:tint val="75000"/>
                  </a:prstClr>
                </a:solidFill>
              </a:rPr>
              <a:t>Titolo presentazione</a:t>
            </a:r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ECBE73CE-2859-4D49-A9EC-26AF3FBDF6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+mn-lt"/>
              </a:defRPr>
            </a:lvl1pPr>
          </a:lstStyle>
          <a:p>
            <a:pPr rtl="0">
              <a:defRPr/>
            </a:pPr>
            <a:fld id="{D76B855D-E9CC-4FF8-AD85-6CDC7B89A0DE}" type="slidenum">
              <a:rPr lang="it-IT" noProof="0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‹N›</a:t>
            </a:fld>
            <a:endParaRPr lang="it-IT" noProof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igura a mano libera: Forma 4">
            <a:extLst>
              <a:ext uri="{FF2B5EF4-FFF2-40B4-BE49-F238E27FC236}">
                <a16:creationId xmlns:a16="http://schemas.microsoft.com/office/drawing/2014/main" id="{AA5ED585-FEBB-4DAD-84C0-97BEE6C360C3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igura a mano libera: Forma 5">
            <a:extLst>
              <a:ext uri="{FF2B5EF4-FFF2-40B4-BE49-F238E27FC236}">
                <a16:creationId xmlns:a16="http://schemas.microsoft.com/office/drawing/2014/main" id="{EF6AC352-A720-4DB3-87CA-A33B0607CA2F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Titolo 6">
            <a:extLst>
              <a:ext uri="{FF2B5EF4-FFF2-40B4-BE49-F238E27FC236}">
                <a16:creationId xmlns:a16="http://schemas.microsoft.com/office/drawing/2014/main" id="{C9A1C714-6A0E-456D-A2E2-6288C0EA07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it-IT" noProof="0"/>
              <a:t>Fare clic per modificare lo stile del titolo dello schema</a:t>
            </a:r>
          </a:p>
        </p:txBody>
      </p:sp>
    </p:spTree>
    <p:extLst>
      <p:ext uri="{BB962C8B-B14F-4D97-AF65-F5344CB8AC3E}">
        <p14:creationId xmlns:p14="http://schemas.microsoft.com/office/powerpoint/2010/main" val="363540568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CFFC812-4DB6-4F98-9404-29C191D3BA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it-IT" noProof="0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2F0855E-0CD6-47DD-B648-4C84C783D7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 rtlCol="0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rtl="0"/>
            <a:r>
              <a:rPr lang="it-IT" noProof="0"/>
              <a:t>Fare clic per modificare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ED50082B-17D7-4D61-8AEB-81517D85D2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 rtlCol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it-IT" noProof="0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81A70783-FF31-4C4E-9196-EB169B2097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+mn-lt"/>
              </a:defRPr>
            </a:lvl1pPr>
          </a:lstStyle>
          <a:p>
            <a:pPr rtl="0">
              <a:defRPr/>
            </a:pPr>
            <a:r>
              <a:rPr lang="it-IT" noProof="0">
                <a:solidFill>
                  <a:prstClr val="black">
                    <a:tint val="75000"/>
                  </a:prstClr>
                </a:solidFill>
              </a:rPr>
              <a:t>03/09/20XX</a:t>
            </a:r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7D92E260-747D-40FD-A062-9DD5E6835A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+mn-lt"/>
              </a:defRPr>
            </a:lvl1pPr>
          </a:lstStyle>
          <a:p>
            <a:pPr rtl="0">
              <a:defRPr/>
            </a:pPr>
            <a:r>
              <a:rPr lang="it-IT" noProof="0">
                <a:solidFill>
                  <a:prstClr val="black">
                    <a:tint val="75000"/>
                  </a:prstClr>
                </a:solidFill>
              </a:rPr>
              <a:t>Titolo presentazione</a:t>
            </a:r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887E50A0-1E05-49C5-88C9-4626775120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+mn-lt"/>
              </a:defRPr>
            </a:lvl1pPr>
          </a:lstStyle>
          <a:p>
            <a:pPr rtl="0">
              <a:defRPr/>
            </a:pPr>
            <a:fld id="{D76B855D-E9CC-4FF8-AD85-6CDC7B89A0DE}" type="slidenum">
              <a:rPr lang="it-IT" noProof="0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‹N›</a:t>
            </a:fld>
            <a:endParaRPr lang="it-IT" noProof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igura a mano libera: Forma 7">
            <a:extLst>
              <a:ext uri="{FF2B5EF4-FFF2-40B4-BE49-F238E27FC236}">
                <a16:creationId xmlns:a16="http://schemas.microsoft.com/office/drawing/2014/main" id="{2C155C63-9F58-4422-B669-F97486280671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Figura a mano libera: Forma 8">
            <a:extLst>
              <a:ext uri="{FF2B5EF4-FFF2-40B4-BE49-F238E27FC236}">
                <a16:creationId xmlns:a16="http://schemas.microsoft.com/office/drawing/2014/main" id="{385DBA62-0EDB-47AA-86C7-90463BC9B308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186281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21D7521-E43D-41D1-B458-26B20DC6DD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it-IT" noProof="0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A2472CF2-2653-4B98-A416-D7A0A860ECE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it-IT" noProof="0"/>
              <a:t>Fare clic sull'icona per inserire un'immagine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A6EF87F5-0B10-4AC7-9599-F088C5E796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 rtlCol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it-IT" noProof="0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62A07CB7-0520-4D64-B76C-C31AC55783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+mn-lt"/>
              </a:defRPr>
            </a:lvl1pPr>
          </a:lstStyle>
          <a:p>
            <a:pPr rtl="0">
              <a:defRPr/>
            </a:pPr>
            <a:r>
              <a:rPr lang="it-IT" noProof="0">
                <a:solidFill>
                  <a:prstClr val="black">
                    <a:tint val="75000"/>
                  </a:prstClr>
                </a:solidFill>
              </a:rPr>
              <a:t>03/09/20XX</a:t>
            </a:r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92EEB226-AD45-45DF-AAB5-5513AE732A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+mn-lt"/>
              </a:defRPr>
            </a:lvl1pPr>
          </a:lstStyle>
          <a:p>
            <a:pPr rtl="0">
              <a:defRPr/>
            </a:pPr>
            <a:r>
              <a:rPr lang="it-IT" noProof="0">
                <a:solidFill>
                  <a:prstClr val="black">
                    <a:tint val="75000"/>
                  </a:prstClr>
                </a:solidFill>
              </a:rPr>
              <a:t>Titolo presentazione</a:t>
            </a:r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95E96AEB-9481-4CCE-B110-FEDD334835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+mn-lt"/>
              </a:defRPr>
            </a:lvl1pPr>
          </a:lstStyle>
          <a:p>
            <a:pPr rtl="0">
              <a:defRPr/>
            </a:pPr>
            <a:fld id="{D76B855D-E9CC-4FF8-AD85-6CDC7B89A0DE}" type="slidenum">
              <a:rPr lang="it-IT" noProof="0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‹N›</a:t>
            </a:fld>
            <a:endParaRPr lang="it-IT" noProof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igura a mano libera: Forma 7">
            <a:extLst>
              <a:ext uri="{FF2B5EF4-FFF2-40B4-BE49-F238E27FC236}">
                <a16:creationId xmlns:a16="http://schemas.microsoft.com/office/drawing/2014/main" id="{6BA9707F-7BCE-464F-BF45-E216527084EE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Figura a mano libera: Forma 8">
            <a:extLst>
              <a:ext uri="{FF2B5EF4-FFF2-40B4-BE49-F238E27FC236}">
                <a16:creationId xmlns:a16="http://schemas.microsoft.com/office/drawing/2014/main" id="{BC589723-2CC8-49D1-B4E1-36FECED6A2D7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140125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vale 9">
            <a:extLst>
              <a:ext uri="{FF2B5EF4-FFF2-40B4-BE49-F238E27FC236}">
                <a16:creationId xmlns:a16="http://schemas.microsoft.com/office/drawing/2014/main" id="{AFA665D7-34D0-4262-B345-9B1A1BA8DA17}"/>
              </a:ext>
            </a:extLst>
          </p:cNvPr>
          <p:cNvSpPr/>
          <p:nvPr userDrawn="1"/>
        </p:nvSpPr>
        <p:spPr>
          <a:xfrm>
            <a:off x="489189" y="1119031"/>
            <a:ext cx="4619938" cy="461993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Arco 11">
            <a:extLst>
              <a:ext uri="{FF2B5EF4-FFF2-40B4-BE49-F238E27FC236}">
                <a16:creationId xmlns:a16="http://schemas.microsoft.com/office/drawing/2014/main" id="{39ECC553-79E5-4B14-89C9-4DAD2B1021B1}"/>
              </a:ext>
            </a:extLst>
          </p:cNvPr>
          <p:cNvSpPr/>
          <p:nvPr userDrawn="1"/>
        </p:nvSpPr>
        <p:spPr>
          <a:xfrm rot="19809111">
            <a:off x="8683720" y="941148"/>
            <a:ext cx="2987899" cy="2987899"/>
          </a:xfrm>
          <a:prstGeom prst="arc">
            <a:avLst>
              <a:gd name="adj1" fmla="val 15817365"/>
              <a:gd name="adj2" fmla="val 178138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Ovale 13">
            <a:extLst>
              <a:ext uri="{FF2B5EF4-FFF2-40B4-BE49-F238E27FC236}">
                <a16:creationId xmlns:a16="http://schemas.microsoft.com/office/drawing/2014/main" id="{55797934-7E2B-4F94-89C4-0279413FF821}"/>
              </a:ext>
            </a:extLst>
          </p:cNvPr>
          <p:cNvSpPr/>
          <p:nvPr userDrawn="1"/>
        </p:nvSpPr>
        <p:spPr>
          <a:xfrm>
            <a:off x="910048" y="4780992"/>
            <a:ext cx="546100" cy="5461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249FF209-11EE-4A3F-9685-A155FECD0D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0432" y="1399032"/>
            <a:ext cx="3236976" cy="4069080"/>
          </a:xfrm>
        </p:spPr>
        <p:txBody>
          <a:bodyPr rtlCol="0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it-IT" noProof="0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A47AF11-F208-4FDA-9E19-D6CA347213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88152" y="1527048"/>
            <a:ext cx="5111496" cy="3931920"/>
          </a:xfrm>
        </p:spPr>
        <p:txBody>
          <a:bodyPr rtlCol="0" anchor="ctr"/>
          <a:lstStyle>
            <a:lvl1pPr marL="0" indent="0">
              <a:buNone/>
              <a:defRPr/>
            </a:lvl1pPr>
            <a:lvl2pPr marL="228600">
              <a:defRPr/>
            </a:lvl2pPr>
            <a:lvl3pPr marL="457200">
              <a:defRPr/>
            </a:lvl3pPr>
            <a:lvl4pPr>
              <a:buNone/>
              <a:defRPr/>
            </a:lvl4pPr>
          </a:lstStyle>
          <a:p>
            <a:pPr lvl="0" rtl="0"/>
            <a:r>
              <a:rPr lang="it-IT" noProof="0"/>
              <a:t>Fare clic per modificare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6E82FA1-02B7-467E-9F16-D178149407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+mn-lt"/>
              </a:defRPr>
            </a:lvl1pPr>
          </a:lstStyle>
          <a:p>
            <a:pPr rtl="0">
              <a:defRPr/>
            </a:pPr>
            <a:r>
              <a:rPr lang="it-IT" noProof="0">
                <a:solidFill>
                  <a:prstClr val="black">
                    <a:tint val="75000"/>
                  </a:prstClr>
                </a:solidFill>
              </a:rPr>
              <a:t>03/09/20XX</a:t>
            </a:r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D389247-FB8A-4494-859B-B3754B02A5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+mn-lt"/>
              </a:defRPr>
            </a:lvl1pPr>
          </a:lstStyle>
          <a:p>
            <a:pPr rtl="0">
              <a:defRPr/>
            </a:pPr>
            <a:r>
              <a:rPr lang="it-IT" noProof="0">
                <a:solidFill>
                  <a:prstClr val="black">
                    <a:tint val="75000"/>
                  </a:prstClr>
                </a:solidFill>
              </a:rPr>
              <a:t>Titolo presentazione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52CA5B62-3338-46A5-B381-A63B88CB0D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+mn-lt"/>
              </a:defRPr>
            </a:lvl1pPr>
          </a:lstStyle>
          <a:p>
            <a:pPr rtl="0">
              <a:defRPr/>
            </a:pPr>
            <a:fld id="{D76B855D-E9CC-4FF8-AD85-6CDC7B89A0DE}" type="slidenum">
              <a:rPr lang="it-IT" noProof="0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‹N›</a:t>
            </a:fld>
            <a:endParaRPr lang="it-IT" noProof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39446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olo e contenuto 2 immagini picco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egnaposto immagine 21">
            <a:extLst>
              <a:ext uri="{FF2B5EF4-FFF2-40B4-BE49-F238E27FC236}">
                <a16:creationId xmlns:a16="http://schemas.microsoft.com/office/drawing/2014/main" id="{5A614E3F-4FB2-4152-A59C-941C908D7B0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200479" y="1150210"/>
            <a:ext cx="2207046" cy="2204178"/>
          </a:xfrm>
          <a:custGeom>
            <a:avLst/>
            <a:gdLst>
              <a:gd name="connsiteX0" fmla="*/ 1098749 w 2207046"/>
              <a:gd name="connsiteY0" fmla="*/ 0 h 2204178"/>
              <a:gd name="connsiteX1" fmla="*/ 2201707 w 2207046"/>
              <a:gd name="connsiteY1" fmla="*/ 995326 h 2204178"/>
              <a:gd name="connsiteX2" fmla="*/ 2207046 w 2207046"/>
              <a:gd name="connsiteY2" fmla="*/ 1101058 h 2204178"/>
              <a:gd name="connsiteX3" fmla="*/ 2207046 w 2207046"/>
              <a:gd name="connsiteY3" fmla="*/ 1116306 h 2204178"/>
              <a:gd name="connsiteX4" fmla="*/ 2201707 w 2207046"/>
              <a:gd name="connsiteY4" fmla="*/ 1222039 h 2204178"/>
              <a:gd name="connsiteX5" fmla="*/ 1322187 w 2207046"/>
              <a:gd name="connsiteY5" fmla="*/ 2194840 h 2204178"/>
              <a:gd name="connsiteX6" fmla="*/ 1260999 w 2207046"/>
              <a:gd name="connsiteY6" fmla="*/ 2204178 h 2204178"/>
              <a:gd name="connsiteX7" fmla="*/ 936500 w 2207046"/>
              <a:gd name="connsiteY7" fmla="*/ 2204178 h 2204178"/>
              <a:gd name="connsiteX8" fmla="*/ 875311 w 2207046"/>
              <a:gd name="connsiteY8" fmla="*/ 2194840 h 2204178"/>
              <a:gd name="connsiteX9" fmla="*/ 12592 w 2207046"/>
              <a:gd name="connsiteY9" fmla="*/ 1332120 h 2204178"/>
              <a:gd name="connsiteX10" fmla="*/ 0 w 2207046"/>
              <a:gd name="connsiteY10" fmla="*/ 1249617 h 2204178"/>
              <a:gd name="connsiteX11" fmla="*/ 0 w 2207046"/>
              <a:gd name="connsiteY11" fmla="*/ 967747 h 2204178"/>
              <a:gd name="connsiteX12" fmla="*/ 12592 w 2207046"/>
              <a:gd name="connsiteY12" fmla="*/ 885244 h 2204178"/>
              <a:gd name="connsiteX13" fmla="*/ 1098749 w 2207046"/>
              <a:gd name="connsiteY13" fmla="*/ 0 h 22041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207046" h="2204178">
                <a:moveTo>
                  <a:pt x="1098749" y="0"/>
                </a:moveTo>
                <a:cubicBezTo>
                  <a:pt x="1672788" y="0"/>
                  <a:pt x="2144931" y="436266"/>
                  <a:pt x="2201707" y="995326"/>
                </a:cubicBezTo>
                <a:lnTo>
                  <a:pt x="2207046" y="1101058"/>
                </a:lnTo>
                <a:lnTo>
                  <a:pt x="2207046" y="1116306"/>
                </a:lnTo>
                <a:lnTo>
                  <a:pt x="2201707" y="1222039"/>
                </a:lnTo>
                <a:cubicBezTo>
                  <a:pt x="2152501" y="1706557"/>
                  <a:pt x="1791308" y="2098844"/>
                  <a:pt x="1322187" y="2194840"/>
                </a:cubicBezTo>
                <a:lnTo>
                  <a:pt x="1260999" y="2204178"/>
                </a:lnTo>
                <a:lnTo>
                  <a:pt x="936500" y="2204178"/>
                </a:lnTo>
                <a:lnTo>
                  <a:pt x="875311" y="2194840"/>
                </a:lnTo>
                <a:cubicBezTo>
                  <a:pt x="442276" y="2106228"/>
                  <a:pt x="101204" y="1765156"/>
                  <a:pt x="12592" y="1332120"/>
                </a:cubicBezTo>
                <a:lnTo>
                  <a:pt x="0" y="1249617"/>
                </a:lnTo>
                <a:lnTo>
                  <a:pt x="0" y="967747"/>
                </a:lnTo>
                <a:lnTo>
                  <a:pt x="12592" y="885244"/>
                </a:lnTo>
                <a:cubicBezTo>
                  <a:pt x="115972" y="380036"/>
                  <a:pt x="562980" y="0"/>
                  <a:pt x="1098749" y="0"/>
                </a:cubicBezTo>
                <a:close/>
              </a:path>
            </a:pathLst>
          </a:custGeom>
        </p:spPr>
        <p:txBody>
          <a:bodyPr wrap="square" rtlCol="0" anchor="ctr">
            <a:noAutofit/>
          </a:bodyPr>
          <a:lstStyle>
            <a:lvl1pPr algn="ctr">
              <a:buNone/>
              <a:defRPr sz="1800"/>
            </a:lvl1pPr>
          </a:lstStyle>
          <a:p>
            <a:pPr rtl="0"/>
            <a:r>
              <a:rPr lang="it-IT" noProof="0"/>
              <a:t>Fare clic sull'icona per inserire un'immagine</a:t>
            </a:r>
          </a:p>
        </p:txBody>
      </p:sp>
      <p:sp>
        <p:nvSpPr>
          <p:cNvPr id="21" name="Segnaposto immagine 20">
            <a:extLst>
              <a:ext uri="{FF2B5EF4-FFF2-40B4-BE49-F238E27FC236}">
                <a16:creationId xmlns:a16="http://schemas.microsoft.com/office/drawing/2014/main" id="{8A1F486A-F545-4642-B1CB-5356704413D3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8444632" y="2579683"/>
            <a:ext cx="3096807" cy="3096807"/>
          </a:xfrm>
          <a:custGeom>
            <a:avLst/>
            <a:gdLst>
              <a:gd name="connsiteX0" fmla="*/ 1548404 w 3096807"/>
              <a:gd name="connsiteY0" fmla="*/ 0 h 3096807"/>
              <a:gd name="connsiteX1" fmla="*/ 3096807 w 3096807"/>
              <a:gd name="connsiteY1" fmla="*/ 1548404 h 3096807"/>
              <a:gd name="connsiteX2" fmla="*/ 1548404 w 3096807"/>
              <a:gd name="connsiteY2" fmla="*/ 3096807 h 3096807"/>
              <a:gd name="connsiteX3" fmla="*/ 0 w 3096807"/>
              <a:gd name="connsiteY3" fmla="*/ 1548404 h 3096807"/>
              <a:gd name="connsiteX4" fmla="*/ 1548404 w 3096807"/>
              <a:gd name="connsiteY4" fmla="*/ 0 h 30968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96807" h="3096807">
                <a:moveTo>
                  <a:pt x="1548404" y="0"/>
                </a:moveTo>
                <a:cubicBezTo>
                  <a:pt x="2403564" y="0"/>
                  <a:pt x="3096807" y="693243"/>
                  <a:pt x="3096807" y="1548404"/>
                </a:cubicBezTo>
                <a:cubicBezTo>
                  <a:pt x="3096807" y="2403564"/>
                  <a:pt x="2403564" y="3096807"/>
                  <a:pt x="1548404" y="3096807"/>
                </a:cubicBezTo>
                <a:cubicBezTo>
                  <a:pt x="693243" y="3096807"/>
                  <a:pt x="0" y="2403564"/>
                  <a:pt x="0" y="1548404"/>
                </a:cubicBezTo>
                <a:cubicBezTo>
                  <a:pt x="0" y="693243"/>
                  <a:pt x="693243" y="0"/>
                  <a:pt x="1548404" y="0"/>
                </a:cubicBezTo>
                <a:close/>
              </a:path>
            </a:pathLst>
          </a:custGeom>
        </p:spPr>
        <p:txBody>
          <a:bodyPr wrap="square" rtlCol="0" anchor="ctr">
            <a:noAutofit/>
          </a:bodyPr>
          <a:lstStyle>
            <a:lvl1pPr algn="ctr">
              <a:buNone/>
              <a:defRPr sz="1800"/>
            </a:lvl1pPr>
          </a:lstStyle>
          <a:p>
            <a:pPr rtl="0"/>
            <a:r>
              <a:rPr lang="it-IT" noProof="0"/>
              <a:t>Fare clic sull'icona per inserire un'immagine</a:t>
            </a:r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249FF209-11EE-4A3F-9685-A155FECD0D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496" y="365124"/>
            <a:ext cx="5806440" cy="1325880"/>
          </a:xfrm>
        </p:spPr>
        <p:txBody>
          <a:bodyPr rtlCol="0"/>
          <a:lstStyle/>
          <a:p>
            <a:pPr rtl="0"/>
            <a:r>
              <a:rPr lang="it-IT" noProof="0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A47AF11-F208-4FDA-9E19-D6CA347213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496" y="1825625"/>
            <a:ext cx="5806440" cy="4352544"/>
          </a:xfrm>
        </p:spPr>
        <p:txBody>
          <a:bodyPr rtlCol="0">
            <a:normAutofit/>
          </a:bodyPr>
          <a:lstStyle>
            <a:lvl1pPr marL="0" indent="0">
              <a:lnSpc>
                <a:spcPct val="110000"/>
              </a:lnSpc>
              <a:buNone/>
              <a:defRPr sz="2400"/>
            </a:lvl1pPr>
            <a:lvl2pPr marL="228600">
              <a:lnSpc>
                <a:spcPct val="110000"/>
              </a:lnSpc>
              <a:defRPr sz="2000"/>
            </a:lvl2pPr>
            <a:lvl3pPr marL="457200">
              <a:lnSpc>
                <a:spcPct val="110000"/>
              </a:lnSpc>
              <a:defRPr sz="1800"/>
            </a:lvl3pPr>
            <a:lvl4pPr marL="685800">
              <a:lnSpc>
                <a:spcPct val="110000"/>
              </a:lnSpc>
              <a:defRPr sz="1600"/>
            </a:lvl4pPr>
            <a:lvl5pPr>
              <a:lnSpc>
                <a:spcPct val="110000"/>
              </a:lnSpc>
              <a:defRPr/>
            </a:lvl5pPr>
          </a:lstStyle>
          <a:p>
            <a:pPr lvl="0" rtl="0"/>
            <a:r>
              <a:rPr lang="it-IT" noProof="0"/>
              <a:t>Fare clic per modificare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6E82FA1-02B7-467E-9F16-D178149407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+mn-lt"/>
              </a:defRPr>
            </a:lvl1pPr>
          </a:lstStyle>
          <a:p>
            <a:pPr rtl="0">
              <a:defRPr/>
            </a:pPr>
            <a:r>
              <a:rPr lang="it-IT" noProof="0">
                <a:solidFill>
                  <a:prstClr val="black">
                    <a:tint val="75000"/>
                  </a:prstClr>
                </a:solidFill>
              </a:rPr>
              <a:t>03/09/20XX</a:t>
            </a:r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D389247-FB8A-4494-859B-B3754B02A5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+mn-lt"/>
              </a:defRPr>
            </a:lvl1pPr>
          </a:lstStyle>
          <a:p>
            <a:pPr rtl="0">
              <a:defRPr/>
            </a:pPr>
            <a:r>
              <a:rPr lang="it-IT" noProof="0">
                <a:solidFill>
                  <a:prstClr val="black">
                    <a:tint val="75000"/>
                  </a:prstClr>
                </a:solidFill>
              </a:rPr>
              <a:t>Titolo presentazione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52CA5B62-3338-46A5-B381-A63B88CB0D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+mn-lt"/>
              </a:defRPr>
            </a:lvl1pPr>
          </a:lstStyle>
          <a:p>
            <a:pPr rtl="0">
              <a:defRPr/>
            </a:pPr>
            <a:fld id="{D76B855D-E9CC-4FF8-AD85-6CDC7B89A0DE}" type="slidenum">
              <a:rPr lang="it-IT" noProof="0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‹N›</a:t>
            </a:fld>
            <a:endParaRPr lang="it-IT" noProof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Ovale 9">
            <a:extLst>
              <a:ext uri="{FF2B5EF4-FFF2-40B4-BE49-F238E27FC236}">
                <a16:creationId xmlns:a16="http://schemas.microsoft.com/office/drawing/2014/main" id="{E8E71C73-7BAD-4838-88C1-42E045A9D179}"/>
              </a:ext>
            </a:extLst>
          </p:cNvPr>
          <p:cNvSpPr/>
          <p:nvPr userDrawn="1"/>
        </p:nvSpPr>
        <p:spPr>
          <a:xfrm>
            <a:off x="10249620" y="1555068"/>
            <a:ext cx="819303" cy="79707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ttangolo 11">
            <a:extLst>
              <a:ext uri="{FF2B5EF4-FFF2-40B4-BE49-F238E27FC236}">
                <a16:creationId xmlns:a16="http://schemas.microsoft.com/office/drawing/2014/main" id="{44560922-5803-412D-880B-065E75DCBC0A}"/>
              </a:ext>
            </a:extLst>
          </p:cNvPr>
          <p:cNvSpPr/>
          <p:nvPr userDrawn="1"/>
        </p:nvSpPr>
        <p:spPr>
          <a:xfrm>
            <a:off x="7590089" y="4034393"/>
            <a:ext cx="876704" cy="876704"/>
          </a:xfrm>
          <a:prstGeom prst="rect">
            <a:avLst/>
          </a:prstGeom>
          <a:noFill/>
          <a:ln w="127000">
            <a:solidFill>
              <a:schemeClr val="accent6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208399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e 6">
            <a:extLst>
              <a:ext uri="{FF2B5EF4-FFF2-40B4-BE49-F238E27FC236}">
                <a16:creationId xmlns:a16="http://schemas.microsoft.com/office/drawing/2014/main" id="{200EACD1-D216-4037-8AFF-80CF273586DF}"/>
              </a:ext>
            </a:extLst>
          </p:cNvPr>
          <p:cNvSpPr/>
          <p:nvPr userDrawn="1"/>
        </p:nvSpPr>
        <p:spPr>
          <a:xfrm>
            <a:off x="2815929" y="148929"/>
            <a:ext cx="6560142" cy="6560142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Arco 7">
            <a:extLst>
              <a:ext uri="{FF2B5EF4-FFF2-40B4-BE49-F238E27FC236}">
                <a16:creationId xmlns:a16="http://schemas.microsoft.com/office/drawing/2014/main" id="{F941DE04-3FEA-4A57-B200-F9F6A765C792}"/>
              </a:ext>
            </a:extLst>
          </p:cNvPr>
          <p:cNvSpPr/>
          <p:nvPr userDrawn="1"/>
        </p:nvSpPr>
        <p:spPr>
          <a:xfrm rot="9222429" flipV="1">
            <a:off x="2494119" y="-28502"/>
            <a:ext cx="6816262" cy="6816262"/>
          </a:xfrm>
          <a:prstGeom prst="arc">
            <a:avLst>
              <a:gd name="adj1" fmla="val 16200000"/>
              <a:gd name="adj2" fmla="val 20093138"/>
            </a:avLst>
          </a:prstGeom>
          <a:ln w="127000" cap="rnd">
            <a:solidFill>
              <a:schemeClr val="accent4">
                <a:alpha val="9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Ovale 13">
            <a:extLst>
              <a:ext uri="{FF2B5EF4-FFF2-40B4-BE49-F238E27FC236}">
                <a16:creationId xmlns:a16="http://schemas.microsoft.com/office/drawing/2014/main" id="{A565C7B4-4152-4548-A771-EB148A028FDB}"/>
              </a:ext>
            </a:extLst>
          </p:cNvPr>
          <p:cNvSpPr/>
          <p:nvPr userDrawn="1"/>
        </p:nvSpPr>
        <p:spPr>
          <a:xfrm>
            <a:off x="8165417" y="5241988"/>
            <a:ext cx="759403" cy="738802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A04C0001-5D76-45A0-A9F4-7172BDDD5D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19272" y="1380744"/>
            <a:ext cx="5559552" cy="2514600"/>
          </a:xfrm>
        </p:spPr>
        <p:txBody>
          <a:bodyPr rtlCol="0" anchor="b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pPr rtl="0"/>
            <a:r>
              <a:rPr lang="it-IT" noProof="0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9E1462C4-0E4B-4DB7-A8BF-FE55142760AF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3319272" y="4078224"/>
            <a:ext cx="5559552" cy="1536192"/>
          </a:xfrm>
        </p:spPr>
        <p:txBody>
          <a:bodyPr rtlCol="0"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it-IT" noProof="0"/>
              <a:t>Fare clic per modificare lo stile del titolo</a:t>
            </a:r>
          </a:p>
        </p:txBody>
      </p:sp>
    </p:spTree>
    <p:extLst>
      <p:ext uri="{BB962C8B-B14F-4D97-AF65-F5344CB8AC3E}">
        <p14:creationId xmlns:p14="http://schemas.microsoft.com/office/powerpoint/2010/main" val="7855737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49FF209-11EE-4A3F-9685-A155FECD0D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496" y="365125"/>
            <a:ext cx="10515600" cy="1325563"/>
          </a:xfrm>
        </p:spPr>
        <p:txBody>
          <a:bodyPr rtlCol="0"/>
          <a:lstStyle/>
          <a:p>
            <a:pPr rtl="0"/>
            <a:r>
              <a:rPr lang="it-IT" noProof="0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A47AF11-F208-4FDA-9E19-D6CA347213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9576" y="1911096"/>
            <a:ext cx="9829800" cy="3859742"/>
          </a:xfrm>
        </p:spPr>
        <p:txBody>
          <a:bodyPr rtlCol="0"/>
          <a:lstStyle/>
          <a:p>
            <a:pPr lvl="0" rtl="0"/>
            <a:r>
              <a:rPr lang="it-IT" noProof="0"/>
              <a:t>Fare clic per modificare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6E82FA1-02B7-467E-9F16-D178149407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+mn-lt"/>
              </a:defRPr>
            </a:lvl1pPr>
          </a:lstStyle>
          <a:p>
            <a:pPr rtl="0">
              <a:defRPr/>
            </a:pPr>
            <a:r>
              <a:rPr lang="it-IT" noProof="0">
                <a:solidFill>
                  <a:prstClr val="black">
                    <a:tint val="75000"/>
                  </a:prstClr>
                </a:solidFill>
              </a:rPr>
              <a:t>03/09/20XX</a:t>
            </a:r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D389247-FB8A-4494-859B-B3754B02A5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+mn-lt"/>
              </a:defRPr>
            </a:lvl1pPr>
          </a:lstStyle>
          <a:p>
            <a:pPr rtl="0">
              <a:defRPr/>
            </a:pPr>
            <a:r>
              <a:rPr lang="it-IT" noProof="0">
                <a:solidFill>
                  <a:prstClr val="black">
                    <a:tint val="75000"/>
                  </a:prstClr>
                </a:solidFill>
              </a:rPr>
              <a:t>Titolo presentazione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52CA5B62-3338-46A5-B381-A63B88CB0D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+mn-lt"/>
              </a:defRPr>
            </a:lvl1pPr>
          </a:lstStyle>
          <a:p>
            <a:pPr rtl="0">
              <a:defRPr/>
            </a:pPr>
            <a:fld id="{D76B855D-E9CC-4FF8-AD85-6CDC7B89A0DE}" type="slidenum">
              <a:rPr lang="it-IT" noProof="0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‹N›</a:t>
            </a:fld>
            <a:endParaRPr lang="it-IT" noProof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igura a mano libera: Forma 6">
            <a:extLst>
              <a:ext uri="{FF2B5EF4-FFF2-40B4-BE49-F238E27FC236}">
                <a16:creationId xmlns:a16="http://schemas.microsoft.com/office/drawing/2014/main" id="{23DA7759-3209-4FE2-96D1-4EEDD81E9EA0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igura a mano libera: Forma 7">
            <a:extLst>
              <a:ext uri="{FF2B5EF4-FFF2-40B4-BE49-F238E27FC236}">
                <a16:creationId xmlns:a16="http://schemas.microsoft.com/office/drawing/2014/main" id="{41460DAD-8769-4C9F-9C8C-BB0443909D76}"/>
              </a:ext>
            </a:extLst>
          </p:cNvPr>
          <p:cNvSpPr/>
          <p:nvPr/>
        </p:nvSpPr>
        <p:spPr>
          <a:xfrm flipH="1">
            <a:off x="123536" y="5717905"/>
            <a:ext cx="1771609" cy="1140095"/>
          </a:xfrm>
          <a:custGeom>
            <a:avLst/>
            <a:gdLst>
              <a:gd name="connsiteX0" fmla="*/ 1561721 w 1771609"/>
              <a:gd name="connsiteY0" fmla="*/ 763041 h 1140095"/>
              <a:gd name="connsiteX1" fmla="*/ 1623024 w 1771609"/>
              <a:gd name="connsiteY1" fmla="*/ 792810 h 1140095"/>
              <a:gd name="connsiteX2" fmla="*/ 1711735 w 1771609"/>
              <a:gd name="connsiteY2" fmla="*/ 970132 h 1140095"/>
              <a:gd name="connsiteX3" fmla="*/ 1771609 w 1771609"/>
              <a:gd name="connsiteY3" fmla="*/ 1140095 h 1140095"/>
              <a:gd name="connsiteX4" fmla="*/ 1637225 w 1771609"/>
              <a:gd name="connsiteY4" fmla="*/ 1140095 h 1140095"/>
              <a:gd name="connsiteX5" fmla="*/ 1594820 w 1771609"/>
              <a:gd name="connsiteY5" fmla="*/ 1019711 h 1140095"/>
              <a:gd name="connsiteX6" fmla="*/ 1513200 w 1771609"/>
              <a:gd name="connsiteY6" fmla="*/ 856627 h 1140095"/>
              <a:gd name="connsiteX7" fmla="*/ 1538499 w 1771609"/>
              <a:gd name="connsiteY7" fmla="*/ 770415 h 1140095"/>
              <a:gd name="connsiteX8" fmla="*/ 1561721 w 1771609"/>
              <a:gd name="connsiteY8" fmla="*/ 763041 h 1140095"/>
              <a:gd name="connsiteX9" fmla="*/ 933455 w 1771609"/>
              <a:gd name="connsiteY9" fmla="*/ 161309 h 1140095"/>
              <a:gd name="connsiteX10" fmla="*/ 957797 w 1771609"/>
              <a:gd name="connsiteY10" fmla="*/ 167970 h 1140095"/>
              <a:gd name="connsiteX11" fmla="*/ 1286982 w 1771609"/>
              <a:gd name="connsiteY11" fmla="*/ 387616 h 1140095"/>
              <a:gd name="connsiteX12" fmla="*/ 1293725 w 1771609"/>
              <a:gd name="connsiteY12" fmla="*/ 477075 h 1140095"/>
              <a:gd name="connsiteX13" fmla="*/ 1245453 w 1771609"/>
              <a:gd name="connsiteY13" fmla="*/ 499154 h 1140095"/>
              <a:gd name="connsiteX14" fmla="*/ 1245167 w 1771609"/>
              <a:gd name="connsiteY14" fmla="*/ 499154 h 1140095"/>
              <a:gd name="connsiteX15" fmla="*/ 1203638 w 1771609"/>
              <a:gd name="connsiteY15" fmla="*/ 484104 h 1140095"/>
              <a:gd name="connsiteX16" fmla="*/ 900647 w 1771609"/>
              <a:gd name="connsiteY16" fmla="*/ 281508 h 1140095"/>
              <a:gd name="connsiteX17" fmla="*/ 872454 w 1771609"/>
              <a:gd name="connsiteY17" fmla="*/ 196164 h 1140095"/>
              <a:gd name="connsiteX18" fmla="*/ 933455 w 1771609"/>
              <a:gd name="connsiteY18" fmla="*/ 161309 h 1140095"/>
              <a:gd name="connsiteX19" fmla="*/ 256260 w 1771609"/>
              <a:gd name="connsiteY19" fmla="*/ 29 h 1140095"/>
              <a:gd name="connsiteX20" fmla="*/ 454020 w 1771609"/>
              <a:gd name="connsiteY20" fmla="*/ 13474 h 1140095"/>
              <a:gd name="connsiteX21" fmla="*/ 509236 w 1771609"/>
              <a:gd name="connsiteY21" fmla="*/ 84182 h 1140095"/>
              <a:gd name="connsiteX22" fmla="*/ 445829 w 1771609"/>
              <a:gd name="connsiteY22" fmla="*/ 139871 h 1140095"/>
              <a:gd name="connsiteX23" fmla="*/ 437447 w 1771609"/>
              <a:gd name="connsiteY23" fmla="*/ 139395 h 1140095"/>
              <a:gd name="connsiteX24" fmla="*/ 73211 w 1771609"/>
              <a:gd name="connsiteY24" fmla="*/ 137204 h 1140095"/>
              <a:gd name="connsiteX25" fmla="*/ 749 w 1771609"/>
              <a:gd name="connsiteY25" fmla="*/ 84082 h 1140095"/>
              <a:gd name="connsiteX26" fmla="*/ 53871 w 1771609"/>
              <a:gd name="connsiteY26" fmla="*/ 11621 h 1140095"/>
              <a:gd name="connsiteX27" fmla="*/ 58352 w 1771609"/>
              <a:gd name="connsiteY27" fmla="*/ 11093 h 1140095"/>
              <a:gd name="connsiteX28" fmla="*/ 256260 w 1771609"/>
              <a:gd name="connsiteY28" fmla="*/ 29 h 1140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771609" h="1140095">
                <a:moveTo>
                  <a:pt x="1561721" y="763041"/>
                </a:moveTo>
                <a:cubicBezTo>
                  <a:pt x="1585506" y="760324"/>
                  <a:pt x="1609722" y="771249"/>
                  <a:pt x="1623024" y="792810"/>
                </a:cubicBezTo>
                <a:cubicBezTo>
                  <a:pt x="1656300" y="850065"/>
                  <a:pt x="1685920" y="909291"/>
                  <a:pt x="1711735" y="970132"/>
                </a:cubicBezTo>
                <a:lnTo>
                  <a:pt x="1771609" y="1140095"/>
                </a:lnTo>
                <a:lnTo>
                  <a:pt x="1637225" y="1140095"/>
                </a:lnTo>
                <a:lnTo>
                  <a:pt x="1594820" y="1019711"/>
                </a:lnTo>
                <a:cubicBezTo>
                  <a:pt x="1571072" y="963753"/>
                  <a:pt x="1543818" y="909282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45912" y="766367"/>
                  <a:pt x="1553792" y="763946"/>
                  <a:pt x="1561721" y="763041"/>
                </a:cubicBezTo>
                <a:close/>
                <a:moveTo>
                  <a:pt x="933455" y="161309"/>
                </a:moveTo>
                <a:cubicBezTo>
                  <a:pt x="941693" y="161855"/>
                  <a:pt x="949959" y="164025"/>
                  <a:pt x="957797" y="167970"/>
                </a:cubicBez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4290" y="172650"/>
                  <a:pt x="908742" y="159670"/>
                  <a:pt x="933455" y="161309"/>
                </a:cubicBezTo>
                <a:close/>
                <a:moveTo>
                  <a:pt x="256260" y="29"/>
                </a:moveTo>
                <a:cubicBezTo>
                  <a:pt x="322331" y="427"/>
                  <a:pt x="388378" y="4909"/>
                  <a:pt x="454020" y="13474"/>
                </a:cubicBezTo>
                <a:cubicBezTo>
                  <a:pt x="488793" y="17752"/>
                  <a:pt x="513514" y="49409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24093" y="3319"/>
                  <a:pt x="190189" y="-369"/>
                  <a:pt x="256260" y="29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750812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olo e 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0E11BF3-02E8-4EB7-818E-652B82CF2C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it-IT" noProof="0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254D3190-B78C-42F1-9D62-F523886BBE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+mn-lt"/>
              </a:defRPr>
            </a:lvl1pPr>
          </a:lstStyle>
          <a:p>
            <a:pPr rtl="0">
              <a:defRPr/>
            </a:pPr>
            <a:r>
              <a:rPr lang="it-IT" noProof="0">
                <a:solidFill>
                  <a:prstClr val="black">
                    <a:tint val="75000"/>
                  </a:prstClr>
                </a:solidFill>
              </a:rPr>
              <a:t>03/09/20XX</a:t>
            </a:r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EA381C40-F9FC-4D58-8508-F0632DF5A0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+mn-lt"/>
              </a:defRPr>
            </a:lvl1pPr>
          </a:lstStyle>
          <a:p>
            <a:pPr rtl="0">
              <a:defRPr/>
            </a:pPr>
            <a:r>
              <a:rPr lang="it-IT" noProof="0">
                <a:solidFill>
                  <a:prstClr val="black">
                    <a:tint val="75000"/>
                  </a:prstClr>
                </a:solidFill>
              </a:rPr>
              <a:t>Titolo presentazione</a:t>
            </a: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2101CBCC-4CC2-49BD-B155-01E0F4D798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+mn-lt"/>
              </a:defRPr>
            </a:lvl1pPr>
          </a:lstStyle>
          <a:p>
            <a:pPr rtl="0">
              <a:defRPr/>
            </a:pPr>
            <a:fld id="{D76B855D-E9CC-4FF8-AD85-6CDC7B89A0DE}" type="slidenum">
              <a:rPr lang="it-IT" noProof="0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‹N›</a:t>
            </a:fld>
            <a:endParaRPr lang="it-IT" noProof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igura a mano libera: Forma 5">
            <a:extLst>
              <a:ext uri="{FF2B5EF4-FFF2-40B4-BE49-F238E27FC236}">
                <a16:creationId xmlns:a16="http://schemas.microsoft.com/office/drawing/2014/main" id="{DC13EF9C-0B5A-4364-91AA-E5DD5B536E54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Figura a mano libera: Forma 6">
            <a:extLst>
              <a:ext uri="{FF2B5EF4-FFF2-40B4-BE49-F238E27FC236}">
                <a16:creationId xmlns:a16="http://schemas.microsoft.com/office/drawing/2014/main" id="{8F674475-6327-490A-BD7F-084F5C07F2E4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Segnaposto contenuto 2">
            <a:extLst>
              <a:ext uri="{FF2B5EF4-FFF2-40B4-BE49-F238E27FC236}">
                <a16:creationId xmlns:a16="http://schemas.microsoft.com/office/drawing/2014/main" id="{4753B078-30BA-4AB9-A020-EE8D9404B6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11096"/>
            <a:ext cx="10515600" cy="3859742"/>
          </a:xfrm>
        </p:spPr>
        <p:txBody>
          <a:bodyPr rtlCol="0"/>
          <a:lstStyle/>
          <a:p>
            <a:pPr lvl="0" rtl="0"/>
            <a:r>
              <a:rPr lang="it-IT" noProof="0"/>
              <a:t>Fare clic per modificare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</a:p>
        </p:txBody>
      </p:sp>
    </p:spTree>
    <p:extLst>
      <p:ext uri="{BB962C8B-B14F-4D97-AF65-F5344CB8AC3E}">
        <p14:creationId xmlns:p14="http://schemas.microsoft.com/office/powerpoint/2010/main" val="8989230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citazione con immagin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egnaposto immagine 5">
            <a:extLst>
              <a:ext uri="{FF2B5EF4-FFF2-40B4-BE49-F238E27FC236}">
                <a16:creationId xmlns:a16="http://schemas.microsoft.com/office/drawing/2014/main" id="{63E3FD7E-C80A-4707-A8E9-4134DF91F3FF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1"/>
            <a:ext cx="12192000" cy="6858000"/>
          </a:xfrm>
        </p:spPr>
        <p:txBody>
          <a:bodyPr rtlCol="0"/>
          <a:lstStyle>
            <a:lvl1pPr>
              <a:buNone/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it-IT" noProof="0"/>
              <a:t>Fare clic sull'icona per inserire un'immagine</a:t>
            </a:r>
          </a:p>
        </p:txBody>
      </p:sp>
      <p:sp>
        <p:nvSpPr>
          <p:cNvPr id="10" name="Titolo 9">
            <a:extLst>
              <a:ext uri="{FF2B5EF4-FFF2-40B4-BE49-F238E27FC236}">
                <a16:creationId xmlns:a16="http://schemas.microsoft.com/office/drawing/2014/main" id="{10EC23F5-CD2E-4207-A4E6-73BDFF74D8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11500" y="370600"/>
            <a:ext cx="5923842" cy="5923842"/>
          </a:xfrm>
          <a:custGeom>
            <a:avLst/>
            <a:gdLst>
              <a:gd name="connsiteX0" fmla="*/ 2961921 w 5923842"/>
              <a:gd name="connsiteY0" fmla="*/ 0 h 5923842"/>
              <a:gd name="connsiteX1" fmla="*/ 5923842 w 5923842"/>
              <a:gd name="connsiteY1" fmla="*/ 2961921 h 5923842"/>
              <a:gd name="connsiteX2" fmla="*/ 2961921 w 5923842"/>
              <a:gd name="connsiteY2" fmla="*/ 5923842 h 5923842"/>
              <a:gd name="connsiteX3" fmla="*/ 0 w 5923842"/>
              <a:gd name="connsiteY3" fmla="*/ 2961921 h 5923842"/>
              <a:gd name="connsiteX4" fmla="*/ 2961921 w 5923842"/>
              <a:gd name="connsiteY4" fmla="*/ 0 h 59238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923842" h="5923842">
                <a:moveTo>
                  <a:pt x="2961921" y="0"/>
                </a:moveTo>
                <a:cubicBezTo>
                  <a:pt x="4597745" y="0"/>
                  <a:pt x="5923842" y="1326097"/>
                  <a:pt x="5923842" y="2961921"/>
                </a:cubicBezTo>
                <a:cubicBezTo>
                  <a:pt x="5923842" y="4597745"/>
                  <a:pt x="4597745" y="5923842"/>
                  <a:pt x="2961921" y="5923842"/>
                </a:cubicBezTo>
                <a:cubicBezTo>
                  <a:pt x="1326097" y="5923842"/>
                  <a:pt x="0" y="4597745"/>
                  <a:pt x="0" y="2961921"/>
                </a:cubicBezTo>
                <a:cubicBezTo>
                  <a:pt x="0" y="1326097"/>
                  <a:pt x="1326097" y="0"/>
                  <a:pt x="2961921" y="0"/>
                </a:cubicBezTo>
                <a:close/>
              </a:path>
            </a:pathLst>
          </a:custGeom>
          <a:solidFill>
            <a:schemeClr val="bg1">
              <a:alpha val="95000"/>
            </a:schemeClr>
          </a:solidFill>
        </p:spPr>
        <p:txBody>
          <a:bodyPr wrap="square" lIns="457200" rIns="457200" bIns="2331720" rtlCol="0" anchor="b" anchorCtr="0">
            <a:noAutofit/>
          </a:bodyPr>
          <a:lstStyle>
            <a:lvl1pPr algn="ctr">
              <a:defRPr sz="4000">
                <a:solidFill>
                  <a:schemeClr val="tx1"/>
                </a:solidFill>
              </a:defRPr>
            </a:lvl1pPr>
          </a:lstStyle>
          <a:p>
            <a:pPr rtl="0"/>
            <a:r>
              <a:rPr lang="it-IT" noProof="0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9E1462C4-0E4B-4DB7-A8BF-FE55142760AF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3575304" y="4379976"/>
            <a:ext cx="5038344" cy="713232"/>
          </a:xfrm>
        </p:spPr>
        <p:txBody>
          <a:bodyPr rtlCol="0"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it-IT" noProof="0"/>
              <a:t>Fare clic per modificare lo stile del titolo</a:t>
            </a:r>
          </a:p>
        </p:txBody>
      </p:sp>
      <p:sp>
        <p:nvSpPr>
          <p:cNvPr id="11" name="Segnaposto data 10">
            <a:extLst>
              <a:ext uri="{FF2B5EF4-FFF2-40B4-BE49-F238E27FC236}">
                <a16:creationId xmlns:a16="http://schemas.microsoft.com/office/drawing/2014/main" id="{6B76FE53-FB67-4871-8485-71BAAFD7D1BF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 rtlCol="0"/>
          <a:lstStyle>
            <a:lvl1pPr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pPr rtl="0">
              <a:defRPr/>
            </a:pPr>
            <a:r>
              <a:rPr lang="it-IT" noProof="0"/>
              <a:t>03/09/20XX</a:t>
            </a:r>
          </a:p>
        </p:txBody>
      </p:sp>
      <p:sp>
        <p:nvSpPr>
          <p:cNvPr id="12" name="Segnaposto piè di pagina 11">
            <a:extLst>
              <a:ext uri="{FF2B5EF4-FFF2-40B4-BE49-F238E27FC236}">
                <a16:creationId xmlns:a16="http://schemas.microsoft.com/office/drawing/2014/main" id="{AD26FED4-1CE2-444B-A77E-EB3CB505AF19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pPr rtl="0">
              <a:defRPr/>
            </a:pPr>
            <a:r>
              <a:rPr lang="it-IT" noProof="0"/>
              <a:t>Titolo presentazione</a:t>
            </a:r>
          </a:p>
        </p:txBody>
      </p:sp>
      <p:sp>
        <p:nvSpPr>
          <p:cNvPr id="13" name="Segnaposto numero diapositiva 12">
            <a:extLst>
              <a:ext uri="{FF2B5EF4-FFF2-40B4-BE49-F238E27FC236}">
                <a16:creationId xmlns:a16="http://schemas.microsoft.com/office/drawing/2014/main" id="{28FD25AA-10CC-48D8-9577-257871107B9A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 rtlCol="0"/>
          <a:lstStyle>
            <a:lvl1pPr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pPr rtl="0">
              <a:defRPr/>
            </a:pPr>
            <a:fld id="{D76B855D-E9CC-4FF8-AD85-6CDC7B89A0DE}" type="slidenum">
              <a:rPr lang="it-IT" noProof="0" smtClean="0"/>
              <a:pPr>
                <a:defRPr/>
              </a:pPr>
              <a:t>‹N›</a:t>
            </a:fld>
            <a:endParaRPr lang="it-IT" noProof="0"/>
          </a:p>
        </p:txBody>
      </p:sp>
    </p:spTree>
    <p:extLst>
      <p:ext uri="{BB962C8B-B14F-4D97-AF65-F5344CB8AC3E}">
        <p14:creationId xmlns:p14="http://schemas.microsoft.com/office/powerpoint/2010/main" val="2203281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7ABFD05-2CB2-4A7E-89E7-57615BA82B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it-IT" noProof="0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F9532B8-D460-476D-816F-725E8D96C0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 rtlCol="0"/>
          <a:lstStyle/>
          <a:p>
            <a:pPr lvl="0" rtl="0"/>
            <a:r>
              <a:rPr lang="it-IT" noProof="0"/>
              <a:t>Fare clic per modificare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26F7120F-70AF-4ED5-B364-3AA55C6B44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 rtlCol="0"/>
          <a:lstStyle/>
          <a:p>
            <a:pPr lvl="0" rtl="0"/>
            <a:r>
              <a:rPr lang="it-IT" noProof="0"/>
              <a:t>Fare clic per modificare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63D8B65F-F709-469F-9961-4D01896CAA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+mn-lt"/>
              </a:defRPr>
            </a:lvl1pPr>
          </a:lstStyle>
          <a:p>
            <a:pPr rtl="0">
              <a:defRPr/>
            </a:pPr>
            <a:r>
              <a:rPr lang="it-IT" noProof="0">
                <a:solidFill>
                  <a:prstClr val="black">
                    <a:tint val="75000"/>
                  </a:prstClr>
                </a:solidFill>
              </a:rPr>
              <a:t>03/09/20XX</a:t>
            </a:r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B781C6BC-B23D-48BC-AD44-654DDB8D01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+mn-lt"/>
              </a:defRPr>
            </a:lvl1pPr>
          </a:lstStyle>
          <a:p>
            <a:pPr rtl="0">
              <a:defRPr/>
            </a:pPr>
            <a:r>
              <a:rPr lang="it-IT" noProof="0">
                <a:solidFill>
                  <a:prstClr val="black">
                    <a:tint val="75000"/>
                  </a:prstClr>
                </a:solidFill>
              </a:rPr>
              <a:t>Titolo presentazione</a:t>
            </a:r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6100D60B-86A1-479D-BCE8-06D2C3DBC9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+mn-lt"/>
              </a:defRPr>
            </a:lvl1pPr>
          </a:lstStyle>
          <a:p>
            <a:pPr rtl="0">
              <a:defRPr/>
            </a:pPr>
            <a:fld id="{D76B855D-E9CC-4FF8-AD85-6CDC7B89A0DE}" type="slidenum">
              <a:rPr lang="it-IT" noProof="0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‹N›</a:t>
            </a:fld>
            <a:endParaRPr lang="it-IT" noProof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igura a mano libera: Forma 7">
            <a:extLst>
              <a:ext uri="{FF2B5EF4-FFF2-40B4-BE49-F238E27FC236}">
                <a16:creationId xmlns:a16="http://schemas.microsoft.com/office/drawing/2014/main" id="{B4EC5136-99DA-40B5-8F79-5C3A56D38BA1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Figura a mano libera: Forma 8">
            <a:extLst>
              <a:ext uri="{FF2B5EF4-FFF2-40B4-BE49-F238E27FC236}">
                <a16:creationId xmlns:a16="http://schemas.microsoft.com/office/drawing/2014/main" id="{4F8FB775-26C4-41BA-837C-4478D48D2157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769069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092983E-E761-4429-9203-7FE8B2DB67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 rtlCol="0"/>
          <a:lstStyle/>
          <a:p>
            <a:pPr rtl="0"/>
            <a:r>
              <a:rPr lang="it-IT" noProof="0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B921E9B7-62BE-49BA-AC6B-55250D6627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it-IT" noProof="0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BC41A3FD-B90A-4C31-BD6B-581F9E2E0E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 rtlCol="0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rtl="0"/>
            <a:r>
              <a:rPr lang="it-IT" noProof="0"/>
              <a:t>Fare clic per modificare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060D1D55-B722-4968-B171-AF3B462DDAD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it-IT" noProof="0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D71085A8-02C2-4E7F-935E-5AEECBAD19B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 rtlCol="0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rtl="0"/>
            <a:r>
              <a:rPr lang="it-IT" noProof="0"/>
              <a:t>Fare clic per modificare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9A8A5018-8A77-40E8-B159-4894ECF228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+mn-lt"/>
              </a:defRPr>
            </a:lvl1pPr>
          </a:lstStyle>
          <a:p>
            <a:pPr rtl="0">
              <a:defRPr/>
            </a:pPr>
            <a:r>
              <a:rPr lang="it-IT" noProof="0">
                <a:solidFill>
                  <a:prstClr val="black">
                    <a:tint val="75000"/>
                  </a:prstClr>
                </a:solidFill>
              </a:rPr>
              <a:t>03/09/20XX</a:t>
            </a:r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8AD79441-8908-4461-9FDD-BCE6388370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+mn-lt"/>
              </a:defRPr>
            </a:lvl1pPr>
          </a:lstStyle>
          <a:p>
            <a:pPr rtl="0">
              <a:defRPr/>
            </a:pPr>
            <a:r>
              <a:rPr lang="it-IT" noProof="0">
                <a:solidFill>
                  <a:prstClr val="black">
                    <a:tint val="75000"/>
                  </a:prstClr>
                </a:solidFill>
              </a:rPr>
              <a:t>Titolo presentazione</a:t>
            </a:r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C8D29F7D-B101-4950-A2C0-F350FB26D4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+mn-lt"/>
              </a:defRPr>
            </a:lvl1pPr>
          </a:lstStyle>
          <a:p>
            <a:pPr rtl="0">
              <a:defRPr/>
            </a:pPr>
            <a:fld id="{D76B855D-E9CC-4FF8-AD85-6CDC7B89A0DE}" type="slidenum">
              <a:rPr lang="it-IT" noProof="0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‹N›</a:t>
            </a:fld>
            <a:endParaRPr lang="it-IT" noProof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Figura a mano libera: Forma 9">
            <a:extLst>
              <a:ext uri="{FF2B5EF4-FFF2-40B4-BE49-F238E27FC236}">
                <a16:creationId xmlns:a16="http://schemas.microsoft.com/office/drawing/2014/main" id="{862D7398-9A79-4B24-9C7D-F0DEED57C70B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Figura a mano libera: Forma 10">
            <a:extLst>
              <a:ext uri="{FF2B5EF4-FFF2-40B4-BE49-F238E27FC236}">
                <a16:creationId xmlns:a16="http://schemas.microsoft.com/office/drawing/2014/main" id="{C07F28CD-1873-4E36-A064-2D25E0A85017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55946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17EC5685-19F1-49DA-ADE5-D5D32F1659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it-IT" noProof="0"/>
              <a:t>Fare clic per modificare lo stile del titolo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AFFC0A4D-22A1-4554-B5DE-887974F4DF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it-IT" noProof="0"/>
              <a:t>Fare clic per modificare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E99D5CDC-F2CE-410E-AD13-DDC235C71C6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cap="none" spc="0" baseline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 rtl="0">
              <a:defRPr/>
            </a:pPr>
            <a:r>
              <a:rPr lang="it-IT" noProof="0">
                <a:solidFill>
                  <a:prstClr val="black">
                    <a:tint val="75000"/>
                  </a:prstClr>
                </a:solidFill>
              </a:rPr>
              <a:t>03/09/20XX</a:t>
            </a:r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9340CD45-794A-4BB0-A427-0CE61AEAF48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cap="none" spc="0" baseline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 rtl="0">
              <a:defRPr/>
            </a:pPr>
            <a:r>
              <a:rPr lang="it-IT" noProof="0">
                <a:solidFill>
                  <a:prstClr val="black">
                    <a:tint val="75000"/>
                  </a:prstClr>
                </a:solidFill>
              </a:rPr>
              <a:t>Titolo presentazione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CB3AB91-9588-4071-92D2-364F4A6ED0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cap="none" spc="0" baseline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 rtl="0">
              <a:defRPr/>
            </a:pPr>
            <a:fld id="{D76B855D-E9CC-4FF8-AD85-6CDC7B89A0DE}" type="slidenum">
              <a:rPr lang="it-IT" noProof="0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‹N›</a:t>
            </a:fld>
            <a:endParaRPr lang="it-IT" noProof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7668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0" r:id="rId1"/>
    <p:sldLayoutId id="2147483781" r:id="rId2"/>
    <p:sldLayoutId id="2147483782" r:id="rId3"/>
    <p:sldLayoutId id="2147483771" r:id="rId4"/>
    <p:sldLayoutId id="2147483770" r:id="rId5"/>
    <p:sldLayoutId id="2147483774" r:id="rId6"/>
    <p:sldLayoutId id="2147483783" r:id="rId7"/>
    <p:sldLayoutId id="2147483772" r:id="rId8"/>
    <p:sldLayoutId id="2147483773" r:id="rId9"/>
    <p:sldLayoutId id="2147483785" r:id="rId10"/>
    <p:sldLayoutId id="2147483786" r:id="rId11"/>
    <p:sldLayoutId id="2147483787" r:id="rId12"/>
    <p:sldLayoutId id="2147483775" r:id="rId13"/>
    <p:sldLayoutId id="2147483788" r:id="rId14"/>
    <p:sldLayoutId id="2147483776" r:id="rId15"/>
    <p:sldLayoutId id="2147483777" r:id="rId16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niba.it/ateneo/facolta/economiabari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g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niba.it/ateneo/facolta/economiabari" TargetMode="External"/><Relationship Id="rId2" Type="http://schemas.openxmlformats.org/officeDocument/2006/relationships/hyperlink" Target="mailto:mariantonietta.intonti@uniba.it" TargetMode="Externa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>
            <a:extLst>
              <a:ext uri="{FF2B5EF4-FFF2-40B4-BE49-F238E27FC236}">
                <a16:creationId xmlns:a16="http://schemas.microsoft.com/office/drawing/2014/main" id="{72CC4EC4-809C-4FD2-AA20-009F08590DA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14039" y="4429612"/>
            <a:ext cx="6592824" cy="996696"/>
          </a:xfrm>
        </p:spPr>
        <p:txBody>
          <a:bodyPr rtlCol="0">
            <a:noAutofit/>
          </a:bodyPr>
          <a:lstStyle/>
          <a:p>
            <a:pPr algn="ctr">
              <a:spcBef>
                <a:spcPts val="0"/>
              </a:spcBef>
            </a:pPr>
            <a:r>
              <a:rPr lang="it-IT" altLang="it-IT" sz="1800" dirty="0">
                <a:solidFill>
                  <a:schemeClr val="tx1"/>
                </a:solidFill>
                <a:cs typeface="Calibri" panose="020F0502020204030204" pitchFamily="34" charset="0"/>
              </a:rPr>
              <a:t>Prof.ssa Antonia Tamborrino (PI)</a:t>
            </a:r>
          </a:p>
          <a:p>
            <a:pPr algn="ctr">
              <a:spcBef>
                <a:spcPts val="0"/>
              </a:spcBef>
            </a:pPr>
            <a:r>
              <a:rPr lang="it-IT" altLang="it-IT" sz="1800" dirty="0">
                <a:solidFill>
                  <a:schemeClr val="tx1"/>
                </a:solidFill>
                <a:cs typeface="Calibri" panose="020F0502020204030204" pitchFamily="34" charset="0"/>
              </a:rPr>
              <a:t>Prof.ssa Mariantonietta Intonti (KAP)</a:t>
            </a:r>
          </a:p>
          <a:p>
            <a:pPr algn="ctr" rtl="0">
              <a:spcBef>
                <a:spcPts val="0"/>
              </a:spcBef>
            </a:pPr>
            <a:r>
              <a:rPr lang="en-US" sz="1800" dirty="0" err="1">
                <a:solidFill>
                  <a:schemeClr val="tx1"/>
                </a:solidFill>
              </a:rPr>
              <a:t>Prof.ssa</a:t>
            </a:r>
            <a:r>
              <a:rPr lang="en-US" sz="1800" dirty="0">
                <a:solidFill>
                  <a:schemeClr val="tx1"/>
                </a:solidFill>
              </a:rPr>
              <a:t> Maria Grazia </a:t>
            </a:r>
            <a:r>
              <a:rPr lang="en-US" sz="1800" dirty="0" err="1">
                <a:solidFill>
                  <a:schemeClr val="tx1"/>
                </a:solidFill>
              </a:rPr>
              <a:t>Nacci</a:t>
            </a:r>
            <a:r>
              <a:rPr lang="en-US" sz="1800" dirty="0">
                <a:solidFill>
                  <a:schemeClr val="tx1"/>
                </a:solidFill>
              </a:rPr>
              <a:t> (KAP)</a:t>
            </a:r>
          </a:p>
          <a:p>
            <a:pPr algn="ctr" rtl="0">
              <a:spcBef>
                <a:spcPts val="0"/>
              </a:spcBef>
            </a:pPr>
            <a:endParaRPr lang="en-US" sz="1800" dirty="0">
              <a:solidFill>
                <a:schemeClr val="tx1"/>
              </a:solidFill>
            </a:endParaRPr>
          </a:p>
          <a:p>
            <a:pPr algn="ctr" rtl="0">
              <a:spcBef>
                <a:spcPts val="0"/>
              </a:spcBef>
            </a:pPr>
            <a:r>
              <a:rPr lang="en-US" sz="1800" dirty="0" err="1">
                <a:solidFill>
                  <a:schemeClr val="tx1"/>
                </a:solidFill>
              </a:rPr>
              <a:t>Università</a:t>
            </a:r>
            <a:r>
              <a:rPr lang="en-US" sz="1800" dirty="0">
                <a:solidFill>
                  <a:schemeClr val="tx1"/>
                </a:solidFill>
              </a:rPr>
              <a:t> di Bari Aldo Moro</a:t>
            </a:r>
          </a:p>
        </p:txBody>
      </p:sp>
      <p:sp>
        <p:nvSpPr>
          <p:cNvPr id="5" name="Sottotitolo 2">
            <a:extLst>
              <a:ext uri="{FF2B5EF4-FFF2-40B4-BE49-F238E27FC236}">
                <a16:creationId xmlns:a16="http://schemas.microsoft.com/office/drawing/2014/main" id="{61C3CC7D-2A6C-4428-6B37-AF93C19F578E}"/>
              </a:ext>
            </a:extLst>
          </p:cNvPr>
          <p:cNvSpPr txBox="1">
            <a:spLocks/>
          </p:cNvSpPr>
          <p:nvPr/>
        </p:nvSpPr>
        <p:spPr>
          <a:xfrm>
            <a:off x="3775788" y="5426308"/>
            <a:ext cx="7660433" cy="102387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ts val="0"/>
              </a:spcBef>
            </a:pPr>
            <a:endParaRPr lang="it-IT" altLang="it-IT" sz="2000" dirty="0">
              <a:solidFill>
                <a:schemeClr val="accent5">
                  <a:lumMod val="50000"/>
                </a:schemeClr>
              </a:solidFill>
              <a:cs typeface="Calibri" panose="020F0502020204030204" pitchFamily="34" charset="0"/>
            </a:endParaRPr>
          </a:p>
          <a:p>
            <a:pPr algn="ctr">
              <a:spcBef>
                <a:spcPts val="0"/>
              </a:spcBef>
            </a:pPr>
            <a:endParaRPr lang="it-IT" altLang="it-IT" sz="2000" dirty="0">
              <a:solidFill>
                <a:schemeClr val="accent5">
                  <a:lumMod val="50000"/>
                </a:schemeClr>
              </a:solidFill>
              <a:cs typeface="Calibri" panose="020F0502020204030204" pitchFamily="34" charset="0"/>
            </a:endParaRPr>
          </a:p>
          <a:p>
            <a:pPr algn="ctr">
              <a:spcBef>
                <a:spcPts val="0"/>
              </a:spcBef>
            </a:pPr>
            <a:endParaRPr lang="en-US" sz="20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2" name="Sottotitolo 2">
            <a:extLst>
              <a:ext uri="{FF2B5EF4-FFF2-40B4-BE49-F238E27FC236}">
                <a16:creationId xmlns:a16="http://schemas.microsoft.com/office/drawing/2014/main" id="{EA06DC89-6F3E-1A70-5F7D-6E474EEC1C64}"/>
              </a:ext>
            </a:extLst>
          </p:cNvPr>
          <p:cNvSpPr txBox="1">
            <a:spLocks/>
          </p:cNvSpPr>
          <p:nvPr/>
        </p:nvSpPr>
        <p:spPr>
          <a:xfrm>
            <a:off x="4009051" y="1939556"/>
            <a:ext cx="8033657" cy="99669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ts val="0"/>
              </a:spcBef>
            </a:pPr>
            <a:r>
              <a:rPr lang="it-IT" altLang="it-IT" sz="2800" b="1" dirty="0">
                <a:solidFill>
                  <a:schemeClr val="tx1"/>
                </a:solidFill>
                <a:cs typeface="Calibri" panose="020F0502020204030204" pitchFamily="34" charset="0"/>
              </a:rPr>
              <a:t>IL PROGETTO HORIZON EUROPE SEEDS «ECOSNODO»</a:t>
            </a:r>
          </a:p>
          <a:p>
            <a:pPr algn="ctr">
              <a:spcBef>
                <a:spcPts val="0"/>
              </a:spcBef>
            </a:pPr>
            <a:r>
              <a:rPr lang="it-IT" altLang="it-IT" sz="2800" b="1" dirty="0">
                <a:solidFill>
                  <a:schemeClr val="tx1"/>
                </a:solidFill>
                <a:cs typeface="Calibri" panose="020F0502020204030204" pitchFamily="34" charset="0"/>
              </a:rPr>
              <a:t>		</a:t>
            </a:r>
            <a:r>
              <a:rPr lang="it-IT" altLang="it-IT" sz="2800" b="1" dirty="0" err="1">
                <a:solidFill>
                  <a:schemeClr val="tx1"/>
                </a:solidFill>
                <a:cs typeface="Calibri" panose="020F0502020204030204" pitchFamily="34" charset="0"/>
              </a:rPr>
              <a:t>ECOnomia</a:t>
            </a:r>
            <a:r>
              <a:rPr lang="it-IT" altLang="it-IT" sz="2800" b="1" dirty="0">
                <a:solidFill>
                  <a:schemeClr val="tx1"/>
                </a:solidFill>
                <a:cs typeface="Calibri" panose="020F0502020204030204" pitchFamily="34" charset="0"/>
              </a:rPr>
              <a:t> circolare, Sostenibilità e profili di evoluzione Normativa nella produzione dell’Olio extravergine Di Oliva </a:t>
            </a:r>
          </a:p>
          <a:p>
            <a:pPr algn="ctr">
              <a:spcBef>
                <a:spcPts val="0"/>
              </a:spcBef>
            </a:pPr>
            <a:endParaRPr lang="en-US" sz="2800" b="1" dirty="0">
              <a:solidFill>
                <a:schemeClr val="tx1"/>
              </a:solidFill>
            </a:endParaRPr>
          </a:p>
        </p:txBody>
      </p:sp>
      <p:pic>
        <p:nvPicPr>
          <p:cNvPr id="4" name="Picture 8" descr="LOGOTIPO di I Facoltà di Economia">
            <a:hlinkClick r:id="rId3"/>
            <a:extLst>
              <a:ext uri="{FF2B5EF4-FFF2-40B4-BE49-F238E27FC236}">
                <a16:creationId xmlns:a16="http://schemas.microsoft.com/office/drawing/2014/main" id="{8EFF112D-BA1E-DB76-1140-B50A9D4686E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8737"/>
          <a:stretch>
            <a:fillRect/>
          </a:stretch>
        </p:blipFill>
        <p:spPr bwMode="auto">
          <a:xfrm>
            <a:off x="1011432" y="498475"/>
            <a:ext cx="1835150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Sottotitolo 2">
            <a:extLst>
              <a:ext uri="{FF2B5EF4-FFF2-40B4-BE49-F238E27FC236}">
                <a16:creationId xmlns:a16="http://schemas.microsoft.com/office/drawing/2014/main" id="{6D0CAD60-B889-F394-E022-CA5FDB8B8C3B}"/>
              </a:ext>
            </a:extLst>
          </p:cNvPr>
          <p:cNvSpPr txBox="1">
            <a:spLocks/>
          </p:cNvSpPr>
          <p:nvPr/>
        </p:nvSpPr>
        <p:spPr>
          <a:xfrm>
            <a:off x="106750" y="4779090"/>
            <a:ext cx="3993502" cy="2977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ts val="0"/>
              </a:spcBef>
            </a:pPr>
            <a:r>
              <a:rPr lang="it-IT" altLang="it-IT" sz="1600" dirty="0">
                <a:solidFill>
                  <a:schemeClr val="tx1"/>
                </a:solidFill>
                <a:cs typeface="Calibri" panose="020F0502020204030204" pitchFamily="34" charset="0"/>
              </a:rPr>
              <a:t>Slide presentate dalla prof. M. Intonti in occasione della</a:t>
            </a:r>
            <a:endParaRPr lang="en-US" sz="1600" dirty="0">
              <a:solidFill>
                <a:schemeClr val="tx1"/>
              </a:solidFill>
            </a:endParaRPr>
          </a:p>
        </p:txBody>
      </p:sp>
      <p:pic>
        <p:nvPicPr>
          <p:cNvPr id="8" name="Immagine 7">
            <a:extLst>
              <a:ext uri="{FF2B5EF4-FFF2-40B4-BE49-F238E27FC236}">
                <a16:creationId xmlns:a16="http://schemas.microsoft.com/office/drawing/2014/main" id="{7208EF17-56FC-F746-232B-2097E721759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85137" y="5271795"/>
            <a:ext cx="2036728" cy="13071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82238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2">
            <a:extLst>
              <a:ext uri="{FF2B5EF4-FFF2-40B4-BE49-F238E27FC236}">
                <a16:creationId xmlns:a16="http://schemas.microsoft.com/office/drawing/2014/main" id="{085A035D-1A8C-4954-0675-87C65B048FF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89047" y="0"/>
            <a:ext cx="9295998" cy="1143000"/>
          </a:xfrm>
        </p:spPr>
        <p:txBody>
          <a:bodyPr>
            <a:normAutofit/>
          </a:bodyPr>
          <a:lstStyle/>
          <a:p>
            <a:pPr marL="320040" indent="-32004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it-IT" altLang="it-IT" sz="3600" b="1" dirty="0">
                <a:solidFill>
                  <a:schemeClr val="tx1"/>
                </a:solidFill>
                <a:latin typeface="+mn-lt"/>
                <a:cs typeface="Calibri" pitchFamily="34" charset="0"/>
              </a:rPr>
              <a:t>	Il contributo delle aree coinvolte:</a:t>
            </a:r>
            <a:br>
              <a:rPr lang="it-IT" altLang="it-IT" sz="3600" b="1" dirty="0">
                <a:solidFill>
                  <a:schemeClr val="tx1"/>
                </a:solidFill>
                <a:latin typeface="+mn-lt"/>
                <a:cs typeface="Calibri" pitchFamily="34" charset="0"/>
              </a:rPr>
            </a:br>
            <a:r>
              <a:rPr lang="it-IT" sz="3600" dirty="0">
                <a:solidFill>
                  <a:schemeClr val="tx1"/>
                </a:solidFill>
                <a:latin typeface="+mn-lt"/>
              </a:rPr>
              <a:t>area 12 Giuridica</a:t>
            </a:r>
            <a:endParaRPr lang="it-IT" altLang="it-IT" sz="3600" b="1" dirty="0">
              <a:solidFill>
                <a:schemeClr val="tx1"/>
              </a:solidFill>
              <a:latin typeface="+mn-lt"/>
              <a:cs typeface="Calibri" pitchFamily="34" charset="0"/>
            </a:endParaRPr>
          </a:p>
        </p:txBody>
      </p:sp>
      <p:sp>
        <p:nvSpPr>
          <p:cNvPr id="2" name="Rectangle 3">
            <a:extLst>
              <a:ext uri="{FF2B5EF4-FFF2-40B4-BE49-F238E27FC236}">
                <a16:creationId xmlns:a16="http://schemas.microsoft.com/office/drawing/2014/main" id="{D4A883D0-17C0-ED7C-ADBF-3F23AE0DF2E4}"/>
              </a:ext>
            </a:extLst>
          </p:cNvPr>
          <p:cNvSpPr txBox="1">
            <a:spLocks noChangeArrowheads="1"/>
          </p:cNvSpPr>
          <p:nvPr/>
        </p:nvSpPr>
        <p:spPr>
          <a:xfrm>
            <a:off x="905071" y="1214949"/>
            <a:ext cx="8064500" cy="5449447"/>
          </a:xfrm>
          <a:custGeom>
            <a:avLst/>
            <a:gdLst>
              <a:gd name="connsiteX0" fmla="*/ 1098749 w 2207046"/>
              <a:gd name="connsiteY0" fmla="*/ 0 h 2204178"/>
              <a:gd name="connsiteX1" fmla="*/ 2201707 w 2207046"/>
              <a:gd name="connsiteY1" fmla="*/ 995326 h 2204178"/>
              <a:gd name="connsiteX2" fmla="*/ 2207046 w 2207046"/>
              <a:gd name="connsiteY2" fmla="*/ 1101058 h 2204178"/>
              <a:gd name="connsiteX3" fmla="*/ 2207046 w 2207046"/>
              <a:gd name="connsiteY3" fmla="*/ 1116306 h 2204178"/>
              <a:gd name="connsiteX4" fmla="*/ 2201707 w 2207046"/>
              <a:gd name="connsiteY4" fmla="*/ 1222039 h 2204178"/>
              <a:gd name="connsiteX5" fmla="*/ 1322187 w 2207046"/>
              <a:gd name="connsiteY5" fmla="*/ 2194840 h 2204178"/>
              <a:gd name="connsiteX6" fmla="*/ 1260999 w 2207046"/>
              <a:gd name="connsiteY6" fmla="*/ 2204178 h 2204178"/>
              <a:gd name="connsiteX7" fmla="*/ 936500 w 2207046"/>
              <a:gd name="connsiteY7" fmla="*/ 2204178 h 2204178"/>
              <a:gd name="connsiteX8" fmla="*/ 875311 w 2207046"/>
              <a:gd name="connsiteY8" fmla="*/ 2194840 h 2204178"/>
              <a:gd name="connsiteX9" fmla="*/ 12592 w 2207046"/>
              <a:gd name="connsiteY9" fmla="*/ 1332120 h 2204178"/>
              <a:gd name="connsiteX10" fmla="*/ 0 w 2207046"/>
              <a:gd name="connsiteY10" fmla="*/ 1249617 h 2204178"/>
              <a:gd name="connsiteX11" fmla="*/ 0 w 2207046"/>
              <a:gd name="connsiteY11" fmla="*/ 967747 h 2204178"/>
              <a:gd name="connsiteX12" fmla="*/ 12592 w 2207046"/>
              <a:gd name="connsiteY12" fmla="*/ 885244 h 2204178"/>
              <a:gd name="connsiteX13" fmla="*/ 1098749 w 2207046"/>
              <a:gd name="connsiteY13" fmla="*/ 0 h 22041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207046" h="2204178">
                <a:moveTo>
                  <a:pt x="1098749" y="0"/>
                </a:moveTo>
                <a:cubicBezTo>
                  <a:pt x="1672788" y="0"/>
                  <a:pt x="2144931" y="436266"/>
                  <a:pt x="2201707" y="995326"/>
                </a:cubicBezTo>
                <a:lnTo>
                  <a:pt x="2207046" y="1101058"/>
                </a:lnTo>
                <a:lnTo>
                  <a:pt x="2207046" y="1116306"/>
                </a:lnTo>
                <a:lnTo>
                  <a:pt x="2201707" y="1222039"/>
                </a:lnTo>
                <a:cubicBezTo>
                  <a:pt x="2152501" y="1706557"/>
                  <a:pt x="1791308" y="2098844"/>
                  <a:pt x="1322187" y="2194840"/>
                </a:cubicBezTo>
                <a:lnTo>
                  <a:pt x="1260999" y="2204178"/>
                </a:lnTo>
                <a:lnTo>
                  <a:pt x="936500" y="2204178"/>
                </a:lnTo>
                <a:lnTo>
                  <a:pt x="875311" y="2194840"/>
                </a:lnTo>
                <a:cubicBezTo>
                  <a:pt x="442276" y="2106228"/>
                  <a:pt x="101204" y="1765156"/>
                  <a:pt x="12592" y="1332120"/>
                </a:cubicBezTo>
                <a:lnTo>
                  <a:pt x="0" y="1249617"/>
                </a:lnTo>
                <a:lnTo>
                  <a:pt x="0" y="967747"/>
                </a:lnTo>
                <a:lnTo>
                  <a:pt x="12592" y="885244"/>
                </a:lnTo>
                <a:cubicBezTo>
                  <a:pt x="115972" y="380036"/>
                  <a:pt x="562980" y="0"/>
                  <a:pt x="1098749" y="0"/>
                </a:cubicBezTo>
                <a:close/>
              </a:path>
            </a:pathLst>
          </a:custGeom>
        </p:spPr>
        <p:txBody>
          <a:bodyPr vert="horz" wrap="square" lIns="91440" tIns="45720" rIns="91440" bIns="45720" rtlCol="0" anchor="ctr">
            <a:noAutofit/>
          </a:bodyPr>
          <a:lstStyle>
            <a:lvl1pPr marL="228600" indent="-22860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it-IT" sz="2400" dirty="0"/>
              <a:t>I</a:t>
            </a:r>
            <a:r>
              <a:rPr lang="it-IT" sz="2400" i="0" dirty="0">
                <a:effectLst/>
              </a:rPr>
              <a:t>nquadramento giuridico-costituzionale dell’intervento proposto, la cui attuazione non può prescindere dal </a:t>
            </a:r>
            <a:r>
              <a:rPr lang="it-IT" sz="2400" i="0" u="sng" strike="noStrike" baseline="0" dirty="0"/>
              <a:t>rispetto dei principi costituzionali ed </a:t>
            </a:r>
            <a:r>
              <a:rPr lang="it-IT" sz="2400" i="0" u="sng" strike="noStrike" baseline="0" dirty="0" err="1"/>
              <a:t>eurounitari</a:t>
            </a:r>
            <a:r>
              <a:rPr lang="it-IT" sz="2400" i="0" u="sng" strike="noStrike" baseline="0" dirty="0"/>
              <a:t> in tema di “economia circolare”</a:t>
            </a:r>
            <a:r>
              <a:rPr lang="it-IT" sz="2400" i="0" u="none" strike="noStrike" baseline="0" dirty="0"/>
              <a:t>, del principio di “</a:t>
            </a:r>
            <a:r>
              <a:rPr lang="it-IT" sz="2400" i="0" u="sng" strike="noStrike" baseline="0" dirty="0"/>
              <a:t>sostenibilità</a:t>
            </a:r>
            <a:r>
              <a:rPr lang="it-IT" sz="2400" i="0" u="none" strike="noStrike" baseline="0" dirty="0"/>
              <a:t> ambientale” e delle regole sulla </a:t>
            </a:r>
            <a:r>
              <a:rPr lang="it-IT" sz="2400" i="0" u="sng" strike="noStrike" baseline="0" dirty="0"/>
              <a:t>concorrenza</a:t>
            </a:r>
            <a:r>
              <a:rPr lang="it-IT" sz="2400" i="0" u="none" strike="noStrike" baseline="0" dirty="0"/>
              <a:t>.</a:t>
            </a:r>
            <a:endParaRPr lang="it-IT" sz="2400" u="sng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it-IT" sz="2400" u="sng" dirty="0"/>
              <a:t>A</a:t>
            </a:r>
            <a:r>
              <a:rPr lang="it-IT" sz="2400" i="0" u="sng" strike="noStrike" baseline="0" dirty="0"/>
              <a:t>nalisi della normativa multilivello che disciplina il settore oleario</a:t>
            </a:r>
            <a:r>
              <a:rPr lang="it-IT" sz="2400" i="0" strike="noStrike" baseline="0" dirty="0"/>
              <a:t> </a:t>
            </a:r>
            <a:r>
              <a:rPr lang="it-IT" sz="2400" i="0" u="none" strike="noStrike" baseline="0" dirty="0"/>
              <a:t>per risolvere le criticità emerse alla luce dell’evoluzione tecnologica proposta ed attuata.</a:t>
            </a:r>
            <a:br>
              <a:rPr lang="it-IT" sz="2400" dirty="0"/>
            </a:br>
            <a:endParaRPr lang="it-IT" sz="24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it-IT" sz="2400" i="0" u="none" strike="noStrike" baseline="0" dirty="0"/>
              <a:t>Individuazione e caratterizzazione dei “rifiuti” sui quali intervenire, predisposizione del</a:t>
            </a:r>
            <a:r>
              <a:rPr lang="it-IT" sz="2400" i="0" u="sng" strike="noStrike" baseline="0" dirty="0"/>
              <a:t>l’apparato normativo idoneo ad accordare loro la qualifica di “prodotto” </a:t>
            </a:r>
            <a:r>
              <a:rPr lang="it-IT" sz="2400" i="0" u="none" strike="noStrike" baseline="0" dirty="0"/>
              <a:t>o, meglio, di “prodotto premium”.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it-IT" altLang="it-IT" sz="2400" dirty="0"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00764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2">
            <a:extLst>
              <a:ext uri="{FF2B5EF4-FFF2-40B4-BE49-F238E27FC236}">
                <a16:creationId xmlns:a16="http://schemas.microsoft.com/office/drawing/2014/main" id="{085A035D-1A8C-4954-0675-87C65B048FF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14402" y="223934"/>
            <a:ext cx="9295998" cy="1143000"/>
          </a:xfrm>
        </p:spPr>
        <p:txBody>
          <a:bodyPr>
            <a:normAutofit/>
          </a:bodyPr>
          <a:lstStyle/>
          <a:p>
            <a:pPr marL="320040" indent="-32004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it-IT" altLang="it-IT" sz="3600" b="1" dirty="0">
                <a:solidFill>
                  <a:schemeClr val="tx1"/>
                </a:solidFill>
                <a:latin typeface="+mn-lt"/>
                <a:cs typeface="Calibri" pitchFamily="34" charset="0"/>
              </a:rPr>
              <a:t>	Il contributo delle aree coinvolte:</a:t>
            </a:r>
            <a:br>
              <a:rPr lang="it-IT" altLang="it-IT" sz="3600" b="1" dirty="0">
                <a:latin typeface="+mn-lt"/>
                <a:cs typeface="Calibri" pitchFamily="34" charset="0"/>
              </a:rPr>
            </a:br>
            <a:r>
              <a:rPr lang="it-IT" sz="3600" dirty="0">
                <a:solidFill>
                  <a:schemeClr val="tx1"/>
                </a:solidFill>
                <a:latin typeface="+mn-lt"/>
              </a:rPr>
              <a:t>area 13 Economica</a:t>
            </a:r>
            <a:r>
              <a:rPr lang="it-IT" altLang="it-IT" sz="3600" b="1" dirty="0">
                <a:solidFill>
                  <a:schemeClr val="tx1"/>
                </a:solidFill>
                <a:latin typeface="+mn-lt"/>
                <a:cs typeface="Calibri" pitchFamily="34" charset="0"/>
              </a:rPr>
              <a:t> </a:t>
            </a:r>
          </a:p>
        </p:txBody>
      </p:sp>
      <p:sp>
        <p:nvSpPr>
          <p:cNvPr id="19" name="Rectangle 3">
            <a:extLst>
              <a:ext uri="{FF2B5EF4-FFF2-40B4-BE49-F238E27FC236}">
                <a16:creationId xmlns:a16="http://schemas.microsoft.com/office/drawing/2014/main" id="{398F9480-9B2C-9280-159E-7CF837E8DAAD}"/>
              </a:ext>
            </a:extLst>
          </p:cNvPr>
          <p:cNvSpPr txBox="1">
            <a:spLocks noChangeArrowheads="1"/>
          </p:cNvSpPr>
          <p:nvPr/>
        </p:nvSpPr>
        <p:spPr>
          <a:xfrm>
            <a:off x="914402" y="1721498"/>
            <a:ext cx="8064500" cy="4249737"/>
          </a:xfrm>
          <a:custGeom>
            <a:avLst/>
            <a:gdLst>
              <a:gd name="connsiteX0" fmla="*/ 1098749 w 2207046"/>
              <a:gd name="connsiteY0" fmla="*/ 0 h 2204178"/>
              <a:gd name="connsiteX1" fmla="*/ 2201707 w 2207046"/>
              <a:gd name="connsiteY1" fmla="*/ 995326 h 2204178"/>
              <a:gd name="connsiteX2" fmla="*/ 2207046 w 2207046"/>
              <a:gd name="connsiteY2" fmla="*/ 1101058 h 2204178"/>
              <a:gd name="connsiteX3" fmla="*/ 2207046 w 2207046"/>
              <a:gd name="connsiteY3" fmla="*/ 1116306 h 2204178"/>
              <a:gd name="connsiteX4" fmla="*/ 2201707 w 2207046"/>
              <a:gd name="connsiteY4" fmla="*/ 1222039 h 2204178"/>
              <a:gd name="connsiteX5" fmla="*/ 1322187 w 2207046"/>
              <a:gd name="connsiteY5" fmla="*/ 2194840 h 2204178"/>
              <a:gd name="connsiteX6" fmla="*/ 1260999 w 2207046"/>
              <a:gd name="connsiteY6" fmla="*/ 2204178 h 2204178"/>
              <a:gd name="connsiteX7" fmla="*/ 936500 w 2207046"/>
              <a:gd name="connsiteY7" fmla="*/ 2204178 h 2204178"/>
              <a:gd name="connsiteX8" fmla="*/ 875311 w 2207046"/>
              <a:gd name="connsiteY8" fmla="*/ 2194840 h 2204178"/>
              <a:gd name="connsiteX9" fmla="*/ 12592 w 2207046"/>
              <a:gd name="connsiteY9" fmla="*/ 1332120 h 2204178"/>
              <a:gd name="connsiteX10" fmla="*/ 0 w 2207046"/>
              <a:gd name="connsiteY10" fmla="*/ 1249617 h 2204178"/>
              <a:gd name="connsiteX11" fmla="*/ 0 w 2207046"/>
              <a:gd name="connsiteY11" fmla="*/ 967747 h 2204178"/>
              <a:gd name="connsiteX12" fmla="*/ 12592 w 2207046"/>
              <a:gd name="connsiteY12" fmla="*/ 885244 h 2204178"/>
              <a:gd name="connsiteX13" fmla="*/ 1098749 w 2207046"/>
              <a:gd name="connsiteY13" fmla="*/ 0 h 22041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207046" h="2204178">
                <a:moveTo>
                  <a:pt x="1098749" y="0"/>
                </a:moveTo>
                <a:cubicBezTo>
                  <a:pt x="1672788" y="0"/>
                  <a:pt x="2144931" y="436266"/>
                  <a:pt x="2201707" y="995326"/>
                </a:cubicBezTo>
                <a:lnTo>
                  <a:pt x="2207046" y="1101058"/>
                </a:lnTo>
                <a:lnTo>
                  <a:pt x="2207046" y="1116306"/>
                </a:lnTo>
                <a:lnTo>
                  <a:pt x="2201707" y="1222039"/>
                </a:lnTo>
                <a:cubicBezTo>
                  <a:pt x="2152501" y="1706557"/>
                  <a:pt x="1791308" y="2098844"/>
                  <a:pt x="1322187" y="2194840"/>
                </a:cubicBezTo>
                <a:lnTo>
                  <a:pt x="1260999" y="2204178"/>
                </a:lnTo>
                <a:lnTo>
                  <a:pt x="936500" y="2204178"/>
                </a:lnTo>
                <a:lnTo>
                  <a:pt x="875311" y="2194840"/>
                </a:lnTo>
                <a:cubicBezTo>
                  <a:pt x="442276" y="2106228"/>
                  <a:pt x="101204" y="1765156"/>
                  <a:pt x="12592" y="1332120"/>
                </a:cubicBezTo>
                <a:lnTo>
                  <a:pt x="0" y="1249617"/>
                </a:lnTo>
                <a:lnTo>
                  <a:pt x="0" y="967747"/>
                </a:lnTo>
                <a:lnTo>
                  <a:pt x="12592" y="885244"/>
                </a:lnTo>
                <a:cubicBezTo>
                  <a:pt x="115972" y="380036"/>
                  <a:pt x="562980" y="0"/>
                  <a:pt x="1098749" y="0"/>
                </a:cubicBezTo>
                <a:close/>
              </a:path>
            </a:pathLst>
          </a:custGeom>
        </p:spPr>
        <p:txBody>
          <a:bodyPr vert="horz" wrap="square" lIns="91440" tIns="45720" rIns="91440" bIns="45720" rtlCol="0" anchor="ctr">
            <a:noAutofit/>
          </a:bodyPr>
          <a:lstStyle>
            <a:lvl1pPr marL="228600" indent="-22860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it-IT" sz="2400" dirty="0"/>
              <a:t>A</a:t>
            </a:r>
            <a:r>
              <a:rPr lang="it-IT" sz="2400" b="0" i="0" u="none" strike="noStrike" baseline="0" dirty="0"/>
              <a:t>nalisi delle </a:t>
            </a:r>
            <a:r>
              <a:rPr lang="it-IT" sz="2400" b="0" i="0" u="sng" strike="noStrike" baseline="0" dirty="0"/>
              <a:t>criticità economico-aziendali e finanziarie </a:t>
            </a:r>
            <a:r>
              <a:rPr lang="it-IT" sz="2400" b="0" i="0" u="none" strike="noStrike" baseline="0" dirty="0"/>
              <a:t>che la filiera dovrà affrontare per realizzare la transizione verso un processo produttivo a basso impatto ambientale e in linea con i principi dell’economia circolare, che considera i rifiuti materie prime seconde.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it-IT" sz="2400" dirty="0"/>
              <a:t>V</a:t>
            </a:r>
            <a:r>
              <a:rPr lang="it-IT" sz="2400" b="0" i="0" u="none" strike="noStrike" baseline="0" dirty="0"/>
              <a:t>erifica delle </a:t>
            </a:r>
            <a:r>
              <a:rPr lang="it-IT" sz="2400" b="0" i="0" u="sng" strike="noStrike" baseline="0" dirty="0"/>
              <a:t>nuove possibilità di finanziamento</a:t>
            </a:r>
            <a:r>
              <a:rPr lang="it-IT" sz="2400" b="0" i="0" u="none" strike="noStrike" baseline="0" dirty="0"/>
              <a:t> delle attività di riconversione industriale.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it-IT" sz="2400" b="0" i="0" u="none" strike="noStrike" baseline="0" dirty="0"/>
              <a:t>Focus sulla </a:t>
            </a:r>
            <a:r>
              <a:rPr lang="it-IT" sz="2400" b="0" i="0" u="sng" strike="noStrike" baseline="0" dirty="0"/>
              <a:t>finanza sostenibile</a:t>
            </a:r>
            <a:r>
              <a:rPr lang="it-IT" sz="2400" b="0" i="0" u="none" strike="noStrike" baseline="0" dirty="0"/>
              <a:t>, in particolare sui finanziamenti green, finalizzati al sostegno di processi di ri</a:t>
            </a:r>
            <a:r>
              <a:rPr lang="it-IT" sz="2400" dirty="0"/>
              <a:t>c</a:t>
            </a:r>
            <a:r>
              <a:rPr lang="it-IT" sz="2400" b="0" i="0" u="none" strike="noStrike" baseline="0" dirty="0"/>
              <a:t>onversione industriale per l’abbattimento delle emissioni e il perseguimento dei principi di economia circolare.</a:t>
            </a:r>
            <a:endParaRPr lang="it-IT" altLang="it-IT" sz="2400" dirty="0"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7594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ottotitolo 1">
            <a:extLst>
              <a:ext uri="{FF2B5EF4-FFF2-40B4-BE49-F238E27FC236}">
                <a16:creationId xmlns:a16="http://schemas.microsoft.com/office/drawing/2014/main" id="{59FD35AC-FA0B-6788-C1E4-045FA311C3F5}"/>
              </a:ext>
            </a:extLst>
          </p:cNvPr>
          <p:cNvSpPr txBox="1">
            <a:spLocks/>
          </p:cNvSpPr>
          <p:nvPr/>
        </p:nvSpPr>
        <p:spPr>
          <a:xfrm>
            <a:off x="3201150" y="3342813"/>
            <a:ext cx="5625610" cy="1210525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altLang="it-IT" dirty="0"/>
              <a:t>Prof.ssa Mariantonietta Intonti</a:t>
            </a:r>
          </a:p>
          <a:p>
            <a:r>
              <a:rPr lang="it-IT" altLang="it-IT" dirty="0"/>
              <a:t>Università di Bari Aldo Moro</a:t>
            </a:r>
          </a:p>
          <a:p>
            <a:r>
              <a:rPr lang="it-IT" altLang="it-IT" dirty="0">
                <a:hlinkClick r:id="rId2"/>
              </a:rPr>
              <a:t>mariantonietta.intonti@uniba.it</a:t>
            </a:r>
            <a:endParaRPr lang="it-IT" altLang="it-IT" dirty="0"/>
          </a:p>
          <a:p>
            <a:r>
              <a:rPr lang="it-IT" altLang="it-IT" dirty="0"/>
              <a:t>https://www.uniba.it/it/docenti/intonti-mariantonietta</a:t>
            </a:r>
          </a:p>
        </p:txBody>
      </p:sp>
      <p:sp>
        <p:nvSpPr>
          <p:cNvPr id="5" name="Titolo 2">
            <a:extLst>
              <a:ext uri="{FF2B5EF4-FFF2-40B4-BE49-F238E27FC236}">
                <a16:creationId xmlns:a16="http://schemas.microsoft.com/office/drawing/2014/main" id="{43FEFC0D-53E4-956A-E39D-AB0B51218BC8}"/>
              </a:ext>
            </a:extLst>
          </p:cNvPr>
          <p:cNvSpPr txBox="1">
            <a:spLocks/>
          </p:cNvSpPr>
          <p:nvPr/>
        </p:nvSpPr>
        <p:spPr>
          <a:xfrm>
            <a:off x="3201150" y="1763485"/>
            <a:ext cx="5718916" cy="142750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7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it-IT" dirty="0"/>
              <a:t>Per eventuali commenti o chiarimenti…</a:t>
            </a:r>
          </a:p>
        </p:txBody>
      </p:sp>
      <p:pic>
        <p:nvPicPr>
          <p:cNvPr id="6" name="Picture 8" descr="LOGOTIPO di I Facoltà di Economia">
            <a:hlinkClick r:id="rId3"/>
            <a:extLst>
              <a:ext uri="{FF2B5EF4-FFF2-40B4-BE49-F238E27FC236}">
                <a16:creationId xmlns:a16="http://schemas.microsoft.com/office/drawing/2014/main" id="{AE0D01FF-92BE-34C5-3444-09580DC9D64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8737"/>
          <a:stretch>
            <a:fillRect/>
          </a:stretch>
        </p:blipFill>
        <p:spPr bwMode="auto">
          <a:xfrm>
            <a:off x="5096380" y="4786104"/>
            <a:ext cx="1835150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067281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contenuto 2">
            <a:extLst>
              <a:ext uri="{FF2B5EF4-FFF2-40B4-BE49-F238E27FC236}">
                <a16:creationId xmlns:a16="http://schemas.microsoft.com/office/drawing/2014/main" id="{0ED25C82-E0F5-ABB3-8ADA-FCFF0150B027}"/>
              </a:ext>
            </a:extLst>
          </p:cNvPr>
          <p:cNvSpPr txBox="1">
            <a:spLocks/>
          </p:cNvSpPr>
          <p:nvPr/>
        </p:nvSpPr>
        <p:spPr bwMode="auto">
          <a:xfrm>
            <a:off x="833287" y="1470434"/>
            <a:ext cx="9254251" cy="39171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28600" indent="-182563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2200"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547688" indent="-182563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20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822325" indent="-182563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096963" indent="-182563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1389063" indent="-182563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1846263" indent="-182563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303463" indent="-182563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2760663" indent="-182563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217863" indent="-182563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algn="l"/>
            <a:r>
              <a:rPr lang="it-IT" sz="1800" b="0" i="0" u="none" strike="noStrike" baseline="0" dirty="0">
                <a:solidFill>
                  <a:schemeClr val="tx1"/>
                </a:solidFill>
                <a:latin typeface="+mn-lt"/>
              </a:rPr>
              <a:t>Il progetto ECOSNODO, “</a:t>
            </a:r>
            <a:r>
              <a:rPr lang="it-IT" sz="1800" b="0" i="0" u="none" strike="noStrike" baseline="0" dirty="0" err="1">
                <a:solidFill>
                  <a:schemeClr val="tx1"/>
                </a:solidFill>
                <a:latin typeface="+mn-lt"/>
              </a:rPr>
              <a:t>ECOnomia</a:t>
            </a:r>
            <a:r>
              <a:rPr lang="it-IT" sz="1800" b="0" i="0" u="none" strike="noStrike" baseline="0" dirty="0">
                <a:solidFill>
                  <a:schemeClr val="tx1"/>
                </a:solidFill>
                <a:latin typeface="+mn-lt"/>
              </a:rPr>
              <a:t> circolare, Sostenibilità e profili di evoluzione Normativa nella produzione dell’Olio extravergine Di Oliva”</a:t>
            </a:r>
          </a:p>
          <a:p>
            <a:pPr algn="l"/>
            <a:r>
              <a:rPr lang="it-IT" sz="1800" b="0" i="0" u="none" strike="noStrike" baseline="0" dirty="0">
                <a:solidFill>
                  <a:schemeClr val="tx1"/>
                </a:solidFill>
                <a:latin typeface="+mn-lt"/>
              </a:rPr>
              <a:t>si sviluppa nel campo di azione del </a:t>
            </a:r>
            <a:r>
              <a:rPr lang="it-IT" sz="1800" b="1" i="0" u="none" strike="noStrike" baseline="0" dirty="0">
                <a:solidFill>
                  <a:schemeClr val="tx1"/>
                </a:solidFill>
                <a:latin typeface="+mn-lt"/>
              </a:rPr>
              <a:t>Cluster 6 </a:t>
            </a:r>
            <a:r>
              <a:rPr lang="it-IT" sz="1800" b="0" i="0" u="none" strike="noStrike" baseline="0" dirty="0">
                <a:solidFill>
                  <a:schemeClr val="tx1"/>
                </a:solidFill>
                <a:latin typeface="+mn-lt"/>
              </a:rPr>
              <a:t>(Prodotti alimentari, Bioeconomia, Risorse Naturali, Agricoltura e Ambiente) del Pilastro II (SFIDE GLOBALI E COMPETITIVITÀ INDUSTRIALE EUROPEA) del </a:t>
            </a:r>
            <a:r>
              <a:rPr lang="it-IT" sz="1800" b="1" i="0" u="none" strike="noStrike" baseline="0" dirty="0">
                <a:solidFill>
                  <a:schemeClr val="tx1"/>
                </a:solidFill>
                <a:latin typeface="+mn-lt"/>
              </a:rPr>
              <a:t>Programma Quadro Horizon Europe 2021-2027</a:t>
            </a:r>
            <a:r>
              <a:rPr lang="it-IT" sz="1800" b="0" i="0" u="none" strike="noStrike" baseline="0" dirty="0">
                <a:solidFill>
                  <a:schemeClr val="tx1"/>
                </a:solidFill>
                <a:latin typeface="+mn-lt"/>
              </a:rPr>
              <a:t>.</a:t>
            </a:r>
          </a:p>
          <a:p>
            <a:pPr algn="l"/>
            <a:r>
              <a:rPr lang="it-IT" sz="1800" b="0" i="0" u="none" strike="noStrike" baseline="0" dirty="0">
                <a:solidFill>
                  <a:schemeClr val="tx1"/>
                </a:solidFill>
                <a:latin typeface="+mn-lt"/>
              </a:rPr>
              <a:t>è coerente con la missione di fondo del cluster 6, che mira a </a:t>
            </a:r>
            <a:r>
              <a:rPr lang="it-IT" sz="1800" b="1" i="0" u="none" strike="noStrike" baseline="0" dirty="0">
                <a:solidFill>
                  <a:schemeClr val="tx1"/>
                </a:solidFill>
                <a:latin typeface="+mn-lt"/>
              </a:rPr>
              <a:t>costruire opportunità per bilanciare obiettivi ambientali, sociali ed economici e per impostare le attività umane sulla strada della sostenibilità</a:t>
            </a:r>
          </a:p>
          <a:p>
            <a:pPr algn="l"/>
            <a:r>
              <a:rPr lang="it-IT" sz="1800" b="0" i="0" u="none" strike="noStrike" baseline="0" dirty="0">
                <a:solidFill>
                  <a:schemeClr val="tx1"/>
                </a:solidFill>
                <a:latin typeface="+mn-lt"/>
              </a:rPr>
              <a:t>è finalizzato a perseguire molteplici Obiettivi di Sviluppo Sostenibile fissati dalle Nazioni Unite cui contribuiscono le attività del cluster 6 [SDG 3 (</a:t>
            </a:r>
            <a:r>
              <a:rPr lang="it-IT" sz="1800" b="1" i="0" u="none" strike="noStrike" baseline="0" dirty="0">
                <a:solidFill>
                  <a:schemeClr val="tx1"/>
                </a:solidFill>
                <a:latin typeface="+mn-lt"/>
              </a:rPr>
              <a:t>Salute e benessere</a:t>
            </a:r>
            <a:r>
              <a:rPr lang="it-IT" sz="1800" b="0" i="0" u="none" strike="noStrike" baseline="0" dirty="0">
                <a:solidFill>
                  <a:schemeClr val="tx1"/>
                </a:solidFill>
                <a:latin typeface="+mn-lt"/>
              </a:rPr>
              <a:t>), SDG 9 (</a:t>
            </a:r>
            <a:r>
              <a:rPr lang="it-IT" sz="1800" b="1" i="0" u="none" strike="noStrike" baseline="0" dirty="0">
                <a:solidFill>
                  <a:schemeClr val="tx1"/>
                </a:solidFill>
                <a:latin typeface="+mn-lt"/>
              </a:rPr>
              <a:t>Industria, innovazione e infrastrutture</a:t>
            </a:r>
            <a:r>
              <a:rPr lang="it-IT" sz="1800" b="0" i="0" u="none" strike="noStrike" baseline="0" dirty="0">
                <a:solidFill>
                  <a:schemeClr val="tx1"/>
                </a:solidFill>
                <a:latin typeface="+mn-lt"/>
              </a:rPr>
              <a:t>), SDG 11 (Città e comunità sostenibili), SDG 12 (</a:t>
            </a:r>
            <a:r>
              <a:rPr lang="it-IT" sz="1800" b="1" i="0" u="none" strike="noStrike" baseline="0" dirty="0">
                <a:solidFill>
                  <a:schemeClr val="tx1"/>
                </a:solidFill>
                <a:latin typeface="+mn-lt"/>
              </a:rPr>
              <a:t>Consumo e produzione responsabili</a:t>
            </a:r>
            <a:r>
              <a:rPr lang="it-IT" sz="1800" b="0" i="0" u="none" strike="noStrike" baseline="0" dirty="0">
                <a:solidFill>
                  <a:schemeClr val="tx1"/>
                </a:solidFill>
                <a:latin typeface="+mn-lt"/>
              </a:rPr>
              <a:t>), SDG 13 (Agire per il clima), SDG 15 (La vita sulla terra)].</a:t>
            </a:r>
            <a:endParaRPr lang="it-IT" sz="1800" b="0" i="0" dirty="0"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2" name="Sottotitolo 2">
            <a:extLst>
              <a:ext uri="{FF2B5EF4-FFF2-40B4-BE49-F238E27FC236}">
                <a16:creationId xmlns:a16="http://schemas.microsoft.com/office/drawing/2014/main" id="{7109C9AA-E9FF-281A-232A-69053D050289}"/>
              </a:ext>
            </a:extLst>
          </p:cNvPr>
          <p:cNvSpPr txBox="1">
            <a:spLocks/>
          </p:cNvSpPr>
          <p:nvPr/>
        </p:nvSpPr>
        <p:spPr>
          <a:xfrm>
            <a:off x="1262608" y="528903"/>
            <a:ext cx="8033657" cy="99669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ts val="0"/>
              </a:spcBef>
            </a:pPr>
            <a:r>
              <a:rPr lang="it-IT" altLang="it-IT" sz="2800" b="1" dirty="0">
                <a:solidFill>
                  <a:schemeClr val="tx1"/>
                </a:solidFill>
                <a:cs typeface="Calibri" panose="020F0502020204030204" pitchFamily="34" charset="0"/>
              </a:rPr>
              <a:t>IL PROGETTO HORIZON EUROPE SEEDS «ECOSNODO»: caratteristiche</a:t>
            </a:r>
            <a:endParaRPr lang="en-US" sz="2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74576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contenuto 2">
            <a:extLst>
              <a:ext uri="{FF2B5EF4-FFF2-40B4-BE49-F238E27FC236}">
                <a16:creationId xmlns:a16="http://schemas.microsoft.com/office/drawing/2014/main" id="{0ED25C82-E0F5-ABB3-8ADA-FCFF0150B027}"/>
              </a:ext>
            </a:extLst>
          </p:cNvPr>
          <p:cNvSpPr txBox="1">
            <a:spLocks/>
          </p:cNvSpPr>
          <p:nvPr/>
        </p:nvSpPr>
        <p:spPr bwMode="auto">
          <a:xfrm>
            <a:off x="1062470" y="1801651"/>
            <a:ext cx="9499783" cy="42912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28600" indent="-182563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2200"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547688" indent="-182563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20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822325" indent="-182563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096963" indent="-182563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1389063" indent="-182563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1846263" indent="-182563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303463" indent="-182563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2760663" indent="-182563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217863" indent="-182563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algn="just">
              <a:buFont typeface="Wingdings" panose="05000000000000000000" pitchFamily="2" charset="2"/>
              <a:buChar char="§"/>
            </a:pPr>
            <a:r>
              <a:rPr lang="it-IT" sz="2000" b="1" dirty="0">
                <a:solidFill>
                  <a:schemeClr val="tx1"/>
                </a:solidFill>
                <a:effectLst/>
                <a:latin typeface="+mn-lt"/>
              </a:rPr>
              <a:t>PI e KAP</a:t>
            </a:r>
            <a:r>
              <a:rPr lang="it-IT" sz="2000" dirty="0">
                <a:solidFill>
                  <a:schemeClr val="tx1"/>
                </a:solidFill>
                <a:effectLst/>
                <a:latin typeface="+mn-lt"/>
              </a:rPr>
              <a:t>: prof.ssa Antonia Tamborrino (Area 07 Scienze agrarie e veterinarie), prof.ssa Maria Grazia </a:t>
            </a:r>
            <a:r>
              <a:rPr lang="it-IT" sz="2000" dirty="0">
                <a:solidFill>
                  <a:schemeClr val="tx1"/>
                </a:solidFill>
                <a:latin typeface="+mn-lt"/>
              </a:rPr>
              <a:t>Nacci (Area 12 Giuridica), prof.ssa Mariantonietta Intonti (Area 13 Economica), in collaborazione con numerosi colleghi delle aree coinvolte, UNIVERSITA’ DI BARI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it-IT" sz="2000" b="1" dirty="0">
                <a:solidFill>
                  <a:schemeClr val="tx1"/>
                </a:solidFill>
                <a:latin typeface="+mn-lt"/>
              </a:rPr>
              <a:t>Partenariato esterno</a:t>
            </a:r>
            <a:r>
              <a:rPr lang="it-IT" sz="2000" dirty="0">
                <a:solidFill>
                  <a:schemeClr val="tx1"/>
                </a:solidFill>
                <a:latin typeface="+mn-lt"/>
              </a:rPr>
              <a:t>: IRSA-CNR, LUM, POLITECNICO DI BARI, UNIVERSITA’ DI FOGGIA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it-IT" sz="2000" b="1" dirty="0">
                <a:solidFill>
                  <a:schemeClr val="tx1"/>
                </a:solidFill>
                <a:latin typeface="+mn-lt"/>
              </a:rPr>
              <a:t>Partner stranieri</a:t>
            </a:r>
            <a:r>
              <a:rPr lang="it-IT" sz="2000" dirty="0">
                <a:solidFill>
                  <a:schemeClr val="tx1"/>
                </a:solidFill>
                <a:latin typeface="+mn-lt"/>
              </a:rPr>
              <a:t>: LONDON METROPOLITAN UNIVERSITY, </a:t>
            </a:r>
            <a:r>
              <a:rPr lang="it-IT" sz="2000" b="1" dirty="0">
                <a:solidFill>
                  <a:schemeClr val="tx1"/>
                </a:solidFill>
                <a:latin typeface="+mn-lt"/>
              </a:rPr>
              <a:t>Gran Bretagna</a:t>
            </a:r>
            <a:r>
              <a:rPr lang="it-IT" sz="2000" dirty="0">
                <a:solidFill>
                  <a:schemeClr val="tx1"/>
                </a:solidFill>
                <a:latin typeface="+mn-lt"/>
              </a:rPr>
              <a:t>; </a:t>
            </a:r>
            <a:r>
              <a:rPr lang="it-IT" sz="2000" dirty="0" err="1">
                <a:solidFill>
                  <a:schemeClr val="tx1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Hellenic</a:t>
            </a:r>
            <a:r>
              <a:rPr lang="it-IT" sz="2000" dirty="0">
                <a:solidFill>
                  <a:schemeClr val="tx1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2000" dirty="0" err="1">
                <a:solidFill>
                  <a:schemeClr val="tx1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Agricultural</a:t>
            </a:r>
            <a:r>
              <a:rPr lang="it-IT" sz="2000" dirty="0">
                <a:solidFill>
                  <a:schemeClr val="tx1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2000" dirty="0" err="1">
                <a:solidFill>
                  <a:schemeClr val="tx1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Organisation</a:t>
            </a:r>
            <a:r>
              <a:rPr lang="it-IT" sz="2000" dirty="0">
                <a:solidFill>
                  <a:schemeClr val="tx1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“DIMITRA” (ELGO-DIMITRA), </a:t>
            </a:r>
            <a:r>
              <a:rPr lang="it-IT" sz="2000" b="1" dirty="0">
                <a:solidFill>
                  <a:schemeClr val="tx1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Grecia</a:t>
            </a:r>
            <a:r>
              <a:rPr lang="it-IT" sz="2000" dirty="0">
                <a:solidFill>
                  <a:schemeClr val="tx1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r>
              <a:rPr lang="it-IT" sz="2000" dirty="0" err="1">
                <a:solidFill>
                  <a:schemeClr val="tx1"/>
                </a:solidFill>
                <a:effectLst/>
                <a:latin typeface="+mn-lt"/>
                <a:ea typeface="Calibri Light" panose="020F0302020204030204" pitchFamily="34" charset="0"/>
              </a:rPr>
              <a:t>Trakya</a:t>
            </a:r>
            <a:r>
              <a:rPr lang="it-IT" sz="2000" dirty="0">
                <a:solidFill>
                  <a:schemeClr val="tx1"/>
                </a:solidFill>
                <a:effectLst/>
                <a:latin typeface="+mn-lt"/>
                <a:ea typeface="Calibri Light" panose="020F0302020204030204" pitchFamily="34" charset="0"/>
              </a:rPr>
              <a:t> University, </a:t>
            </a:r>
            <a:r>
              <a:rPr lang="it-IT" sz="2000" b="1" dirty="0">
                <a:solidFill>
                  <a:schemeClr val="tx1"/>
                </a:solidFill>
                <a:effectLst/>
                <a:latin typeface="+mn-lt"/>
                <a:ea typeface="Calibri Light" panose="020F0302020204030204" pitchFamily="34" charset="0"/>
              </a:rPr>
              <a:t>Bulgaria</a:t>
            </a:r>
            <a:r>
              <a:rPr lang="it-IT" sz="2000" dirty="0">
                <a:solidFill>
                  <a:schemeClr val="tx1"/>
                </a:solidFill>
                <a:effectLst/>
                <a:latin typeface="+mn-lt"/>
                <a:ea typeface="Calibri Light" panose="020F0302020204030204" pitchFamily="34" charset="0"/>
              </a:rPr>
              <a:t>; </a:t>
            </a:r>
            <a:r>
              <a:rPr lang="it-IT" sz="2000" dirty="0" err="1">
                <a:solidFill>
                  <a:schemeClr val="tx1"/>
                </a:solidFill>
                <a:effectLst/>
                <a:latin typeface="+mn-lt"/>
                <a:ea typeface="Calibri Light" panose="020F0302020204030204" pitchFamily="34" charset="0"/>
              </a:rPr>
              <a:t>Agricultural</a:t>
            </a:r>
            <a:r>
              <a:rPr lang="it-IT" sz="2000" dirty="0">
                <a:solidFill>
                  <a:schemeClr val="tx1"/>
                </a:solidFill>
                <a:effectLst/>
                <a:latin typeface="+mn-lt"/>
                <a:ea typeface="Calibri Light" panose="020F0302020204030204" pitchFamily="34" charset="0"/>
              </a:rPr>
              <a:t> Engineering Research Institute (</a:t>
            </a:r>
            <a:r>
              <a:rPr lang="it-IT" sz="2000" dirty="0" err="1">
                <a:solidFill>
                  <a:schemeClr val="tx1"/>
                </a:solidFill>
                <a:effectLst/>
                <a:latin typeface="+mn-lt"/>
                <a:ea typeface="Calibri Light" panose="020F0302020204030204" pitchFamily="34" charset="0"/>
              </a:rPr>
              <a:t>AEnRI</a:t>
            </a:r>
            <a:r>
              <a:rPr lang="it-IT" sz="2000" dirty="0">
                <a:solidFill>
                  <a:schemeClr val="tx1"/>
                </a:solidFill>
                <a:effectLst/>
                <a:latin typeface="+mn-lt"/>
                <a:ea typeface="Calibri Light" panose="020F0302020204030204" pitchFamily="34" charset="0"/>
              </a:rPr>
              <a:t>), </a:t>
            </a:r>
            <a:r>
              <a:rPr lang="it-IT" sz="2000" dirty="0" err="1">
                <a:solidFill>
                  <a:schemeClr val="tx1"/>
                </a:solidFill>
                <a:effectLst/>
                <a:latin typeface="+mn-lt"/>
                <a:ea typeface="Calibri Light" panose="020F0302020204030204" pitchFamily="34" charset="0"/>
              </a:rPr>
              <a:t>Agricultural</a:t>
            </a:r>
            <a:r>
              <a:rPr lang="it-IT" sz="2000" dirty="0">
                <a:solidFill>
                  <a:schemeClr val="tx1"/>
                </a:solidFill>
                <a:effectLst/>
                <a:latin typeface="+mn-lt"/>
                <a:ea typeface="Calibri Light" panose="020F0302020204030204" pitchFamily="34" charset="0"/>
              </a:rPr>
              <a:t> Research Center (ARC), </a:t>
            </a:r>
            <a:r>
              <a:rPr lang="it-IT" sz="2000" dirty="0" err="1">
                <a:solidFill>
                  <a:schemeClr val="tx1"/>
                </a:solidFill>
                <a:effectLst/>
                <a:latin typeface="+mn-lt"/>
                <a:ea typeface="Calibri Light" panose="020F0302020204030204" pitchFamily="34" charset="0"/>
              </a:rPr>
              <a:t>Ministry</a:t>
            </a:r>
            <a:r>
              <a:rPr lang="it-IT" sz="2000" dirty="0">
                <a:solidFill>
                  <a:schemeClr val="tx1"/>
                </a:solidFill>
                <a:effectLst/>
                <a:latin typeface="+mn-lt"/>
                <a:ea typeface="Calibri Light" panose="020F0302020204030204" pitchFamily="34" charset="0"/>
              </a:rPr>
              <a:t> of </a:t>
            </a:r>
            <a:r>
              <a:rPr lang="it-IT" sz="2000" dirty="0" err="1">
                <a:solidFill>
                  <a:schemeClr val="tx1"/>
                </a:solidFill>
                <a:effectLst/>
                <a:latin typeface="+mn-lt"/>
                <a:ea typeface="Calibri Light" panose="020F0302020204030204" pitchFamily="34" charset="0"/>
              </a:rPr>
              <a:t>Agriculture</a:t>
            </a:r>
            <a:r>
              <a:rPr lang="it-IT" sz="2000" dirty="0">
                <a:solidFill>
                  <a:schemeClr val="tx1"/>
                </a:solidFill>
                <a:effectLst/>
                <a:latin typeface="+mn-lt"/>
                <a:ea typeface="Calibri Light" panose="020F0302020204030204" pitchFamily="34" charset="0"/>
              </a:rPr>
              <a:t> (MALR), </a:t>
            </a:r>
            <a:r>
              <a:rPr lang="it-IT" sz="2000" b="1" dirty="0" err="1">
                <a:solidFill>
                  <a:schemeClr val="tx1"/>
                </a:solidFill>
                <a:effectLst/>
                <a:latin typeface="+mn-lt"/>
                <a:ea typeface="Calibri Light" panose="020F0302020204030204" pitchFamily="34" charset="0"/>
              </a:rPr>
              <a:t>Egypt</a:t>
            </a:r>
            <a:r>
              <a:rPr lang="it-IT" sz="2000" dirty="0">
                <a:solidFill>
                  <a:schemeClr val="tx1"/>
                </a:solidFill>
                <a:effectLst/>
                <a:latin typeface="+mn-lt"/>
                <a:ea typeface="Calibri Light" panose="020F0302020204030204" pitchFamily="34" charset="0"/>
              </a:rPr>
              <a:t>; Istituto Politecnico da Guarda, </a:t>
            </a:r>
            <a:r>
              <a:rPr lang="it-IT" sz="2000" b="1" dirty="0">
                <a:solidFill>
                  <a:schemeClr val="tx1"/>
                </a:solidFill>
                <a:effectLst/>
                <a:latin typeface="+mn-lt"/>
                <a:ea typeface="Calibri Light" panose="020F0302020204030204" pitchFamily="34" charset="0"/>
              </a:rPr>
              <a:t>Portogallo</a:t>
            </a:r>
            <a:r>
              <a:rPr lang="it-IT" sz="2000" dirty="0">
                <a:solidFill>
                  <a:schemeClr val="tx1"/>
                </a:solidFill>
                <a:effectLst/>
                <a:latin typeface="+mn-lt"/>
                <a:ea typeface="Calibri Light" panose="020F0302020204030204" pitchFamily="34" charset="0"/>
              </a:rPr>
              <a:t>.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it-IT" sz="2000" b="1" dirty="0">
                <a:solidFill>
                  <a:schemeClr val="tx1"/>
                </a:solidFill>
                <a:latin typeface="+mn-lt"/>
                <a:ea typeface="Calibri Light" panose="020F0302020204030204" pitchFamily="34" charset="0"/>
              </a:rPr>
              <a:t>Numerose aziende partner</a:t>
            </a:r>
            <a:endParaRPr lang="it-IT" sz="2000" b="1" dirty="0">
              <a:solidFill>
                <a:schemeClr val="tx1"/>
              </a:solidFill>
              <a:effectLst/>
              <a:latin typeface="+mn-lt"/>
              <a:ea typeface="Calibri Light" panose="020F0302020204030204" pitchFamily="34" charset="0"/>
            </a:endParaRPr>
          </a:p>
          <a:p>
            <a:pPr algn="just">
              <a:buFont typeface="Wingdings" panose="05000000000000000000" pitchFamily="2" charset="2"/>
              <a:buChar char="§"/>
            </a:pPr>
            <a:endParaRPr lang="it-IT" sz="2000" b="0" i="0" dirty="0"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2" name="Sottotitolo 2">
            <a:extLst>
              <a:ext uri="{FF2B5EF4-FFF2-40B4-BE49-F238E27FC236}">
                <a16:creationId xmlns:a16="http://schemas.microsoft.com/office/drawing/2014/main" id="{7109C9AA-E9FF-281A-232A-69053D050289}"/>
              </a:ext>
            </a:extLst>
          </p:cNvPr>
          <p:cNvSpPr txBox="1">
            <a:spLocks/>
          </p:cNvSpPr>
          <p:nvPr/>
        </p:nvSpPr>
        <p:spPr>
          <a:xfrm>
            <a:off x="1700758" y="689255"/>
            <a:ext cx="8033657" cy="99669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ts val="0"/>
              </a:spcBef>
            </a:pPr>
            <a:r>
              <a:rPr lang="it-IT" altLang="it-IT" sz="2800" b="1" dirty="0">
                <a:solidFill>
                  <a:schemeClr val="tx1"/>
                </a:solidFill>
                <a:cs typeface="Calibri" panose="020F0502020204030204" pitchFamily="34" charset="0"/>
              </a:rPr>
              <a:t>IL PROGETTO HORIZON EUROPE SEEDS «ECOSNODO»: il team</a:t>
            </a:r>
            <a:endParaRPr lang="en-US" sz="2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98900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2">
            <a:extLst>
              <a:ext uri="{FF2B5EF4-FFF2-40B4-BE49-F238E27FC236}">
                <a16:creationId xmlns:a16="http://schemas.microsoft.com/office/drawing/2014/main" id="{085A035D-1A8C-4954-0675-87C65B048FF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13818" y="228600"/>
            <a:ext cx="9295998" cy="1143000"/>
          </a:xfrm>
        </p:spPr>
        <p:txBody>
          <a:bodyPr>
            <a:normAutofit/>
          </a:bodyPr>
          <a:lstStyle/>
          <a:p>
            <a:pPr marL="320040" indent="-32004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it-IT" altLang="it-IT" sz="3600" b="1" dirty="0">
                <a:solidFill>
                  <a:schemeClr val="tx1"/>
                </a:solidFill>
                <a:latin typeface="+mn-lt"/>
                <a:cs typeface="Calibri" pitchFamily="34" charset="0"/>
              </a:rPr>
              <a:t>Il progetto </a:t>
            </a:r>
            <a:r>
              <a:rPr lang="it-IT" altLang="it-IT" sz="3600" b="1" dirty="0">
                <a:latin typeface="+mn-lt"/>
                <a:cs typeface="Calibri" pitchFamily="34" charset="0"/>
              </a:rPr>
              <a:t>si inserisce nell’ambito della attività di ricerca sulla sostenibilità ESG</a:t>
            </a:r>
            <a:endParaRPr lang="it-IT" altLang="it-IT" sz="3600" b="1" dirty="0">
              <a:solidFill>
                <a:schemeClr val="tx1"/>
              </a:solidFill>
              <a:latin typeface="+mn-lt"/>
              <a:cs typeface="Calibri" pitchFamily="34" charset="0"/>
            </a:endParaRPr>
          </a:p>
        </p:txBody>
      </p:sp>
      <p:sp>
        <p:nvSpPr>
          <p:cNvPr id="19" name="Rectangle 3">
            <a:extLst>
              <a:ext uri="{FF2B5EF4-FFF2-40B4-BE49-F238E27FC236}">
                <a16:creationId xmlns:a16="http://schemas.microsoft.com/office/drawing/2014/main" id="{398F9480-9B2C-9280-159E-7CF837E8DAAD}"/>
              </a:ext>
            </a:extLst>
          </p:cNvPr>
          <p:cNvSpPr txBox="1">
            <a:spLocks noChangeArrowheads="1"/>
          </p:cNvSpPr>
          <p:nvPr/>
        </p:nvSpPr>
        <p:spPr>
          <a:xfrm>
            <a:off x="858418" y="1470687"/>
            <a:ext cx="8064500" cy="4249737"/>
          </a:xfrm>
          <a:custGeom>
            <a:avLst/>
            <a:gdLst>
              <a:gd name="connsiteX0" fmla="*/ 1098749 w 2207046"/>
              <a:gd name="connsiteY0" fmla="*/ 0 h 2204178"/>
              <a:gd name="connsiteX1" fmla="*/ 2201707 w 2207046"/>
              <a:gd name="connsiteY1" fmla="*/ 995326 h 2204178"/>
              <a:gd name="connsiteX2" fmla="*/ 2207046 w 2207046"/>
              <a:gd name="connsiteY2" fmla="*/ 1101058 h 2204178"/>
              <a:gd name="connsiteX3" fmla="*/ 2207046 w 2207046"/>
              <a:gd name="connsiteY3" fmla="*/ 1116306 h 2204178"/>
              <a:gd name="connsiteX4" fmla="*/ 2201707 w 2207046"/>
              <a:gd name="connsiteY4" fmla="*/ 1222039 h 2204178"/>
              <a:gd name="connsiteX5" fmla="*/ 1322187 w 2207046"/>
              <a:gd name="connsiteY5" fmla="*/ 2194840 h 2204178"/>
              <a:gd name="connsiteX6" fmla="*/ 1260999 w 2207046"/>
              <a:gd name="connsiteY6" fmla="*/ 2204178 h 2204178"/>
              <a:gd name="connsiteX7" fmla="*/ 936500 w 2207046"/>
              <a:gd name="connsiteY7" fmla="*/ 2204178 h 2204178"/>
              <a:gd name="connsiteX8" fmla="*/ 875311 w 2207046"/>
              <a:gd name="connsiteY8" fmla="*/ 2194840 h 2204178"/>
              <a:gd name="connsiteX9" fmla="*/ 12592 w 2207046"/>
              <a:gd name="connsiteY9" fmla="*/ 1332120 h 2204178"/>
              <a:gd name="connsiteX10" fmla="*/ 0 w 2207046"/>
              <a:gd name="connsiteY10" fmla="*/ 1249617 h 2204178"/>
              <a:gd name="connsiteX11" fmla="*/ 0 w 2207046"/>
              <a:gd name="connsiteY11" fmla="*/ 967747 h 2204178"/>
              <a:gd name="connsiteX12" fmla="*/ 12592 w 2207046"/>
              <a:gd name="connsiteY12" fmla="*/ 885244 h 2204178"/>
              <a:gd name="connsiteX13" fmla="*/ 1098749 w 2207046"/>
              <a:gd name="connsiteY13" fmla="*/ 0 h 22041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207046" h="2204178">
                <a:moveTo>
                  <a:pt x="1098749" y="0"/>
                </a:moveTo>
                <a:cubicBezTo>
                  <a:pt x="1672788" y="0"/>
                  <a:pt x="2144931" y="436266"/>
                  <a:pt x="2201707" y="995326"/>
                </a:cubicBezTo>
                <a:lnTo>
                  <a:pt x="2207046" y="1101058"/>
                </a:lnTo>
                <a:lnTo>
                  <a:pt x="2207046" y="1116306"/>
                </a:lnTo>
                <a:lnTo>
                  <a:pt x="2201707" y="1222039"/>
                </a:lnTo>
                <a:cubicBezTo>
                  <a:pt x="2152501" y="1706557"/>
                  <a:pt x="1791308" y="2098844"/>
                  <a:pt x="1322187" y="2194840"/>
                </a:cubicBezTo>
                <a:lnTo>
                  <a:pt x="1260999" y="2204178"/>
                </a:lnTo>
                <a:lnTo>
                  <a:pt x="936500" y="2204178"/>
                </a:lnTo>
                <a:lnTo>
                  <a:pt x="875311" y="2194840"/>
                </a:lnTo>
                <a:cubicBezTo>
                  <a:pt x="442276" y="2106228"/>
                  <a:pt x="101204" y="1765156"/>
                  <a:pt x="12592" y="1332120"/>
                </a:cubicBezTo>
                <a:lnTo>
                  <a:pt x="0" y="1249617"/>
                </a:lnTo>
                <a:lnTo>
                  <a:pt x="0" y="967747"/>
                </a:lnTo>
                <a:lnTo>
                  <a:pt x="12592" y="885244"/>
                </a:lnTo>
                <a:cubicBezTo>
                  <a:pt x="115972" y="380036"/>
                  <a:pt x="562980" y="0"/>
                  <a:pt x="1098749" y="0"/>
                </a:cubicBezTo>
                <a:close/>
              </a:path>
            </a:pathLst>
          </a:custGeom>
        </p:spPr>
        <p:txBody>
          <a:bodyPr vert="horz" wrap="square" lIns="91440" tIns="45720" rIns="91440" bIns="45720" rtlCol="0" anchor="ctr">
            <a:noAutofit/>
          </a:bodyPr>
          <a:lstStyle>
            <a:lvl1pPr marL="228600" indent="-22860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it-IT" sz="2800" dirty="0">
                <a:cs typeface="Calibri" panose="020F0502020204030204" pitchFamily="34" charset="0"/>
              </a:rPr>
              <a:t>i</a:t>
            </a:r>
          </a:p>
          <a:p>
            <a:pPr algn="just">
              <a:defRPr/>
            </a:pPr>
            <a:r>
              <a:rPr lang="it-IT" sz="2800" b="0" i="0" dirty="0">
                <a:solidFill>
                  <a:srgbClr val="1C2024"/>
                </a:solidFill>
                <a:effectLst/>
              </a:rPr>
              <a:t>Il concetto di sostenibilità viene oggi declinato in tre importanti ambiti:</a:t>
            </a:r>
          </a:p>
          <a:p>
            <a:pPr marL="457200" indent="-457200" algn="just">
              <a:buFont typeface="Arial" panose="020B0604020202020204" pitchFamily="34" charset="0"/>
              <a:buChar char="•"/>
              <a:defRPr/>
            </a:pPr>
            <a:r>
              <a:rPr lang="it-IT" sz="2800" b="0" i="0" dirty="0">
                <a:solidFill>
                  <a:srgbClr val="1C2024"/>
                </a:solidFill>
                <a:effectLst/>
              </a:rPr>
              <a:t>Ambientale</a:t>
            </a:r>
          </a:p>
          <a:p>
            <a:pPr marL="457200" indent="-457200" algn="just">
              <a:buFont typeface="Arial" panose="020B0604020202020204" pitchFamily="34" charset="0"/>
              <a:buChar char="•"/>
              <a:defRPr/>
            </a:pPr>
            <a:r>
              <a:rPr lang="it-IT" sz="2800" b="0" i="0" dirty="0">
                <a:solidFill>
                  <a:srgbClr val="1C2024"/>
                </a:solidFill>
                <a:effectLst/>
              </a:rPr>
              <a:t>Sociale</a:t>
            </a:r>
          </a:p>
          <a:p>
            <a:pPr marL="457200" indent="-457200" algn="just">
              <a:buFont typeface="Arial" panose="020B0604020202020204" pitchFamily="34" charset="0"/>
              <a:buChar char="•"/>
              <a:defRPr/>
            </a:pPr>
            <a:r>
              <a:rPr lang="it-IT" sz="2800" dirty="0">
                <a:solidFill>
                  <a:srgbClr val="1C2024"/>
                </a:solidFill>
              </a:rPr>
              <a:t>G</a:t>
            </a:r>
            <a:r>
              <a:rPr lang="it-IT" sz="2800" b="0" i="0" dirty="0">
                <a:solidFill>
                  <a:srgbClr val="1C2024"/>
                </a:solidFill>
                <a:effectLst/>
              </a:rPr>
              <a:t>overnance</a:t>
            </a:r>
          </a:p>
          <a:p>
            <a:pPr algn="just">
              <a:defRPr/>
            </a:pPr>
            <a:endParaRPr lang="it-IT" sz="2800" dirty="0">
              <a:solidFill>
                <a:srgbClr val="1C2024"/>
              </a:solidFill>
            </a:endParaRPr>
          </a:p>
          <a:p>
            <a:pPr algn="just">
              <a:defRPr/>
            </a:pPr>
            <a:endParaRPr lang="it-IT" sz="2800" dirty="0">
              <a:solidFill>
                <a:srgbClr val="1C2024"/>
              </a:solidFill>
            </a:endParaRPr>
          </a:p>
          <a:p>
            <a:pPr algn="just">
              <a:defRPr/>
            </a:pPr>
            <a:endParaRPr lang="it-IT" sz="2800" dirty="0">
              <a:solidFill>
                <a:srgbClr val="1C2024"/>
              </a:solidFill>
            </a:endParaRPr>
          </a:p>
          <a:p>
            <a:pPr algn="just">
              <a:defRPr/>
            </a:pPr>
            <a:r>
              <a:rPr lang="it-IT" sz="2800" b="0" i="0" dirty="0">
                <a:solidFill>
                  <a:srgbClr val="1C2024"/>
                </a:solidFill>
                <a:effectLst/>
              </a:rPr>
              <a:t>sintetizzati nell’acronimo ESG (Environmental, Social and Governance). </a:t>
            </a:r>
            <a:endParaRPr lang="it-IT" altLang="it-IT" sz="2800" dirty="0">
              <a:cs typeface="Calibri" pitchFamily="34" charset="0"/>
            </a:endParaRPr>
          </a:p>
        </p:txBody>
      </p:sp>
      <p:pic>
        <p:nvPicPr>
          <p:cNvPr id="2" name="Picture 5">
            <a:extLst>
              <a:ext uri="{FF2B5EF4-FFF2-40B4-BE49-F238E27FC236}">
                <a16:creationId xmlns:a16="http://schemas.microsoft.com/office/drawing/2014/main" id="{175C2B76-5275-F131-52C8-5321426E4C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6487" y="2924175"/>
            <a:ext cx="5926137" cy="2562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566807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3">
            <a:extLst>
              <a:ext uri="{FF2B5EF4-FFF2-40B4-BE49-F238E27FC236}">
                <a16:creationId xmlns:a16="http://schemas.microsoft.com/office/drawing/2014/main" id="{997FB3FB-FCBE-C3FB-7C85-23E7322C0AAD}"/>
              </a:ext>
            </a:extLst>
          </p:cNvPr>
          <p:cNvSpPr txBox="1">
            <a:spLocks noChangeArrowheads="1"/>
          </p:cNvSpPr>
          <p:nvPr/>
        </p:nvSpPr>
        <p:spPr>
          <a:xfrm>
            <a:off x="1228725" y="503553"/>
            <a:ext cx="9391649" cy="2925448"/>
          </a:xfrm>
          <a:prstGeom prst="rect">
            <a:avLst/>
          </a:prstGeom>
        </p:spPr>
        <p:txBody>
          <a:bodyPr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  <a:defRPr/>
            </a:pPr>
            <a:r>
              <a:rPr lang="it-IT" sz="3600" b="1" dirty="0">
                <a:solidFill>
                  <a:srgbClr val="1C2024"/>
                </a:solidFill>
              </a:rPr>
              <a:t>Sostenibilità e </a:t>
            </a:r>
            <a:r>
              <a:rPr lang="it-IT" sz="3600" b="1" i="0" dirty="0">
                <a:solidFill>
                  <a:srgbClr val="1C2024"/>
                </a:solidFill>
                <a:effectLst/>
              </a:rPr>
              <a:t>sviluppo sostenibile</a:t>
            </a:r>
          </a:p>
          <a:p>
            <a:pPr algn="just">
              <a:defRPr/>
            </a:pPr>
            <a:r>
              <a:rPr lang="it-IT" b="0" i="0" dirty="0">
                <a:solidFill>
                  <a:srgbClr val="1C2024"/>
                </a:solidFill>
                <a:effectLst/>
              </a:rPr>
              <a:t>La sostenibilità evoca e incorpora il concetto di </a:t>
            </a:r>
            <a:r>
              <a:rPr lang="it-IT" i="0" dirty="0">
                <a:solidFill>
                  <a:srgbClr val="1C2024"/>
                </a:solidFill>
                <a:effectLst/>
              </a:rPr>
              <a:t>sviluppo sostenibile </a:t>
            </a:r>
            <a:r>
              <a:rPr lang="it-IT" b="0" i="0" dirty="0">
                <a:solidFill>
                  <a:srgbClr val="1C2024"/>
                </a:solidFill>
                <a:effectLst/>
              </a:rPr>
              <a:t>(inteso come lo sviluppo che non pregiudica le condizioni di vita delle generazioni future) e fa riferimento ai 17 obiettivi di sviluppo sostenibile individuati dall’Onu, che le economie mondiali devono perseguire fino al 2030.</a:t>
            </a:r>
            <a:endParaRPr lang="it-IT" dirty="0"/>
          </a:p>
          <a:p>
            <a:pPr marL="46037" indent="0">
              <a:buFont typeface="Georgia" panose="02040502050405020303" pitchFamily="18" charset="0"/>
              <a:buNone/>
              <a:defRPr/>
            </a:pPr>
            <a:endParaRPr lang="it-IT" i="1" dirty="0"/>
          </a:p>
          <a:p>
            <a:pPr marL="46037" indent="0">
              <a:buFont typeface="Georgia" panose="02040502050405020303" pitchFamily="18" charset="0"/>
              <a:buNone/>
              <a:defRPr/>
            </a:pPr>
            <a:endParaRPr lang="it-IT" altLang="it-IT" dirty="0">
              <a:cs typeface="Calibri" pitchFamily="34" charset="0"/>
            </a:endParaRPr>
          </a:p>
        </p:txBody>
      </p:sp>
      <p:pic>
        <p:nvPicPr>
          <p:cNvPr id="2" name="Picture 15" descr="Seminario GCAP sull'Agenda 2030 - Cesvi Onlus - Cooperazione e Sviluppo">
            <a:extLst>
              <a:ext uri="{FF2B5EF4-FFF2-40B4-BE49-F238E27FC236}">
                <a16:creationId xmlns:a16="http://schemas.microsoft.com/office/drawing/2014/main" id="{F3829011-7F39-E68A-A098-9CF3976B173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2776" y="3349690"/>
            <a:ext cx="7837714" cy="34379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786019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B6A0CF33-4654-A4B7-E513-40F7D60FF2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>
              <a:defRPr/>
            </a:pPr>
            <a:fld id="{D76B855D-E9CC-4FF8-AD85-6CDC7B89A0DE}" type="slidenum">
              <a:rPr lang="it-IT" noProof="0" smtClean="0">
                <a:solidFill>
                  <a:prstClr val="black">
                    <a:tint val="75000"/>
                  </a:prstClr>
                </a:solidFill>
              </a:rPr>
              <a:pPr rtl="0">
                <a:defRPr/>
              </a:pPr>
              <a:t>6</a:t>
            </a:fld>
            <a:endParaRPr lang="it-IT" noProof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ottotitolo 2">
            <a:extLst>
              <a:ext uri="{FF2B5EF4-FFF2-40B4-BE49-F238E27FC236}">
                <a16:creationId xmlns:a16="http://schemas.microsoft.com/office/drawing/2014/main" id="{AED1821A-C4B1-EAAF-141C-AD15B22CE54F}"/>
              </a:ext>
            </a:extLst>
          </p:cNvPr>
          <p:cNvSpPr txBox="1">
            <a:spLocks/>
          </p:cNvSpPr>
          <p:nvPr/>
        </p:nvSpPr>
        <p:spPr>
          <a:xfrm>
            <a:off x="1700758" y="689255"/>
            <a:ext cx="8033657" cy="99669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ts val="0"/>
              </a:spcBef>
            </a:pPr>
            <a:r>
              <a:rPr lang="it-IT" altLang="it-IT" sz="2800" b="1" dirty="0">
                <a:solidFill>
                  <a:schemeClr val="tx1"/>
                </a:solidFill>
                <a:cs typeface="Calibri" panose="020F0502020204030204" pitchFamily="34" charset="0"/>
              </a:rPr>
              <a:t>IL PROGETTO HORIZON EUROPE SEEDS «ECOSNODO»: obiettivi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AAA16520-25AE-930E-0FE9-2FE68A52A70C}"/>
              </a:ext>
            </a:extLst>
          </p:cNvPr>
          <p:cNvSpPr txBox="1"/>
          <p:nvPr/>
        </p:nvSpPr>
        <p:spPr>
          <a:xfrm>
            <a:off x="1280487" y="1736725"/>
            <a:ext cx="8677469" cy="489364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 algn="l">
              <a:buAutoNum type="arabicPeriod"/>
            </a:pPr>
            <a:r>
              <a:rPr lang="it-IT" sz="2400" b="0" i="0" u="none" strike="noStrike" baseline="0" dirty="0"/>
              <a:t>Identificare le possibili forme di innovazione in senso sostenibile dell’intera filiera dell’olio d’oliva, puntando all'innovazione come motore chiave di produttività, competitività e resilienza del settore oleario europeo;</a:t>
            </a:r>
          </a:p>
          <a:p>
            <a:pPr marL="457200" indent="-457200" algn="l">
              <a:buAutoNum type="arabicPeriod"/>
            </a:pPr>
            <a:endParaRPr lang="it-IT" sz="2400" b="0" i="0" u="none" strike="noStrike" baseline="0" dirty="0"/>
          </a:p>
          <a:p>
            <a:pPr marL="457200" indent="-457200">
              <a:buFont typeface="+mj-lt"/>
              <a:buAutoNum type="arabicPeriod"/>
            </a:pPr>
            <a:r>
              <a:rPr lang="it-IT" sz="2400" b="0" i="0" u="none" strike="noStrike" baseline="0" dirty="0"/>
              <a:t>Trasformare gli scarti/rifiuti dell’industria olearia in una risorsa </a:t>
            </a:r>
            <a:r>
              <a:rPr lang="it-IT" sz="2400" dirty="0"/>
              <a:t>preziosa per contribuire alla transizione verso un'economia circolare;</a:t>
            </a:r>
            <a:endParaRPr lang="it-IT" sz="2400" b="0" i="0" u="none" strike="noStrike" baseline="0" dirty="0"/>
          </a:p>
          <a:p>
            <a:pPr marL="457200" indent="-457200" algn="l">
              <a:buFont typeface="+mj-lt"/>
              <a:buAutoNum type="arabicPeriod"/>
            </a:pPr>
            <a:endParaRPr lang="it-IT" sz="2400" dirty="0"/>
          </a:p>
          <a:p>
            <a:pPr marL="457200" indent="-457200" algn="l">
              <a:buFont typeface="+mj-lt"/>
              <a:buAutoNum type="arabicPeriod"/>
            </a:pPr>
            <a:r>
              <a:rPr lang="it-IT" sz="2400" dirty="0"/>
              <a:t>C</a:t>
            </a:r>
            <a:r>
              <a:rPr lang="it-IT" sz="2400" b="0" i="0" u="none" strike="noStrike" baseline="0" dirty="0"/>
              <a:t>ontribuire a un migliore utilizzo delle fonti di energia rinnovabile, nell’ottica della transizione ecologica.</a:t>
            </a:r>
          </a:p>
          <a:p>
            <a:pPr marL="457200" indent="-457200" algn="l">
              <a:buFont typeface="+mj-lt"/>
              <a:buAutoNum type="arabicPeriod"/>
            </a:pPr>
            <a:endParaRPr lang="it-IT" sz="2400" b="0" i="0" u="none" strike="noStrike" baseline="0" dirty="0"/>
          </a:p>
          <a:p>
            <a:pPr marL="457200" indent="-457200" algn="l">
              <a:buFont typeface="+mj-lt"/>
              <a:buAutoNum type="arabicPeriod"/>
            </a:pP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23375093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B6A0CF33-4654-A4B7-E513-40F7D60FF2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>
              <a:defRPr/>
            </a:pPr>
            <a:fld id="{D76B855D-E9CC-4FF8-AD85-6CDC7B89A0DE}" type="slidenum">
              <a:rPr lang="it-IT" noProof="0" smtClean="0">
                <a:solidFill>
                  <a:prstClr val="black">
                    <a:tint val="75000"/>
                  </a:prstClr>
                </a:solidFill>
              </a:rPr>
              <a:pPr rtl="0">
                <a:defRPr/>
              </a:pPr>
              <a:t>7</a:t>
            </a:fld>
            <a:endParaRPr lang="it-IT" noProof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ottotitolo 2">
            <a:extLst>
              <a:ext uri="{FF2B5EF4-FFF2-40B4-BE49-F238E27FC236}">
                <a16:creationId xmlns:a16="http://schemas.microsoft.com/office/drawing/2014/main" id="{AED1821A-C4B1-EAAF-141C-AD15B22CE54F}"/>
              </a:ext>
            </a:extLst>
          </p:cNvPr>
          <p:cNvSpPr txBox="1">
            <a:spLocks/>
          </p:cNvSpPr>
          <p:nvPr/>
        </p:nvSpPr>
        <p:spPr>
          <a:xfrm>
            <a:off x="1700758" y="689255"/>
            <a:ext cx="8033657" cy="99669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ts val="0"/>
              </a:spcBef>
            </a:pPr>
            <a:r>
              <a:rPr lang="it-IT" altLang="it-IT" sz="2800" b="1" dirty="0">
                <a:solidFill>
                  <a:schemeClr val="tx1"/>
                </a:solidFill>
                <a:cs typeface="Calibri" panose="020F0502020204030204" pitchFamily="34" charset="0"/>
              </a:rPr>
              <a:t>IL PROGETTO HORIZON EUROPE SEEDS «ECOSNODO»: le strade per raggiungere gli obiettivi</a:t>
            </a:r>
          </a:p>
          <a:p>
            <a:pPr algn="ctr">
              <a:spcBef>
                <a:spcPts val="0"/>
              </a:spcBef>
            </a:pP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AAA16520-25AE-930E-0FE9-2FE68A52A70C}"/>
              </a:ext>
            </a:extLst>
          </p:cNvPr>
          <p:cNvSpPr txBox="1"/>
          <p:nvPr/>
        </p:nvSpPr>
        <p:spPr>
          <a:xfrm>
            <a:off x="1304731" y="2319461"/>
            <a:ext cx="8677469" cy="26776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it-IT" sz="2400" b="0" i="0" u="none" strike="noStrike" baseline="0" dirty="0"/>
              <a:t>analisi degli elementi critici dell’intero processo di estrazione dell’olio d’oliva e individuazione nuove soluzioni;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it-IT" sz="2400" b="0" i="0" u="none" strike="noStrike" baseline="0" dirty="0"/>
              <a:t>valutazione della sostenibilità ambientale delle soluzioni proposte;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it-IT" sz="2400" b="0" i="0" u="none" strike="noStrike" baseline="0" dirty="0"/>
              <a:t>analisi della normativa multilivello;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it-IT" sz="2400" b="0" i="0" u="none" strike="noStrike" baseline="0" dirty="0"/>
              <a:t>analisi delle criticità economico-aziendali e finanziarie.</a:t>
            </a: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18489813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B6A0CF33-4654-A4B7-E513-40F7D60FF2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>
              <a:defRPr/>
            </a:pPr>
            <a:fld id="{D76B855D-E9CC-4FF8-AD85-6CDC7B89A0DE}" type="slidenum">
              <a:rPr lang="it-IT" noProof="0" smtClean="0">
                <a:solidFill>
                  <a:prstClr val="black">
                    <a:tint val="75000"/>
                  </a:prstClr>
                </a:solidFill>
              </a:rPr>
              <a:pPr rtl="0">
                <a:defRPr/>
              </a:pPr>
              <a:t>8</a:t>
            </a:fld>
            <a:endParaRPr lang="it-IT" noProof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ottotitolo 2">
            <a:extLst>
              <a:ext uri="{FF2B5EF4-FFF2-40B4-BE49-F238E27FC236}">
                <a16:creationId xmlns:a16="http://schemas.microsoft.com/office/drawing/2014/main" id="{AED1821A-C4B1-EAAF-141C-AD15B22CE54F}"/>
              </a:ext>
            </a:extLst>
          </p:cNvPr>
          <p:cNvSpPr txBox="1">
            <a:spLocks/>
          </p:cNvSpPr>
          <p:nvPr/>
        </p:nvSpPr>
        <p:spPr>
          <a:xfrm>
            <a:off x="1794064" y="325361"/>
            <a:ext cx="8033657" cy="99669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ts val="0"/>
              </a:spcBef>
            </a:pPr>
            <a:r>
              <a:rPr lang="it-IT" altLang="it-IT" sz="2800" b="1" dirty="0">
                <a:solidFill>
                  <a:schemeClr val="tx1"/>
                </a:solidFill>
                <a:cs typeface="Calibri" panose="020F0502020204030204" pitchFamily="34" charset="0"/>
              </a:rPr>
              <a:t>IL PROGETTO HORIZON EUROPE SEEDS «ECOSNODO»: i punti di forza</a:t>
            </a:r>
          </a:p>
          <a:p>
            <a:pPr algn="ctr">
              <a:spcBef>
                <a:spcPts val="0"/>
              </a:spcBef>
            </a:pP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AAA16520-25AE-930E-0FE9-2FE68A52A70C}"/>
              </a:ext>
            </a:extLst>
          </p:cNvPr>
          <p:cNvSpPr txBox="1"/>
          <p:nvPr/>
        </p:nvSpPr>
        <p:spPr>
          <a:xfrm>
            <a:off x="1220231" y="1322057"/>
            <a:ext cx="8677469" cy="47100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it-IT" sz="18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La </a:t>
            </a:r>
            <a:r>
              <a:rPr lang="it-IT" sz="1800" u="sng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trasformazione e l’innovazione in senso sostenibile </a:t>
            </a:r>
            <a:r>
              <a:rPr lang="it-IT" sz="18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della filiera olivicolo-olearia rappresentano momenti strategici del processo di transizione ecologica del comparto agroalimentare.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it-IT" sz="18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Tali processi rivestono grande importanza sia per la nostra </a:t>
            </a:r>
            <a:r>
              <a:rPr lang="it-IT" sz="1800" u="sng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regione Puglia</a:t>
            </a:r>
            <a:r>
              <a:rPr lang="it-IT" sz="18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, principale realtà olivicola in Italia, sia per il nostro </a:t>
            </a:r>
            <a:r>
              <a:rPr lang="it-IT" sz="1800" u="sng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Paese</a:t>
            </a:r>
            <a:r>
              <a:rPr lang="it-IT" sz="18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, data la rilevanza economica, sociale (in particolare per la salute e le condizioni di lavoro) e ambientale del comparto, riconosciuta anche a livello europeo.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it-IT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it-IT" sz="1800" b="1" dirty="0">
                <a:effectLst/>
                <a:ea typeface="Calibri" panose="020F0502020204030204" pitchFamily="34" charset="0"/>
              </a:rPr>
              <a:t>Il processo di produzione dell’olio extravergine di oliva può essere innovato secondo una </a:t>
            </a:r>
            <a:r>
              <a:rPr lang="it-IT" sz="1800" b="1" u="sng" dirty="0">
                <a:effectLst/>
                <a:ea typeface="Calibri" panose="020F0502020204030204" pitchFamily="34" charset="0"/>
              </a:rPr>
              <a:t>duplice prospettiva</a:t>
            </a:r>
            <a:r>
              <a:rPr lang="it-IT" sz="1800" b="1" dirty="0">
                <a:effectLst/>
                <a:ea typeface="Calibri" panose="020F0502020204030204" pitchFamily="34" charset="0"/>
              </a:rPr>
              <a:t>:</a:t>
            </a:r>
          </a:p>
          <a:p>
            <a:pPr marL="342900" indent="-342900">
              <a:buAutoNum type="arabicPeriod"/>
            </a:pPr>
            <a:r>
              <a:rPr lang="it-IT" sz="1800" b="1" dirty="0">
                <a:effectLst/>
                <a:ea typeface="Calibri" panose="020F0502020204030204" pitchFamily="34" charset="0"/>
              </a:rPr>
              <a:t>si può agire sugli scarti di produzione, per ridurli, smaltirli o riutilizzarli al meglio;</a:t>
            </a:r>
          </a:p>
          <a:p>
            <a:pPr marL="342900" indent="-342900">
              <a:buAutoNum type="arabicPeriod"/>
            </a:pPr>
            <a:endParaRPr lang="it-IT" sz="1800" b="1" dirty="0">
              <a:effectLst/>
              <a:ea typeface="Calibri" panose="020F0502020204030204" pitchFamily="34" charset="0"/>
            </a:endParaRPr>
          </a:p>
          <a:p>
            <a:r>
              <a:rPr lang="it-IT" b="1" dirty="0">
                <a:ea typeface="Calibri" panose="020F0502020204030204" pitchFamily="34" charset="0"/>
              </a:rPr>
              <a:t>2. </a:t>
            </a:r>
            <a:r>
              <a:rPr lang="it-IT" sz="1800" b="1" dirty="0">
                <a:effectLst/>
                <a:ea typeface="Calibri" panose="020F0502020204030204" pitchFamily="34" charset="0"/>
              </a:rPr>
              <a:t>si può riconvertire a fini di transizione ecologica per renderlo più sostenibile.</a:t>
            </a:r>
            <a:endParaRPr lang="it-IT" sz="2800" b="1" dirty="0"/>
          </a:p>
        </p:txBody>
      </p:sp>
    </p:spTree>
    <p:extLst>
      <p:ext uri="{BB962C8B-B14F-4D97-AF65-F5344CB8AC3E}">
        <p14:creationId xmlns:p14="http://schemas.microsoft.com/office/powerpoint/2010/main" val="35267903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2">
            <a:extLst>
              <a:ext uri="{FF2B5EF4-FFF2-40B4-BE49-F238E27FC236}">
                <a16:creationId xmlns:a16="http://schemas.microsoft.com/office/drawing/2014/main" id="{085A035D-1A8C-4954-0675-87C65B048FF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89046" y="233265"/>
            <a:ext cx="9295998" cy="1143000"/>
          </a:xfrm>
        </p:spPr>
        <p:txBody>
          <a:bodyPr>
            <a:normAutofit/>
          </a:bodyPr>
          <a:lstStyle/>
          <a:p>
            <a:pPr marL="320040" indent="-32004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it-IT" altLang="it-IT" sz="3600" b="1" dirty="0">
                <a:solidFill>
                  <a:schemeClr val="tx1"/>
                </a:solidFill>
                <a:latin typeface="+mn-lt"/>
                <a:cs typeface="Calibri" pitchFamily="34" charset="0"/>
              </a:rPr>
              <a:t>	Il contributo delle aree coinvolte:</a:t>
            </a:r>
            <a:br>
              <a:rPr lang="it-IT" altLang="it-IT" sz="3600" b="1" dirty="0">
                <a:solidFill>
                  <a:schemeClr val="tx1"/>
                </a:solidFill>
                <a:latin typeface="+mn-lt"/>
                <a:cs typeface="Calibri" pitchFamily="34" charset="0"/>
              </a:rPr>
            </a:br>
            <a:r>
              <a:rPr lang="it-IT" sz="3600" dirty="0">
                <a:solidFill>
                  <a:schemeClr val="tx1"/>
                </a:solidFill>
                <a:effectLst/>
                <a:latin typeface="+mn-lt"/>
              </a:rPr>
              <a:t>area 07 Scienze agrarie e veterinarie </a:t>
            </a:r>
            <a:endParaRPr lang="it-IT" altLang="it-IT" sz="3600" b="1" dirty="0">
              <a:solidFill>
                <a:schemeClr val="tx1"/>
              </a:solidFill>
              <a:latin typeface="+mn-lt"/>
              <a:cs typeface="Calibri" pitchFamily="34" charset="0"/>
            </a:endParaRPr>
          </a:p>
        </p:txBody>
      </p:sp>
      <p:sp>
        <p:nvSpPr>
          <p:cNvPr id="19" name="Rectangle 3">
            <a:extLst>
              <a:ext uri="{FF2B5EF4-FFF2-40B4-BE49-F238E27FC236}">
                <a16:creationId xmlns:a16="http://schemas.microsoft.com/office/drawing/2014/main" id="{398F9480-9B2C-9280-159E-7CF837E8DAAD}"/>
              </a:ext>
            </a:extLst>
          </p:cNvPr>
          <p:cNvSpPr txBox="1">
            <a:spLocks noChangeArrowheads="1"/>
          </p:cNvSpPr>
          <p:nvPr/>
        </p:nvSpPr>
        <p:spPr>
          <a:xfrm>
            <a:off x="1129006" y="1973424"/>
            <a:ext cx="8064500" cy="4249737"/>
          </a:xfrm>
          <a:custGeom>
            <a:avLst/>
            <a:gdLst>
              <a:gd name="connsiteX0" fmla="*/ 1098749 w 2207046"/>
              <a:gd name="connsiteY0" fmla="*/ 0 h 2204178"/>
              <a:gd name="connsiteX1" fmla="*/ 2201707 w 2207046"/>
              <a:gd name="connsiteY1" fmla="*/ 995326 h 2204178"/>
              <a:gd name="connsiteX2" fmla="*/ 2207046 w 2207046"/>
              <a:gd name="connsiteY2" fmla="*/ 1101058 h 2204178"/>
              <a:gd name="connsiteX3" fmla="*/ 2207046 w 2207046"/>
              <a:gd name="connsiteY3" fmla="*/ 1116306 h 2204178"/>
              <a:gd name="connsiteX4" fmla="*/ 2201707 w 2207046"/>
              <a:gd name="connsiteY4" fmla="*/ 1222039 h 2204178"/>
              <a:gd name="connsiteX5" fmla="*/ 1322187 w 2207046"/>
              <a:gd name="connsiteY5" fmla="*/ 2194840 h 2204178"/>
              <a:gd name="connsiteX6" fmla="*/ 1260999 w 2207046"/>
              <a:gd name="connsiteY6" fmla="*/ 2204178 h 2204178"/>
              <a:gd name="connsiteX7" fmla="*/ 936500 w 2207046"/>
              <a:gd name="connsiteY7" fmla="*/ 2204178 h 2204178"/>
              <a:gd name="connsiteX8" fmla="*/ 875311 w 2207046"/>
              <a:gd name="connsiteY8" fmla="*/ 2194840 h 2204178"/>
              <a:gd name="connsiteX9" fmla="*/ 12592 w 2207046"/>
              <a:gd name="connsiteY9" fmla="*/ 1332120 h 2204178"/>
              <a:gd name="connsiteX10" fmla="*/ 0 w 2207046"/>
              <a:gd name="connsiteY10" fmla="*/ 1249617 h 2204178"/>
              <a:gd name="connsiteX11" fmla="*/ 0 w 2207046"/>
              <a:gd name="connsiteY11" fmla="*/ 967747 h 2204178"/>
              <a:gd name="connsiteX12" fmla="*/ 12592 w 2207046"/>
              <a:gd name="connsiteY12" fmla="*/ 885244 h 2204178"/>
              <a:gd name="connsiteX13" fmla="*/ 1098749 w 2207046"/>
              <a:gd name="connsiteY13" fmla="*/ 0 h 22041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207046" h="2204178">
                <a:moveTo>
                  <a:pt x="1098749" y="0"/>
                </a:moveTo>
                <a:cubicBezTo>
                  <a:pt x="1672788" y="0"/>
                  <a:pt x="2144931" y="436266"/>
                  <a:pt x="2201707" y="995326"/>
                </a:cubicBezTo>
                <a:lnTo>
                  <a:pt x="2207046" y="1101058"/>
                </a:lnTo>
                <a:lnTo>
                  <a:pt x="2207046" y="1116306"/>
                </a:lnTo>
                <a:lnTo>
                  <a:pt x="2201707" y="1222039"/>
                </a:lnTo>
                <a:cubicBezTo>
                  <a:pt x="2152501" y="1706557"/>
                  <a:pt x="1791308" y="2098844"/>
                  <a:pt x="1322187" y="2194840"/>
                </a:cubicBezTo>
                <a:lnTo>
                  <a:pt x="1260999" y="2204178"/>
                </a:lnTo>
                <a:lnTo>
                  <a:pt x="936500" y="2204178"/>
                </a:lnTo>
                <a:lnTo>
                  <a:pt x="875311" y="2194840"/>
                </a:lnTo>
                <a:cubicBezTo>
                  <a:pt x="442276" y="2106228"/>
                  <a:pt x="101204" y="1765156"/>
                  <a:pt x="12592" y="1332120"/>
                </a:cubicBezTo>
                <a:lnTo>
                  <a:pt x="0" y="1249617"/>
                </a:lnTo>
                <a:lnTo>
                  <a:pt x="0" y="967747"/>
                </a:lnTo>
                <a:lnTo>
                  <a:pt x="12592" y="885244"/>
                </a:lnTo>
                <a:cubicBezTo>
                  <a:pt x="115972" y="380036"/>
                  <a:pt x="562980" y="0"/>
                  <a:pt x="1098749" y="0"/>
                </a:cubicBezTo>
                <a:close/>
              </a:path>
            </a:pathLst>
          </a:custGeom>
        </p:spPr>
        <p:txBody>
          <a:bodyPr vert="horz" wrap="square" lIns="91440" tIns="45720" rIns="91440" bIns="45720" rtlCol="0" anchor="ctr">
            <a:noAutofit/>
          </a:bodyPr>
          <a:lstStyle>
            <a:lvl1pPr marL="228600" indent="-22860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sz="2400" dirty="0"/>
              <a:t>S</a:t>
            </a:r>
            <a:r>
              <a:rPr lang="it-IT" sz="2400" b="0" i="0" u="none" strike="noStrike" baseline="0" dirty="0"/>
              <a:t>viluppo di tecnologie innovative e apparecchiature di controllo e monitoraggio per </a:t>
            </a:r>
            <a:r>
              <a:rPr lang="it-IT" sz="2400" b="0" i="0" u="sng" strike="noStrike" baseline="0" dirty="0"/>
              <a:t>migliorare l'efficienza</a:t>
            </a:r>
            <a:r>
              <a:rPr lang="it-IT" sz="2400" b="0" i="0" u="none" strike="noStrike" baseline="0" dirty="0"/>
              <a:t> di estrazione dell'olio d'oliva e la qualità del prodotto finale.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sz="2400" b="0" i="0" u="none" strike="noStrike" baseline="0" dirty="0"/>
              <a:t>Riduzione del </a:t>
            </a:r>
            <a:r>
              <a:rPr lang="it-IT" sz="2400" b="0" i="0" u="sng" strike="noStrike" baseline="0" dirty="0"/>
              <a:t>consumo di acqua</a:t>
            </a:r>
            <a:r>
              <a:rPr lang="it-IT" sz="2400" b="0" i="0" u="none" strike="noStrike" baseline="0" dirty="0"/>
              <a:t> e prevedendo </a:t>
            </a:r>
            <a:r>
              <a:rPr lang="it-IT" sz="2400" b="0" i="0" u="sng" strike="noStrike" baseline="0" dirty="0"/>
              <a:t>l’efficientamento dei consumi elettrici</a:t>
            </a:r>
            <a:r>
              <a:rPr lang="it-IT" sz="2400" b="0" i="0" u="none" strike="noStrike" baseline="0" dirty="0"/>
              <a:t> dell’impianto anche attraverso fonti di energia rinnovabili.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sz="2400" b="0" i="0" u="none" strike="noStrike" baseline="0" dirty="0"/>
              <a:t>Introduzione di innovazioni che consentiranno il </a:t>
            </a:r>
            <a:r>
              <a:rPr lang="it-IT" sz="2400" b="0" i="0" u="sng" strike="noStrike" baseline="0" dirty="0"/>
              <a:t>recupero e il riutilizzo degli scarti/rifiuti</a:t>
            </a:r>
            <a:r>
              <a:rPr lang="it-IT" sz="2400" b="0" i="0" u="none" strike="noStrike" baseline="0" dirty="0"/>
              <a:t> con la finalità di produrre biocombustibili ed avviare processi di produzione di energie rinnovabili.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it-IT" sz="2400" b="0" i="0" u="none" strike="noStrike" baseline="0" dirty="0">
              <a:latin typeface="Calibri Light" panose="020F030202020403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it-IT" altLang="it-IT" sz="2400" dirty="0">
              <a:latin typeface="Calibri Light" panose="020F0302020204030204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8459247"/>
      </p:ext>
    </p:extLst>
  </p:cSld>
  <p:clrMapOvr>
    <a:masterClrMapping/>
  </p:clrMapOvr>
</p:sld>
</file>

<file path=ppt/theme/theme1.xml><?xml version="1.0" encoding="utf-8"?>
<a:theme xmlns:a="http://schemas.openxmlformats.org/drawingml/2006/main" name="ShapesVTI">
  <a:themeElements>
    <a:clrScheme name="Shapes">
      <a:dk1>
        <a:sysClr val="windowText" lastClr="000000"/>
      </a:dk1>
      <a:lt1>
        <a:sysClr val="window" lastClr="FFFFFF"/>
      </a:lt1>
      <a:dk2>
        <a:srgbClr val="281B10"/>
      </a:dk2>
      <a:lt2>
        <a:srgbClr val="FFF9F5"/>
      </a:lt2>
      <a:accent1>
        <a:srgbClr val="EE7661"/>
      </a:accent1>
      <a:accent2>
        <a:srgbClr val="4E91F0"/>
      </a:accent2>
      <a:accent3>
        <a:srgbClr val="5B5260"/>
      </a:accent3>
      <a:accent4>
        <a:srgbClr val="2CC3B4"/>
      </a:accent4>
      <a:accent5>
        <a:srgbClr val="C097F8"/>
      </a:accent5>
      <a:accent6>
        <a:srgbClr val="FF9514"/>
      </a:accent6>
      <a:hlink>
        <a:srgbClr val="E50CBC"/>
      </a:hlink>
      <a:folHlink>
        <a:srgbClr val="6257FF"/>
      </a:folHlink>
    </a:clrScheme>
    <a:fontScheme name="Festival">
      <a:majorFont>
        <a:latin typeface="Tw Cen MT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48167069_TF78504181_Win32" id="{1D0EB490-585F-4355-8880-83755D965C27}" vid="{F41F876E-969E-495B-9F1D-A06C6631C3A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426e97fa315356fffbdcd9876fe988c2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14b8f0def80e6d70ce3def20c90759ae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BDEF148-1770-458F-8F5B-C3D0A278AA97}">
  <ds:schemaRefs>
    <ds:schemaRef ds:uri="http://purl.org/dc/dcmitype/"/>
    <ds:schemaRef ds:uri="http://schemas.microsoft.com/office/2006/documentManagement/types"/>
    <ds:schemaRef ds:uri="http://purl.org/dc/terms/"/>
    <ds:schemaRef ds:uri="http://schemas.microsoft.com/office/infopath/2007/PartnerControls"/>
    <ds:schemaRef ds:uri="16c05727-aa75-4e4a-9b5f-8a80a1165891"/>
    <ds:schemaRef ds:uri="http://schemas.openxmlformats.org/package/2006/metadata/core-properties"/>
    <ds:schemaRef ds:uri="71af3243-3dd4-4a8d-8c0d-dd76da1f02a5"/>
    <ds:schemaRef ds:uri="http://schemas.microsoft.com/office/2006/metadata/properties"/>
    <ds:schemaRef ds:uri="http://www.w3.org/XML/1998/namespace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8413533D-8C39-401E-8B75-B1AEEEC56B9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1A449C04-64B3-4403-94B7-8D2284C38D1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{DC9134CA-A513-4669-AA9D-0A85901796DD}tf78504181_win32</Template>
  <TotalTime>1552</TotalTime>
  <Words>1051</Words>
  <Application>Microsoft Office PowerPoint</Application>
  <PresentationFormat>Widescreen</PresentationFormat>
  <Paragraphs>76</Paragraphs>
  <Slides>12</Slides>
  <Notes>6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7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12</vt:i4>
      </vt:variant>
    </vt:vector>
  </HeadingPairs>
  <TitlesOfParts>
    <vt:vector size="20" baseType="lpstr">
      <vt:lpstr>Arial</vt:lpstr>
      <vt:lpstr>Avenir Next LT Pro</vt:lpstr>
      <vt:lpstr>Calibri</vt:lpstr>
      <vt:lpstr>Calibri Light</vt:lpstr>
      <vt:lpstr>Georgia</vt:lpstr>
      <vt:lpstr>Tw Cen MT</vt:lpstr>
      <vt:lpstr>Wingdings</vt:lpstr>
      <vt:lpstr>ShapesVTI</vt:lpstr>
      <vt:lpstr>Presentazione standard di PowerPoint</vt:lpstr>
      <vt:lpstr>Presentazione standard di PowerPoint</vt:lpstr>
      <vt:lpstr>Presentazione standard di PowerPoint</vt:lpstr>
      <vt:lpstr>Il progetto si inserisce nell’ambito della attività di ricerca sulla sostenibilità ESG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 Il contributo delle aree coinvolte: area 07 Scienze agrarie e veterinarie </vt:lpstr>
      <vt:lpstr> Il contributo delle aree coinvolte: area 12 Giuridica</vt:lpstr>
      <vt:lpstr> Il contributo delle aree coinvolte: area 13 Economica 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Mariantonietta Intonti</dc:creator>
  <cp:lastModifiedBy>Mariantonietta Intonti</cp:lastModifiedBy>
  <cp:revision>121</cp:revision>
  <cp:lastPrinted>2022-09-30T12:46:47Z</cp:lastPrinted>
  <dcterms:created xsi:type="dcterms:W3CDTF">2022-06-10T10:36:09Z</dcterms:created>
  <dcterms:modified xsi:type="dcterms:W3CDTF">2023-02-03T10:30:15Z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