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6D0230-FF79-9FE8-DBC2-80C3FEA8E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83E126F-F80F-5B49-BEC3-9DC7F6074D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F3A336-8F07-B922-D29C-10BACEB19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C1A5-3603-4FE7-8357-437C4CA16755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42AD7E-CE2F-C04B-F4A6-7BB9F5903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976116-375D-18DD-7D44-0C091D3B7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6F53-FB91-4E1A-8980-8E01C6AABF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0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BD8C0A-902A-424B-F057-82AE8EC1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7163EC5-624C-2D47-EDDA-7F894D8CB9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77A343-674B-EE84-F106-A2B48A554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C1A5-3603-4FE7-8357-437C4CA16755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73E10B-9F8E-35BE-45C2-02CCE597D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F21A363-DA69-CA33-EE4C-2B8AF604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6F53-FB91-4E1A-8980-8E01C6AABF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1144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BE93485-2584-D875-A785-BDB449925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B6A92ED-5BA1-862D-1383-C5F069FB1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40AA774-0159-2B25-71F5-A53C2729C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C1A5-3603-4FE7-8357-437C4CA16755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AD300B9-DF76-B377-959A-C4FD81CA9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ACFFCF-BBD0-00B6-AB66-D0077B2B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6F53-FB91-4E1A-8980-8E01C6AABF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68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811B04-891D-225F-B464-F6B70E392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5733DF-D3A1-A0DB-822C-3AF984CD5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988291-B445-F965-70B4-36E8014A1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C1A5-3603-4FE7-8357-437C4CA16755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8AC8D2-2043-8290-75ED-0D736B6B7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099E46-E4A2-08E1-9351-2948E2F9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6F53-FB91-4E1A-8980-8E01C6AABF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25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7ABCC4-B73A-A779-26E5-1B7BFFAED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3F1DAF5-0DB4-8776-C464-1CB3B597A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157571D-1B63-E2E5-F36E-B1B0160A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C1A5-3603-4FE7-8357-437C4CA16755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D3A578E-40B1-5212-48D8-ACF39180A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195738-E772-7AC4-EF3F-1215FB3A4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6F53-FB91-4E1A-8980-8E01C6AABF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70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AB0709-5BD1-DC97-8700-D13210663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AD333E-2F8F-B0C4-B01F-B82895BABB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9044F1A-3EFA-B630-5A35-DBAF798E4D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DF24C5C-EE1F-671E-2982-47284B58E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C1A5-3603-4FE7-8357-437C4CA16755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D73D9B6-E847-F4FF-4720-D0D3581C7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B1F036-1638-4D60-16F3-688C14EF7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6F53-FB91-4E1A-8980-8E01C6AABF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60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C72A3F-EF3E-5B76-101A-384391F75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C049F2-9BD1-EF52-F3CB-2F56702FE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E26B281-2461-6E3C-88CF-CA2320108D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FCAAC05-F7F7-8CC4-FA10-E74597109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5EA6B8E-4A9D-2D57-1585-0EE4D76AC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16EE3CA-0817-7EF2-0A37-6783E1DD0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C1A5-3603-4FE7-8357-437C4CA16755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B5769D3-13B3-C053-A628-18BF540C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AEB0718-705F-7C93-F332-40CEC0EB9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6F53-FB91-4E1A-8980-8E01C6AABF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352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E65B78-FDDD-78D2-6FE9-CBDB3A2D4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202B6A3-AA7F-00B5-432A-9785B3C31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C1A5-3603-4FE7-8357-437C4CA16755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65A3DC6-A888-F474-30E8-CDA198A5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38A258A-543C-A96D-825A-59CDCAB2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6F53-FB91-4E1A-8980-8E01C6AABF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53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403664F-CBB7-ACA8-E032-410531771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C1A5-3603-4FE7-8357-437C4CA16755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1C985E5-007D-DE6C-DF47-30B07122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46DC0D9-6316-3E82-72E0-E7D944391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6F53-FB91-4E1A-8980-8E01C6AABF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777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C4CC41-E751-3365-AE91-EA455F47D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96F432-7F4C-6435-A4B5-1267728B5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75959B9-9494-9D5A-E9B5-16FD7E18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C44D6E5-76DC-7BE0-9B69-1C2B988EB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C1A5-3603-4FE7-8357-437C4CA16755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82D4859-9722-835D-01C9-01D03AF66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ED61D5F-45AF-DFF2-A21F-A3D89B47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6F53-FB91-4E1A-8980-8E01C6AABF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199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ABAE70-24E8-744B-BC0C-E3BE8809B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4205CED-6964-EBD6-3C4A-E2DA9723BC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45F851E-55BB-7375-61A3-4A6C32A1D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3D68FC0-EA93-ED62-29AC-D1A37745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7C1A5-3603-4FE7-8357-437C4CA16755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C90DFE-69F9-22A2-4483-D8DAE54D6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585FF6-477E-28F0-FE70-CBAE7B3A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6F53-FB91-4E1A-8980-8E01C6AABF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78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2D658A5-9CDC-E5D2-D600-93C973910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CB4488-B4FB-ADEF-0342-D3C1DAD72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268108-CB2D-43B6-678F-7F7A4A786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7C1A5-3603-4FE7-8357-437C4CA16755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C28BF52-D5B5-9976-8628-A126644D8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C438C5-065F-B5C3-1D42-3743428C1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E6F53-FB91-4E1A-8980-8E01C6AABF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218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E3A096C-2C84-313B-7BF6-EB93977ED9F7}"/>
              </a:ext>
            </a:extLst>
          </p:cNvPr>
          <p:cNvSpPr txBox="1"/>
          <p:nvPr/>
        </p:nvSpPr>
        <p:spPr>
          <a:xfrm>
            <a:off x="465514" y="428178"/>
            <a:ext cx="11380122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formazione del debito pubblico di lungo periodo</a:t>
            </a:r>
          </a:p>
          <a:p>
            <a:pPr algn="just"/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governo, grazie all'imposizione del «focatico» e alla cessione in appalto di una parte consistente delle imposte indirette, poteva contare su rendite annue relativamente certe che, capitalizzate ai tassi di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interesse all’epoca correnti,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venivano cedute a tempo indeterminato a una vasta platea di risparmiatori; era fatta salva, in qualsiasi momento, la possibilità di un loro riscatto al valore nominale di cessione.</a:t>
            </a:r>
          </a:p>
          <a:p>
            <a:pPr algn="just"/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successiva ricerca della riduzione dei saggi d'interesse, indotta sul mercato a breve termine anche grazie alle </a:t>
            </a:r>
            <a:r>
              <a:rPr lang="it-IT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suspension</a:t>
            </a:r>
            <a:r>
              <a:rPr lang="it-IT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pago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proclamate dalla Corona spagnola del 1557, 1560, 1575 e 1596 permetteva a quest'ultima, una volta riscattate quelle stesse rendite all'originario prezzo di cessione, di collocarle nuovamente sul mercato ad un prezzo vantaggioso: ad interessi decrescenti corrispondevano infatti crescenti valori di capitalizzazione. In definitiva, una manovra di ristrutturazione del debito che, se da un lato aveva il vantaggio di procurare il danaro necessario a fronteggiare le immediate esigenze finanziarie della Corona, dall'altro limitava fortemente il regolare afflusso delle entrate correnti e generava asfissianti problemi di cassa.</a:t>
            </a:r>
          </a:p>
          <a:p>
            <a:pPr algn="just"/>
            <a:endParaRPr lang="it-IT" dirty="0">
              <a:latin typeface="Times New Roman" panose="02020603050405020304" pitchFamily="18" charset="0"/>
            </a:endParaRPr>
          </a:p>
          <a:p>
            <a:pPr algn="just"/>
            <a:r>
              <a:rPr lang="it-IT" i="1" dirty="0">
                <a:latin typeface="Times New Roman" panose="02020603050405020304" pitchFamily="18" charset="0"/>
              </a:rPr>
              <a:t>Esempio (teorico) di formazione e ristrutturazione del debito</a:t>
            </a:r>
          </a:p>
          <a:p>
            <a:pPr algn="just"/>
            <a:r>
              <a:rPr lang="it-IT" dirty="0">
                <a:latin typeface="Times New Roman" panose="02020603050405020304" pitchFamily="18" charset="0"/>
              </a:rPr>
              <a:t>- Tasso corrente d’interesse del 10%: il governo a privati cede entrate fiscali per un valore di 1.000 ducati annui per le quali otterrà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valore capitale di 10.000 ducati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(o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per dirla diversamente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il governo ottiene un prestito immediato di 10.000 ducati impegnandosi a pagare gli interessi del 10% – 1.000 ducati annui - con il futuro gettito delle entrate fiscali).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Il tasso d’interesse scende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 5%: il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governo restituisce all’acquirente il capitale di 10.000 ducati e torna in possesso del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rendita di 1.000 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ducati annui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potrà poi ricollocare sul mercato i 1.000 ducati di rendita annua ottenendo un valore capitale di 20.000 ducati (o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>
                <a:latin typeface="Times New Roman" panose="02020603050405020304" pitchFamily="18" charset="0"/>
                <a:ea typeface="Times New Roman" panose="02020603050405020304" pitchFamily="18" charset="0"/>
              </a:rPr>
              <a:t>per dirla diversamente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it-IT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ottenere un prestito di 20.000 ducati pagando interessi del 5% - 1.000 ducati annui – con il futuro gettito delle entrate fiscali).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4156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350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Giulio Fenicia</dc:creator>
  <cp:lastModifiedBy>Giulio Fenicia</cp:lastModifiedBy>
  <cp:revision>1</cp:revision>
  <dcterms:created xsi:type="dcterms:W3CDTF">2023-03-13T19:12:18Z</dcterms:created>
  <dcterms:modified xsi:type="dcterms:W3CDTF">2023-03-13T20:17:43Z</dcterms:modified>
</cp:coreProperties>
</file>