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4"/>
  </p:notesMasterIdLst>
  <p:handoutMasterIdLst>
    <p:handoutMasterId r:id="rId25"/>
  </p:handoutMasterIdLst>
  <p:sldIdLst>
    <p:sldId id="401" r:id="rId5"/>
    <p:sldId id="405" r:id="rId6"/>
    <p:sldId id="402" r:id="rId7"/>
    <p:sldId id="410" r:id="rId8"/>
    <p:sldId id="403" r:id="rId9"/>
    <p:sldId id="420" r:id="rId10"/>
    <p:sldId id="418" r:id="rId11"/>
    <p:sldId id="419" r:id="rId12"/>
    <p:sldId id="412" r:id="rId13"/>
    <p:sldId id="413" r:id="rId14"/>
    <p:sldId id="414" r:id="rId15"/>
    <p:sldId id="415" r:id="rId16"/>
    <p:sldId id="416" r:id="rId17"/>
    <p:sldId id="394" r:id="rId18"/>
    <p:sldId id="404" r:id="rId19"/>
    <p:sldId id="406" r:id="rId20"/>
    <p:sldId id="407" r:id="rId21"/>
    <p:sldId id="417" r:id="rId22"/>
    <p:sldId id="409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96208" autoAdjust="0"/>
  </p:normalViewPr>
  <p:slideViewPr>
    <p:cSldViewPr snapToGrid="0">
      <p:cViewPr varScale="1">
        <p:scale>
          <a:sx n="82" d="100"/>
          <a:sy n="82" d="100"/>
        </p:scale>
        <p:origin x="810" y="120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5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custT="1"/>
      <dgm:spPr/>
      <dgm:t>
        <a:bodyPr rtlCol="0"/>
        <a:lstStyle/>
        <a:p>
          <a:pPr rtl="0"/>
          <a:r>
            <a:rPr lang="it-IT" sz="1800" noProof="0" dirty="0">
              <a:solidFill>
                <a:schemeClr val="accent1">
                  <a:lumMod val="75000"/>
                </a:schemeClr>
              </a:solidFill>
            </a:rPr>
            <a:t>2008</a:t>
          </a:r>
          <a:endParaRPr lang="it-IT" sz="20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it-IT" noProof="0" dirty="0"/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it-IT" noProof="0" dirty="0"/>
        </a:p>
      </dgm:t>
    </dgm:pt>
    <dgm:pt modelId="{54A260F9-80FA-4E2A-BE87-2C0670B83857}">
      <dgm:prSet phldrT="[Text]" custT="1"/>
      <dgm:spPr/>
      <dgm:t>
        <a:bodyPr rtlCol="0"/>
        <a:lstStyle/>
        <a:p>
          <a:pPr algn="ctr" rtl="0"/>
          <a:r>
            <a:rPr lang="it-IT" sz="1200" b="0" i="0" u="none" noProof="0" dirty="0"/>
            <a:t>Nasce in Lituania</a:t>
          </a:r>
          <a:endParaRPr lang="it-IT" sz="1200" noProof="0" dirty="0"/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it-IT" noProof="0" dirty="0"/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it-IT" noProof="0" dirty="0"/>
        </a:p>
      </dgm:t>
    </dgm:pt>
    <dgm:pt modelId="{20928AAA-F457-4A09-8AAC-A82210983FBE}">
      <dgm:prSet phldrT="[Text]" custT="1"/>
      <dgm:spPr/>
      <dgm:t>
        <a:bodyPr rtlCol="0"/>
        <a:lstStyle/>
        <a:p>
          <a:pPr rtl="0"/>
          <a:r>
            <a:rPr lang="it-IT" sz="1800" noProof="0" dirty="0">
              <a:solidFill>
                <a:schemeClr val="accent1">
                  <a:lumMod val="75000"/>
                </a:schemeClr>
              </a:solidFill>
            </a:rPr>
            <a:t>2010</a:t>
          </a:r>
          <a:endParaRPr lang="it-IT" sz="20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it-IT" noProof="0" dirty="0"/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it-IT" noProof="0" dirty="0"/>
        </a:p>
      </dgm:t>
    </dgm:pt>
    <dgm:pt modelId="{9C6534A9-4C27-4998-80A5-DF23882CAE25}">
      <dgm:prSet phldrT="[Text]" custT="1"/>
      <dgm:spPr/>
      <dgm:t>
        <a:bodyPr rtlCol="0"/>
        <a:lstStyle/>
        <a:p>
          <a:pPr algn="ctr" rtl="0"/>
          <a:r>
            <a:rPr lang="it-IT" sz="1200" noProof="0" dirty="0"/>
            <a:t>Si diffonde in Germania e negli Stati Uniti</a:t>
          </a: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it-IT" noProof="0" dirty="0"/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it-IT" noProof="0" dirty="0"/>
        </a:p>
      </dgm:t>
    </dgm:pt>
    <dgm:pt modelId="{03738E35-4243-4E7D-A93F-C07DA3901E78}">
      <dgm:prSet phldrT="[Text]" custT="1"/>
      <dgm:spPr/>
      <dgm:t>
        <a:bodyPr rtlCol="0"/>
        <a:lstStyle/>
        <a:p>
          <a:pPr rtl="0"/>
          <a:r>
            <a:rPr lang="it-IT" sz="1800" noProof="0" dirty="0">
              <a:solidFill>
                <a:schemeClr val="accent1">
                  <a:lumMod val="75000"/>
                </a:schemeClr>
              </a:solidFill>
            </a:rPr>
            <a:t>2012</a:t>
          </a:r>
          <a:endParaRPr lang="it-IT" sz="24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it-IT" noProof="0" dirty="0"/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it-IT" noProof="0" dirty="0"/>
        </a:p>
      </dgm:t>
    </dgm:pt>
    <dgm:pt modelId="{34C8CD19-04E2-4488-965F-DC841C470D45}">
      <dgm:prSet phldrT="[Text]" custT="1"/>
      <dgm:spPr/>
      <dgm:t>
        <a:bodyPr rtlCol="0"/>
        <a:lstStyle/>
        <a:p>
          <a:pPr algn="ctr" rtl="0"/>
          <a:r>
            <a:rPr lang="it-IT" sz="1200" noProof="0" dirty="0"/>
            <a:t>Da sito web diventa app per smartphone</a:t>
          </a:r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it-IT" noProof="0" dirty="0"/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it-IT" noProof="0" dirty="0"/>
        </a:p>
      </dgm:t>
    </dgm:pt>
    <dgm:pt modelId="{06FDC3BC-D033-45AB-9EB6-A7C45BCB6B38}">
      <dgm:prSet phldrT="[Text]" custT="1"/>
      <dgm:spPr/>
      <dgm:t>
        <a:bodyPr rtlCol="0"/>
        <a:lstStyle/>
        <a:p>
          <a:pPr rtl="0"/>
          <a:r>
            <a:rPr lang="it-IT" sz="1800" noProof="0" dirty="0">
              <a:solidFill>
                <a:schemeClr val="accent1">
                  <a:lumMod val="75000"/>
                </a:schemeClr>
              </a:solidFill>
            </a:rPr>
            <a:t>2018</a:t>
          </a:r>
        </a:p>
      </dgm:t>
    </dgm:pt>
    <dgm:pt modelId="{AE8D3FC7-A2EC-4411-8FC9-32D2EBC1DCFC}" type="parTrans" cxnId="{7F17C71C-B893-439D-9C19-726E87643D18}">
      <dgm:prSet/>
      <dgm:spPr/>
      <dgm:t>
        <a:bodyPr rtlCol="0"/>
        <a:lstStyle/>
        <a:p>
          <a:pPr rtl="0"/>
          <a:endParaRPr lang="it-IT" noProof="0" dirty="0"/>
        </a:p>
      </dgm:t>
    </dgm:pt>
    <dgm:pt modelId="{E7E54C53-26D6-4B3A-9FFA-C1495F5EDD1A}" type="sibTrans" cxnId="{7F17C71C-B893-439D-9C19-726E87643D18}">
      <dgm:prSet/>
      <dgm:spPr/>
      <dgm:t>
        <a:bodyPr rtlCol="0"/>
        <a:lstStyle/>
        <a:p>
          <a:pPr rtl="0"/>
          <a:endParaRPr lang="it-IT" noProof="0" dirty="0"/>
        </a:p>
      </dgm:t>
    </dgm:pt>
    <dgm:pt modelId="{500431A8-10F8-49D1-8B45-612B3E1A8B7E}">
      <dgm:prSet phldrT="[Text]" custT="1"/>
      <dgm:spPr/>
      <dgm:t>
        <a:bodyPr rtlCol="0"/>
        <a:lstStyle/>
        <a:p>
          <a:pPr algn="ctr" rtl="0"/>
          <a:r>
            <a:rPr lang="it-IT" sz="1200" b="0" i="0" u="none" noProof="0" dirty="0"/>
            <a:t>È presente in 12 Paesi con 25 milioni di utenti e 180 milioni di prodotti</a:t>
          </a:r>
          <a:endParaRPr lang="it-IT" sz="1200" noProof="0" dirty="0"/>
        </a:p>
      </dgm:t>
    </dgm:pt>
    <dgm:pt modelId="{33E2C2DF-4043-4CA4-8F5A-F17A730BDAB3}" type="parTrans" cxnId="{2AF48965-6D29-4263-8627-0C1546F9BFFD}">
      <dgm:prSet/>
      <dgm:spPr/>
      <dgm:t>
        <a:bodyPr rtlCol="0"/>
        <a:lstStyle/>
        <a:p>
          <a:pPr rtl="0"/>
          <a:endParaRPr lang="it-IT" noProof="0" dirty="0"/>
        </a:p>
      </dgm:t>
    </dgm:pt>
    <dgm:pt modelId="{F667323A-E1D9-4CF4-B17B-1A42B16A0835}" type="sibTrans" cxnId="{2AF48965-6D29-4263-8627-0C1546F9BFFD}">
      <dgm:prSet/>
      <dgm:spPr/>
      <dgm:t>
        <a:bodyPr rtlCol="0"/>
        <a:lstStyle/>
        <a:p>
          <a:pPr rtl="0"/>
          <a:endParaRPr lang="it-IT" noProof="0" dirty="0"/>
        </a:p>
      </dgm:t>
    </dgm:pt>
    <dgm:pt modelId="{9EDAF963-6421-41D1-B581-2F79B34A655B}">
      <dgm:prSet phldrT="[Text]" custT="1"/>
      <dgm:spPr/>
      <dgm:t>
        <a:bodyPr rtlCol="0"/>
        <a:lstStyle/>
        <a:p>
          <a:pPr rtl="0"/>
          <a:r>
            <a:rPr lang="it-IT" sz="1800" noProof="0" dirty="0">
              <a:solidFill>
                <a:schemeClr val="accent1">
                  <a:lumMod val="75000"/>
                </a:schemeClr>
              </a:solidFill>
            </a:rPr>
            <a:t>2020-2021</a:t>
          </a:r>
        </a:p>
      </dgm:t>
    </dgm:pt>
    <dgm:pt modelId="{622CE2A2-A586-4B7A-9096-2D0710E9A95A}" type="parTrans" cxnId="{7655CF1A-0F75-4A56-8065-A100AF38F2BA}">
      <dgm:prSet/>
      <dgm:spPr/>
      <dgm:t>
        <a:bodyPr rtlCol="0"/>
        <a:lstStyle/>
        <a:p>
          <a:pPr rtl="0"/>
          <a:endParaRPr lang="it-IT" noProof="0" dirty="0"/>
        </a:p>
      </dgm:t>
    </dgm:pt>
    <dgm:pt modelId="{A07D7702-21FC-45E4-B398-903A40DD9BC8}" type="sibTrans" cxnId="{7655CF1A-0F75-4A56-8065-A100AF38F2BA}">
      <dgm:prSet/>
      <dgm:spPr/>
      <dgm:t>
        <a:bodyPr rtlCol="0"/>
        <a:lstStyle/>
        <a:p>
          <a:pPr rtl="0"/>
          <a:endParaRPr lang="it-IT" noProof="0" dirty="0"/>
        </a:p>
      </dgm:t>
    </dgm:pt>
    <dgm:pt modelId="{A35B6065-1624-4504-8183-35EBAF5B32C7}">
      <dgm:prSet custT="1"/>
      <dgm:spPr/>
      <dgm:t>
        <a:bodyPr rtlCol="0"/>
        <a:lstStyle/>
        <a:p>
          <a:pPr algn="ctr" rtl="0"/>
          <a:r>
            <a:rPr lang="it-IT" sz="1200" b="0" i="0" u="none" noProof="0" dirty="0"/>
            <a:t>Sbarca in Italia</a:t>
          </a:r>
          <a:endParaRPr lang="it-IT" sz="1200" noProof="0" dirty="0"/>
        </a:p>
      </dgm:t>
    </dgm:pt>
    <dgm:pt modelId="{58663D7E-37B2-4D0E-9CAC-43E35AD81FFE}" type="parTrans" cxnId="{1026F4ED-44C6-4CD3-8FB3-A4584BF8D120}">
      <dgm:prSet/>
      <dgm:spPr/>
      <dgm:t>
        <a:bodyPr rtlCol="0"/>
        <a:lstStyle/>
        <a:p>
          <a:pPr rtl="0"/>
          <a:endParaRPr lang="it-IT" noProof="0" dirty="0"/>
        </a:p>
      </dgm:t>
    </dgm:pt>
    <dgm:pt modelId="{DC52FD48-DA2D-4E05-8EAC-F1B603486682}" type="sibTrans" cxnId="{1026F4ED-44C6-4CD3-8FB3-A4584BF8D120}">
      <dgm:prSet/>
      <dgm:spPr/>
      <dgm:t>
        <a:bodyPr rtlCol="0"/>
        <a:lstStyle/>
        <a:p>
          <a:pPr rtl="0"/>
          <a:endParaRPr lang="it-IT" noProof="0" dirty="0"/>
        </a:p>
      </dgm:t>
    </dgm:pt>
    <dgm:pt modelId="{80474F71-E4B6-4A0D-98FA-4039E4EB751B}">
      <dgm:prSet/>
      <dgm:spPr/>
      <dgm:t>
        <a:bodyPr/>
        <a:lstStyle/>
        <a:p>
          <a:endParaRPr lang="it-IT"/>
        </a:p>
      </dgm:t>
    </dgm:pt>
    <dgm:pt modelId="{8EC9D1E8-E89B-4B58-8428-A7272A04C2EC}" type="parTrans" cxnId="{2DF787AB-E4BA-4CEF-A125-1E723433BC53}">
      <dgm:prSet/>
      <dgm:spPr/>
      <dgm:t>
        <a:bodyPr/>
        <a:lstStyle/>
        <a:p>
          <a:endParaRPr lang="it-IT"/>
        </a:p>
      </dgm:t>
    </dgm:pt>
    <dgm:pt modelId="{FAD79F56-C281-45F4-8B6B-4D177F363A64}" type="sibTrans" cxnId="{2DF787AB-E4BA-4CEF-A125-1E723433BC53}">
      <dgm:prSet/>
      <dgm:spPr/>
      <dgm:t>
        <a:bodyPr/>
        <a:lstStyle/>
        <a:p>
          <a:endParaRPr lang="it-IT"/>
        </a:p>
      </dgm:t>
    </dgm:pt>
    <dgm:pt modelId="{0E6280AA-B7DC-40F9-963B-2DC8B4EB0EB4}">
      <dgm:prSet custT="1"/>
      <dgm:spPr/>
      <dgm:t>
        <a:bodyPr/>
        <a:lstStyle/>
        <a:p>
          <a:pPr algn="ctr"/>
          <a:r>
            <a:rPr lang="it-IT" sz="1200" dirty="0"/>
            <a:t>È presente in 15 Paesi con 50 milioni di utenti</a:t>
          </a:r>
        </a:p>
      </dgm:t>
    </dgm:pt>
    <dgm:pt modelId="{07D12324-E56B-427D-9643-9BBAEE1F90E5}" type="parTrans" cxnId="{3A2F4027-8DBF-48C7-B75D-600008CA7BC6}">
      <dgm:prSet/>
      <dgm:spPr/>
      <dgm:t>
        <a:bodyPr/>
        <a:lstStyle/>
        <a:p>
          <a:endParaRPr lang="it-IT"/>
        </a:p>
      </dgm:t>
    </dgm:pt>
    <dgm:pt modelId="{5E5B3DFB-B9FD-4306-AC2A-62F06BC55DF5}" type="sibTrans" cxnId="{3A2F4027-8DBF-48C7-B75D-600008CA7BC6}">
      <dgm:prSet/>
      <dgm:spPr/>
      <dgm:t>
        <a:bodyPr/>
        <a:lstStyle/>
        <a:p>
          <a:endParaRPr lang="it-IT"/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</dgm:pt>
    <dgm:pt modelId="{9F83E70B-EE6D-407B-8E1F-FE26817B3B1D}" type="pres">
      <dgm:prSet presAssocID="{44D67ED0-6EEA-48F6-A9C1-BE754AABC76A}" presName="divider" presStyleLbl="asst0" presStyleIdx="0" presStyleCnt="1"/>
      <dgm:spPr/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6"/>
      <dgm:spPr/>
    </dgm:pt>
    <dgm:pt modelId="{EAA550E8-D286-40B4-9B20-40DE0FCA02CE}" type="pres">
      <dgm:prSet presAssocID="{AE62509E-8FD5-4BC0-8484-49407DA07B2D}" presName="ConnectLine" presStyleLbl="alignNode1" presStyleIdx="0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6" custScaleX="90273" custScaleY="88643" custLinFactNeighborX="-10517" custLinFactNeighborY="-1646">
        <dgm:presLayoutVars>
          <dgm:chMax val="0"/>
          <dgm:chPref val="0"/>
          <dgm:bulletEnabled val="1"/>
        </dgm:presLayoutVars>
      </dgm:prSet>
      <dgm:spPr/>
    </dgm:pt>
    <dgm:pt modelId="{5C96A5F5-16B2-4AEA-9591-B66C220F4A65}" type="pres">
      <dgm:prSet presAssocID="{AE62509E-8FD5-4BC0-8484-49407DA07B2D}" presName="L1TextContainer" presStyleLbl="revTx" presStyleIdx="0" presStyleCnt="6" custScaleX="110643" custLinFactNeighborX="-18397" custLinFactNeighborY="5490">
        <dgm:presLayoutVars>
          <dgm:chMax val="1"/>
          <dgm:chPref val="1"/>
          <dgm:bulletEnabled val="1"/>
        </dgm:presLayoutVars>
      </dgm:prSet>
      <dgm:spPr/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6"/>
      <dgm:spPr/>
    </dgm:pt>
    <dgm:pt modelId="{14186A17-7B9F-4674-AD57-FF0C87A3CB32}" type="pres">
      <dgm:prSet presAssocID="{20928AAA-F457-4A09-8AAC-A82210983FBE}" presName="ConnectLine" presStyleLbl="alignNode1" presStyleIdx="1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6" custScaleX="80115" custScaleY="113898">
        <dgm:presLayoutVars>
          <dgm:chMax val="0"/>
          <dgm:chPref val="0"/>
          <dgm:bulletEnabled val="1"/>
        </dgm:presLayoutVars>
      </dgm:prSet>
      <dgm:spPr/>
    </dgm:pt>
    <dgm:pt modelId="{730471FC-8FAF-49B2-8F42-63D391F759BE}" type="pres">
      <dgm:prSet presAssocID="{20928AAA-F457-4A09-8AAC-A82210983FBE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6"/>
      <dgm:spPr/>
    </dgm:pt>
    <dgm:pt modelId="{F1C3FD7B-71E0-4012-B7CE-2C80433ED975}" type="pres">
      <dgm:prSet presAssocID="{03738E35-4243-4E7D-A93F-C07DA3901E78}" presName="ConnectLine" presStyleLbl="alignNode1" presStyleIdx="2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6" custScaleX="110000" custScaleY="110000">
        <dgm:presLayoutVars>
          <dgm:chMax val="0"/>
          <dgm:chPref val="0"/>
          <dgm:bulletEnabled val="1"/>
        </dgm:presLayoutVars>
      </dgm:prSet>
      <dgm:spPr/>
    </dgm:pt>
    <dgm:pt modelId="{7605329C-2B32-4CD7-9B69-1B3DAB88562E}" type="pres">
      <dgm:prSet presAssocID="{03738E35-4243-4E7D-A93F-C07DA3901E78}" presName="L1TextContainer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E4D18DE3-4D68-4CCA-A662-044FD68AA3B7}" type="pres">
      <dgm:prSet presAssocID="{03738E35-4243-4E7D-A93F-C07DA3901E78}" presName="EmptyPlaceHolder" presStyleCnt="0"/>
      <dgm:spPr/>
    </dgm:pt>
    <dgm:pt modelId="{E17860F2-27FB-497F-B5FF-0D9A9A3F8F3C}" type="pres">
      <dgm:prSet presAssocID="{6BF5896A-A334-45B0-B451-09159F55B184}" presName="spaceBetweenRectangles" presStyleCnt="0"/>
      <dgm:spPr/>
    </dgm:pt>
    <dgm:pt modelId="{6DBCD425-4B34-4A04-996A-F488EA345CEB}" type="pres">
      <dgm:prSet presAssocID="{06FDC3BC-D033-45AB-9EB6-A7C45BCB6B38}" presName="composite" presStyleCnt="0"/>
      <dgm:spPr/>
    </dgm:pt>
    <dgm:pt modelId="{3FE75B81-9D06-4F9F-BD87-C2A832B06693}" type="pres">
      <dgm:prSet presAssocID="{06FDC3BC-D033-45AB-9EB6-A7C45BCB6B38}" presName="ConnectorPoint" presStyleLbl="fgAcc1" presStyleIdx="3" presStyleCnt="6"/>
      <dgm:spPr/>
    </dgm:pt>
    <dgm:pt modelId="{49B749E6-BF6B-43D3-BC78-61C4A55E8F98}" type="pres">
      <dgm:prSet presAssocID="{06FDC3BC-D033-45AB-9EB6-A7C45BCB6B38}" presName="ConnectLine" presStyleLbl="alignNode1" presStyleIdx="3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CD873BC-76D9-419E-8474-A0A73E62C271}" type="pres">
      <dgm:prSet presAssocID="{06FDC3BC-D033-45AB-9EB6-A7C45BCB6B38}" presName="FlexibleEmptyPlaceHolder" presStyleCnt="0"/>
      <dgm:spPr/>
    </dgm:pt>
    <dgm:pt modelId="{98D787F2-3566-4B4B-934F-5C8EBFBD3E56}" type="pres">
      <dgm:prSet presAssocID="{06FDC3BC-D033-45AB-9EB6-A7C45BCB6B38}" presName="L2TextContainer" presStyleLbl="bgAcc1" presStyleIdx="3" presStyleCnt="6" custScaleX="110000" custScaleY="110000">
        <dgm:presLayoutVars>
          <dgm:chMax val="0"/>
          <dgm:chPref val="0"/>
          <dgm:bulletEnabled val="1"/>
        </dgm:presLayoutVars>
      </dgm:prSet>
      <dgm:spPr/>
    </dgm:pt>
    <dgm:pt modelId="{4C592FDC-E0AC-4F61-ACEF-1C00BD20E463}" type="pres">
      <dgm:prSet presAssocID="{06FDC3BC-D033-45AB-9EB6-A7C45BCB6B38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6256BC0-1AE2-4345-A906-E5061A4DB427}" type="pres">
      <dgm:prSet presAssocID="{06FDC3BC-D033-45AB-9EB6-A7C45BCB6B38}" presName="EmptyPlaceHolder" presStyleCnt="0"/>
      <dgm:spPr/>
    </dgm:pt>
    <dgm:pt modelId="{3692401C-5BC2-4EFB-8617-4BA7EEEA3BA8}" type="pres">
      <dgm:prSet presAssocID="{E7E54C53-26D6-4B3A-9FFA-C1495F5EDD1A}" presName="spaceBetweenRectangles" presStyleCnt="0"/>
      <dgm:spPr/>
    </dgm:pt>
    <dgm:pt modelId="{E4F95361-E3A6-4C17-B7E8-D7E8059058E1}" type="pres">
      <dgm:prSet presAssocID="{9EDAF963-6421-41D1-B581-2F79B34A655B}" presName="composite" presStyleCnt="0"/>
      <dgm:spPr/>
    </dgm:pt>
    <dgm:pt modelId="{7C951B90-1017-4E6B-808F-061A18AC976C}" type="pres">
      <dgm:prSet presAssocID="{9EDAF963-6421-41D1-B581-2F79B34A655B}" presName="ConnectorPoint" presStyleLbl="fgAcc1" presStyleIdx="4" presStyleCnt="6"/>
      <dgm:spPr/>
    </dgm:pt>
    <dgm:pt modelId="{DE3E8A8B-9693-4833-9262-AF7EC983C5C1}" type="pres">
      <dgm:prSet presAssocID="{9EDAF963-6421-41D1-B581-2F79B34A655B}" presName="ConnectLine" presStyleLbl="alignNode1" presStyleIdx="4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A46E7037-222C-45A0-A0DF-8C6B5DD443BF}" type="pres">
      <dgm:prSet presAssocID="{9EDAF963-6421-41D1-B581-2F79B34A655B}" presName="FlexibleEmptyPlaceHolder" presStyleCnt="0"/>
      <dgm:spPr/>
    </dgm:pt>
    <dgm:pt modelId="{3FE1CF47-3984-4A03-8FA5-32EF57C9F592}" type="pres">
      <dgm:prSet presAssocID="{9EDAF963-6421-41D1-B581-2F79B34A655B}" presName="L2TextContainer" presStyleLbl="bgAcc1" presStyleIdx="4" presStyleCnt="6">
        <dgm:presLayoutVars>
          <dgm:chMax val="0"/>
          <dgm:chPref val="0"/>
          <dgm:bulletEnabled val="1"/>
        </dgm:presLayoutVars>
      </dgm:prSet>
      <dgm:spPr/>
    </dgm:pt>
    <dgm:pt modelId="{85B18390-D674-4D1A-A88C-77F65C5E0FA0}" type="pres">
      <dgm:prSet presAssocID="{9EDAF963-6421-41D1-B581-2F79B34A655B}" presName="L1TextContainer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A722EF93-B85C-4140-B98F-F5D492BD70D3}" type="pres">
      <dgm:prSet presAssocID="{9EDAF963-6421-41D1-B581-2F79B34A655B}" presName="EmptyPlaceHolder" presStyleCnt="0"/>
      <dgm:spPr/>
    </dgm:pt>
    <dgm:pt modelId="{652E69C6-796E-4F94-9C13-AE35942E0F2F}" type="pres">
      <dgm:prSet presAssocID="{A07D7702-21FC-45E4-B398-903A40DD9BC8}" presName="spaceBetweenRectangles" presStyleCnt="0"/>
      <dgm:spPr/>
    </dgm:pt>
    <dgm:pt modelId="{0B82B98F-E7B6-4435-ABAC-72C7B804121F}" type="pres">
      <dgm:prSet presAssocID="{80474F71-E4B6-4A0D-98FA-4039E4EB751B}" presName="composite" presStyleCnt="0"/>
      <dgm:spPr/>
    </dgm:pt>
    <dgm:pt modelId="{266D7B64-59A7-4073-818A-17F3AE6075BF}" type="pres">
      <dgm:prSet presAssocID="{80474F71-E4B6-4A0D-98FA-4039E4EB751B}" presName="ConnectorPoint" presStyleLbl="fgAcc1" presStyleIdx="5" presStyleCnt="6"/>
      <dgm:spPr/>
    </dgm:pt>
    <dgm:pt modelId="{B0D24117-1C86-48E9-AF1D-834F0E13F79F}" type="pres">
      <dgm:prSet presAssocID="{80474F71-E4B6-4A0D-98FA-4039E4EB751B}" presName="ConnectLine" presStyleLbl="alignNode1" presStyleIdx="5" presStyleCnt="6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43A83B1-0280-49C7-909B-9ABB05951BFA}" type="pres">
      <dgm:prSet presAssocID="{80474F71-E4B6-4A0D-98FA-4039E4EB751B}" presName="FlexibleEmptyPlaceHolder" presStyleCnt="0"/>
      <dgm:spPr/>
    </dgm:pt>
    <dgm:pt modelId="{26F76065-53F4-40C7-9D78-0E33C715F323}" type="pres">
      <dgm:prSet presAssocID="{80474F71-E4B6-4A0D-98FA-4039E4EB751B}" presName="L2TextContainer" presStyleLbl="bgAcc1" presStyleIdx="5" presStyleCnt="6">
        <dgm:presLayoutVars>
          <dgm:chMax val="0"/>
          <dgm:chPref val="0"/>
          <dgm:bulletEnabled val="1"/>
        </dgm:presLayoutVars>
      </dgm:prSet>
      <dgm:spPr/>
    </dgm:pt>
    <dgm:pt modelId="{9A417E6B-8D45-4F1A-BA4C-00785A91757C}" type="pres">
      <dgm:prSet presAssocID="{80474F71-E4B6-4A0D-98FA-4039E4EB751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073AC914-ADB9-40F6-A4A3-1AFDCFEBC5AB}" type="pres">
      <dgm:prSet presAssocID="{80474F71-E4B6-4A0D-98FA-4039E4EB751B}" presName="EmptyPlaceHolder" presStyleCnt="0"/>
      <dgm:spPr/>
    </dgm:pt>
  </dgm:ptLst>
  <dgm:cxnLst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3ABC0605-C2F4-4E5C-9F25-72CC3043C8F2}" type="presOf" srcId="{9EDAF963-6421-41D1-B581-2F79B34A655B}" destId="{85B18390-D674-4D1A-A88C-77F65C5E0FA0}" srcOrd="0" destOrd="0" presId="urn:microsoft.com/office/officeart/2017/3/layout/HorizontalPathTimeline#2"/>
    <dgm:cxn modelId="{6AEBAF17-8066-4544-8662-5EF4C3DFD47C}" type="presOf" srcId="{A35B6065-1624-4504-8183-35EBAF5B32C7}" destId="{3FE1CF47-3984-4A03-8FA5-32EF57C9F592}" srcOrd="0" destOrd="0" presId="urn:microsoft.com/office/officeart/2017/3/layout/HorizontalPathTimeline#2"/>
    <dgm:cxn modelId="{7655CF1A-0F75-4A56-8065-A100AF38F2BA}" srcId="{44D67ED0-6EEA-48F6-A9C1-BE754AABC76A}" destId="{9EDAF963-6421-41D1-B581-2F79B34A655B}" srcOrd="4" destOrd="0" parTransId="{622CE2A2-A586-4B7A-9096-2D0710E9A95A}" sibTransId="{A07D7702-21FC-45E4-B398-903A40DD9BC8}"/>
    <dgm:cxn modelId="{7F17C71C-B893-439D-9C19-726E87643D18}" srcId="{44D67ED0-6EEA-48F6-A9C1-BE754AABC76A}" destId="{06FDC3BC-D033-45AB-9EB6-A7C45BCB6B38}" srcOrd="3" destOrd="0" parTransId="{AE8D3FC7-A2EC-4411-8FC9-32D2EBC1DCFC}" sibTransId="{E7E54C53-26D6-4B3A-9FFA-C1495F5EDD1A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3A2F4027-8DBF-48C7-B75D-600008CA7BC6}" srcId="{80474F71-E4B6-4A0D-98FA-4039E4EB751B}" destId="{0E6280AA-B7DC-40F9-963B-2DC8B4EB0EB4}" srcOrd="0" destOrd="0" parTransId="{07D12324-E56B-427D-9643-9BBAEE1F90E5}" sibTransId="{5E5B3DFB-B9FD-4306-AC2A-62F06BC55DF5}"/>
    <dgm:cxn modelId="{892D9639-44C7-4CB0-9328-A856DAF67BF3}" type="presOf" srcId="{06FDC3BC-D033-45AB-9EB6-A7C45BCB6B38}" destId="{4C592FDC-E0AC-4F61-ACEF-1C00BD20E463}" srcOrd="0" destOrd="0" presId="urn:microsoft.com/office/officeart/2017/3/layout/HorizontalPathTimeline#2"/>
    <dgm:cxn modelId="{2AF48965-6D29-4263-8627-0C1546F9BFFD}" srcId="{06FDC3BC-D033-45AB-9EB6-A7C45BCB6B38}" destId="{500431A8-10F8-49D1-8B45-612B3E1A8B7E}" srcOrd="0" destOrd="0" parTransId="{33E2C2DF-4043-4CA4-8F5A-F17A730BDAB3}" sibTransId="{F667323A-E1D9-4CF4-B17B-1A42B16A0835}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F200D38F-BD78-48F9-8C28-03B59EF22E99}" type="presOf" srcId="{80474F71-E4B6-4A0D-98FA-4039E4EB751B}" destId="{9A417E6B-8D45-4F1A-BA4C-00785A91757C}" srcOrd="0" destOrd="0" presId="urn:microsoft.com/office/officeart/2017/3/layout/HorizontalPathTimeline#2"/>
    <dgm:cxn modelId="{2DF787AB-E4BA-4CEF-A125-1E723433BC53}" srcId="{44D67ED0-6EEA-48F6-A9C1-BE754AABC76A}" destId="{80474F71-E4B6-4A0D-98FA-4039E4EB751B}" srcOrd="5" destOrd="0" parTransId="{8EC9D1E8-E89B-4B58-8428-A7272A04C2EC}" sibTransId="{FAD79F56-C281-45F4-8B6B-4D177F363A64}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8B22CAC4-50C4-49FF-9FBB-3928257695F0}" type="presOf" srcId="{500431A8-10F8-49D1-8B45-612B3E1A8B7E}" destId="{98D787F2-3566-4B4B-934F-5C8EBFBD3E56}" srcOrd="0" destOrd="0" presId="urn:microsoft.com/office/officeart/2017/3/layout/HorizontalPathTimeline#2"/>
    <dgm:cxn modelId="{67AFF6C4-2002-4F4B-865D-CF29A5C973A4}" type="presOf" srcId="{0E6280AA-B7DC-40F9-963B-2DC8B4EB0EB4}" destId="{26F76065-53F4-40C7-9D78-0E33C715F323}" srcOrd="0" destOrd="0" presId="urn:microsoft.com/office/officeart/2017/3/layout/HorizontalPathTimeline#2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1026F4ED-44C6-4CD3-8FB3-A4584BF8D120}" srcId="{9EDAF963-6421-41D1-B581-2F79B34A655B}" destId="{A35B6065-1624-4504-8183-35EBAF5B32C7}" srcOrd="0" destOrd="0" parTransId="{58663D7E-37B2-4D0E-9CAC-43E35AD81FFE}" sibTransId="{DC52FD48-DA2D-4E05-8EAC-F1B603486682}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5D4590A-17B1-4D23-BD2A-0A917ED41DF8}" type="presParOf" srcId="{EE6F6E1A-AC88-44BD-8034-0C2734A7943C}" destId="{E17860F2-27FB-497F-B5FF-0D9A9A3F8F3C}" srcOrd="5" destOrd="0" presId="urn:microsoft.com/office/officeart/2017/3/layout/HorizontalPathTimeline#2"/>
    <dgm:cxn modelId="{C060EC36-2D52-4E74-B2FF-D6AEDCEA39CF}" type="presParOf" srcId="{EE6F6E1A-AC88-44BD-8034-0C2734A7943C}" destId="{6DBCD425-4B34-4A04-996A-F488EA345CEB}" srcOrd="6" destOrd="0" presId="urn:microsoft.com/office/officeart/2017/3/layout/HorizontalPathTimeline#2"/>
    <dgm:cxn modelId="{5B8FAFCD-0337-481A-A515-5E2208BAA43B}" type="presParOf" srcId="{6DBCD425-4B34-4A04-996A-F488EA345CEB}" destId="{3FE75B81-9D06-4F9F-BD87-C2A832B06693}" srcOrd="0" destOrd="0" presId="urn:microsoft.com/office/officeart/2017/3/layout/HorizontalPathTimeline#2"/>
    <dgm:cxn modelId="{CABF254E-8788-4460-820B-64E7C7068892}" type="presParOf" srcId="{6DBCD425-4B34-4A04-996A-F488EA345CEB}" destId="{49B749E6-BF6B-43D3-BC78-61C4A55E8F98}" srcOrd="1" destOrd="0" presId="urn:microsoft.com/office/officeart/2017/3/layout/HorizontalPathTimeline#2"/>
    <dgm:cxn modelId="{37E6E349-A2CC-4416-A736-033A307C692A}" type="presParOf" srcId="{6DBCD425-4B34-4A04-996A-F488EA345CEB}" destId="{1CD873BC-76D9-419E-8474-A0A73E62C271}" srcOrd="2" destOrd="0" presId="urn:microsoft.com/office/officeart/2017/3/layout/HorizontalPathTimeline#2"/>
    <dgm:cxn modelId="{2783BF52-F308-4311-8977-D73E36FDECBE}" type="presParOf" srcId="{6DBCD425-4B34-4A04-996A-F488EA345CEB}" destId="{98D787F2-3566-4B4B-934F-5C8EBFBD3E56}" srcOrd="3" destOrd="0" presId="urn:microsoft.com/office/officeart/2017/3/layout/HorizontalPathTimeline#2"/>
    <dgm:cxn modelId="{1A7CD4CD-D354-40D6-9BF7-EDDFC38776E3}" type="presParOf" srcId="{6DBCD425-4B34-4A04-996A-F488EA345CEB}" destId="{4C592FDC-E0AC-4F61-ACEF-1C00BD20E463}" srcOrd="4" destOrd="0" presId="urn:microsoft.com/office/officeart/2017/3/layout/HorizontalPathTimeline#2"/>
    <dgm:cxn modelId="{8BD74D04-C976-436D-A1FC-1AF4BD999F92}" type="presParOf" srcId="{6DBCD425-4B34-4A04-996A-F488EA345CEB}" destId="{36256BC0-1AE2-4345-A906-E5061A4DB427}" srcOrd="5" destOrd="0" presId="urn:microsoft.com/office/officeart/2017/3/layout/HorizontalPathTimeline#2"/>
    <dgm:cxn modelId="{FBDC4D6F-B0E6-4ADF-96F2-8BCE7E426D7F}" type="presParOf" srcId="{EE6F6E1A-AC88-44BD-8034-0C2734A7943C}" destId="{3692401C-5BC2-4EFB-8617-4BA7EEEA3BA8}" srcOrd="7" destOrd="0" presId="urn:microsoft.com/office/officeart/2017/3/layout/HorizontalPathTimeline#2"/>
    <dgm:cxn modelId="{E61E6255-6640-4A2D-851E-FD5F56E3F981}" type="presParOf" srcId="{EE6F6E1A-AC88-44BD-8034-0C2734A7943C}" destId="{E4F95361-E3A6-4C17-B7E8-D7E8059058E1}" srcOrd="8" destOrd="0" presId="urn:microsoft.com/office/officeart/2017/3/layout/HorizontalPathTimeline#2"/>
    <dgm:cxn modelId="{DA6B659C-126E-403E-AF8C-00475CED2E99}" type="presParOf" srcId="{E4F95361-E3A6-4C17-B7E8-D7E8059058E1}" destId="{7C951B90-1017-4E6B-808F-061A18AC976C}" srcOrd="0" destOrd="0" presId="urn:microsoft.com/office/officeart/2017/3/layout/HorizontalPathTimeline#2"/>
    <dgm:cxn modelId="{873B5496-8CB4-4627-B2A3-D545C912336C}" type="presParOf" srcId="{E4F95361-E3A6-4C17-B7E8-D7E8059058E1}" destId="{DE3E8A8B-9693-4833-9262-AF7EC983C5C1}" srcOrd="1" destOrd="0" presId="urn:microsoft.com/office/officeart/2017/3/layout/HorizontalPathTimeline#2"/>
    <dgm:cxn modelId="{4F62F065-CE32-4D6B-8205-8257A5939B65}" type="presParOf" srcId="{E4F95361-E3A6-4C17-B7E8-D7E8059058E1}" destId="{A46E7037-222C-45A0-A0DF-8C6B5DD443BF}" srcOrd="2" destOrd="0" presId="urn:microsoft.com/office/officeart/2017/3/layout/HorizontalPathTimeline#2"/>
    <dgm:cxn modelId="{27AB7A67-2379-411F-8D91-773913F1B3C5}" type="presParOf" srcId="{E4F95361-E3A6-4C17-B7E8-D7E8059058E1}" destId="{3FE1CF47-3984-4A03-8FA5-32EF57C9F592}" srcOrd="3" destOrd="0" presId="urn:microsoft.com/office/officeart/2017/3/layout/HorizontalPathTimeline#2"/>
    <dgm:cxn modelId="{8D2A91AE-8E0E-486B-8990-4E0C0780260D}" type="presParOf" srcId="{E4F95361-E3A6-4C17-B7E8-D7E8059058E1}" destId="{85B18390-D674-4D1A-A88C-77F65C5E0FA0}" srcOrd="4" destOrd="0" presId="urn:microsoft.com/office/officeart/2017/3/layout/HorizontalPathTimeline#2"/>
    <dgm:cxn modelId="{EBFDD04A-3EC6-47AB-ABC9-C50AE2529D89}" type="presParOf" srcId="{E4F95361-E3A6-4C17-B7E8-D7E8059058E1}" destId="{A722EF93-B85C-4140-B98F-F5D492BD70D3}" srcOrd="5" destOrd="0" presId="urn:microsoft.com/office/officeart/2017/3/layout/HorizontalPathTimeline#2"/>
    <dgm:cxn modelId="{3D003501-C5BE-46BD-89E0-0228533E57C0}" type="presParOf" srcId="{EE6F6E1A-AC88-44BD-8034-0C2734A7943C}" destId="{652E69C6-796E-4F94-9C13-AE35942E0F2F}" srcOrd="9" destOrd="0" presId="urn:microsoft.com/office/officeart/2017/3/layout/HorizontalPathTimeline#2"/>
    <dgm:cxn modelId="{10700387-282A-48D5-8EE0-7BA1FA21A6F1}" type="presParOf" srcId="{EE6F6E1A-AC88-44BD-8034-0C2734A7943C}" destId="{0B82B98F-E7B6-4435-ABAC-72C7B804121F}" srcOrd="10" destOrd="0" presId="urn:microsoft.com/office/officeart/2017/3/layout/HorizontalPathTimeline#2"/>
    <dgm:cxn modelId="{A57F5EEB-C5FF-40A1-A939-1DFB48C5F924}" type="presParOf" srcId="{0B82B98F-E7B6-4435-ABAC-72C7B804121F}" destId="{266D7B64-59A7-4073-818A-17F3AE6075BF}" srcOrd="0" destOrd="0" presId="urn:microsoft.com/office/officeart/2017/3/layout/HorizontalPathTimeline#2"/>
    <dgm:cxn modelId="{E00D597D-950A-468A-91A0-3589B9FD1C2C}" type="presParOf" srcId="{0B82B98F-E7B6-4435-ABAC-72C7B804121F}" destId="{B0D24117-1C86-48E9-AF1D-834F0E13F79F}" srcOrd="1" destOrd="0" presId="urn:microsoft.com/office/officeart/2017/3/layout/HorizontalPathTimeline#2"/>
    <dgm:cxn modelId="{B8CBB2D8-5E0A-4D71-99B5-B4183C918419}" type="presParOf" srcId="{0B82B98F-E7B6-4435-ABAC-72C7B804121F}" destId="{143A83B1-0280-49C7-909B-9ABB05951BFA}" srcOrd="2" destOrd="0" presId="urn:microsoft.com/office/officeart/2017/3/layout/HorizontalPathTimeline#2"/>
    <dgm:cxn modelId="{4559FB27-9516-4D96-8FFC-FB2DCCB85375}" type="presParOf" srcId="{0B82B98F-E7B6-4435-ABAC-72C7B804121F}" destId="{26F76065-53F4-40C7-9D78-0E33C715F323}" srcOrd="3" destOrd="0" presId="urn:microsoft.com/office/officeart/2017/3/layout/HorizontalPathTimeline#2"/>
    <dgm:cxn modelId="{708CD2DD-C7AC-49D5-A478-72ABF90D12C9}" type="presParOf" srcId="{0B82B98F-E7B6-4435-ABAC-72C7B804121F}" destId="{9A417E6B-8D45-4F1A-BA4C-00785A91757C}" srcOrd="4" destOrd="0" presId="urn:microsoft.com/office/officeart/2017/3/layout/HorizontalPathTimeline#2"/>
    <dgm:cxn modelId="{52BA4982-0E78-4FF1-A4EE-A2419ACD4D0F}" type="presParOf" srcId="{0B82B98F-E7B6-4435-ABAC-72C7B804121F}" destId="{073AC914-ADB9-40F6-A4A3-1AFDCFEBC5AB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1871340"/>
          <a:ext cx="11254154" cy="155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311199" y="1241011"/>
          <a:ext cx="0" cy="656613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34321" y="647361"/>
          <a:ext cx="2553755" cy="518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u="none" kern="1200" noProof="0" dirty="0"/>
            <a:t>Nasce in Lituania</a:t>
          </a:r>
          <a:endParaRPr lang="it-IT" sz="1200" kern="1200" noProof="0" dirty="0"/>
        </a:p>
      </dsp:txBody>
      <dsp:txXfrm>
        <a:off x="34321" y="647361"/>
        <a:ext cx="2553755" cy="518378"/>
      </dsp:txXfrm>
    </dsp:sp>
    <dsp:sp modelId="{5C96A5F5-16B2-4AEA-9591-B66C220F4A65}">
      <dsp:nvSpPr>
        <dsp:cNvPr id="0" name=""/>
        <dsp:cNvSpPr/>
      </dsp:nvSpPr>
      <dsp:spPr>
        <a:xfrm>
          <a:off x="0" y="2117748"/>
          <a:ext cx="2845461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accent1">
                  <a:lumMod val="75000"/>
                </a:schemeClr>
              </a:solidFill>
            </a:rPr>
            <a:t>2008</a:t>
          </a:r>
          <a:endParaRPr lang="it-IT" sz="20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117748"/>
        <a:ext cx="2845461" cy="440544"/>
      </dsp:txXfrm>
    </dsp:sp>
    <dsp:sp modelId="{B3AC6DBE-85B6-4AF3-BADF-7E1E82B735CC}">
      <dsp:nvSpPr>
        <dsp:cNvPr id="0" name=""/>
        <dsp:cNvSpPr/>
      </dsp:nvSpPr>
      <dsp:spPr>
        <a:xfrm>
          <a:off x="1267206" y="1896489"/>
          <a:ext cx="87985" cy="863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3216061" y="1897839"/>
          <a:ext cx="0" cy="843686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2082864" y="2649414"/>
          <a:ext cx="2266393" cy="6660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Si diffonde in Germania e negli Stati Uniti</a:t>
          </a:r>
        </a:p>
      </dsp:txBody>
      <dsp:txXfrm>
        <a:off x="2082864" y="2649414"/>
        <a:ext cx="2266393" cy="666068"/>
      </dsp:txXfrm>
    </dsp:sp>
    <dsp:sp modelId="{730471FC-8FAF-49B2-8F42-63D391F759BE}">
      <dsp:nvSpPr>
        <dsp:cNvPr id="0" name=""/>
        <dsp:cNvSpPr/>
      </dsp:nvSpPr>
      <dsp:spPr>
        <a:xfrm>
          <a:off x="1930186" y="1364519"/>
          <a:ext cx="2571750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accent1">
                  <a:lumMod val="75000"/>
                </a:schemeClr>
              </a:solidFill>
            </a:rPr>
            <a:t>2010</a:t>
          </a:r>
          <a:endParaRPr lang="it-IT" sz="20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1930186" y="1364519"/>
        <a:ext cx="2571750" cy="440544"/>
      </dsp:txXfrm>
    </dsp:sp>
    <dsp:sp modelId="{F34C40A7-6131-4EF1-9887-E7EEA86D1562}">
      <dsp:nvSpPr>
        <dsp:cNvPr id="0" name=""/>
        <dsp:cNvSpPr/>
      </dsp:nvSpPr>
      <dsp:spPr>
        <a:xfrm>
          <a:off x="3177019" y="1893807"/>
          <a:ext cx="78084" cy="111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4823405" y="1171537"/>
          <a:ext cx="0" cy="814812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267496" y="594540"/>
          <a:ext cx="3111817" cy="643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Da sito web diventa app per smartphone</a:t>
          </a:r>
        </a:p>
      </dsp:txBody>
      <dsp:txXfrm>
        <a:off x="3267496" y="594540"/>
        <a:ext cx="3111817" cy="643273"/>
      </dsp:txXfrm>
    </dsp:sp>
    <dsp:sp modelId="{7605329C-2B32-4CD7-9B69-1B3DAB88562E}">
      <dsp:nvSpPr>
        <dsp:cNvPr id="0" name=""/>
        <dsp:cNvSpPr/>
      </dsp:nvSpPr>
      <dsp:spPr>
        <a:xfrm>
          <a:off x="3537530" y="2093562"/>
          <a:ext cx="2571750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accent1">
                  <a:lumMod val="75000"/>
                </a:schemeClr>
              </a:solidFill>
            </a:rPr>
            <a:t>2012</a:t>
          </a:r>
          <a:endParaRPr lang="it-IT" sz="24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3537530" y="2093562"/>
        <a:ext cx="2571750" cy="440544"/>
      </dsp:txXfrm>
    </dsp:sp>
    <dsp:sp modelId="{79B0CEDC-0005-4ACE-AB25-DB9533DC85C2}">
      <dsp:nvSpPr>
        <dsp:cNvPr id="0" name=""/>
        <dsp:cNvSpPr/>
      </dsp:nvSpPr>
      <dsp:spPr>
        <a:xfrm>
          <a:off x="4769799" y="1895706"/>
          <a:ext cx="107212" cy="1072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749E6-BF6B-43D3-BC78-61C4A55E8F98}">
      <dsp:nvSpPr>
        <dsp:cNvPr id="0" name=""/>
        <dsp:cNvSpPr/>
      </dsp:nvSpPr>
      <dsp:spPr>
        <a:xfrm>
          <a:off x="6430748" y="1912276"/>
          <a:ext cx="0" cy="814812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D787F2-3566-4B4B-934F-5C8EBFBD3E56}">
      <dsp:nvSpPr>
        <dsp:cNvPr id="0" name=""/>
        <dsp:cNvSpPr/>
      </dsp:nvSpPr>
      <dsp:spPr>
        <a:xfrm>
          <a:off x="4874840" y="2660812"/>
          <a:ext cx="3111817" cy="643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u="none" kern="1200" noProof="0" dirty="0"/>
            <a:t>È presente in 12 Paesi con 25 milioni di utenti e 180 milioni di prodotti</a:t>
          </a:r>
          <a:endParaRPr lang="it-IT" sz="1200" kern="1200" noProof="0" dirty="0"/>
        </a:p>
      </dsp:txBody>
      <dsp:txXfrm>
        <a:off x="4874840" y="2660812"/>
        <a:ext cx="3111817" cy="643273"/>
      </dsp:txXfrm>
    </dsp:sp>
    <dsp:sp modelId="{4C592FDC-E0AC-4F61-ACEF-1C00BD20E463}">
      <dsp:nvSpPr>
        <dsp:cNvPr id="0" name=""/>
        <dsp:cNvSpPr/>
      </dsp:nvSpPr>
      <dsp:spPr>
        <a:xfrm>
          <a:off x="5144873" y="1364519"/>
          <a:ext cx="2571750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accent1">
                  <a:lumMod val="75000"/>
                </a:schemeClr>
              </a:solidFill>
            </a:rPr>
            <a:t>2018</a:t>
          </a:r>
        </a:p>
      </dsp:txBody>
      <dsp:txXfrm>
        <a:off x="5144873" y="1364519"/>
        <a:ext cx="2571750" cy="440544"/>
      </dsp:txXfrm>
    </dsp:sp>
    <dsp:sp modelId="{3FE75B81-9D06-4F9F-BD87-C2A832B06693}">
      <dsp:nvSpPr>
        <dsp:cNvPr id="0" name=""/>
        <dsp:cNvSpPr/>
      </dsp:nvSpPr>
      <dsp:spPr>
        <a:xfrm>
          <a:off x="6377142" y="1895706"/>
          <a:ext cx="107212" cy="1072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3E8A8B-9693-4833-9262-AF7EC983C5C1}">
      <dsp:nvSpPr>
        <dsp:cNvPr id="0" name=""/>
        <dsp:cNvSpPr/>
      </dsp:nvSpPr>
      <dsp:spPr>
        <a:xfrm>
          <a:off x="8038092" y="1208574"/>
          <a:ext cx="0" cy="740738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E1CF47-3984-4A03-8FA5-32EF57C9F592}">
      <dsp:nvSpPr>
        <dsp:cNvPr id="0" name=""/>
        <dsp:cNvSpPr/>
      </dsp:nvSpPr>
      <dsp:spPr>
        <a:xfrm>
          <a:off x="6623630" y="623780"/>
          <a:ext cx="2828925" cy="584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u="none" kern="1200" noProof="0" dirty="0"/>
            <a:t>Sbarca in Italia</a:t>
          </a:r>
          <a:endParaRPr lang="it-IT" sz="1200" kern="1200" noProof="0" dirty="0"/>
        </a:p>
      </dsp:txBody>
      <dsp:txXfrm>
        <a:off x="6623630" y="623780"/>
        <a:ext cx="2828925" cy="584793"/>
      </dsp:txXfrm>
    </dsp:sp>
    <dsp:sp modelId="{85B18390-D674-4D1A-A88C-77F65C5E0FA0}">
      <dsp:nvSpPr>
        <dsp:cNvPr id="0" name=""/>
        <dsp:cNvSpPr/>
      </dsp:nvSpPr>
      <dsp:spPr>
        <a:xfrm>
          <a:off x="6752217" y="2093562"/>
          <a:ext cx="2571750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noProof="0" dirty="0">
              <a:solidFill>
                <a:schemeClr val="accent1">
                  <a:lumMod val="75000"/>
                </a:schemeClr>
              </a:solidFill>
            </a:rPr>
            <a:t>2020-2021</a:t>
          </a:r>
        </a:p>
      </dsp:txBody>
      <dsp:txXfrm>
        <a:off x="6752217" y="2093562"/>
        <a:ext cx="2571750" cy="440544"/>
      </dsp:txXfrm>
    </dsp:sp>
    <dsp:sp modelId="{7C951B90-1017-4E6B-808F-061A18AC976C}">
      <dsp:nvSpPr>
        <dsp:cNvPr id="0" name=""/>
        <dsp:cNvSpPr/>
      </dsp:nvSpPr>
      <dsp:spPr>
        <a:xfrm>
          <a:off x="7989359" y="1900580"/>
          <a:ext cx="97465" cy="974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D24117-1C86-48E9-AF1D-834F0E13F79F}">
      <dsp:nvSpPr>
        <dsp:cNvPr id="0" name=""/>
        <dsp:cNvSpPr/>
      </dsp:nvSpPr>
      <dsp:spPr>
        <a:xfrm>
          <a:off x="9645436" y="1949313"/>
          <a:ext cx="0" cy="740738"/>
        </a:xfrm>
        <a:prstGeom prst="lin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F76065-53F4-40C7-9D78-0E33C715F323}">
      <dsp:nvSpPr>
        <dsp:cNvPr id="0" name=""/>
        <dsp:cNvSpPr/>
      </dsp:nvSpPr>
      <dsp:spPr>
        <a:xfrm>
          <a:off x="8230973" y="2690051"/>
          <a:ext cx="2828925" cy="584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17" tIns="35071" rIns="139717" bIns="3507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È presente in 15 Paesi con 50 milioni di utenti</a:t>
          </a:r>
        </a:p>
      </dsp:txBody>
      <dsp:txXfrm>
        <a:off x="8230973" y="2690051"/>
        <a:ext cx="2828925" cy="584793"/>
      </dsp:txXfrm>
    </dsp:sp>
    <dsp:sp modelId="{9A417E6B-8D45-4F1A-BA4C-00785A91757C}">
      <dsp:nvSpPr>
        <dsp:cNvPr id="0" name=""/>
        <dsp:cNvSpPr/>
      </dsp:nvSpPr>
      <dsp:spPr>
        <a:xfrm>
          <a:off x="8359561" y="1364519"/>
          <a:ext cx="2571750" cy="44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8359561" y="1364519"/>
        <a:ext cx="2571750" cy="440544"/>
      </dsp:txXfrm>
    </dsp:sp>
    <dsp:sp modelId="{266D7B64-59A7-4073-818A-17F3AE6075BF}">
      <dsp:nvSpPr>
        <dsp:cNvPr id="0" name=""/>
        <dsp:cNvSpPr/>
      </dsp:nvSpPr>
      <dsp:spPr>
        <a:xfrm>
          <a:off x="9596703" y="1900580"/>
          <a:ext cx="97465" cy="974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Sequenza temporale con percorso orizzontale"/>
  <dgm:desc val="Utilizzabile per mostrare un elenco di eventi in ordine cronologico. La forma rettangolare contiene la descrizione, mentre la data compare accanto al punto circolare. È l'elemento grafico SmartArt ideale per la visualizzazione di grandi quantità di testo con un formato data breve. 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DC8D07-10E9-4F48-8326-E2804C7777DD}" type="datetime1">
              <a:rPr lang="it-IT" smtClean="0"/>
              <a:t>15/12/2022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E4B4-C36C-4147-9AB7-0B9E5B04D9E8}" type="datetime1">
              <a:rPr lang="it-IT" smtClean="0"/>
              <a:pPr/>
              <a:t>15/12/2022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226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583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08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4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7538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81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8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729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2097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5650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1047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 3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emento grafico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emento grafico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 con 4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411518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98291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35460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4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emento grafico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1479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immagine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immagine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1" name="Segnaposto tes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2" name="Segnaposto tes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3" name="Segnaposto tes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4" name="Segnaposto tes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5" name="Segnaposto tes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6" name="Segnaposto tes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7" name="Segnaposto tes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8" name="Segnaposto tes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9" name="Segnaposto tes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70" name="Segnaposto tes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75206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9921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3670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 con 4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89932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0933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314198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emento grafico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33380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immagine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immagine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1" name="Segnaposto tes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2" name="Segnaposto tes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3" name="Segnaposto tes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4" name="Segnaposto tes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5" name="Segnaposto tes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6" name="Segnaposto tes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7" name="Segnaposto tes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8" name="Segnaposto tes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9" name="Segnaposto tes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70" name="Segnaposto tes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49242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3056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8612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it-IT" noProof="0"/>
              <a:t>Inserire qui il titolo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emento grafico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immagine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immagine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1" name="Segnaposto tes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2" name="Segnaposto tes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3" name="Segnaposto tes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4" name="Segnaposto tes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5" name="Segnaposto tes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6" name="Segnaposto tes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7" name="Segnaposto tes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68" name="Segnaposto tes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69" name="Segnaposto tes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70" name="Segnaposto tes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03/09/20XX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03/09/20XX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70" r:id="rId22"/>
    <p:sldLayoutId id="2147483771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90" r:id="rId29"/>
    <p:sldLayoutId id="21474837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2.wav"/><Relationship Id="rId7" Type="http://schemas.openxmlformats.org/officeDocument/2006/relationships/slideLayout" Target="../slideLayouts/slideLayout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v37RPotd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65srUR2N_d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8185" y="5688957"/>
            <a:ext cx="3442281" cy="1126273"/>
          </a:xfrm>
        </p:spPr>
        <p:txBody>
          <a:bodyPr rtlCol="0">
            <a:normAutofit/>
          </a:bodyPr>
          <a:lstStyle/>
          <a:p>
            <a:pPr rtl="0"/>
            <a:r>
              <a:rPr lang="it-IT" sz="1600" b="1" dirty="0">
                <a:solidFill>
                  <a:srgbClr val="00B0F0"/>
                </a:solidFill>
              </a:rPr>
              <a:t>MARTINA LITTERIO 754321</a:t>
            </a:r>
          </a:p>
          <a:p>
            <a:pPr rtl="0"/>
            <a:r>
              <a:rPr lang="it-IT" sz="1600" b="1" dirty="0">
                <a:solidFill>
                  <a:srgbClr val="00B0F0"/>
                </a:solidFill>
              </a:rPr>
              <a:t>Angelica </a:t>
            </a:r>
            <a:r>
              <a:rPr lang="it-IT" sz="1600" b="1" dirty="0" err="1">
                <a:solidFill>
                  <a:srgbClr val="00B0F0"/>
                </a:solidFill>
              </a:rPr>
              <a:t>scarcelli</a:t>
            </a:r>
            <a:r>
              <a:rPr lang="it-IT" sz="1600" b="1" dirty="0">
                <a:solidFill>
                  <a:srgbClr val="00B0F0"/>
                </a:solidFill>
              </a:rPr>
              <a:t> 754315</a:t>
            </a:r>
          </a:p>
          <a:p>
            <a:pPr rtl="0"/>
            <a:r>
              <a:rPr lang="it-IT" sz="1600" b="1" dirty="0">
                <a:solidFill>
                  <a:srgbClr val="00B0F0"/>
                </a:solidFill>
              </a:rPr>
              <a:t>MICHELE GAGLIARDI 762283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5C447DEE-9540-C149-9541-3DDF6E0B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58" y="42770"/>
            <a:ext cx="2573108" cy="25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35FCACCC-9A8C-6180-C648-DBD89620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4" y="2139578"/>
            <a:ext cx="5830705" cy="22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29424179-8EF4-8FE4-42DD-1AFD844EC87F}"/>
              </a:ext>
            </a:extLst>
          </p:cNvPr>
          <p:cNvSpPr/>
          <p:nvPr/>
        </p:nvSpPr>
        <p:spPr>
          <a:xfrm>
            <a:off x="301758" y="1420794"/>
            <a:ext cx="4446088" cy="166917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D37E0-71BF-EE74-E826-9F7241B8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it-IT" sz="4400" dirty="0">
                <a:solidFill>
                  <a:srgbClr val="00B0F0"/>
                </a:solidFill>
              </a:rPr>
              <a:t>Come avviene la datificazione?</a:t>
            </a:r>
          </a:p>
        </p:txBody>
      </p:sp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1845D736-A27D-03C2-CCB0-C4C9E3F02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06" y="1599857"/>
            <a:ext cx="4172191" cy="134263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Consenso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autorizzato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dell’utente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Cookie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Recenzione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Preferenza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stelline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9FF428-C8A6-E2C4-02E1-B8868D36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33" y="1745673"/>
            <a:ext cx="6727355" cy="4793239"/>
          </a:xfrm>
          <a:prstGeom prst="rect">
            <a:avLst/>
          </a:prstGeo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C71FDB-2373-F82B-819A-50C397E0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it-IT" noProof="0" smtClean="0"/>
              <a:pPr rtl="0">
                <a:spcAft>
                  <a:spcPts val="600"/>
                </a:spcAft>
              </a:pPr>
              <a:t>10</a:t>
            </a:fld>
            <a:endParaRPr lang="it-IT" noProof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7D37D5D-812F-CED1-36FB-CCFEE446A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198"/>
          <a:stretch/>
        </p:blipFill>
        <p:spPr>
          <a:xfrm>
            <a:off x="0" y="3429000"/>
            <a:ext cx="5265485" cy="26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6EC84-B9A0-8305-7306-B23FB6B3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91" y="0"/>
            <a:ext cx="10515600" cy="10752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it-IT" sz="4400" dirty="0">
                <a:solidFill>
                  <a:srgbClr val="00B0F0"/>
                </a:solidFill>
              </a:rPr>
              <a:t>Cosa fa Vinted con i dati raccolti?</a:t>
            </a:r>
          </a:p>
        </p:txBody>
      </p:sp>
      <p:pic>
        <p:nvPicPr>
          <p:cNvPr id="4098" name="Picture 2" descr="Visualizza immagine di origine">
            <a:extLst>
              <a:ext uri="{FF2B5EF4-FFF2-40B4-BE49-F238E27FC236}">
                <a16:creationId xmlns:a16="http://schemas.microsoft.com/office/drawing/2014/main" id="{286325D3-6ED0-6A7F-35CE-94685CF11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6467" r="30336" b="24259"/>
          <a:stretch/>
        </p:blipFill>
        <p:spPr bwMode="auto">
          <a:xfrm>
            <a:off x="205153" y="1075226"/>
            <a:ext cx="7655170" cy="482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FC16AE-431F-A64B-FAFC-C5237F11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it-IT" noProof="0" smtClean="0"/>
              <a:pPr rtl="0">
                <a:spcAft>
                  <a:spcPts val="600"/>
                </a:spcAft>
              </a:pPr>
              <a:t>11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332AE9-CC87-59BA-841F-3461D0B9B538}"/>
              </a:ext>
            </a:extLst>
          </p:cNvPr>
          <p:cNvSpPr txBox="1"/>
          <p:nvPr/>
        </p:nvSpPr>
        <p:spPr>
          <a:xfrm>
            <a:off x="8121160" y="1828562"/>
            <a:ext cx="372207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DATI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vengono utilizzati per:</a:t>
            </a:r>
          </a:p>
          <a:p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MIGLIORARE I SERVIZI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PERSONALIZZARE I SERVIZI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VALUTARE L’AUTENTITCITA’ DELL’UTENTE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INTRAPRENDERE TRANSAZIONI COMMERCIALI CON TERZI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ADEMPIERE AL CONTRATTO SOTTOSCRITTO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43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E28BB-C131-4987-FE48-C0251A0BD48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Che tipo di diritti ha l’utente rispetto ai propri dati personali?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1A533-9857-A9D1-C84F-72F68444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77" y="2106554"/>
            <a:ext cx="6043246" cy="4160520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In qualsiasi momento l’utente ha il diritto di: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Essere informato riguardo ai dati che raccogliamo e utilizziamo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Di richiedere una copia dei dati in questione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Di accedere ai propri dati account in qualsiasi momento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Cancellazione e modifica dei dati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Di chiedere la limitazione della raccolta dei dati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Opporsi in qualsiasi momento al marketing diretto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Revocare il consenso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E794F2-0DD1-9980-D90A-9332E44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it-IT" noProof="0" smtClean="0"/>
              <a:t>12</a:t>
            </a:fld>
            <a:endParaRPr lang="it-IT" noProof="0"/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8F055E94-2C81-99B5-03E4-7A585C553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40709" r="-1"/>
          <a:stretch/>
        </p:blipFill>
        <p:spPr bwMode="auto">
          <a:xfrm>
            <a:off x="7835370" y="3012833"/>
            <a:ext cx="4075275" cy="15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3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C3E899C-1E3C-3B27-802E-D1882F93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28"/>
          <a:stretch/>
        </p:blipFill>
        <p:spPr>
          <a:xfrm>
            <a:off x="20" y="10"/>
            <a:ext cx="6105116" cy="419099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19129E-F87D-3061-EFA3-429A9292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41" y="199629"/>
            <a:ext cx="6329059" cy="119676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algn="ctr"/>
            <a:r>
              <a:rPr lang="it-IT" sz="3700" dirty="0">
                <a:solidFill>
                  <a:srgbClr val="00B0F0"/>
                </a:solidFill>
              </a:rPr>
              <a:t>Come e quanto guadagna Vinted?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D3785D0-1F74-6A07-537B-A6A5F986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0" y="1596008"/>
            <a:ext cx="5052060" cy="30540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Vinted </a:t>
            </a:r>
            <a:r>
              <a:rPr lang="en-US" dirty="0" err="1">
                <a:solidFill>
                  <a:srgbClr val="002060"/>
                </a:solidFill>
              </a:rPr>
              <a:t>guadagna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grazie</a:t>
            </a:r>
            <a:r>
              <a:rPr lang="en-US" dirty="0">
                <a:solidFill>
                  <a:srgbClr val="002060"/>
                </a:solidFill>
              </a:rPr>
              <a:t> al </a:t>
            </a:r>
            <a:r>
              <a:rPr lang="en-US" dirty="0" err="1">
                <a:solidFill>
                  <a:srgbClr val="002060"/>
                </a:solidFill>
              </a:rPr>
              <a:t>servizio</a:t>
            </a:r>
            <a:r>
              <a:rPr lang="en-US" dirty="0">
                <a:solidFill>
                  <a:srgbClr val="002060"/>
                </a:solidFill>
              </a:rPr>
              <a:t> di </a:t>
            </a:r>
            <a:r>
              <a:rPr lang="en-US" dirty="0" err="1">
                <a:solidFill>
                  <a:srgbClr val="002060"/>
                </a:solidFill>
              </a:rPr>
              <a:t>protezione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dell’acquirente</a:t>
            </a:r>
            <a:r>
              <a:rPr lang="en-US" dirty="0">
                <a:solidFill>
                  <a:srgbClr val="002060"/>
                </a:solidFill>
              </a:rPr>
              <a:t> in </a:t>
            </a:r>
            <a:r>
              <a:rPr lang="en-US" dirty="0" err="1">
                <a:solidFill>
                  <a:srgbClr val="002060"/>
                </a:solidFill>
              </a:rPr>
              <a:t>cambio</a:t>
            </a:r>
            <a:r>
              <a:rPr lang="en-US" dirty="0">
                <a:solidFill>
                  <a:srgbClr val="002060"/>
                </a:solidFill>
              </a:rPr>
              <a:t> di: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</a:rPr>
              <a:t>Protezione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degli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acquisti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</a:rPr>
              <a:t>Protezione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frodi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2060"/>
                </a:solidFill>
              </a:rPr>
              <a:t>Assistenza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spedizione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tracciabile</a:t>
            </a:r>
            <a:r>
              <a:rPr lang="en-US" dirty="0">
                <a:solidFill>
                  <a:srgbClr val="002060"/>
                </a:solidFill>
              </a:rPr>
              <a:t> e </a:t>
            </a:r>
            <a:r>
              <a:rPr lang="en-US" dirty="0" err="1">
                <a:solidFill>
                  <a:srgbClr val="002060"/>
                </a:solidFill>
              </a:rPr>
              <a:t>assicurazione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guardaroba</a:t>
            </a:r>
            <a:r>
              <a:rPr lang="en-US" b="1" dirty="0">
                <a:solidFill>
                  <a:srgbClr val="002060"/>
                </a:solidFill>
              </a:rPr>
              <a:t> spotlight </a:t>
            </a:r>
            <a:r>
              <a:rPr lang="en-US" dirty="0" err="1">
                <a:solidFill>
                  <a:srgbClr val="002060"/>
                </a:solidFill>
              </a:rPr>
              <a:t>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aiuta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utenti</a:t>
            </a:r>
            <a:r>
              <a:rPr lang="en-US" dirty="0">
                <a:solidFill>
                  <a:srgbClr val="002060"/>
                </a:solidFill>
              </a:rPr>
              <a:t> ad </a:t>
            </a:r>
            <a:r>
              <a:rPr lang="en-US" dirty="0" err="1">
                <a:solidFill>
                  <a:srgbClr val="002060"/>
                </a:solidFill>
              </a:rPr>
              <a:t>aumentare</a:t>
            </a:r>
            <a:r>
              <a:rPr lang="en-US" dirty="0">
                <a:solidFill>
                  <a:srgbClr val="002060"/>
                </a:solidFill>
              </a:rPr>
              <a:t> la </a:t>
            </a:r>
            <a:r>
              <a:rPr lang="en-US" dirty="0" err="1">
                <a:solidFill>
                  <a:srgbClr val="002060"/>
                </a:solidFill>
              </a:rPr>
              <a:t>visibilità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loro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articoli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30D120-0E1D-A6B7-D85B-DEFAC47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it-IT" noProof="0" smtClean="0"/>
              <a:pPr rtl="0">
                <a:spcAft>
                  <a:spcPts val="600"/>
                </a:spcAft>
              </a:pPr>
              <a:t>13</a:t>
            </a:fld>
            <a:endParaRPr lang="it-IT" noProof="0"/>
          </a:p>
        </p:txBody>
      </p:sp>
      <p:sp>
        <p:nvSpPr>
          <p:cNvPr id="4" name="Segnaposto data 3" hidden="1">
            <a:extLst>
              <a:ext uri="{FF2B5EF4-FFF2-40B4-BE49-F238E27FC236}">
                <a16:creationId xmlns:a16="http://schemas.microsoft.com/office/drawing/2014/main" id="{0ACF153F-BBB6-8B2F-62B2-5C70DB6978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03/09/20XX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314648F-095C-9822-E162-800AC8459DF6}"/>
              </a:ext>
            </a:extLst>
          </p:cNvPr>
          <p:cNvCxnSpPr>
            <a:cxnSpLocks/>
          </p:cNvCxnSpPr>
          <p:nvPr/>
        </p:nvCxnSpPr>
        <p:spPr>
          <a:xfrm flipH="1">
            <a:off x="5600701" y="4478215"/>
            <a:ext cx="1186961" cy="5805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277319-D577-CE75-B32C-0916248089E3}"/>
              </a:ext>
            </a:extLst>
          </p:cNvPr>
          <p:cNvSpPr txBox="1"/>
          <p:nvPr/>
        </p:nvSpPr>
        <p:spPr>
          <a:xfrm>
            <a:off x="2341685" y="4852340"/>
            <a:ext cx="3247292" cy="18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commissione per questi servizi è del 5% dell'articolo prezzo (escluse tasse e spese di spedizione costo) più un importo fisso aggiuntivo di $ 0.70.</a:t>
            </a:r>
          </a:p>
        </p:txBody>
      </p:sp>
    </p:spTree>
    <p:extLst>
      <p:ext uri="{BB962C8B-B14F-4D97-AF65-F5344CB8AC3E}">
        <p14:creationId xmlns:p14="http://schemas.microsoft.com/office/powerpoint/2010/main" val="72326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18B3B9D-8AB2-E52D-66A6-3F5616EB77EB}"/>
              </a:ext>
            </a:extLst>
          </p:cNvPr>
          <p:cNvSpPr/>
          <p:nvPr/>
        </p:nvSpPr>
        <p:spPr>
          <a:xfrm>
            <a:off x="6540305" y="2254253"/>
            <a:ext cx="4655234" cy="3383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BB55214-D1A8-BAD6-8189-0E5AF190F914}"/>
              </a:ext>
            </a:extLst>
          </p:cNvPr>
          <p:cNvSpPr/>
          <p:nvPr/>
        </p:nvSpPr>
        <p:spPr>
          <a:xfrm>
            <a:off x="996461" y="1828884"/>
            <a:ext cx="3606982" cy="263635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742" y="3598"/>
            <a:ext cx="6346458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it-IT" dirty="0">
                <a:solidFill>
                  <a:srgbClr val="00B0F0"/>
                </a:solidFill>
              </a:rPr>
              <a:t>Ma non finisce qui…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461" y="2051352"/>
            <a:ext cx="3509473" cy="891202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it-IT" sz="2400" b="1" i="1" dirty="0">
                <a:solidFill>
                  <a:srgbClr val="00B0F0"/>
                </a:solidFill>
              </a:rPr>
              <a:t>Vinted</a:t>
            </a:r>
            <a:r>
              <a:rPr lang="it-IT" sz="2400" dirty="0">
                <a:solidFill>
                  <a:srgbClr val="002060"/>
                </a:solidFill>
              </a:rPr>
              <a:t> guadagna anche grazie alla </a:t>
            </a:r>
            <a:r>
              <a:rPr lang="it-IT" sz="2400" b="1" dirty="0">
                <a:solidFill>
                  <a:srgbClr val="002060"/>
                </a:solidFill>
              </a:rPr>
              <a:t>pubblicità di terze parti </a:t>
            </a:r>
            <a:r>
              <a:rPr lang="it-IT" sz="2400" dirty="0">
                <a:solidFill>
                  <a:srgbClr val="002060"/>
                </a:solidFill>
              </a:rPr>
              <a:t>in quanto attraente per gli inserzionisti.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9668" y="2432183"/>
            <a:ext cx="4296508" cy="1172308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it-IT" sz="2400" dirty="0">
                <a:solidFill>
                  <a:srgbClr val="002060"/>
                </a:solidFill>
              </a:rPr>
              <a:t>Che possono registrarsi per il self-service di </a:t>
            </a:r>
            <a:r>
              <a:rPr lang="it-IT" sz="2400" b="1" i="1" dirty="0">
                <a:solidFill>
                  <a:srgbClr val="00B0F0"/>
                </a:solidFill>
              </a:rPr>
              <a:t>Vinted</a:t>
            </a:r>
            <a:r>
              <a:rPr lang="it-IT" sz="2400" dirty="0">
                <a:solidFill>
                  <a:srgbClr val="002060"/>
                </a:solidFill>
              </a:rPr>
              <a:t> e, in questo modo, sfruttare l’app e il sito web per creare ed organizzare le loro campagne pubblicitarie. Tra questi ci sono Google, Facebook</a:t>
            </a:r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it-IT" smtClean="0"/>
              <a:pPr rtl="0"/>
              <a:t>14</a:t>
            </a:fld>
            <a:endParaRPr lang="it-IT"/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57AF1D50-BB06-64B7-B0DF-901D7247BD40}"/>
              </a:ext>
            </a:extLst>
          </p:cNvPr>
          <p:cNvSpPr/>
          <p:nvPr/>
        </p:nvSpPr>
        <p:spPr>
          <a:xfrm flipV="1">
            <a:off x="2751196" y="4465234"/>
            <a:ext cx="3695323" cy="906905"/>
          </a:xfrm>
          <a:prstGeom prst="bentArrow">
            <a:avLst>
              <a:gd name="adj1" fmla="val 12025"/>
              <a:gd name="adj2" fmla="val 30916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Primo piano di abiti appesi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6" b="26"/>
          <a:stretch/>
        </p:blipFill>
        <p:spPr/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031" y="5045144"/>
            <a:ext cx="7863372" cy="146304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ctr" rtl="0"/>
            <a:r>
              <a:rPr lang="it-IT" sz="4800" dirty="0">
                <a:solidFill>
                  <a:srgbClr val="00B0F0"/>
                </a:solidFill>
              </a:rPr>
              <a:t>L’identità di Vinted</a:t>
            </a:r>
            <a:r>
              <a:rPr lang="it-IT" dirty="0">
                <a:solidFill>
                  <a:srgbClr val="00B0F0"/>
                </a:solidFill>
              </a:rPr>
              <a:t>: come si presenta la piattaforma</a:t>
            </a:r>
          </a:p>
        </p:txBody>
      </p:sp>
      <p:pic>
        <p:nvPicPr>
          <p:cNvPr id="11" name="Segnaposto immagine 10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E0759A3-9412-0B14-B3E2-4C898EB414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930" b="6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6B0106A-AC70-1BB7-D6B5-C9D2601A7161}"/>
              </a:ext>
            </a:extLst>
          </p:cNvPr>
          <p:cNvSpPr/>
          <p:nvPr/>
        </p:nvSpPr>
        <p:spPr>
          <a:xfrm>
            <a:off x="564637" y="5173597"/>
            <a:ext cx="2698894" cy="107424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B1DD126A-56B3-67D3-F906-4011500DC1E6}"/>
              </a:ext>
            </a:extLst>
          </p:cNvPr>
          <p:cNvSpPr/>
          <p:nvPr/>
        </p:nvSpPr>
        <p:spPr>
          <a:xfrm>
            <a:off x="4539418" y="5169694"/>
            <a:ext cx="2698894" cy="10742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4E757E14-8E69-6412-D287-E8A8ED779AA6}"/>
              </a:ext>
            </a:extLst>
          </p:cNvPr>
          <p:cNvSpPr/>
          <p:nvPr/>
        </p:nvSpPr>
        <p:spPr>
          <a:xfrm>
            <a:off x="8928471" y="5162290"/>
            <a:ext cx="2698894" cy="10742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874A4934-2304-DA74-50E6-3503A11FB006}"/>
              </a:ext>
            </a:extLst>
          </p:cNvPr>
          <p:cNvSpPr/>
          <p:nvPr/>
        </p:nvSpPr>
        <p:spPr>
          <a:xfrm>
            <a:off x="8851614" y="2347408"/>
            <a:ext cx="2698894" cy="107424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6381CF5C-E2E4-2219-8BB1-2544C10496E6}"/>
              </a:ext>
            </a:extLst>
          </p:cNvPr>
          <p:cNvSpPr/>
          <p:nvPr/>
        </p:nvSpPr>
        <p:spPr>
          <a:xfrm>
            <a:off x="4583724" y="2320502"/>
            <a:ext cx="2698894" cy="10742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1920B53-5F56-8095-8FE7-1037128C2E68}"/>
              </a:ext>
            </a:extLst>
          </p:cNvPr>
          <p:cNvSpPr/>
          <p:nvPr/>
        </p:nvSpPr>
        <p:spPr>
          <a:xfrm>
            <a:off x="641494" y="2328053"/>
            <a:ext cx="2698894" cy="10742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89BE6787-F451-403C-864D-CA5BF63B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smtClean="0"/>
              <a:t>16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96"/>
            <a:ext cx="10515600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it-IT" dirty="0">
                <a:solidFill>
                  <a:srgbClr val="00B0F0"/>
                </a:solidFill>
              </a:rPr>
              <a:t>Valori di Vinted 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E125039-668E-48DA-9309-5CE680A10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2241" y="2553647"/>
            <a:ext cx="2057400" cy="64452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sz="2000" dirty="0">
                <a:solidFill>
                  <a:srgbClr val="002060"/>
                </a:solidFill>
              </a:rPr>
              <a:t>App antispreco ecologica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CD9E0BE-D9B0-4FA4-8710-29A746F26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34167" y="5341759"/>
            <a:ext cx="2057400" cy="644525"/>
          </a:xfrm>
        </p:spPr>
        <p:txBody>
          <a:bodyPr rtlCol="0"/>
          <a:lstStyle/>
          <a:p>
            <a:pPr rtl="0"/>
            <a:r>
              <a:rPr lang="it-IT" sz="2000" dirty="0">
                <a:solidFill>
                  <a:srgbClr val="002060"/>
                </a:solidFill>
              </a:rPr>
              <a:t>Fiducia</a:t>
            </a:r>
            <a:r>
              <a:rPr lang="it-IT" sz="2000" dirty="0"/>
              <a:t> 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B4E687A-B817-41CB-B281-3E191D03FA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31332" y="5412019"/>
            <a:ext cx="2359371" cy="644525"/>
          </a:xfrm>
        </p:spPr>
        <p:txBody>
          <a:bodyPr rtlCol="0">
            <a:noAutofit/>
          </a:bodyPr>
          <a:lstStyle/>
          <a:p>
            <a:pPr rtl="0"/>
            <a:r>
              <a:rPr lang="it-IT" sz="1800" dirty="0">
                <a:solidFill>
                  <a:srgbClr val="002060"/>
                </a:solidFill>
              </a:rPr>
              <a:t>Omogeneità verso la diversa gamma di marchi 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C15C2B3A-7767-4BAD-843D-060598064B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5384" y="5402317"/>
            <a:ext cx="2057400" cy="6445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sz="2000" dirty="0">
                <a:solidFill>
                  <a:srgbClr val="002060"/>
                </a:solidFill>
              </a:rPr>
              <a:t>Autenticazione- affidabilità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60049D3B-4850-4D95-B946-4AFE0126F2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72361" y="2593320"/>
            <a:ext cx="2057400" cy="6445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 sz="2000" dirty="0">
                <a:solidFill>
                  <a:srgbClr val="002060"/>
                </a:solidFill>
              </a:rPr>
              <a:t>Fluidità della moda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34E1E3A-61C1-9496-F20B-46575EA5FB44}"/>
              </a:ext>
            </a:extLst>
          </p:cNvPr>
          <p:cNvSpPr txBox="1"/>
          <p:nvPr/>
        </p:nvSpPr>
        <p:spPr>
          <a:xfrm>
            <a:off x="4539418" y="25139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Responsabilità sociale d’impresa </a:t>
            </a:r>
          </a:p>
        </p:txBody>
      </p:sp>
      <p:pic>
        <p:nvPicPr>
          <p:cNvPr id="48" name="Picture 2" descr="Visualizza immagine di origine">
            <a:extLst>
              <a:ext uri="{FF2B5EF4-FFF2-40B4-BE49-F238E27FC236}">
                <a16:creationId xmlns:a16="http://schemas.microsoft.com/office/drawing/2014/main" id="{EC75BA61-96E4-44E0-F52C-975C75D8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28" y="-65383"/>
            <a:ext cx="1758462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isualizza immagine di origine">
            <a:extLst>
              <a:ext uri="{FF2B5EF4-FFF2-40B4-BE49-F238E27FC236}">
                <a16:creationId xmlns:a16="http://schemas.microsoft.com/office/drawing/2014/main" id="{400C9BB6-11A6-A393-583A-4C1FCA9A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90" y="-65383"/>
            <a:ext cx="1758462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CA9814-F0C9-6579-79EB-5C928A8583DF}"/>
              </a:ext>
            </a:extLst>
          </p:cNvPr>
          <p:cNvSpPr txBox="1"/>
          <p:nvPr/>
        </p:nvSpPr>
        <p:spPr>
          <a:xfrm>
            <a:off x="-512683" y="3464374"/>
            <a:ext cx="4633648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8950"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«esiste un modo più naturale e più giusto di fare acquisti, di scambiarsi accessori e vestiti, di venderli per guadagnare qualcosa senza aggredire il pianeta: tutto quello che serve è già in circolazione»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70AA5-3E45-CDAC-BC6D-B95DB23F7861}"/>
              </a:ext>
            </a:extLst>
          </p:cNvPr>
          <p:cNvSpPr txBox="1"/>
          <p:nvPr/>
        </p:nvSpPr>
        <p:spPr>
          <a:xfrm>
            <a:off x="7918996" y="3508575"/>
            <a:ext cx="434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«Saremo sempre più nomadi, avremo bisogno di meno spazio e anche il concetto di proprietà ci sembrerà più labile»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5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C02B0-6114-45FA-BF40-69F0FB5E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44" y="-149998"/>
            <a:ext cx="11483439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it-IT" dirty="0">
                <a:solidFill>
                  <a:srgbClr val="00B0F0"/>
                </a:solidFill>
              </a:rPr>
              <a:t>Come Vinted crea fiducia: un caso concreto 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2A5F5C6-0A35-4E6A-BF43-EDAF5AD5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smtClean="0"/>
              <a:t>17</a:t>
            </a:fld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D8E311F-4063-771F-8D6C-CD79F8D5C6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956" r="19434" b="10221"/>
          <a:stretch/>
        </p:blipFill>
        <p:spPr>
          <a:xfrm>
            <a:off x="674274" y="966002"/>
            <a:ext cx="5103387" cy="5732519"/>
          </a:xfrm>
          <a:prstGeom prst="rect">
            <a:avLst/>
          </a:prstGeom>
        </p:spPr>
      </p:pic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3CA3D2E0-C3B8-2449-BD89-920B9179CF67}"/>
              </a:ext>
            </a:extLst>
          </p:cNvPr>
          <p:cNvSpPr/>
          <p:nvPr/>
        </p:nvSpPr>
        <p:spPr>
          <a:xfrm>
            <a:off x="7007542" y="1244100"/>
            <a:ext cx="3206115" cy="774798"/>
          </a:xfrm>
          <a:prstGeom prst="wedgeRoundRectCallout">
            <a:avLst>
              <a:gd name="adj1" fmla="val -21250"/>
              <a:gd name="adj2" fmla="val 8167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230A5BBB-E483-BC3A-DB31-3ABF53EE42F8}"/>
              </a:ext>
            </a:extLst>
          </p:cNvPr>
          <p:cNvSpPr/>
          <p:nvPr/>
        </p:nvSpPr>
        <p:spPr>
          <a:xfrm>
            <a:off x="7043003" y="4896164"/>
            <a:ext cx="3206114" cy="646331"/>
          </a:xfrm>
          <a:prstGeom prst="wedgeRoundRectCallout">
            <a:avLst>
              <a:gd name="adj1" fmla="val -21250"/>
              <a:gd name="adj2" fmla="val 801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umetto: rettangolo con angoli arrotondati 11">
            <a:extLst>
              <a:ext uri="{FF2B5EF4-FFF2-40B4-BE49-F238E27FC236}">
                <a16:creationId xmlns:a16="http://schemas.microsoft.com/office/drawing/2014/main" id="{CE2477E5-4DAE-5AC3-FCD8-2A993B0AA7DA}"/>
              </a:ext>
            </a:extLst>
          </p:cNvPr>
          <p:cNvSpPr/>
          <p:nvPr/>
        </p:nvSpPr>
        <p:spPr>
          <a:xfrm>
            <a:off x="7007541" y="2996532"/>
            <a:ext cx="3206115" cy="777240"/>
          </a:xfrm>
          <a:prstGeom prst="wedgeRoundRectCallout">
            <a:avLst>
              <a:gd name="adj1" fmla="val -19166"/>
              <a:gd name="adj2" fmla="val 8167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A7D4AE-2813-2394-9D9A-0F3AEBBFF7DF}"/>
              </a:ext>
            </a:extLst>
          </p:cNvPr>
          <p:cNvSpPr txBox="1"/>
          <p:nvPr/>
        </p:nvSpPr>
        <p:spPr>
          <a:xfrm>
            <a:off x="7181849" y="1336824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Quando hai iniziato ad utilizzare </a:t>
            </a:r>
            <a:r>
              <a:rPr lang="it-IT" dirty="0" err="1">
                <a:solidFill>
                  <a:srgbClr val="002060"/>
                </a:solidFill>
              </a:rPr>
              <a:t>Vinted</a:t>
            </a:r>
            <a:r>
              <a:rPr lang="it-IT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B55A65-6C0B-69AA-5474-41B12E225860}"/>
              </a:ext>
            </a:extLst>
          </p:cNvPr>
          <p:cNvSpPr txBox="1"/>
          <p:nvPr/>
        </p:nvSpPr>
        <p:spPr>
          <a:xfrm>
            <a:off x="7339230" y="3072035"/>
            <a:ext cx="261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Perché hai scelto di utilizzare </a:t>
            </a:r>
            <a:r>
              <a:rPr lang="it-IT" dirty="0" err="1">
                <a:solidFill>
                  <a:srgbClr val="002060"/>
                </a:solidFill>
              </a:rPr>
              <a:t>Vinted</a:t>
            </a:r>
            <a:r>
              <a:rPr lang="it-IT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2800526-1285-5A41-513B-80125ADE2797}"/>
              </a:ext>
            </a:extLst>
          </p:cNvPr>
          <p:cNvSpPr txBox="1"/>
          <p:nvPr/>
        </p:nvSpPr>
        <p:spPr>
          <a:xfrm>
            <a:off x="7120155" y="5034663"/>
            <a:ext cx="305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Come ti stai trovando?</a:t>
            </a:r>
          </a:p>
        </p:txBody>
      </p:sp>
      <p:pic>
        <p:nvPicPr>
          <p:cNvPr id="3" name="WhatsApp-Audio-2022-12-06-at-16.59.31">
            <a:hlinkClick r:id="" action="ppaction://media"/>
            <a:extLst>
              <a:ext uri="{FF2B5EF4-FFF2-40B4-BE49-F238E27FC236}">
                <a16:creationId xmlns:a16="http://schemas.microsoft.com/office/drawing/2014/main" id="{B0D97D7C-1C67-54A0-05FD-FB284B656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64361" y="1916848"/>
            <a:ext cx="978877" cy="978877"/>
          </a:xfrm>
          <a:prstGeom prst="rect">
            <a:avLst/>
          </a:prstGeom>
        </p:spPr>
      </p:pic>
      <p:pic>
        <p:nvPicPr>
          <p:cNvPr id="4" name="WhatsApp-Audio-2022-12-06-at-16.59.57">
            <a:hlinkClick r:id="" action="ppaction://media"/>
            <a:extLst>
              <a:ext uri="{FF2B5EF4-FFF2-40B4-BE49-F238E27FC236}">
                <a16:creationId xmlns:a16="http://schemas.microsoft.com/office/drawing/2014/main" id="{00C2887F-9451-CEE7-2D7B-076E6012AD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64361" y="3690044"/>
            <a:ext cx="978876" cy="978876"/>
          </a:xfrm>
          <a:prstGeom prst="rect">
            <a:avLst/>
          </a:prstGeom>
        </p:spPr>
      </p:pic>
      <p:pic>
        <p:nvPicPr>
          <p:cNvPr id="5" name="WhatsApp-Audio-2022-12-06-at-17.00.20">
            <a:hlinkClick r:id="" action="ppaction://media"/>
            <a:extLst>
              <a:ext uri="{FF2B5EF4-FFF2-40B4-BE49-F238E27FC236}">
                <a16:creationId xmlns:a16="http://schemas.microsoft.com/office/drawing/2014/main" id="{63F4729B-9577-A534-9388-FAB4AEFE35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11608" y="5264154"/>
            <a:ext cx="978875" cy="9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FEA5D-920A-4299-AA07-F6472BA6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84"/>
            <a:ext cx="10515600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dirty="0">
                <a:solidFill>
                  <a:srgbClr val="00B0F0"/>
                </a:solidFill>
              </a:rPr>
              <a:t>Differenza tra Vinted e </a:t>
            </a:r>
            <a:r>
              <a:rPr lang="it-IT" dirty="0" err="1">
                <a:solidFill>
                  <a:srgbClr val="00B0F0"/>
                </a:solidFill>
              </a:rPr>
              <a:t>Depop</a:t>
            </a:r>
            <a:endParaRPr lang="it-IT" dirty="0">
              <a:solidFill>
                <a:srgbClr val="00B0F0"/>
              </a:solidFill>
            </a:endParaRP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07C995D1-657B-22F8-AF28-0508264E0D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6834602"/>
              </p:ext>
            </p:extLst>
          </p:nvPr>
        </p:nvGraphicFramePr>
        <p:xfrm>
          <a:off x="726830" y="1438965"/>
          <a:ext cx="4642338" cy="443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val="105266187"/>
                    </a:ext>
                  </a:extLst>
                </a:gridCol>
              </a:tblGrid>
              <a:tr h="50859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Vinted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31983"/>
                  </a:ext>
                </a:extLst>
              </a:tr>
              <a:tr h="81492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Non addebita ai venditori la commissione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00926"/>
                  </a:ext>
                </a:extLst>
              </a:tr>
              <a:tr h="81492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Non è esteticamente gradevole come app 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405592"/>
                  </a:ext>
                </a:extLst>
              </a:tr>
              <a:tr h="47213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È adatta ai singoli venditori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55002"/>
                  </a:ext>
                </a:extLst>
              </a:tr>
              <a:tr h="71203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Orientata verso articoli di vario genere e con differenti stili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068148"/>
                  </a:ext>
                </a:extLst>
              </a:tr>
              <a:tr h="47213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Target più vecchio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38936"/>
                  </a:ext>
                </a:extLst>
              </a:tr>
              <a:tr h="47213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È attiva a livello internazionale in 15 nazioni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818447"/>
                  </a:ext>
                </a:extLst>
              </a:tr>
            </a:tbl>
          </a:graphicData>
        </a:graphic>
      </p:graphicFrame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22EEE0-7FE6-9AA1-52C2-781FE8DF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it-IT" noProof="0" smtClean="0"/>
              <a:t>18</a:t>
            </a:fld>
            <a:endParaRPr lang="it-IT" noProof="0"/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690C7582-C2F1-733F-EFF3-E3E6602F350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5876857"/>
              </p:ext>
            </p:extLst>
          </p:nvPr>
        </p:nvGraphicFramePr>
        <p:xfrm>
          <a:off x="6494585" y="1459847"/>
          <a:ext cx="4970585" cy="443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585">
                  <a:extLst>
                    <a:ext uri="{9D8B030D-6E8A-4147-A177-3AD203B41FA5}">
                      <a16:colId xmlns:a16="http://schemas.microsoft.com/office/drawing/2014/main" val="2444218522"/>
                    </a:ext>
                  </a:extLst>
                </a:gridCol>
              </a:tblGrid>
              <a:tr h="483757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/>
                        <a:t>Depop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4932"/>
                  </a:ext>
                </a:extLst>
              </a:tr>
              <a:tr h="91126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Addebita ai venditori una commissione pari al 10% di ogni vendita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40056"/>
                  </a:ext>
                </a:extLst>
              </a:tr>
              <a:tr h="91126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Sembra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un’app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di social media con un pubblico più ampio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43091"/>
                  </a:ext>
                </a:extLst>
              </a:tr>
              <a:tr h="677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Incoraggia i venditori a creare offerte. </a:t>
                      </a:r>
                      <a:br>
                        <a:rPr lang="it-IT" dirty="0">
                          <a:solidFill>
                            <a:srgbClr val="002060"/>
                          </a:solidFill>
                        </a:rPr>
                      </a:b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È adatta alle piccole imprese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08049"/>
                  </a:ext>
                </a:extLst>
              </a:tr>
              <a:tr h="677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Orientata verso articoli di moda cool e unici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168871"/>
                  </a:ext>
                </a:extLst>
              </a:tr>
              <a:tr h="38700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Target giovane e trendy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099220"/>
                  </a:ext>
                </a:extLst>
              </a:tr>
              <a:tr h="38700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Attivo principalmente negli Stati Uniti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41241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E4A28D-AE32-A157-22EE-2E0AA05BC53E}"/>
              </a:ext>
            </a:extLst>
          </p:cNvPr>
          <p:cNvSpPr txBox="1"/>
          <p:nvPr/>
        </p:nvSpPr>
        <p:spPr>
          <a:xfrm>
            <a:off x="7104185" y="6200475"/>
            <a:ext cx="3985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Join us on Depop - YouTube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B90802-0178-D738-0CB6-A5AB83F0AD01}"/>
              </a:ext>
            </a:extLst>
          </p:cNvPr>
          <p:cNvSpPr txBox="1"/>
          <p:nvPr/>
        </p:nvSpPr>
        <p:spPr>
          <a:xfrm>
            <a:off x="993531" y="6061975"/>
            <a:ext cx="4832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Trova abbigliamento su Vinted spot pubblicità 2022 - YouTube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20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0" y="3774789"/>
            <a:ext cx="4443984" cy="1449743"/>
          </a:xfrm>
        </p:spPr>
        <p:txBody>
          <a:bodyPr rtlCol="0">
            <a:noAutofit/>
          </a:bodyPr>
          <a:lstStyle/>
          <a:p>
            <a:pPr algn="ctr" rtl="0"/>
            <a:r>
              <a:rPr lang="it-IT" sz="5400" dirty="0">
                <a:solidFill>
                  <a:schemeClr val="accent6">
                    <a:lumMod val="50000"/>
                  </a:schemeClr>
                </a:solidFill>
              </a:rPr>
              <a:t>Grazie </a:t>
            </a:r>
            <a:br>
              <a:rPr lang="it-IT" sz="5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5400" dirty="0">
                <a:solidFill>
                  <a:schemeClr val="accent6">
                    <a:lumMod val="50000"/>
                  </a:schemeClr>
                </a:solidFill>
              </a:rPr>
              <a:t>per l’attenzione</a:t>
            </a:r>
          </a:p>
        </p:txBody>
      </p:sp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00486D51-3832-F84E-CCD1-D961541E375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8340" b="18340"/>
          <a:stretch>
            <a:fillRect/>
          </a:stretch>
        </p:blipFill>
        <p:spPr>
          <a:xfrm>
            <a:off x="4794738" y="4216187"/>
            <a:ext cx="7397261" cy="2641813"/>
          </a:xfrm>
        </p:spPr>
      </p:pic>
      <p:pic>
        <p:nvPicPr>
          <p:cNvPr id="19" name="Segnaposto immagine 18">
            <a:extLst>
              <a:ext uri="{FF2B5EF4-FFF2-40B4-BE49-F238E27FC236}">
                <a16:creationId xmlns:a16="http://schemas.microsoft.com/office/drawing/2014/main" id="{D9B18190-0842-78F1-9495-F311E9C721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764" r="6764"/>
          <a:stretch>
            <a:fillRect/>
          </a:stretch>
        </p:blipFill>
        <p:spPr>
          <a:xfrm>
            <a:off x="5415911" y="1"/>
            <a:ext cx="6776089" cy="4216186"/>
          </a:xfrm>
        </p:spPr>
      </p:pic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3AA61667-E5A9-6CF6-E288-227920F7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0" y="-234462"/>
            <a:ext cx="4746742" cy="25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379" y="2979104"/>
            <a:ext cx="5793282" cy="2148840"/>
          </a:xfrm>
        </p:spPr>
        <p:txBody>
          <a:bodyPr rtlCol="0">
            <a:noAutofit/>
          </a:bodyPr>
          <a:lstStyle/>
          <a:p>
            <a:pPr rtl="0"/>
            <a:r>
              <a:rPr lang="it-IT" sz="2800" dirty="0"/>
              <a:t>Quando hai una dipendenza dalla moda sai perfettamente che non te ne libererai mai. Ma puoi imparare a gestirla con gentilezza.</a:t>
            </a:r>
            <a:br>
              <a:rPr lang="it-IT" sz="2800" dirty="0"/>
            </a:br>
            <a:br>
              <a:rPr lang="it-IT" sz="2800" dirty="0"/>
            </a:br>
            <a:r>
              <a:rPr lang="it-IT" sz="3200" b="1" dirty="0">
                <a:solidFill>
                  <a:srgbClr val="00B0F0"/>
                </a:solidFill>
              </a:rPr>
              <a:t>Se non lo metti, mettilo in vendita!</a:t>
            </a: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5350192"/>
            <a:ext cx="4434840" cy="1188720"/>
          </a:xfrm>
        </p:spPr>
        <p:txBody>
          <a:bodyPr rtlCol="0"/>
          <a:lstStyle/>
          <a:p>
            <a:pPr rtl="0"/>
            <a:r>
              <a:rPr lang="it-IT" cap="non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Milda </a:t>
            </a:r>
            <a:r>
              <a:rPr lang="it-IT" cap="non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Mitkute</a:t>
            </a:r>
            <a:endParaRPr lang="it-IT" cap="non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528" y="2211644"/>
            <a:ext cx="4151226" cy="2373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rgbClr val="00B0F0"/>
                </a:solidFill>
              </a:rPr>
              <a:t>Chi è Vinted? 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smtClean="0"/>
              <a:t>3</a:t>
            </a:fld>
            <a:endParaRPr lang="it-IT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6988" y="287078"/>
            <a:ext cx="4695961" cy="1371287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it-IT" sz="2400" i="1" dirty="0">
                <a:solidFill>
                  <a:srgbClr val="00B0F0"/>
                </a:solidFill>
                <a:latin typeface="+mj-lt"/>
              </a:rPr>
              <a:t>Vinted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è una piattaforma di abbigliamento, scarpe e accessori di seconda mano, fondata in Lituania nel 2008 da 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Milda </a:t>
            </a:r>
            <a:r>
              <a:rPr lang="it-IT" sz="1800" b="1" dirty="0" err="1">
                <a:solidFill>
                  <a:schemeClr val="accent6">
                    <a:lumMod val="50000"/>
                  </a:schemeClr>
                </a:solidFill>
              </a:rPr>
              <a:t>Mitkute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it-IT" sz="1800" b="1" dirty="0" err="1">
                <a:solidFill>
                  <a:schemeClr val="accent6">
                    <a:lumMod val="50000"/>
                  </a:schemeClr>
                </a:solidFill>
              </a:rPr>
              <a:t>Justas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6">
                    <a:lumMod val="50000"/>
                  </a:schemeClr>
                </a:solidFill>
              </a:rPr>
              <a:t>Janauskas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7256F4-3F0D-5F45-2E90-BBDD499A5C67}"/>
              </a:ext>
            </a:extLst>
          </p:cNvPr>
          <p:cNvSpPr txBox="1"/>
          <p:nvPr/>
        </p:nvSpPr>
        <p:spPr>
          <a:xfrm>
            <a:off x="6951785" y="2087757"/>
            <a:ext cx="45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Oggi è presente in 15 Paesi, vanta più di 180 Mln di prodotti e 50 Mln di utenti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A57759-2AF6-3E10-806A-5ED50F92AA61}"/>
              </a:ext>
            </a:extLst>
          </p:cNvPr>
          <p:cNvSpPr txBox="1"/>
          <p:nvPr/>
        </p:nvSpPr>
        <p:spPr>
          <a:xfrm>
            <a:off x="6963926" y="3459292"/>
            <a:ext cx="457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Ha sedi in Berlino, Praga, Amsterdam, Vilnius e Utrecht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331C98-6106-5BC5-C8A4-F52CBB9DA2E2}"/>
              </a:ext>
            </a:extLst>
          </p:cNvPr>
          <p:cNvSpPr txBox="1"/>
          <p:nvPr/>
        </p:nvSpPr>
        <p:spPr>
          <a:xfrm>
            <a:off x="7681990" y="4732122"/>
            <a:ext cx="32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Lavorano 1000 persone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03B464-3AC6-6759-E64E-2FFF659E54A3}"/>
              </a:ext>
            </a:extLst>
          </p:cNvPr>
          <p:cNvSpPr txBox="1"/>
          <p:nvPr/>
        </p:nvSpPr>
        <p:spPr>
          <a:xfrm>
            <a:off x="6951785" y="5726803"/>
            <a:ext cx="496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Quotazione di Vinted: 3,5 miliardi di Euro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E6BF543-5AB0-2A0E-4866-D960D53A4898}"/>
              </a:ext>
            </a:extLst>
          </p:cNvPr>
          <p:cNvSpPr/>
          <p:nvPr/>
        </p:nvSpPr>
        <p:spPr>
          <a:xfrm>
            <a:off x="6968501" y="3259691"/>
            <a:ext cx="4552936" cy="106003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471E3C7-7DA3-CE41-0F34-1348DAC089D0}"/>
              </a:ext>
            </a:extLst>
          </p:cNvPr>
          <p:cNvSpPr/>
          <p:nvPr/>
        </p:nvSpPr>
        <p:spPr>
          <a:xfrm>
            <a:off x="6968501" y="5549978"/>
            <a:ext cx="4575362" cy="66469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ECE167C-7AFA-F218-9B08-A20518DE3D27}"/>
              </a:ext>
            </a:extLst>
          </p:cNvPr>
          <p:cNvSpPr/>
          <p:nvPr/>
        </p:nvSpPr>
        <p:spPr>
          <a:xfrm>
            <a:off x="6968501" y="4584730"/>
            <a:ext cx="4552936" cy="66469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32C5DEE-C52F-356F-E56D-58279D257DEF}"/>
              </a:ext>
            </a:extLst>
          </p:cNvPr>
          <p:cNvSpPr/>
          <p:nvPr/>
        </p:nvSpPr>
        <p:spPr>
          <a:xfrm>
            <a:off x="6968501" y="136525"/>
            <a:ext cx="4575362" cy="171556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C4A1613-285F-25F5-2D0D-11F92D6803ED}"/>
              </a:ext>
            </a:extLst>
          </p:cNvPr>
          <p:cNvSpPr/>
          <p:nvPr/>
        </p:nvSpPr>
        <p:spPr>
          <a:xfrm>
            <a:off x="6968501" y="1960302"/>
            <a:ext cx="4552936" cy="9974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683"/>
            <a:ext cx="11353800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it-IT" dirty="0">
                <a:solidFill>
                  <a:srgbClr val="00B0F0"/>
                </a:solidFill>
              </a:rPr>
              <a:t>Evoluzione di </a:t>
            </a:r>
            <a:r>
              <a:rPr lang="it-IT" dirty="0" err="1">
                <a:solidFill>
                  <a:srgbClr val="00B0F0"/>
                </a:solidFill>
              </a:rPr>
              <a:t>Vinted</a:t>
            </a:r>
            <a:r>
              <a:rPr lang="it-IT" dirty="0">
                <a:solidFill>
                  <a:srgbClr val="00B0F0"/>
                </a:solidFill>
              </a:rPr>
              <a:t>: </a:t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dirty="0">
                <a:solidFill>
                  <a:srgbClr val="00B0F0"/>
                </a:solidFill>
              </a:rPr>
              <a:t>come si è sviluppata nel tempo?</a:t>
            </a:r>
          </a:p>
        </p:txBody>
      </p:sp>
      <p:graphicFrame>
        <p:nvGraphicFramePr>
          <p:cNvPr id="5" name="Segnaposto contenuto 3" descr="Elemento grafico SmartArt sequenza temporale">
            <a:extLst>
              <a:ext uri="{FF2B5EF4-FFF2-40B4-BE49-F238E27FC236}">
                <a16:creationId xmlns:a16="http://schemas.microsoft.com/office/drawing/2014/main" id="{1AD6A0AA-485F-4BC1-AD81-A826C298B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881770"/>
              </p:ext>
            </p:extLst>
          </p:nvPr>
        </p:nvGraphicFramePr>
        <p:xfrm>
          <a:off x="281354" y="2074985"/>
          <a:ext cx="11254154" cy="38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0264F83-93CE-4B81-87A0-2FF1A99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it-IT" smtClean="0"/>
              <a:t>4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F9CAA4-1BF2-D18B-FD57-DB518FDF0D26}"/>
              </a:ext>
            </a:extLst>
          </p:cNvPr>
          <p:cNvSpPr txBox="1"/>
          <p:nvPr/>
        </p:nvSpPr>
        <p:spPr>
          <a:xfrm>
            <a:off x="9612923" y="3554382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701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Primo piano di abiti appesi">
            <a:extLst>
              <a:ext uri="{FF2B5EF4-FFF2-40B4-BE49-F238E27FC236}">
                <a16:creationId xmlns:a16="http://schemas.microsoft.com/office/drawing/2014/main" id="{86865FD9-DFA3-490C-B372-0EDD4BED9C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" r="17"/>
          <a:stretch/>
        </p:blipFill>
        <p:spPr/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" y="173258"/>
            <a:ext cx="5466471" cy="17894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rgbClr val="00B0F0"/>
                </a:solidFill>
              </a:rPr>
              <a:t>Cosa vende Vinted?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47" y="2162033"/>
            <a:ext cx="4481228" cy="3977509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Abbigliamento e calzature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Giocattoli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Cosmetici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Accessori tecnologici per intrattenimento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Libri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Articoli per la casa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Articoli per animali</a:t>
            </a:r>
          </a:p>
          <a:p>
            <a:pPr rtl="0"/>
            <a:endParaRPr lang="it-IT" dirty="0"/>
          </a:p>
        </p:txBody>
      </p:sp>
      <p:pic>
        <p:nvPicPr>
          <p:cNvPr id="17" name="Segnaposto immagine 16" descr="abiti appesi e una borsa">
            <a:extLst>
              <a:ext uri="{FF2B5EF4-FFF2-40B4-BE49-F238E27FC236}">
                <a16:creationId xmlns:a16="http://schemas.microsoft.com/office/drawing/2014/main" id="{B9BCE927-4F46-4797-9BD3-B816E2B4CE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4" r="14"/>
          <a:stretch/>
        </p:blipFill>
        <p:spPr/>
      </p:pic>
      <p:pic>
        <p:nvPicPr>
          <p:cNvPr id="7" name="Segnaposto immagine 6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C7219EA9-2BA0-1D02-0B76-7223BA4014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3873" r="3873"/>
          <a:stretch>
            <a:fillRect/>
          </a:stretch>
        </p:blipFill>
        <p:spPr>
          <a:xfrm>
            <a:off x="4726375" y="3802957"/>
            <a:ext cx="4228282" cy="3055043"/>
          </a:xfrm>
        </p:spPr>
      </p:pic>
      <p:pic>
        <p:nvPicPr>
          <p:cNvPr id="19" name="Segnaposto immagine 18">
            <a:extLst>
              <a:ext uri="{FF2B5EF4-FFF2-40B4-BE49-F238E27FC236}">
                <a16:creationId xmlns:a16="http://schemas.microsoft.com/office/drawing/2014/main" id="{19B9BB73-A35B-72E9-EB00-1FFCE81809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1945" r="21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 descr="Immagine che contiene parete, interni, persona, donna&#10;&#10;Descrizione generata automaticamente">
            <a:extLst>
              <a:ext uri="{FF2B5EF4-FFF2-40B4-BE49-F238E27FC236}">
                <a16:creationId xmlns:a16="http://schemas.microsoft.com/office/drawing/2014/main" id="{E9BB0D84-4932-E661-151B-42D7DB95CF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725" r="7725"/>
          <a:stretch>
            <a:fillRect/>
          </a:stretch>
        </p:blipFill>
        <p:spPr>
          <a:xfrm>
            <a:off x="7962900" y="3163887"/>
            <a:ext cx="4229100" cy="3694113"/>
          </a:xfrm>
        </p:spPr>
      </p:pic>
      <p:sp>
        <p:nvSpPr>
          <p:cNvPr id="9" name="Titolo 3">
            <a:extLst>
              <a:ext uri="{FF2B5EF4-FFF2-40B4-BE49-F238E27FC236}">
                <a16:creationId xmlns:a16="http://schemas.microsoft.com/office/drawing/2014/main" id="{ECAEC0AC-312D-5699-3D56-8FFCA4A3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0"/>
            <a:ext cx="6867407" cy="142271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00B0F0"/>
                </a:solidFill>
              </a:rPr>
              <a:t>Come utilizzare Vinted?</a:t>
            </a:r>
          </a:p>
        </p:txBody>
      </p:sp>
      <p:sp>
        <p:nvSpPr>
          <p:cNvPr id="10" name="Segnaposto contenuto 4">
            <a:extLst>
              <a:ext uri="{FF2B5EF4-FFF2-40B4-BE49-F238E27FC236}">
                <a16:creationId xmlns:a16="http://schemas.microsoft.com/office/drawing/2014/main" id="{B72DD076-88FC-AFB0-A654-A35F199E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2058818"/>
            <a:ext cx="4447003" cy="3529014"/>
          </a:xfrm>
        </p:spPr>
        <p:txBody>
          <a:bodyPr>
            <a:normAutofit fontScale="85000" lnSpcReduction="10000"/>
          </a:bodyPr>
          <a:lstStyle/>
          <a:p>
            <a:r>
              <a:rPr lang="it-IT" sz="2400" b="1" dirty="0">
                <a:solidFill>
                  <a:srgbClr val="00B0F0"/>
                </a:solidFill>
              </a:rPr>
              <a:t>N° 1.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Aver compiuto almeno 18 anni</a:t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N° 2.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Possedere un indirizzo e-mail o account Google/Facebook</a:t>
            </a:r>
            <a:br>
              <a:rPr lang="it-IT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N° 3.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Creare account da sito Web o scaricando l’app per Android o IOS.</a:t>
            </a:r>
            <a:br>
              <a:rPr lang="it-IT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N° 4.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Creazione del profilo.</a:t>
            </a:r>
            <a:br>
              <a:rPr lang="it-IT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N° 5.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Utilizzo del sistema di messaggistica di Vinted.</a:t>
            </a:r>
            <a:br>
              <a:rPr lang="it-IT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rgbClr val="00B0F0"/>
                </a:solidFill>
              </a:rPr>
              <a:t>N° 6.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Utilizzo del forum di supporto.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0C03198-FA4F-EE5F-3EC8-EC29D1FBDA4B}"/>
              </a:ext>
            </a:extLst>
          </p:cNvPr>
          <p:cNvCxnSpPr/>
          <p:nvPr/>
        </p:nvCxnSpPr>
        <p:spPr>
          <a:xfrm>
            <a:off x="732576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isualizza immagine di origine">
            <a:extLst>
              <a:ext uri="{FF2B5EF4-FFF2-40B4-BE49-F238E27FC236}">
                <a16:creationId xmlns:a16="http://schemas.microsoft.com/office/drawing/2014/main" id="{1C621997-BC4E-6EC6-DD65-166E4951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58" y="42770"/>
            <a:ext cx="2573108" cy="25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AA73CB4-7B9C-7B1B-FE22-04A76A947411}"/>
              </a:ext>
            </a:extLst>
          </p:cNvPr>
          <p:cNvSpPr/>
          <p:nvPr/>
        </p:nvSpPr>
        <p:spPr>
          <a:xfrm>
            <a:off x="1008194" y="1791409"/>
            <a:ext cx="4634566" cy="379642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9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>
            <a:extLst>
              <a:ext uri="{FF2B5EF4-FFF2-40B4-BE49-F238E27FC236}">
                <a16:creationId xmlns:a16="http://schemas.microsoft.com/office/drawing/2014/main" id="{B881679D-87EF-E693-DF02-606312A48881}"/>
              </a:ext>
            </a:extLst>
          </p:cNvPr>
          <p:cNvSpPr txBox="1">
            <a:spLocks/>
          </p:cNvSpPr>
          <p:nvPr/>
        </p:nvSpPr>
        <p:spPr>
          <a:xfrm>
            <a:off x="118464" y="0"/>
            <a:ext cx="7963365" cy="146020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Come acquistare su Vinted?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B8903A-7B21-363B-3A89-AC8C188B94BD}"/>
              </a:ext>
            </a:extLst>
          </p:cNvPr>
          <p:cNvSpPr txBox="1"/>
          <p:nvPr/>
        </p:nvSpPr>
        <p:spPr>
          <a:xfrm>
            <a:off x="1529728" y="1965169"/>
            <a:ext cx="4903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F0"/>
                </a:solidFill>
              </a:rPr>
              <a:t>N° 1.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Utilizzare i diversi filtri (genere, brand, stile, taglia, condizioni, prezzo)per la ricerca.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2.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Leggere attentamente le descrizioni.</a:t>
            </a:r>
            <a:br>
              <a:rPr lang="it-IT" sz="2000" dirty="0"/>
            </a:br>
            <a:r>
              <a:rPr lang="it-IT" sz="2000" b="1" dirty="0">
                <a:solidFill>
                  <a:srgbClr val="00B0F0"/>
                </a:solidFill>
              </a:rPr>
              <a:t>N° 3.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Chiedere misure e foto aggiuntive del prodotto.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4.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Iniziare una conversazione con il venditore.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5.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Eventuali contrattazioni del prezzo.</a:t>
            </a:r>
            <a:br>
              <a:rPr lang="it-IT" sz="2000" dirty="0"/>
            </a:br>
            <a:r>
              <a:rPr lang="it-IT" sz="2000" b="1" dirty="0">
                <a:solidFill>
                  <a:srgbClr val="00B0F0"/>
                </a:solidFill>
              </a:rPr>
              <a:t>N° 6.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L’acquisto è fatto!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599D580-4D93-7430-FD37-63CFC9FBE942}"/>
              </a:ext>
            </a:extLst>
          </p:cNvPr>
          <p:cNvCxnSpPr/>
          <p:nvPr/>
        </p:nvCxnSpPr>
        <p:spPr>
          <a:xfrm>
            <a:off x="7431201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Segnaposto immagine 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BB0317C7-ED27-1D33-AC05-831AB98526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7069" r="7069"/>
          <a:stretch>
            <a:fillRect/>
          </a:stretch>
        </p:blipFill>
        <p:spPr>
          <a:xfrm>
            <a:off x="7962900" y="0"/>
            <a:ext cx="4229100" cy="3694113"/>
          </a:xfrm>
        </p:spPr>
      </p:pic>
      <p:pic>
        <p:nvPicPr>
          <p:cNvPr id="5" name="Segnaposto immagine 4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6AD60F1F-6FAF-2984-8A73-3B9D4530CB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29" b="1129"/>
          <a:stretch>
            <a:fillRect/>
          </a:stretch>
        </p:blipFill>
        <p:spPr>
          <a:xfrm>
            <a:off x="7964488" y="3694113"/>
            <a:ext cx="4227512" cy="3054350"/>
          </a:xfr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1367EF1-8721-3FEA-1CAA-C5AF6D0EAC6B}"/>
              </a:ext>
            </a:extLst>
          </p:cNvPr>
          <p:cNvSpPr/>
          <p:nvPr/>
        </p:nvSpPr>
        <p:spPr>
          <a:xfrm>
            <a:off x="1229835" y="1807559"/>
            <a:ext cx="5203801" cy="410087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0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>
            <a:extLst>
              <a:ext uri="{FF2B5EF4-FFF2-40B4-BE49-F238E27FC236}">
                <a16:creationId xmlns:a16="http://schemas.microsoft.com/office/drawing/2014/main" id="{698A97A9-477E-185E-E10A-15AA3F0A77C3}"/>
              </a:ext>
            </a:extLst>
          </p:cNvPr>
          <p:cNvSpPr txBox="1">
            <a:spLocks/>
          </p:cNvSpPr>
          <p:nvPr/>
        </p:nvSpPr>
        <p:spPr>
          <a:xfrm>
            <a:off x="-319860" y="28233"/>
            <a:ext cx="8281804" cy="13433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B0F0"/>
                </a:solidFill>
              </a:rPr>
              <a:t>Come vendere/</a:t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dirty="0">
                <a:solidFill>
                  <a:srgbClr val="00B0F0"/>
                </a:solidFill>
              </a:rPr>
              <a:t>scambiare su Vinted?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EC129F-EFF4-F6E2-0B69-5CECA76E3E16}"/>
              </a:ext>
            </a:extLst>
          </p:cNvPr>
          <p:cNvSpPr txBox="1"/>
          <p:nvPr/>
        </p:nvSpPr>
        <p:spPr>
          <a:xfrm>
            <a:off x="1660021" y="2262952"/>
            <a:ext cx="4583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F0"/>
                </a:solidFill>
              </a:rPr>
              <a:t>N° 1.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Dimostrare che sei una persone esistente.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2.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Caricare l’articolo corredato da foto e descrizione.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3.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Farsi notare dagli acquirenti.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4.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Stabilire il prezzo di vendita.</a:t>
            </a:r>
            <a:br>
              <a:rPr lang="it-IT" sz="2000" dirty="0"/>
            </a:br>
            <a:r>
              <a:rPr lang="it-IT" sz="2000" b="1" dirty="0">
                <a:solidFill>
                  <a:srgbClr val="00B0F0"/>
                </a:solidFill>
              </a:rPr>
              <a:t>N° 5.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Contrattare sul prezzo o scegliere l’opzione ‘voglio scambiarlo’</a:t>
            </a:r>
            <a:br>
              <a:rPr lang="it-IT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rgbClr val="00B0F0"/>
                </a:solidFill>
              </a:rPr>
              <a:t>N° 6.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Preparare il pacco e spedirlo entro 5 giorni.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6B0590E-3D05-D98F-5BFD-A4E4AFCEF15D}"/>
              </a:ext>
            </a:extLst>
          </p:cNvPr>
          <p:cNvCxnSpPr/>
          <p:nvPr/>
        </p:nvCxnSpPr>
        <p:spPr>
          <a:xfrm>
            <a:off x="7431201" y="28233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Segnaposto immagine 4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55DF5901-25F1-8C03-4A16-EB508AAE83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46" r="1946"/>
          <a:stretch>
            <a:fillRect/>
          </a:stretch>
        </p:blipFill>
        <p:spPr>
          <a:xfrm>
            <a:off x="7948613" y="3694113"/>
            <a:ext cx="4229100" cy="3135312"/>
          </a:xfrm>
        </p:spPr>
      </p:pic>
      <p:pic>
        <p:nvPicPr>
          <p:cNvPr id="3" name="Segnaposto immagine 2" descr="Immagine che contiene interni, pavimento, parete, finestra&#10;&#10;Descrizione generata automaticamente">
            <a:extLst>
              <a:ext uri="{FF2B5EF4-FFF2-40B4-BE49-F238E27FC236}">
                <a16:creationId xmlns:a16="http://schemas.microsoft.com/office/drawing/2014/main" id="{5AF60459-CEA8-936E-7857-8E3EA116357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7052" r="7052"/>
          <a:stretch>
            <a:fillRect/>
          </a:stretch>
        </p:blipFill>
        <p:spPr>
          <a:xfrm>
            <a:off x="7948613" y="0"/>
            <a:ext cx="4229100" cy="3694113"/>
          </a:xfr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75B9E29-50B1-5A49-608E-D191B20E4E7A}"/>
              </a:ext>
            </a:extLst>
          </p:cNvPr>
          <p:cNvSpPr/>
          <p:nvPr/>
        </p:nvSpPr>
        <p:spPr>
          <a:xfrm>
            <a:off x="1433798" y="1986588"/>
            <a:ext cx="4810121" cy="405079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5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6C0B7D8-9DAD-3F9B-B21A-5E3E0F9F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626" y="1365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Datificazione di Vinted </a:t>
            </a:r>
          </a:p>
        </p:txBody>
      </p:sp>
      <p:pic>
        <p:nvPicPr>
          <p:cNvPr id="2050" name="Picture 2" descr="Visualizza immagine di origine">
            <a:extLst>
              <a:ext uri="{FF2B5EF4-FFF2-40B4-BE49-F238E27FC236}">
                <a16:creationId xmlns:a16="http://schemas.microsoft.com/office/drawing/2014/main" id="{FF14ED26-5997-21C2-34AA-2E63DF87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22" y="2363190"/>
            <a:ext cx="5591078" cy="31170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F4D998E-252E-868B-B57B-C5B9A57ED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3210" y="1475105"/>
            <a:ext cx="4937760" cy="52463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it-IT" b="1" dirty="0">
                <a:solidFill>
                  <a:srgbClr val="00B0F0"/>
                </a:solidFill>
              </a:rPr>
              <a:t>PROFILAZIONE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dati sono raccolti ed elaborati in base a: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Genere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Fascia d’età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Tipologia prodotti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Tipologia preferenze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Frequenza degli acquisti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Per agevolare le attività di suddivisione dei consumatori in categorie: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Consumatori attivi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Consumatori sporadici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Consumatori abitudinari 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PRO</a:t>
            </a:r>
            <a:endParaRPr lang="it-IT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it-IT" sz="2400" dirty="0"/>
          </a:p>
        </p:txBody>
      </p:sp>
      <p:sp>
        <p:nvSpPr>
          <p:cNvPr id="2063" name="Slide Number Placeholder 6">
            <a:extLst>
              <a:ext uri="{FF2B5EF4-FFF2-40B4-BE49-F238E27FC236}">
                <a16:creationId xmlns:a16="http://schemas.microsoft.com/office/drawing/2014/main" id="{2C431D04-D241-8BC3-5381-5B63E10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it-IT" noProof="0" smtClean="0"/>
              <a:pPr rtl="0">
                <a:spcAft>
                  <a:spcPts val="600"/>
                </a:spcAft>
              </a:pPr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17676772"/>
      </p:ext>
    </p:extLst>
  </p:cSld>
  <p:clrMapOvr>
    <a:masterClrMapping/>
  </p:clrMapOvr>
</p:sld>
</file>

<file path=ppt/theme/theme1.xml><?xml version="1.0" encoding="utf-8"?>
<a:theme xmlns:a="http://schemas.openxmlformats.org/drawingml/2006/main" name="Pennello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27_TF89080264_Win32" id="{706D5720-6A19-49C5-A5AD-FB940560D1D7}" vid="{F67514B2-D1AA-45B1-BDDF-D82096473C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1001</Words>
  <Application>Microsoft Office PowerPoint</Application>
  <PresentationFormat>Widescreen</PresentationFormat>
  <Paragraphs>143</Paragraphs>
  <Slides>19</Slides>
  <Notes>17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Elephant</vt:lpstr>
      <vt:lpstr>Wingdings</vt:lpstr>
      <vt:lpstr>Pennello</vt:lpstr>
      <vt:lpstr>Presentazione standard di PowerPoint</vt:lpstr>
      <vt:lpstr>Quando hai una dipendenza dalla moda sai perfettamente che non te ne libererai mai. Ma puoi imparare a gestirla con gentilezza.  Se non lo metti, mettilo in vendita!</vt:lpstr>
      <vt:lpstr>Chi è Vinted? </vt:lpstr>
      <vt:lpstr>Evoluzione di Vinted:  come si è sviluppata nel tempo?</vt:lpstr>
      <vt:lpstr>Cosa vende Vinted?</vt:lpstr>
      <vt:lpstr>Come utilizzare Vinted?</vt:lpstr>
      <vt:lpstr>Presentazione standard di PowerPoint</vt:lpstr>
      <vt:lpstr>Presentazione standard di PowerPoint</vt:lpstr>
      <vt:lpstr>Datificazione di Vinted </vt:lpstr>
      <vt:lpstr>Come avviene la datificazione?</vt:lpstr>
      <vt:lpstr>Cosa fa Vinted con i dati raccolti?</vt:lpstr>
      <vt:lpstr>Che tipo di diritti ha l’utente rispetto ai propri dati personali?</vt:lpstr>
      <vt:lpstr>Come e quanto guadagna Vinted?</vt:lpstr>
      <vt:lpstr>Ma non finisce qui…</vt:lpstr>
      <vt:lpstr>L’identità di Vinted: come si presenta la piattaforma</vt:lpstr>
      <vt:lpstr>Valori di Vinted </vt:lpstr>
      <vt:lpstr>Come Vinted crea fiducia: un caso concreto </vt:lpstr>
      <vt:lpstr>Differenza tra Vinted e Depop</vt:lpstr>
      <vt:lpstr>Grazie 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litterio</dc:creator>
  <cp:lastModifiedBy>martina litterio</cp:lastModifiedBy>
  <cp:revision>40</cp:revision>
  <dcterms:created xsi:type="dcterms:W3CDTF">2022-12-05T10:18:15Z</dcterms:created>
  <dcterms:modified xsi:type="dcterms:W3CDTF">2022-12-15T17:03:17Z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