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70782"/>
  </p:normalViewPr>
  <p:slideViewPr>
    <p:cSldViewPr snapToGrid="0">
      <p:cViewPr varScale="1">
        <p:scale>
          <a:sx n="45" d="100"/>
          <a:sy n="45" d="100"/>
        </p:scale>
        <p:origin x="13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FC4BB-AFEF-4056-B9E8-08F8BA0E369D}"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4DA78721-324C-4B59-9ED7-B69A338DEB0C}">
      <dgm:prSet/>
      <dgm:spPr/>
      <dgm:t>
        <a:bodyPr/>
        <a:lstStyle/>
        <a:p>
          <a:r>
            <a:rPr lang="it-IT" b="1" dirty="0"/>
            <a:t>Chat cloud (classiche)</a:t>
          </a:r>
          <a:r>
            <a:rPr lang="it-IT" dirty="0"/>
            <a:t>: la chat utilizza una cifratura </a:t>
          </a:r>
          <a:r>
            <a:rPr lang="it-IT" i="1" dirty="0" err="1"/>
            <a:t>client-server</a:t>
          </a:r>
          <a:r>
            <a:rPr lang="it-IT" dirty="0"/>
            <a:t>, ovvero è cifrata dal dispositivo fino ai server di </a:t>
          </a:r>
          <a:r>
            <a:rPr lang="it-IT" dirty="0" err="1"/>
            <a:t>Telegram</a:t>
          </a:r>
          <a:r>
            <a:rPr lang="it-IT" dirty="0"/>
            <a:t> e viceversa.. La chat classica permette l'invio di messaggi di testo, messaggi vocali, videomessaggi, posizione GPS attuale, coordinate GPS sulla mappa, contatti e qualsiasi tipo di file di dimensione massima di 2,0 GB.</a:t>
          </a:r>
          <a:endParaRPr lang="en-US" dirty="0"/>
        </a:p>
      </dgm:t>
    </dgm:pt>
    <dgm:pt modelId="{651A3DFE-64DB-4D8B-BF31-D4EDA8FAC42E}" type="parTrans" cxnId="{B8018B55-22E1-4AC2-BC29-C4FE9E7241C7}">
      <dgm:prSet/>
      <dgm:spPr/>
      <dgm:t>
        <a:bodyPr/>
        <a:lstStyle/>
        <a:p>
          <a:endParaRPr lang="en-US"/>
        </a:p>
      </dgm:t>
    </dgm:pt>
    <dgm:pt modelId="{8F9C8EA6-33C2-4493-8B01-97904DDA4494}" type="sibTrans" cxnId="{B8018B55-22E1-4AC2-BC29-C4FE9E7241C7}">
      <dgm:prSet/>
      <dgm:spPr/>
      <dgm:t>
        <a:bodyPr/>
        <a:lstStyle/>
        <a:p>
          <a:endParaRPr lang="en-US"/>
        </a:p>
      </dgm:t>
    </dgm:pt>
    <dgm:pt modelId="{E38E903F-E926-46B4-8CE7-9603FA3ED0DF}">
      <dgm:prSet/>
      <dgm:spPr/>
      <dgm:t>
        <a:bodyPr/>
        <a:lstStyle/>
        <a:p>
          <a:r>
            <a:rPr lang="it-IT" b="1" dirty="0"/>
            <a:t>Chat segrete</a:t>
          </a:r>
          <a:r>
            <a:rPr lang="it-IT" dirty="0"/>
            <a:t>: la chat utilizza una cifratura </a:t>
          </a:r>
          <a:r>
            <a:rPr lang="it-IT" i="1" dirty="0"/>
            <a:t>end-to-end</a:t>
          </a:r>
          <a:r>
            <a:rPr lang="it-IT" dirty="0"/>
            <a:t> (o detta </a:t>
          </a:r>
          <a:r>
            <a:rPr lang="it-IT" i="1" dirty="0"/>
            <a:t>punto-punto</a:t>
          </a:r>
          <a:r>
            <a:rPr lang="it-IT" dirty="0"/>
            <a:t>), ossia è cifrata fra i due dispositivi coinvolti nella conversazione. Se da un lato queste conversazioni sono più sicure dal punto di vista della privacy, da un lato occorre sapere che di conseguenza la chat non può essere sincronizzata fra più dispositivi ma si può visualizzare solo dal dispositivo dal quale è stata avviata.</a:t>
          </a:r>
          <a:endParaRPr lang="en-US" dirty="0"/>
        </a:p>
      </dgm:t>
    </dgm:pt>
    <dgm:pt modelId="{D2F898CD-B646-4DE2-867A-53D1D0979A41}" type="parTrans" cxnId="{2CF32EDE-1FCA-47E1-8FCD-3E23A803A031}">
      <dgm:prSet/>
      <dgm:spPr/>
      <dgm:t>
        <a:bodyPr/>
        <a:lstStyle/>
        <a:p>
          <a:endParaRPr lang="en-US"/>
        </a:p>
      </dgm:t>
    </dgm:pt>
    <dgm:pt modelId="{E6D50E9F-217D-4D00-A396-21A1CC2B84C4}" type="sibTrans" cxnId="{2CF32EDE-1FCA-47E1-8FCD-3E23A803A031}">
      <dgm:prSet/>
      <dgm:spPr/>
      <dgm:t>
        <a:bodyPr/>
        <a:lstStyle/>
        <a:p>
          <a:endParaRPr lang="en-US"/>
        </a:p>
      </dgm:t>
    </dgm:pt>
    <dgm:pt modelId="{0492E6C0-31C3-014A-8259-A3FE453EB4D8}" type="pres">
      <dgm:prSet presAssocID="{D8AFC4BB-AFEF-4056-B9E8-08F8BA0E369D}" presName="hierChild1" presStyleCnt="0">
        <dgm:presLayoutVars>
          <dgm:chPref val="1"/>
          <dgm:dir/>
          <dgm:animOne val="branch"/>
          <dgm:animLvl val="lvl"/>
          <dgm:resizeHandles/>
        </dgm:presLayoutVars>
      </dgm:prSet>
      <dgm:spPr/>
    </dgm:pt>
    <dgm:pt modelId="{0E9CA387-96E7-694C-A393-1DD4018B4C89}" type="pres">
      <dgm:prSet presAssocID="{4DA78721-324C-4B59-9ED7-B69A338DEB0C}" presName="hierRoot1" presStyleCnt="0"/>
      <dgm:spPr/>
    </dgm:pt>
    <dgm:pt modelId="{86789315-079C-F747-9016-965849C2B556}" type="pres">
      <dgm:prSet presAssocID="{4DA78721-324C-4B59-9ED7-B69A338DEB0C}" presName="composite" presStyleCnt="0"/>
      <dgm:spPr/>
    </dgm:pt>
    <dgm:pt modelId="{CBD61046-4E6A-1B44-B8E7-D865E1831653}" type="pres">
      <dgm:prSet presAssocID="{4DA78721-324C-4B59-9ED7-B69A338DEB0C}" presName="background" presStyleLbl="node0" presStyleIdx="0" presStyleCnt="2"/>
      <dgm:spPr/>
    </dgm:pt>
    <dgm:pt modelId="{BBBC0631-95CF-A147-BB95-5F1135E13F4D}" type="pres">
      <dgm:prSet presAssocID="{4DA78721-324C-4B59-9ED7-B69A338DEB0C}" presName="text" presStyleLbl="fgAcc0" presStyleIdx="0" presStyleCnt="2" custLinFactNeighborX="-3003" custLinFactNeighborY="-87523">
        <dgm:presLayoutVars>
          <dgm:chPref val="3"/>
        </dgm:presLayoutVars>
      </dgm:prSet>
      <dgm:spPr/>
    </dgm:pt>
    <dgm:pt modelId="{451B16B7-42E0-5C4F-95B2-C4786C4F67AC}" type="pres">
      <dgm:prSet presAssocID="{4DA78721-324C-4B59-9ED7-B69A338DEB0C}" presName="hierChild2" presStyleCnt="0"/>
      <dgm:spPr/>
    </dgm:pt>
    <dgm:pt modelId="{E79294C1-0C97-E14C-9F21-11B9BDD0FC57}" type="pres">
      <dgm:prSet presAssocID="{E38E903F-E926-46B4-8CE7-9603FA3ED0DF}" presName="hierRoot1" presStyleCnt="0"/>
      <dgm:spPr/>
    </dgm:pt>
    <dgm:pt modelId="{10CB545F-9E65-3145-9A71-C3717D9CEFC3}" type="pres">
      <dgm:prSet presAssocID="{E38E903F-E926-46B4-8CE7-9603FA3ED0DF}" presName="composite" presStyleCnt="0"/>
      <dgm:spPr/>
    </dgm:pt>
    <dgm:pt modelId="{7B629FE4-9DF0-0A46-93AE-251A197F46FA}" type="pres">
      <dgm:prSet presAssocID="{E38E903F-E926-46B4-8CE7-9603FA3ED0DF}" presName="background" presStyleLbl="node0" presStyleIdx="1" presStyleCnt="2"/>
      <dgm:spPr/>
    </dgm:pt>
    <dgm:pt modelId="{1C142510-9EFC-554D-AECE-884B379B7DE4}" type="pres">
      <dgm:prSet presAssocID="{E38E903F-E926-46B4-8CE7-9603FA3ED0DF}" presName="text" presStyleLbl="fgAcc0" presStyleIdx="1" presStyleCnt="2">
        <dgm:presLayoutVars>
          <dgm:chPref val="3"/>
        </dgm:presLayoutVars>
      </dgm:prSet>
      <dgm:spPr/>
    </dgm:pt>
    <dgm:pt modelId="{A70C7BE6-1324-F448-87B9-65A1F4BA7520}" type="pres">
      <dgm:prSet presAssocID="{E38E903F-E926-46B4-8CE7-9603FA3ED0DF}" presName="hierChild2" presStyleCnt="0"/>
      <dgm:spPr/>
    </dgm:pt>
  </dgm:ptLst>
  <dgm:cxnLst>
    <dgm:cxn modelId="{C4AD4529-DCB8-3844-9CA5-1CFC629FD2C7}" type="presOf" srcId="{D8AFC4BB-AFEF-4056-B9E8-08F8BA0E369D}" destId="{0492E6C0-31C3-014A-8259-A3FE453EB4D8}" srcOrd="0" destOrd="0" presId="urn:microsoft.com/office/officeart/2005/8/layout/hierarchy1"/>
    <dgm:cxn modelId="{CB5C392A-CC9F-0D4D-94CE-B6BEA50EB05B}" type="presOf" srcId="{4DA78721-324C-4B59-9ED7-B69A338DEB0C}" destId="{BBBC0631-95CF-A147-BB95-5F1135E13F4D}" srcOrd="0" destOrd="0" presId="urn:microsoft.com/office/officeart/2005/8/layout/hierarchy1"/>
    <dgm:cxn modelId="{B8018B55-22E1-4AC2-BC29-C4FE9E7241C7}" srcId="{D8AFC4BB-AFEF-4056-B9E8-08F8BA0E369D}" destId="{4DA78721-324C-4B59-9ED7-B69A338DEB0C}" srcOrd="0" destOrd="0" parTransId="{651A3DFE-64DB-4D8B-BF31-D4EDA8FAC42E}" sibTransId="{8F9C8EA6-33C2-4493-8B01-97904DDA4494}"/>
    <dgm:cxn modelId="{A07852BD-0788-4940-9783-42E97DAB0488}" type="presOf" srcId="{E38E903F-E926-46B4-8CE7-9603FA3ED0DF}" destId="{1C142510-9EFC-554D-AECE-884B379B7DE4}" srcOrd="0" destOrd="0" presId="urn:microsoft.com/office/officeart/2005/8/layout/hierarchy1"/>
    <dgm:cxn modelId="{2CF32EDE-1FCA-47E1-8FCD-3E23A803A031}" srcId="{D8AFC4BB-AFEF-4056-B9E8-08F8BA0E369D}" destId="{E38E903F-E926-46B4-8CE7-9603FA3ED0DF}" srcOrd="1" destOrd="0" parTransId="{D2F898CD-B646-4DE2-867A-53D1D0979A41}" sibTransId="{E6D50E9F-217D-4D00-A396-21A1CC2B84C4}"/>
    <dgm:cxn modelId="{2B75C428-34FE-0049-9D54-DBA33B269E62}" type="presParOf" srcId="{0492E6C0-31C3-014A-8259-A3FE453EB4D8}" destId="{0E9CA387-96E7-694C-A393-1DD4018B4C89}" srcOrd="0" destOrd="0" presId="urn:microsoft.com/office/officeart/2005/8/layout/hierarchy1"/>
    <dgm:cxn modelId="{3173AEEF-895B-DB4C-8CF9-84B01AE47B03}" type="presParOf" srcId="{0E9CA387-96E7-694C-A393-1DD4018B4C89}" destId="{86789315-079C-F747-9016-965849C2B556}" srcOrd="0" destOrd="0" presId="urn:microsoft.com/office/officeart/2005/8/layout/hierarchy1"/>
    <dgm:cxn modelId="{48B56653-4DA1-8142-9180-6A62519C1373}" type="presParOf" srcId="{86789315-079C-F747-9016-965849C2B556}" destId="{CBD61046-4E6A-1B44-B8E7-D865E1831653}" srcOrd="0" destOrd="0" presId="urn:microsoft.com/office/officeart/2005/8/layout/hierarchy1"/>
    <dgm:cxn modelId="{358FD565-4DD9-E44B-870E-33B19D57334A}" type="presParOf" srcId="{86789315-079C-F747-9016-965849C2B556}" destId="{BBBC0631-95CF-A147-BB95-5F1135E13F4D}" srcOrd="1" destOrd="0" presId="urn:microsoft.com/office/officeart/2005/8/layout/hierarchy1"/>
    <dgm:cxn modelId="{AA970832-94AF-6B4C-BCA0-716612B0B5B4}" type="presParOf" srcId="{0E9CA387-96E7-694C-A393-1DD4018B4C89}" destId="{451B16B7-42E0-5C4F-95B2-C4786C4F67AC}" srcOrd="1" destOrd="0" presId="urn:microsoft.com/office/officeart/2005/8/layout/hierarchy1"/>
    <dgm:cxn modelId="{B3C94A2F-BEC7-5348-8471-FB8AAAE95129}" type="presParOf" srcId="{0492E6C0-31C3-014A-8259-A3FE453EB4D8}" destId="{E79294C1-0C97-E14C-9F21-11B9BDD0FC57}" srcOrd="1" destOrd="0" presId="urn:microsoft.com/office/officeart/2005/8/layout/hierarchy1"/>
    <dgm:cxn modelId="{70B42A08-4F6F-744C-B618-14A2D795362D}" type="presParOf" srcId="{E79294C1-0C97-E14C-9F21-11B9BDD0FC57}" destId="{10CB545F-9E65-3145-9A71-C3717D9CEFC3}" srcOrd="0" destOrd="0" presId="urn:microsoft.com/office/officeart/2005/8/layout/hierarchy1"/>
    <dgm:cxn modelId="{C2003D29-19D6-D547-9F32-752B5EB3B03B}" type="presParOf" srcId="{10CB545F-9E65-3145-9A71-C3717D9CEFC3}" destId="{7B629FE4-9DF0-0A46-93AE-251A197F46FA}" srcOrd="0" destOrd="0" presId="urn:microsoft.com/office/officeart/2005/8/layout/hierarchy1"/>
    <dgm:cxn modelId="{DC0B09BF-A81B-F740-8CCF-52B0A8805309}" type="presParOf" srcId="{10CB545F-9E65-3145-9A71-C3717D9CEFC3}" destId="{1C142510-9EFC-554D-AECE-884B379B7DE4}" srcOrd="1" destOrd="0" presId="urn:microsoft.com/office/officeart/2005/8/layout/hierarchy1"/>
    <dgm:cxn modelId="{5562189F-B636-E744-9676-E038113D851D}" type="presParOf" srcId="{E79294C1-0C97-E14C-9F21-11B9BDD0FC57}" destId="{A70C7BE6-1324-F448-87B9-65A1F4BA7520}"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CC4B45-F9DC-41CB-AB6D-24A743E13C24}"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6F5E1269-7FAA-49BD-A04F-A578DE5F89BD}">
      <dgm:prSet/>
      <dgm:spPr/>
      <dgm:t>
        <a:bodyPr/>
        <a:lstStyle/>
        <a:p>
          <a:pPr>
            <a:lnSpc>
              <a:spcPct val="100000"/>
            </a:lnSpc>
          </a:pPr>
          <a:r>
            <a:rPr lang="en-US" b="0" i="0"/>
            <a:t>La crittografia end-to-end permette solo a chi invia un messaggio e a chi lo riceve di poterlo leggere, mentre chiunque intercetti i dati vedrà solo una stringa di caratteri senza senso. WhatsApp offre questo tipo di crittografia in modo automatico per tutti i messaggi dal 2016, mentre Telegram, no.</a:t>
          </a:r>
          <a:endParaRPr lang="en-US" dirty="0"/>
        </a:p>
      </dgm:t>
    </dgm:pt>
    <dgm:pt modelId="{97102AD5-4D49-43A1-B99A-2B118650542D}" type="parTrans" cxnId="{7E17CA2B-957F-435F-BCA4-27E9A12D1A92}">
      <dgm:prSet/>
      <dgm:spPr/>
      <dgm:t>
        <a:bodyPr/>
        <a:lstStyle/>
        <a:p>
          <a:endParaRPr lang="en-US"/>
        </a:p>
      </dgm:t>
    </dgm:pt>
    <dgm:pt modelId="{7471AC54-90B0-4B04-A269-ECBC5849E1A9}" type="sibTrans" cxnId="{7E17CA2B-957F-435F-BCA4-27E9A12D1A92}">
      <dgm:prSet/>
      <dgm:spPr/>
      <dgm:t>
        <a:bodyPr/>
        <a:lstStyle/>
        <a:p>
          <a:pPr>
            <a:lnSpc>
              <a:spcPct val="100000"/>
            </a:lnSpc>
          </a:pPr>
          <a:endParaRPr lang="en-US"/>
        </a:p>
      </dgm:t>
    </dgm:pt>
    <dgm:pt modelId="{246D8968-0E6D-4140-BD56-D9CCC1350FB9}">
      <dgm:prSet/>
      <dgm:spPr/>
      <dgm:t>
        <a:bodyPr/>
        <a:lstStyle/>
        <a:p>
          <a:pPr>
            <a:lnSpc>
              <a:spcPct val="100000"/>
            </a:lnSpc>
          </a:pPr>
          <a:r>
            <a:rPr lang="en-US" b="0" i="0" dirty="0"/>
            <a:t>Le chat </a:t>
          </a:r>
          <a:r>
            <a:rPr lang="en-US" b="0" i="0" dirty="0" err="1"/>
            <a:t>su</a:t>
          </a:r>
          <a:r>
            <a:rPr lang="en-US" b="0" i="0" dirty="0"/>
            <a:t> Telegram </a:t>
          </a:r>
          <a:r>
            <a:rPr lang="en-US" b="0" i="0" dirty="0" err="1"/>
            <a:t>sono</a:t>
          </a:r>
          <a:r>
            <a:rPr lang="en-US" b="0" i="0" dirty="0"/>
            <a:t> </a:t>
          </a:r>
          <a:r>
            <a:rPr lang="en-US" b="0" i="0" dirty="0" err="1"/>
            <a:t>criptate</a:t>
          </a:r>
          <a:r>
            <a:rPr lang="en-US" b="0" i="0" dirty="0"/>
            <a:t> solo se </a:t>
          </a:r>
          <a:r>
            <a:rPr lang="en-US" b="0" i="0" dirty="0" err="1"/>
            <a:t>decidi</a:t>
          </a:r>
          <a:r>
            <a:rPr lang="en-US" b="0" i="0" dirty="0"/>
            <a:t> </a:t>
          </a:r>
          <a:r>
            <a:rPr lang="en-US" b="0" i="0" dirty="0" err="1"/>
            <a:t>tu</a:t>
          </a:r>
          <a:r>
            <a:rPr lang="en-US" b="0" i="0" dirty="0"/>
            <a:t> di </a:t>
          </a:r>
          <a:r>
            <a:rPr lang="en-US" b="0" i="0" dirty="0" err="1"/>
            <a:t>attivare</a:t>
          </a:r>
          <a:r>
            <a:rPr lang="en-US" b="0" i="0" dirty="0"/>
            <a:t> </a:t>
          </a:r>
          <a:r>
            <a:rPr lang="en-US" b="0" i="0" dirty="0" err="1"/>
            <a:t>l’opzione</a:t>
          </a:r>
          <a:r>
            <a:rPr lang="en-US" b="0" i="0" dirty="0"/>
            <a:t> “chat </a:t>
          </a:r>
          <a:r>
            <a:rPr lang="en-US" b="0" i="0" dirty="0" err="1"/>
            <a:t>segreta</a:t>
          </a:r>
          <a:r>
            <a:rPr lang="en-US" b="0" i="0" dirty="0"/>
            <a:t>” per </a:t>
          </a:r>
          <a:r>
            <a:rPr lang="en-US" b="0" i="0" dirty="0" err="1"/>
            <a:t>ognuno</a:t>
          </a:r>
          <a:r>
            <a:rPr lang="en-US" b="0" i="0" dirty="0"/>
            <a:t> </a:t>
          </a:r>
          <a:r>
            <a:rPr lang="en-US" b="0" i="0" dirty="0" err="1"/>
            <a:t>dei</a:t>
          </a:r>
          <a:r>
            <a:rPr lang="en-US" b="0" i="0" dirty="0"/>
            <a:t> </a:t>
          </a:r>
          <a:r>
            <a:rPr lang="en-US" b="0" i="0" dirty="0" err="1"/>
            <a:t>tuoi</a:t>
          </a:r>
          <a:r>
            <a:rPr lang="en-US" b="0" i="0" dirty="0"/>
            <a:t> </a:t>
          </a:r>
          <a:r>
            <a:rPr lang="en-US" b="0" i="0" dirty="0" err="1"/>
            <a:t>contatti</a:t>
          </a:r>
          <a:r>
            <a:rPr lang="en-US" b="0" i="0" dirty="0"/>
            <a:t>.</a:t>
          </a:r>
          <a:endParaRPr lang="en-US" dirty="0"/>
        </a:p>
      </dgm:t>
    </dgm:pt>
    <dgm:pt modelId="{CAA0E55F-B21B-48EF-A8AE-ECC6067FAFF3}" type="parTrans" cxnId="{B1CCD929-85F3-42E5-969D-E2BB728978A6}">
      <dgm:prSet/>
      <dgm:spPr/>
      <dgm:t>
        <a:bodyPr/>
        <a:lstStyle/>
        <a:p>
          <a:endParaRPr lang="en-US"/>
        </a:p>
      </dgm:t>
    </dgm:pt>
    <dgm:pt modelId="{00D79306-0C7D-4233-A2EA-A852152E5B01}" type="sibTrans" cxnId="{B1CCD929-85F3-42E5-969D-E2BB728978A6}">
      <dgm:prSet/>
      <dgm:spPr/>
      <dgm:t>
        <a:bodyPr/>
        <a:lstStyle/>
        <a:p>
          <a:endParaRPr lang="en-US"/>
        </a:p>
      </dgm:t>
    </dgm:pt>
    <dgm:pt modelId="{88FA019F-3136-4D9B-98A4-43808DDFFD87}" type="pres">
      <dgm:prSet presAssocID="{DCCC4B45-F9DC-41CB-AB6D-24A743E13C24}" presName="root" presStyleCnt="0">
        <dgm:presLayoutVars>
          <dgm:dir/>
          <dgm:resizeHandles val="exact"/>
        </dgm:presLayoutVars>
      </dgm:prSet>
      <dgm:spPr/>
    </dgm:pt>
    <dgm:pt modelId="{01DC414B-2898-41F8-9816-030FDCB4FE1E}" type="pres">
      <dgm:prSet presAssocID="{6F5E1269-7FAA-49BD-A04F-A578DE5F89BD}" presName="compNode" presStyleCnt="0"/>
      <dgm:spPr/>
    </dgm:pt>
    <dgm:pt modelId="{1BA1A5AE-4E50-4703-AF9E-A0DDB8CB2B7C}" type="pres">
      <dgm:prSet presAssocID="{6F5E1269-7FAA-49BD-A04F-A578DE5F89BD}" presName="bgRect" presStyleLbl="bgShp" presStyleIdx="0" presStyleCnt="2"/>
      <dgm:spPr/>
    </dgm:pt>
    <dgm:pt modelId="{40418BC7-EB1A-48DF-9685-97EAC76B3A6F}" type="pres">
      <dgm:prSet presAssocID="{6F5E1269-7FAA-49BD-A04F-A578DE5F89BD}" presName="iconRect" presStyleLbl="node1" presStyleIdx="0" presStyleCnt="2"/>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iave"/>
        </a:ext>
      </dgm:extLst>
    </dgm:pt>
    <dgm:pt modelId="{FA9C0603-879F-40C1-BAF8-1CF6D1C3EF3F}" type="pres">
      <dgm:prSet presAssocID="{6F5E1269-7FAA-49BD-A04F-A578DE5F89BD}" presName="spaceRect" presStyleCnt="0"/>
      <dgm:spPr/>
    </dgm:pt>
    <dgm:pt modelId="{5F59597C-EC13-4F97-B964-50EBC9E60837}" type="pres">
      <dgm:prSet presAssocID="{6F5E1269-7FAA-49BD-A04F-A578DE5F89BD}" presName="parTx" presStyleLbl="revTx" presStyleIdx="0" presStyleCnt="2">
        <dgm:presLayoutVars>
          <dgm:chMax val="0"/>
          <dgm:chPref val="0"/>
        </dgm:presLayoutVars>
      </dgm:prSet>
      <dgm:spPr/>
    </dgm:pt>
    <dgm:pt modelId="{1716D8E7-A1DB-42B6-92CC-A5D233810DD6}" type="pres">
      <dgm:prSet presAssocID="{7471AC54-90B0-4B04-A269-ECBC5849E1A9}" presName="sibTrans" presStyleCnt="0"/>
      <dgm:spPr/>
    </dgm:pt>
    <dgm:pt modelId="{532559D0-C55B-4E10-BD6C-4F9442D658EF}" type="pres">
      <dgm:prSet presAssocID="{246D8968-0E6D-4140-BD56-D9CCC1350FB9}" presName="compNode" presStyleCnt="0"/>
      <dgm:spPr/>
    </dgm:pt>
    <dgm:pt modelId="{02FC4338-FBC5-4A65-85C3-C8F5EC8A54D4}" type="pres">
      <dgm:prSet presAssocID="{246D8968-0E6D-4140-BD56-D9CCC1350FB9}" presName="bgRect" presStyleLbl="bgShp" presStyleIdx="1" presStyleCnt="2"/>
      <dgm:spPr/>
    </dgm:pt>
    <dgm:pt modelId="{0B5894C1-2DF7-4647-98FB-28C74C12A22F}" type="pres">
      <dgm:prSet presAssocID="{246D8968-0E6D-4140-BD56-D9CCC1350FB9}" presName="iconRect" presStyleLbl="nod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Bubble"/>
        </a:ext>
      </dgm:extLst>
    </dgm:pt>
    <dgm:pt modelId="{D3F21E82-4395-4BF3-81E3-4EE3B3E66ED9}" type="pres">
      <dgm:prSet presAssocID="{246D8968-0E6D-4140-BD56-D9CCC1350FB9}" presName="spaceRect" presStyleCnt="0"/>
      <dgm:spPr/>
    </dgm:pt>
    <dgm:pt modelId="{F305E3B4-7D64-43E5-8139-08F80AD64EDB}" type="pres">
      <dgm:prSet presAssocID="{246D8968-0E6D-4140-BD56-D9CCC1350FB9}" presName="parTx" presStyleLbl="revTx" presStyleIdx="1" presStyleCnt="2">
        <dgm:presLayoutVars>
          <dgm:chMax val="0"/>
          <dgm:chPref val="0"/>
        </dgm:presLayoutVars>
      </dgm:prSet>
      <dgm:spPr/>
    </dgm:pt>
  </dgm:ptLst>
  <dgm:cxnLst>
    <dgm:cxn modelId="{D3C8970C-AB6D-814D-8961-E5B703290B5F}" type="presOf" srcId="{DCCC4B45-F9DC-41CB-AB6D-24A743E13C24}" destId="{88FA019F-3136-4D9B-98A4-43808DDFFD87}" srcOrd="0" destOrd="0" presId="urn:microsoft.com/office/officeart/2018/2/layout/IconVerticalSolidList"/>
    <dgm:cxn modelId="{B1CCD929-85F3-42E5-969D-E2BB728978A6}" srcId="{DCCC4B45-F9DC-41CB-AB6D-24A743E13C24}" destId="{246D8968-0E6D-4140-BD56-D9CCC1350FB9}" srcOrd="1" destOrd="0" parTransId="{CAA0E55F-B21B-48EF-A8AE-ECC6067FAFF3}" sibTransId="{00D79306-0C7D-4233-A2EA-A852152E5B01}"/>
    <dgm:cxn modelId="{7E17CA2B-957F-435F-BCA4-27E9A12D1A92}" srcId="{DCCC4B45-F9DC-41CB-AB6D-24A743E13C24}" destId="{6F5E1269-7FAA-49BD-A04F-A578DE5F89BD}" srcOrd="0" destOrd="0" parTransId="{97102AD5-4D49-43A1-B99A-2B118650542D}" sibTransId="{7471AC54-90B0-4B04-A269-ECBC5849E1A9}"/>
    <dgm:cxn modelId="{017E7446-1477-964D-9C20-12769C78A0C1}" type="presOf" srcId="{6F5E1269-7FAA-49BD-A04F-A578DE5F89BD}" destId="{5F59597C-EC13-4F97-B964-50EBC9E60837}" srcOrd="0" destOrd="0" presId="urn:microsoft.com/office/officeart/2018/2/layout/IconVerticalSolidList"/>
    <dgm:cxn modelId="{E59556E7-21CF-A440-8698-E854D81BE41C}" type="presOf" srcId="{246D8968-0E6D-4140-BD56-D9CCC1350FB9}" destId="{F305E3B4-7D64-43E5-8139-08F80AD64EDB}" srcOrd="0" destOrd="0" presId="urn:microsoft.com/office/officeart/2018/2/layout/IconVerticalSolidList"/>
    <dgm:cxn modelId="{6DA58A62-473B-764E-95AD-E5804ECE5EA9}" type="presParOf" srcId="{88FA019F-3136-4D9B-98A4-43808DDFFD87}" destId="{01DC414B-2898-41F8-9816-030FDCB4FE1E}" srcOrd="0" destOrd="0" presId="urn:microsoft.com/office/officeart/2018/2/layout/IconVerticalSolidList"/>
    <dgm:cxn modelId="{7A20B1AC-8DA0-4743-A2ED-23698C59ACCA}" type="presParOf" srcId="{01DC414B-2898-41F8-9816-030FDCB4FE1E}" destId="{1BA1A5AE-4E50-4703-AF9E-A0DDB8CB2B7C}" srcOrd="0" destOrd="0" presId="urn:microsoft.com/office/officeart/2018/2/layout/IconVerticalSolidList"/>
    <dgm:cxn modelId="{2DC4E539-1FDF-6543-9247-2F7F83643DAE}" type="presParOf" srcId="{01DC414B-2898-41F8-9816-030FDCB4FE1E}" destId="{40418BC7-EB1A-48DF-9685-97EAC76B3A6F}" srcOrd="1" destOrd="0" presId="urn:microsoft.com/office/officeart/2018/2/layout/IconVerticalSolidList"/>
    <dgm:cxn modelId="{DF51DFB4-D37E-A346-B85B-68EB5BB866F6}" type="presParOf" srcId="{01DC414B-2898-41F8-9816-030FDCB4FE1E}" destId="{FA9C0603-879F-40C1-BAF8-1CF6D1C3EF3F}" srcOrd="2" destOrd="0" presId="urn:microsoft.com/office/officeart/2018/2/layout/IconVerticalSolidList"/>
    <dgm:cxn modelId="{48A2E540-BB29-D242-95F5-7F7034146084}" type="presParOf" srcId="{01DC414B-2898-41F8-9816-030FDCB4FE1E}" destId="{5F59597C-EC13-4F97-B964-50EBC9E60837}" srcOrd="3" destOrd="0" presId="urn:microsoft.com/office/officeart/2018/2/layout/IconVerticalSolidList"/>
    <dgm:cxn modelId="{FAF5975F-6E46-E347-93E7-B740EB3FFE92}" type="presParOf" srcId="{88FA019F-3136-4D9B-98A4-43808DDFFD87}" destId="{1716D8E7-A1DB-42B6-92CC-A5D233810DD6}" srcOrd="1" destOrd="0" presId="urn:microsoft.com/office/officeart/2018/2/layout/IconVerticalSolidList"/>
    <dgm:cxn modelId="{8960C0C4-82A2-134A-86DE-149D5B03FE3D}" type="presParOf" srcId="{88FA019F-3136-4D9B-98A4-43808DDFFD87}" destId="{532559D0-C55B-4E10-BD6C-4F9442D658EF}" srcOrd="2" destOrd="0" presId="urn:microsoft.com/office/officeart/2018/2/layout/IconVerticalSolidList"/>
    <dgm:cxn modelId="{66275983-3B8F-9549-83E8-C0ABBBFF8329}" type="presParOf" srcId="{532559D0-C55B-4E10-BD6C-4F9442D658EF}" destId="{02FC4338-FBC5-4A65-85C3-C8F5EC8A54D4}" srcOrd="0" destOrd="0" presId="urn:microsoft.com/office/officeart/2018/2/layout/IconVerticalSolidList"/>
    <dgm:cxn modelId="{04BB07B6-CE13-3E4F-AC95-964777BB9022}" type="presParOf" srcId="{532559D0-C55B-4E10-BD6C-4F9442D658EF}" destId="{0B5894C1-2DF7-4647-98FB-28C74C12A22F}" srcOrd="1" destOrd="0" presId="urn:microsoft.com/office/officeart/2018/2/layout/IconVerticalSolidList"/>
    <dgm:cxn modelId="{FAE4DB7A-D6B3-0046-BB78-4C11032BAD61}" type="presParOf" srcId="{532559D0-C55B-4E10-BD6C-4F9442D658EF}" destId="{D3F21E82-4395-4BF3-81E3-4EE3B3E66ED9}" srcOrd="2" destOrd="0" presId="urn:microsoft.com/office/officeart/2018/2/layout/IconVerticalSolidList"/>
    <dgm:cxn modelId="{B8C3F2CC-E525-7641-AD6D-5F3748650615}" type="presParOf" srcId="{532559D0-C55B-4E10-BD6C-4F9442D658EF}" destId="{F305E3B4-7D64-43E5-8139-08F80AD64ED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C57055-BFC7-4D91-93A4-CBBA8331BA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93C507-178B-47DE-BDAD-3696C31FB3FF}">
      <dgm:prSet/>
      <dgm:spPr/>
      <dgm:t>
        <a:bodyPr/>
        <a:lstStyle/>
        <a:p>
          <a:pPr>
            <a:lnSpc>
              <a:spcPct val="100000"/>
            </a:lnSpc>
          </a:pPr>
          <a:r>
            <a:rPr lang="it-IT" b="0" i="0" dirty="0"/>
            <a:t>Prima di scrivere a chiunque su </a:t>
          </a:r>
          <a:r>
            <a:rPr lang="it-IT" b="0" i="0" dirty="0" err="1"/>
            <a:t>Telegram</a:t>
          </a:r>
          <a:r>
            <a:rPr lang="it-IT" b="0" i="0" dirty="0"/>
            <a:t>, devi concedere alla app l’accesso alla tua lista contatti. Ogni contatto viene poi salvato dalla app, affinché possa mandarti una notifica quando qualcuno che conosci si iscrive a </a:t>
          </a:r>
          <a:r>
            <a:rPr lang="it-IT" b="0" i="0" dirty="0" err="1"/>
            <a:t>Telegram</a:t>
          </a:r>
          <a:r>
            <a:rPr lang="it-IT" b="0" i="0" dirty="0"/>
            <a:t>.</a:t>
          </a:r>
          <a:endParaRPr lang="en-US" dirty="0"/>
        </a:p>
      </dgm:t>
    </dgm:pt>
    <dgm:pt modelId="{AF2D9D5B-ACA7-4A73-949E-B77A1BB4491D}" type="parTrans" cxnId="{CF1F1154-92AB-4F69-A460-E322CDDECFC6}">
      <dgm:prSet/>
      <dgm:spPr/>
      <dgm:t>
        <a:bodyPr/>
        <a:lstStyle/>
        <a:p>
          <a:endParaRPr lang="en-US"/>
        </a:p>
      </dgm:t>
    </dgm:pt>
    <dgm:pt modelId="{F1468DB8-7EB1-418E-B5E9-718BB03A6C0C}" type="sibTrans" cxnId="{CF1F1154-92AB-4F69-A460-E322CDDECFC6}">
      <dgm:prSet/>
      <dgm:spPr/>
      <dgm:t>
        <a:bodyPr/>
        <a:lstStyle/>
        <a:p>
          <a:endParaRPr lang="en-US"/>
        </a:p>
      </dgm:t>
    </dgm:pt>
    <dgm:pt modelId="{04CCB352-EEF6-41B9-8C00-D8DF795F3970}">
      <dgm:prSet/>
      <dgm:spPr/>
      <dgm:t>
        <a:bodyPr/>
        <a:lstStyle/>
        <a:p>
          <a:pPr>
            <a:lnSpc>
              <a:spcPct val="100000"/>
            </a:lnSpc>
          </a:pPr>
          <a:r>
            <a:rPr lang="it-IT" b="0" i="0"/>
            <a:t>Questo permette alla app di raccogliere dati di persone che non si sono mai iscritte a Telegram. </a:t>
          </a:r>
          <a:endParaRPr lang="en-US"/>
        </a:p>
      </dgm:t>
    </dgm:pt>
    <dgm:pt modelId="{239EE95E-9116-4B2C-8AE4-AE60EF802904}" type="parTrans" cxnId="{0DD21C32-1BE5-439C-8FBF-E6F89D43EE7D}">
      <dgm:prSet/>
      <dgm:spPr/>
      <dgm:t>
        <a:bodyPr/>
        <a:lstStyle/>
        <a:p>
          <a:endParaRPr lang="en-US"/>
        </a:p>
      </dgm:t>
    </dgm:pt>
    <dgm:pt modelId="{6E6AC548-06C9-4725-B031-3F0FCDF7ED10}" type="sibTrans" cxnId="{0DD21C32-1BE5-439C-8FBF-E6F89D43EE7D}">
      <dgm:prSet/>
      <dgm:spPr/>
      <dgm:t>
        <a:bodyPr/>
        <a:lstStyle/>
        <a:p>
          <a:endParaRPr lang="en-US"/>
        </a:p>
      </dgm:t>
    </dgm:pt>
    <dgm:pt modelId="{E0BB3244-0D0F-4CD8-8C99-44CF88783A06}">
      <dgm:prSet/>
      <dgm:spPr/>
      <dgm:t>
        <a:bodyPr/>
        <a:lstStyle/>
        <a:p>
          <a:pPr>
            <a:lnSpc>
              <a:spcPct val="100000"/>
            </a:lnSpc>
          </a:pPr>
          <a:r>
            <a:rPr lang="it-IT" b="0" i="0"/>
            <a:t>Come WhatsApp, anche Telegram raccoglie metadati—compreso il tuo indirizzo IP e il tipo di dispositivo che usi—e li conserva per un anno. Gli indirizzi IP possono essere usati per tracciare utenti singoli e persino i loro spostamenti.</a:t>
          </a:r>
          <a:endParaRPr lang="en-US"/>
        </a:p>
      </dgm:t>
    </dgm:pt>
    <dgm:pt modelId="{E794A33D-4814-4C25-B5F1-906FF4616A22}" type="parTrans" cxnId="{A813B838-FF17-46E6-A8C8-7AF2CA99CE6C}">
      <dgm:prSet/>
      <dgm:spPr/>
      <dgm:t>
        <a:bodyPr/>
        <a:lstStyle/>
        <a:p>
          <a:endParaRPr lang="en-US"/>
        </a:p>
      </dgm:t>
    </dgm:pt>
    <dgm:pt modelId="{B9963B6F-5449-4C5F-BAF5-0D3FAC197CF8}" type="sibTrans" cxnId="{A813B838-FF17-46E6-A8C8-7AF2CA99CE6C}">
      <dgm:prSet/>
      <dgm:spPr/>
      <dgm:t>
        <a:bodyPr/>
        <a:lstStyle/>
        <a:p>
          <a:endParaRPr lang="en-US"/>
        </a:p>
      </dgm:t>
    </dgm:pt>
    <dgm:pt modelId="{A9EE9314-8B24-EE4B-94A1-4DCC4A5BAD02}" type="pres">
      <dgm:prSet presAssocID="{81C57055-BFC7-4D91-93A4-CBBA8331BAB2}" presName="linear" presStyleCnt="0">
        <dgm:presLayoutVars>
          <dgm:animLvl val="lvl"/>
          <dgm:resizeHandles val="exact"/>
        </dgm:presLayoutVars>
      </dgm:prSet>
      <dgm:spPr/>
    </dgm:pt>
    <dgm:pt modelId="{545D9336-F015-494B-9EEC-EB50FE3BD283}" type="pres">
      <dgm:prSet presAssocID="{9393C507-178B-47DE-BDAD-3696C31FB3FF}" presName="parentText" presStyleLbl="node1" presStyleIdx="0" presStyleCnt="3" custScaleY="78159">
        <dgm:presLayoutVars>
          <dgm:chMax val="0"/>
          <dgm:bulletEnabled val="1"/>
        </dgm:presLayoutVars>
      </dgm:prSet>
      <dgm:spPr/>
    </dgm:pt>
    <dgm:pt modelId="{A82182E8-82F0-A94F-BF28-90AAF363C8F1}" type="pres">
      <dgm:prSet presAssocID="{F1468DB8-7EB1-418E-B5E9-718BB03A6C0C}" presName="spacer" presStyleCnt="0"/>
      <dgm:spPr/>
    </dgm:pt>
    <dgm:pt modelId="{E011B79D-A064-2248-AC70-EEC5D7542376}" type="pres">
      <dgm:prSet presAssocID="{04CCB352-EEF6-41B9-8C00-D8DF795F3970}" presName="parentText" presStyleLbl="node1" presStyleIdx="1" presStyleCnt="3" custScaleY="54615">
        <dgm:presLayoutVars>
          <dgm:chMax val="0"/>
          <dgm:bulletEnabled val="1"/>
        </dgm:presLayoutVars>
      </dgm:prSet>
      <dgm:spPr/>
    </dgm:pt>
    <dgm:pt modelId="{289A0FF3-1BBA-3343-8C55-2C5270888B31}" type="pres">
      <dgm:prSet presAssocID="{6E6AC548-06C9-4725-B031-3F0FCDF7ED10}" presName="spacer" presStyleCnt="0"/>
      <dgm:spPr/>
    </dgm:pt>
    <dgm:pt modelId="{027AC2C5-C38D-2D43-AA97-3755F0F7E5CB}" type="pres">
      <dgm:prSet presAssocID="{E0BB3244-0D0F-4CD8-8C99-44CF88783A06}" presName="parentText" presStyleLbl="node1" presStyleIdx="2" presStyleCnt="3" custScaleY="68415">
        <dgm:presLayoutVars>
          <dgm:chMax val="0"/>
          <dgm:bulletEnabled val="1"/>
        </dgm:presLayoutVars>
      </dgm:prSet>
      <dgm:spPr/>
    </dgm:pt>
  </dgm:ptLst>
  <dgm:cxnLst>
    <dgm:cxn modelId="{871FDF2B-BCB3-494D-B0BE-777750164184}" type="presOf" srcId="{9393C507-178B-47DE-BDAD-3696C31FB3FF}" destId="{545D9336-F015-494B-9EEC-EB50FE3BD283}" srcOrd="0" destOrd="0" presId="urn:microsoft.com/office/officeart/2005/8/layout/vList2"/>
    <dgm:cxn modelId="{0DD21C32-1BE5-439C-8FBF-E6F89D43EE7D}" srcId="{81C57055-BFC7-4D91-93A4-CBBA8331BAB2}" destId="{04CCB352-EEF6-41B9-8C00-D8DF795F3970}" srcOrd="1" destOrd="0" parTransId="{239EE95E-9116-4B2C-8AE4-AE60EF802904}" sibTransId="{6E6AC548-06C9-4725-B031-3F0FCDF7ED10}"/>
    <dgm:cxn modelId="{A813B838-FF17-46E6-A8C8-7AF2CA99CE6C}" srcId="{81C57055-BFC7-4D91-93A4-CBBA8331BAB2}" destId="{E0BB3244-0D0F-4CD8-8C99-44CF88783A06}" srcOrd="2" destOrd="0" parTransId="{E794A33D-4814-4C25-B5F1-906FF4616A22}" sibTransId="{B9963B6F-5449-4C5F-BAF5-0D3FAC197CF8}"/>
    <dgm:cxn modelId="{62511860-1284-8941-B8A3-1FFEBF611429}" type="presOf" srcId="{04CCB352-EEF6-41B9-8C00-D8DF795F3970}" destId="{E011B79D-A064-2248-AC70-EEC5D7542376}" srcOrd="0" destOrd="0" presId="urn:microsoft.com/office/officeart/2005/8/layout/vList2"/>
    <dgm:cxn modelId="{CF1F1154-92AB-4F69-A460-E322CDDECFC6}" srcId="{81C57055-BFC7-4D91-93A4-CBBA8331BAB2}" destId="{9393C507-178B-47DE-BDAD-3696C31FB3FF}" srcOrd="0" destOrd="0" parTransId="{AF2D9D5B-ACA7-4A73-949E-B77A1BB4491D}" sibTransId="{F1468DB8-7EB1-418E-B5E9-718BB03A6C0C}"/>
    <dgm:cxn modelId="{BB922ABA-892B-A94C-B094-D34A808724DC}" type="presOf" srcId="{E0BB3244-0D0F-4CD8-8C99-44CF88783A06}" destId="{027AC2C5-C38D-2D43-AA97-3755F0F7E5CB}" srcOrd="0" destOrd="0" presId="urn:microsoft.com/office/officeart/2005/8/layout/vList2"/>
    <dgm:cxn modelId="{E88C48EA-81DE-3147-9595-6FDAB8F45F68}" type="presOf" srcId="{81C57055-BFC7-4D91-93A4-CBBA8331BAB2}" destId="{A9EE9314-8B24-EE4B-94A1-4DCC4A5BAD02}" srcOrd="0" destOrd="0" presId="urn:microsoft.com/office/officeart/2005/8/layout/vList2"/>
    <dgm:cxn modelId="{3ECA7701-D890-7A42-A7CE-B9C7C5FCF6C7}" type="presParOf" srcId="{A9EE9314-8B24-EE4B-94A1-4DCC4A5BAD02}" destId="{545D9336-F015-494B-9EEC-EB50FE3BD283}" srcOrd="0" destOrd="0" presId="urn:microsoft.com/office/officeart/2005/8/layout/vList2"/>
    <dgm:cxn modelId="{CBF26F12-E63D-E74E-8E88-A36D90E412EE}" type="presParOf" srcId="{A9EE9314-8B24-EE4B-94A1-4DCC4A5BAD02}" destId="{A82182E8-82F0-A94F-BF28-90AAF363C8F1}" srcOrd="1" destOrd="0" presId="urn:microsoft.com/office/officeart/2005/8/layout/vList2"/>
    <dgm:cxn modelId="{9A8DBEFB-A484-5D4B-A2F3-D7E184E34A27}" type="presParOf" srcId="{A9EE9314-8B24-EE4B-94A1-4DCC4A5BAD02}" destId="{E011B79D-A064-2248-AC70-EEC5D7542376}" srcOrd="2" destOrd="0" presId="urn:microsoft.com/office/officeart/2005/8/layout/vList2"/>
    <dgm:cxn modelId="{AA3FEC99-7E91-524E-8071-3E7525343F98}" type="presParOf" srcId="{A9EE9314-8B24-EE4B-94A1-4DCC4A5BAD02}" destId="{289A0FF3-1BBA-3343-8C55-2C5270888B31}" srcOrd="3" destOrd="0" presId="urn:microsoft.com/office/officeart/2005/8/layout/vList2"/>
    <dgm:cxn modelId="{6E19CD6E-0233-9B44-BBA9-43C7747061FD}" type="presParOf" srcId="{A9EE9314-8B24-EE4B-94A1-4DCC4A5BAD02}" destId="{027AC2C5-C38D-2D43-AA97-3755F0F7E5C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41CF57-CD58-45D2-B600-562E699A3775}"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1BBD86FA-F0C9-4F47-814A-24CAAD56E3B2}">
      <dgm:prSet/>
      <dgm:spPr/>
      <dgm:t>
        <a:bodyPr/>
        <a:lstStyle/>
        <a:p>
          <a:r>
            <a:rPr lang="en-US" b="0" i="0"/>
            <a:t>I gruppi e i canali su </a:t>
          </a:r>
          <a:r>
            <a:rPr lang="en-US"/>
            <a:t>T</a:t>
          </a:r>
          <a:r>
            <a:rPr lang="en-US" b="0" i="0"/>
            <a:t>elegram sono molto utili per mobilitare ampi gruppi, infatti, possono ospitare centinaia di migliaia di account.</a:t>
          </a:r>
          <a:endParaRPr lang="en-US"/>
        </a:p>
      </dgm:t>
    </dgm:pt>
    <dgm:pt modelId="{D540227D-AB87-4100-9D04-83E87410D83E}" type="parTrans" cxnId="{92BABA4B-16CB-4845-A7B4-A908F368EDF8}">
      <dgm:prSet/>
      <dgm:spPr/>
      <dgm:t>
        <a:bodyPr/>
        <a:lstStyle/>
        <a:p>
          <a:endParaRPr lang="en-US"/>
        </a:p>
      </dgm:t>
    </dgm:pt>
    <dgm:pt modelId="{16437CF8-FAAF-42C8-8DB4-F9876A840AA1}" type="sibTrans" cxnId="{92BABA4B-16CB-4845-A7B4-A908F368EDF8}">
      <dgm:prSet/>
      <dgm:spPr/>
      <dgm:t>
        <a:bodyPr/>
        <a:lstStyle/>
        <a:p>
          <a:endParaRPr lang="en-US"/>
        </a:p>
      </dgm:t>
    </dgm:pt>
    <dgm:pt modelId="{11EE9C4D-5929-4823-BBB2-DB5218DAD8DB}">
      <dgm:prSet/>
      <dgm:spPr/>
      <dgm:t>
        <a:bodyPr/>
        <a:lstStyle/>
        <a:p>
          <a:r>
            <a:rPr lang="it-IT" b="0" i="0"/>
            <a:t>Ma stando al sito ZDNet, diversi ingegneri informatici a Hong Kong hanno avvertito i manifestanti che i loro dati non erano al sicuro. Anzi, esistono tutorial online che mostrano come estrarre le informazioni di un utente da gruppi o canali Telegramcon conoscenze basilari di programmazione.</a:t>
          </a:r>
          <a:endParaRPr lang="en-US"/>
        </a:p>
      </dgm:t>
    </dgm:pt>
    <dgm:pt modelId="{F5B80950-6E60-4C7A-BAFD-D02186CF15A1}" type="parTrans" cxnId="{9837BDE9-90FA-4A66-B991-74AE40EE76F3}">
      <dgm:prSet/>
      <dgm:spPr/>
      <dgm:t>
        <a:bodyPr/>
        <a:lstStyle/>
        <a:p>
          <a:endParaRPr lang="en-US"/>
        </a:p>
      </dgm:t>
    </dgm:pt>
    <dgm:pt modelId="{33B0C71D-C3FF-49C8-8C5D-BB6A60FEA35D}" type="sibTrans" cxnId="{9837BDE9-90FA-4A66-B991-74AE40EE76F3}">
      <dgm:prSet/>
      <dgm:spPr/>
      <dgm:t>
        <a:bodyPr/>
        <a:lstStyle/>
        <a:p>
          <a:endParaRPr lang="en-US"/>
        </a:p>
      </dgm:t>
    </dgm:pt>
    <dgm:pt modelId="{D2108CE8-60BE-7941-966A-5381015378B2}" type="pres">
      <dgm:prSet presAssocID="{0341CF57-CD58-45D2-B600-562E699A3775}" presName="Name0" presStyleCnt="0">
        <dgm:presLayoutVars>
          <dgm:dir/>
          <dgm:animLvl val="lvl"/>
          <dgm:resizeHandles val="exact"/>
        </dgm:presLayoutVars>
      </dgm:prSet>
      <dgm:spPr/>
    </dgm:pt>
    <dgm:pt modelId="{19791382-4C94-1E47-B42C-3C7CD59A32E1}" type="pres">
      <dgm:prSet presAssocID="{11EE9C4D-5929-4823-BBB2-DB5218DAD8DB}" presName="boxAndChildren" presStyleCnt="0"/>
      <dgm:spPr/>
    </dgm:pt>
    <dgm:pt modelId="{368695F2-E327-4F47-ADAA-196F4860BF92}" type="pres">
      <dgm:prSet presAssocID="{11EE9C4D-5929-4823-BBB2-DB5218DAD8DB}" presName="parentTextBox" presStyleLbl="node1" presStyleIdx="0" presStyleCnt="2"/>
      <dgm:spPr/>
    </dgm:pt>
    <dgm:pt modelId="{7D383C2F-4696-A84A-B947-4EAF44D133CD}" type="pres">
      <dgm:prSet presAssocID="{16437CF8-FAAF-42C8-8DB4-F9876A840AA1}" presName="sp" presStyleCnt="0"/>
      <dgm:spPr/>
    </dgm:pt>
    <dgm:pt modelId="{7E480315-94ED-9244-BE13-47141055E6B9}" type="pres">
      <dgm:prSet presAssocID="{1BBD86FA-F0C9-4F47-814A-24CAAD56E3B2}" presName="arrowAndChildren" presStyleCnt="0"/>
      <dgm:spPr/>
    </dgm:pt>
    <dgm:pt modelId="{6D3D3C9F-0EF9-B44E-8A3D-3C3ECAB500FA}" type="pres">
      <dgm:prSet presAssocID="{1BBD86FA-F0C9-4F47-814A-24CAAD56E3B2}" presName="parentTextArrow" presStyleLbl="node1" presStyleIdx="1" presStyleCnt="2"/>
      <dgm:spPr/>
    </dgm:pt>
  </dgm:ptLst>
  <dgm:cxnLst>
    <dgm:cxn modelId="{AA27762E-7FA0-AC4E-9D6C-CD0F9C20F827}" type="presOf" srcId="{0341CF57-CD58-45D2-B600-562E699A3775}" destId="{D2108CE8-60BE-7941-966A-5381015378B2}" srcOrd="0" destOrd="0" presId="urn:microsoft.com/office/officeart/2005/8/layout/process4"/>
    <dgm:cxn modelId="{92BABA4B-16CB-4845-A7B4-A908F368EDF8}" srcId="{0341CF57-CD58-45D2-B600-562E699A3775}" destId="{1BBD86FA-F0C9-4F47-814A-24CAAD56E3B2}" srcOrd="0" destOrd="0" parTransId="{D540227D-AB87-4100-9D04-83E87410D83E}" sibTransId="{16437CF8-FAAF-42C8-8DB4-F9876A840AA1}"/>
    <dgm:cxn modelId="{C1F8D9A5-1A4C-D044-9E63-1BCDD630BE0D}" type="presOf" srcId="{1BBD86FA-F0C9-4F47-814A-24CAAD56E3B2}" destId="{6D3D3C9F-0EF9-B44E-8A3D-3C3ECAB500FA}" srcOrd="0" destOrd="0" presId="urn:microsoft.com/office/officeart/2005/8/layout/process4"/>
    <dgm:cxn modelId="{9837BDE9-90FA-4A66-B991-74AE40EE76F3}" srcId="{0341CF57-CD58-45D2-B600-562E699A3775}" destId="{11EE9C4D-5929-4823-BBB2-DB5218DAD8DB}" srcOrd="1" destOrd="0" parTransId="{F5B80950-6E60-4C7A-BAFD-D02186CF15A1}" sibTransId="{33B0C71D-C3FF-49C8-8C5D-BB6A60FEA35D}"/>
    <dgm:cxn modelId="{C7CAB7F5-569A-A04D-887D-7E1EC00EB252}" type="presOf" srcId="{11EE9C4D-5929-4823-BBB2-DB5218DAD8DB}" destId="{368695F2-E327-4F47-ADAA-196F4860BF92}" srcOrd="0" destOrd="0" presId="urn:microsoft.com/office/officeart/2005/8/layout/process4"/>
    <dgm:cxn modelId="{3E21283B-C79D-C943-8FD1-79FEA1AF8F5C}" type="presParOf" srcId="{D2108CE8-60BE-7941-966A-5381015378B2}" destId="{19791382-4C94-1E47-B42C-3C7CD59A32E1}" srcOrd="0" destOrd="0" presId="urn:microsoft.com/office/officeart/2005/8/layout/process4"/>
    <dgm:cxn modelId="{FF2358CF-8053-7249-89A6-ECB52D97863A}" type="presParOf" srcId="{19791382-4C94-1E47-B42C-3C7CD59A32E1}" destId="{368695F2-E327-4F47-ADAA-196F4860BF92}" srcOrd="0" destOrd="0" presId="urn:microsoft.com/office/officeart/2005/8/layout/process4"/>
    <dgm:cxn modelId="{537D13C8-3609-034F-B349-4B25248BACD1}" type="presParOf" srcId="{D2108CE8-60BE-7941-966A-5381015378B2}" destId="{7D383C2F-4696-A84A-B947-4EAF44D133CD}" srcOrd="1" destOrd="0" presId="urn:microsoft.com/office/officeart/2005/8/layout/process4"/>
    <dgm:cxn modelId="{BEF1684C-6EF0-3849-905B-F256E4152E59}" type="presParOf" srcId="{D2108CE8-60BE-7941-966A-5381015378B2}" destId="{7E480315-94ED-9244-BE13-47141055E6B9}" srcOrd="2" destOrd="0" presId="urn:microsoft.com/office/officeart/2005/8/layout/process4"/>
    <dgm:cxn modelId="{BB245891-5B57-CE47-8BBB-3A0817C9A5EF}" type="presParOf" srcId="{7E480315-94ED-9244-BE13-47141055E6B9}" destId="{6D3D3C9F-0EF9-B44E-8A3D-3C3ECAB500FA}"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1046-4E6A-1B44-B8E7-D865E1831653}">
      <dsp:nvSpPr>
        <dsp:cNvPr id="0" name=""/>
        <dsp:cNvSpPr/>
      </dsp:nvSpPr>
      <dsp:spPr>
        <a:xfrm>
          <a:off x="-99638" y="-353582"/>
          <a:ext cx="3349732" cy="21270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BC0631-95CF-A147-BB95-5F1135E13F4D}">
      <dsp:nvSpPr>
        <dsp:cNvPr id="0" name=""/>
        <dsp:cNvSpPr/>
      </dsp:nvSpPr>
      <dsp:spPr>
        <a:xfrm>
          <a:off x="272554" y="0"/>
          <a:ext cx="3349732" cy="212708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t>Chat cloud (classiche)</a:t>
          </a:r>
          <a:r>
            <a:rPr lang="it-IT" sz="1300" kern="1200" dirty="0"/>
            <a:t>: la chat utilizza una cifratura </a:t>
          </a:r>
          <a:r>
            <a:rPr lang="it-IT" sz="1300" i="1" kern="1200" dirty="0" err="1"/>
            <a:t>client-server</a:t>
          </a:r>
          <a:r>
            <a:rPr lang="it-IT" sz="1300" kern="1200" dirty="0"/>
            <a:t>, ovvero è cifrata dal dispositivo fino ai server di </a:t>
          </a:r>
          <a:r>
            <a:rPr lang="it-IT" sz="1300" kern="1200" dirty="0" err="1"/>
            <a:t>Telegram</a:t>
          </a:r>
          <a:r>
            <a:rPr lang="it-IT" sz="1300" kern="1200" dirty="0"/>
            <a:t> e viceversa.. La chat classica permette l'invio di messaggi di testo, messaggi vocali, videomessaggi, posizione GPS attuale, coordinate GPS sulla mappa, contatti e qualsiasi tipo di file di dimensione massima di 2,0 GB.</a:t>
          </a:r>
          <a:endParaRPr lang="en-US" sz="1300" kern="1200" dirty="0"/>
        </a:p>
      </dsp:txBody>
      <dsp:txXfrm>
        <a:off x="334854" y="62300"/>
        <a:ext cx="3225132" cy="2002480"/>
      </dsp:txXfrm>
    </dsp:sp>
    <dsp:sp modelId="{7B629FE4-9DF0-0A46-93AE-251A197F46FA}">
      <dsp:nvSpPr>
        <dsp:cNvPr id="0" name=""/>
        <dsp:cNvSpPr/>
      </dsp:nvSpPr>
      <dsp:spPr>
        <a:xfrm>
          <a:off x="4095072" y="1244895"/>
          <a:ext cx="3349732" cy="21270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C142510-9EFC-554D-AECE-884B379B7DE4}">
      <dsp:nvSpPr>
        <dsp:cNvPr id="0" name=""/>
        <dsp:cNvSpPr/>
      </dsp:nvSpPr>
      <dsp:spPr>
        <a:xfrm>
          <a:off x="4467264" y="1598478"/>
          <a:ext cx="3349732" cy="212708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t>Chat segrete</a:t>
          </a:r>
          <a:r>
            <a:rPr lang="it-IT" sz="1300" kern="1200" dirty="0"/>
            <a:t>: la chat utilizza una cifratura </a:t>
          </a:r>
          <a:r>
            <a:rPr lang="it-IT" sz="1300" i="1" kern="1200" dirty="0"/>
            <a:t>end-to-end</a:t>
          </a:r>
          <a:r>
            <a:rPr lang="it-IT" sz="1300" kern="1200" dirty="0"/>
            <a:t> (o detta </a:t>
          </a:r>
          <a:r>
            <a:rPr lang="it-IT" sz="1300" i="1" kern="1200" dirty="0"/>
            <a:t>punto-punto</a:t>
          </a:r>
          <a:r>
            <a:rPr lang="it-IT" sz="1300" kern="1200" dirty="0"/>
            <a:t>), ossia è cifrata fra i due dispositivi coinvolti nella conversazione. Se da un lato queste conversazioni sono più sicure dal punto di vista della privacy, da un lato occorre sapere che di conseguenza la chat non può essere sincronizzata fra più dispositivi ma si può visualizzare solo dal dispositivo dal quale è stata avviata.</a:t>
          </a:r>
          <a:endParaRPr lang="en-US" sz="1300" kern="1200" dirty="0"/>
        </a:p>
      </dsp:txBody>
      <dsp:txXfrm>
        <a:off x="4529564" y="1660778"/>
        <a:ext cx="3225132" cy="200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1A5AE-4E50-4703-AF9E-A0DDB8CB2B7C}">
      <dsp:nvSpPr>
        <dsp:cNvPr id="0" name=""/>
        <dsp:cNvSpPr/>
      </dsp:nvSpPr>
      <dsp:spPr>
        <a:xfrm>
          <a:off x="0" y="707092"/>
          <a:ext cx="10515600" cy="1305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18BC7-EB1A-48DF-9685-97EAC76B3A6F}">
      <dsp:nvSpPr>
        <dsp:cNvPr id="0" name=""/>
        <dsp:cNvSpPr/>
      </dsp:nvSpPr>
      <dsp:spPr>
        <a:xfrm>
          <a:off x="394883" y="1000807"/>
          <a:ext cx="717970" cy="71797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9597C-EC13-4F97-B964-50EBC9E60837}">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en-US" sz="1600" b="0" i="0" kern="1200"/>
            <a:t>La crittografia end-to-end permette solo a chi invia un messaggio e a chi lo riceve di poterlo leggere, mentre chiunque intercetti i dati vedrà solo una stringa di caratteri senza senso. WhatsApp offre questo tipo di crittografia in modo automatico per tutti i messaggi dal 2016, mentre Telegram, no.</a:t>
          </a:r>
          <a:endParaRPr lang="en-US" sz="1600" kern="1200" dirty="0"/>
        </a:p>
      </dsp:txBody>
      <dsp:txXfrm>
        <a:off x="1507738" y="707092"/>
        <a:ext cx="9007861" cy="1305401"/>
      </dsp:txXfrm>
    </dsp:sp>
    <dsp:sp modelId="{02FC4338-FBC5-4A65-85C3-C8F5EC8A54D4}">
      <dsp:nvSpPr>
        <dsp:cNvPr id="0" name=""/>
        <dsp:cNvSpPr/>
      </dsp:nvSpPr>
      <dsp:spPr>
        <a:xfrm>
          <a:off x="0" y="2338844"/>
          <a:ext cx="10515600" cy="1305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5894C1-2DF7-4647-98FB-28C74C12A22F}">
      <dsp:nvSpPr>
        <dsp:cNvPr id="0" name=""/>
        <dsp:cNvSpPr/>
      </dsp:nvSpPr>
      <dsp:spPr>
        <a:xfrm>
          <a:off x="394883" y="2632559"/>
          <a:ext cx="717970" cy="71797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05E3B4-7D64-43E5-8139-08F80AD64EDB}">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en-US" sz="1600" b="0" i="0" kern="1200" dirty="0"/>
            <a:t>Le chat </a:t>
          </a:r>
          <a:r>
            <a:rPr lang="en-US" sz="1600" b="0" i="0" kern="1200" dirty="0" err="1"/>
            <a:t>su</a:t>
          </a:r>
          <a:r>
            <a:rPr lang="en-US" sz="1600" b="0" i="0" kern="1200" dirty="0"/>
            <a:t> Telegram </a:t>
          </a:r>
          <a:r>
            <a:rPr lang="en-US" sz="1600" b="0" i="0" kern="1200" dirty="0" err="1"/>
            <a:t>sono</a:t>
          </a:r>
          <a:r>
            <a:rPr lang="en-US" sz="1600" b="0" i="0" kern="1200" dirty="0"/>
            <a:t> </a:t>
          </a:r>
          <a:r>
            <a:rPr lang="en-US" sz="1600" b="0" i="0" kern="1200" dirty="0" err="1"/>
            <a:t>criptate</a:t>
          </a:r>
          <a:r>
            <a:rPr lang="en-US" sz="1600" b="0" i="0" kern="1200" dirty="0"/>
            <a:t> solo se </a:t>
          </a:r>
          <a:r>
            <a:rPr lang="en-US" sz="1600" b="0" i="0" kern="1200" dirty="0" err="1"/>
            <a:t>decidi</a:t>
          </a:r>
          <a:r>
            <a:rPr lang="en-US" sz="1600" b="0" i="0" kern="1200" dirty="0"/>
            <a:t> </a:t>
          </a:r>
          <a:r>
            <a:rPr lang="en-US" sz="1600" b="0" i="0" kern="1200" dirty="0" err="1"/>
            <a:t>tu</a:t>
          </a:r>
          <a:r>
            <a:rPr lang="en-US" sz="1600" b="0" i="0" kern="1200" dirty="0"/>
            <a:t> di </a:t>
          </a:r>
          <a:r>
            <a:rPr lang="en-US" sz="1600" b="0" i="0" kern="1200" dirty="0" err="1"/>
            <a:t>attivare</a:t>
          </a:r>
          <a:r>
            <a:rPr lang="en-US" sz="1600" b="0" i="0" kern="1200" dirty="0"/>
            <a:t> </a:t>
          </a:r>
          <a:r>
            <a:rPr lang="en-US" sz="1600" b="0" i="0" kern="1200" dirty="0" err="1"/>
            <a:t>l’opzione</a:t>
          </a:r>
          <a:r>
            <a:rPr lang="en-US" sz="1600" b="0" i="0" kern="1200" dirty="0"/>
            <a:t> “chat </a:t>
          </a:r>
          <a:r>
            <a:rPr lang="en-US" sz="1600" b="0" i="0" kern="1200" dirty="0" err="1"/>
            <a:t>segreta</a:t>
          </a:r>
          <a:r>
            <a:rPr lang="en-US" sz="1600" b="0" i="0" kern="1200" dirty="0"/>
            <a:t>” per </a:t>
          </a:r>
          <a:r>
            <a:rPr lang="en-US" sz="1600" b="0" i="0" kern="1200" dirty="0" err="1"/>
            <a:t>ognuno</a:t>
          </a:r>
          <a:r>
            <a:rPr lang="en-US" sz="1600" b="0" i="0" kern="1200" dirty="0"/>
            <a:t> </a:t>
          </a:r>
          <a:r>
            <a:rPr lang="en-US" sz="1600" b="0" i="0" kern="1200" dirty="0" err="1"/>
            <a:t>dei</a:t>
          </a:r>
          <a:r>
            <a:rPr lang="en-US" sz="1600" b="0" i="0" kern="1200" dirty="0"/>
            <a:t> </a:t>
          </a:r>
          <a:r>
            <a:rPr lang="en-US" sz="1600" b="0" i="0" kern="1200" dirty="0" err="1"/>
            <a:t>tuoi</a:t>
          </a:r>
          <a:r>
            <a:rPr lang="en-US" sz="1600" b="0" i="0" kern="1200" dirty="0"/>
            <a:t> </a:t>
          </a:r>
          <a:r>
            <a:rPr lang="en-US" sz="1600" b="0" i="0" kern="1200" dirty="0" err="1"/>
            <a:t>contatti</a:t>
          </a:r>
          <a:r>
            <a:rPr lang="en-US" sz="1600" b="0" i="0" kern="1200" dirty="0"/>
            <a:t>.</a:t>
          </a:r>
          <a:endParaRPr lang="en-US" sz="1600" kern="1200" dirty="0"/>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D9336-F015-494B-9EEC-EB50FE3BD283}">
      <dsp:nvSpPr>
        <dsp:cNvPr id="0" name=""/>
        <dsp:cNvSpPr/>
      </dsp:nvSpPr>
      <dsp:spPr>
        <a:xfrm>
          <a:off x="0" y="442367"/>
          <a:ext cx="6834115" cy="1267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it-IT" sz="1600" b="0" i="0" kern="1200" dirty="0"/>
            <a:t>Prima di scrivere a chiunque su </a:t>
          </a:r>
          <a:r>
            <a:rPr lang="it-IT" sz="1600" b="0" i="0" kern="1200" dirty="0" err="1"/>
            <a:t>Telegram</a:t>
          </a:r>
          <a:r>
            <a:rPr lang="it-IT" sz="1600" b="0" i="0" kern="1200" dirty="0"/>
            <a:t>, devi concedere alla app l’accesso alla tua lista contatti. Ogni contatto viene poi salvato dalla app, affinché possa mandarti una notifica quando qualcuno che conosci si iscrive a </a:t>
          </a:r>
          <a:r>
            <a:rPr lang="it-IT" sz="1600" b="0" i="0" kern="1200" dirty="0" err="1"/>
            <a:t>Telegram</a:t>
          </a:r>
          <a:r>
            <a:rPr lang="it-IT" sz="1600" b="0" i="0" kern="1200" dirty="0"/>
            <a:t>.</a:t>
          </a:r>
          <a:endParaRPr lang="en-US" sz="1600" kern="1200" dirty="0"/>
        </a:p>
      </dsp:txBody>
      <dsp:txXfrm>
        <a:off x="61871" y="504238"/>
        <a:ext cx="6710373" cy="1143699"/>
      </dsp:txXfrm>
    </dsp:sp>
    <dsp:sp modelId="{E011B79D-A064-2248-AC70-EEC5D7542376}">
      <dsp:nvSpPr>
        <dsp:cNvPr id="0" name=""/>
        <dsp:cNvSpPr/>
      </dsp:nvSpPr>
      <dsp:spPr>
        <a:xfrm>
          <a:off x="0" y="1770289"/>
          <a:ext cx="6834115" cy="8856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it-IT" sz="1600" b="0" i="0" kern="1200"/>
            <a:t>Questo permette alla app di raccogliere dati di persone che non si sono mai iscritte a Telegram. </a:t>
          </a:r>
          <a:endParaRPr lang="en-US" sz="1600" kern="1200"/>
        </a:p>
      </dsp:txBody>
      <dsp:txXfrm>
        <a:off x="43234" y="1813523"/>
        <a:ext cx="6747647" cy="799179"/>
      </dsp:txXfrm>
    </dsp:sp>
    <dsp:sp modelId="{027AC2C5-C38D-2D43-AA97-3755F0F7E5CB}">
      <dsp:nvSpPr>
        <dsp:cNvPr id="0" name=""/>
        <dsp:cNvSpPr/>
      </dsp:nvSpPr>
      <dsp:spPr>
        <a:xfrm>
          <a:off x="0" y="2716417"/>
          <a:ext cx="6834115" cy="11094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it-IT" sz="1600" b="0" i="0" kern="1200"/>
            <a:t>Come WhatsApp, anche Telegram raccoglie metadati—compreso il tuo indirizzo IP e il tipo di dispositivo che usi—e li conserva per un anno. Gli indirizzi IP possono essere usati per tracciare utenti singoli e persino i loro spostamenti.</a:t>
          </a:r>
          <a:endParaRPr lang="en-US" sz="1600" kern="1200"/>
        </a:p>
      </dsp:txBody>
      <dsp:txXfrm>
        <a:off x="54158" y="2770575"/>
        <a:ext cx="6725799" cy="10011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695F2-E327-4F47-ADAA-196F4860BF92}">
      <dsp:nvSpPr>
        <dsp:cNvPr id="0" name=""/>
        <dsp:cNvSpPr/>
      </dsp:nvSpPr>
      <dsp:spPr>
        <a:xfrm>
          <a:off x="0" y="1959014"/>
          <a:ext cx="6268770" cy="1285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it-IT" sz="1500" b="0" i="0" kern="1200"/>
            <a:t>Ma stando al sito ZDNet, diversi ingegneri informatici a Hong Kong hanno avvertito i manifestanti che i loro dati non erano al sicuro. Anzi, esistono tutorial online che mostrano come estrarre le informazioni di un utente da gruppi o canali Telegramcon conoscenze basilari di programmazione.</a:t>
          </a:r>
          <a:endParaRPr lang="en-US" sz="1500" kern="1200"/>
        </a:p>
      </dsp:txBody>
      <dsp:txXfrm>
        <a:off x="0" y="1959014"/>
        <a:ext cx="6268770" cy="1285325"/>
      </dsp:txXfrm>
    </dsp:sp>
    <dsp:sp modelId="{6D3D3C9F-0EF9-B44E-8A3D-3C3ECAB500FA}">
      <dsp:nvSpPr>
        <dsp:cNvPr id="0" name=""/>
        <dsp:cNvSpPr/>
      </dsp:nvSpPr>
      <dsp:spPr>
        <a:xfrm rot="10800000">
          <a:off x="0" y="1463"/>
          <a:ext cx="6268770" cy="1976830"/>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i="0" kern="1200"/>
            <a:t>I gruppi e i canali su </a:t>
          </a:r>
          <a:r>
            <a:rPr lang="en-US" sz="1500" kern="1200"/>
            <a:t>T</a:t>
          </a:r>
          <a:r>
            <a:rPr lang="en-US" sz="1500" b="0" i="0" kern="1200"/>
            <a:t>elegram sono molto utili per mobilitare ampi gruppi, infatti, possono ospitare centinaia di migliaia di account.</a:t>
          </a:r>
          <a:endParaRPr lang="en-US" sz="1500" kern="1200"/>
        </a:p>
      </dsp:txBody>
      <dsp:txXfrm rot="10800000">
        <a:off x="0" y="1463"/>
        <a:ext cx="6268770" cy="12844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EB33C-C539-463B-9001-75B395EDE906}" type="datetimeFigureOut">
              <a:rPr lang="it-IT" smtClean="0"/>
              <a:t>14/12/2022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B2652-6C2E-45F5-BFB1-B8AB10572734}" type="slidenum">
              <a:rPr lang="it-IT" smtClean="0"/>
              <a:t>‹N›</a:t>
            </a:fld>
            <a:endParaRPr lang="it-IT"/>
          </a:p>
        </p:txBody>
      </p:sp>
    </p:spTree>
    <p:extLst>
      <p:ext uri="{BB962C8B-B14F-4D97-AF65-F5344CB8AC3E}">
        <p14:creationId xmlns:p14="http://schemas.microsoft.com/office/powerpoint/2010/main" val="110022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t.wikipedia.org/wiki/Crittografia_end-to-end"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it.wikipedia.org/wiki/Gigabyte" TargetMode="External"/><Relationship Id="rId4" Type="http://schemas.openxmlformats.org/officeDocument/2006/relationships/hyperlink" Target="https://it.wikipedia.org/wiki/Fil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t.wikipedia.org/wiki/Scambio_di_chiavi_Diffie-Hellma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legram.org/privacy" TargetMode="External"/><Relationship Id="rId7" Type="http://schemas.openxmlformats.org/officeDocument/2006/relationships/hyperlink" Target="https://telegra.ph/Why-WhatsApp-Will-Never-Be-Secure-05-15"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vice.com/it/topic/facebook" TargetMode="External"/><Relationship Id="rId5" Type="http://schemas.openxmlformats.org/officeDocument/2006/relationships/hyperlink" Target="https://twitter.com/durov/status/901813809110765568" TargetMode="External"/><Relationship Id="rId4" Type="http://schemas.openxmlformats.org/officeDocument/2006/relationships/hyperlink" Target="https://www.vice.com/de/article/435gbd/telegram-ueberwachung-bka-chat-app-verschluesslung"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vice.com/it/topic/edward-snowden" TargetMode="External"/><Relationship Id="rId3" Type="http://schemas.openxmlformats.org/officeDocument/2006/relationships/hyperlink" Target="https://www.youtube.com/watch?v=kV2HDM86XgI" TargetMode="External"/><Relationship Id="rId7" Type="http://schemas.openxmlformats.org/officeDocument/2006/relationships/hyperlink" Target="https://theintercept.com/document/2015/05/08/skynet-courie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thebureauinvestigates.com/projects/drone-war/charts?show_casualties=1&amp;show_injuries=1&amp;show_strikes=1&amp;location=pakistan&amp;from=2004-1-1&amp;to=2016-1-1" TargetMode="External"/><Relationship Id="rId5" Type="http://schemas.openxmlformats.org/officeDocument/2006/relationships/hyperlink" Target="https://www.wired.com/2015/05/nsa-actual-skynet-program/" TargetMode="External"/><Relationship Id="rId4" Type="http://schemas.openxmlformats.org/officeDocument/2006/relationships/hyperlink" Target="https://www.vice.com/it/topic/machine-learnin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ass-im-netz.info/themen/artikel/telegram-zwischen-gewaltpropaganda-und-infokrie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smh.com.au/technology/telegram-battles-to-vet-extremists-flocking-to-its-encrypted-platform-20201024-p5686q.html" TargetMode="External"/><Relationship Id="rId4" Type="http://schemas.openxmlformats.org/officeDocument/2006/relationships/hyperlink" Target="https://www.europol.europa.eu/newsroom/news/europol-and-telegram-take-terrorist-propaganda-onlin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ice.com/it/topic/hong-ko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witter.com/durov/status/129291275623304806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solidFill>
                  <a:srgbClr val="202122"/>
                </a:solidFill>
                <a:effectLst/>
                <a:latin typeface="Arial" panose="020B0604020202020204" pitchFamily="34" charset="0"/>
                <a:ea typeface="Times New Roman" panose="02020603050405020304" pitchFamily="18" charset="0"/>
              </a:rPr>
              <a:t>Telegram</a:t>
            </a:r>
            <a:r>
              <a:rPr lang="it-IT" sz="1800" dirty="0">
                <a:solidFill>
                  <a:srgbClr val="202122"/>
                </a:solidFill>
                <a:effectLst/>
                <a:latin typeface="Arial" panose="020B0604020202020204" pitchFamily="34" charset="0"/>
                <a:ea typeface="Times New Roman" panose="02020603050405020304" pitchFamily="18" charset="0"/>
              </a:rPr>
              <a:t> ci da la possibilità di scambiare messaggi di testo tra due utenti o tra gruppi, effettuare chiamate vocali e videochiamate </a:t>
            </a:r>
            <a:r>
              <a:rPr lang="it-IT" sz="1800" u="sng" dirty="0">
                <a:solidFill>
                  <a:srgbClr val="0645AD"/>
                </a:solidFill>
                <a:effectLst/>
                <a:latin typeface="Arial" panose="020B0604020202020204" pitchFamily="34" charset="0"/>
                <a:ea typeface="Times New Roman" panose="02020603050405020304" pitchFamily="18" charset="0"/>
                <a:hlinkClick r:id="rId3" tooltip="Crittografia end-to-end"/>
              </a:rPr>
              <a:t>cifrate punto-punto</a:t>
            </a:r>
            <a:r>
              <a:rPr lang="it-IT" sz="1800" dirty="0">
                <a:solidFill>
                  <a:srgbClr val="202122"/>
                </a:solidFill>
                <a:effectLst/>
                <a:latin typeface="Arial" panose="020B0604020202020204" pitchFamily="34" charset="0"/>
                <a:ea typeface="Times New Roman" panose="02020603050405020304" pitchFamily="18" charset="0"/>
              </a:rPr>
              <a:t>, scambiare messaggi vocali, videomessaggi, fotografie, video, sticker e </a:t>
            </a:r>
            <a:r>
              <a:rPr lang="it-IT" sz="1800" u="sng" dirty="0">
                <a:solidFill>
                  <a:srgbClr val="0645AD"/>
                </a:solidFill>
                <a:effectLst/>
                <a:latin typeface="Arial" panose="020B0604020202020204" pitchFamily="34" charset="0"/>
                <a:ea typeface="Times New Roman" panose="02020603050405020304" pitchFamily="18" charset="0"/>
                <a:hlinkClick r:id="rId4" tooltip="File"/>
              </a:rPr>
              <a:t>file</a:t>
            </a:r>
            <a:r>
              <a:rPr lang="it-IT" sz="1800" dirty="0">
                <a:solidFill>
                  <a:srgbClr val="202122"/>
                </a:solidFill>
                <a:effectLst/>
                <a:latin typeface="Arial" panose="020B0604020202020204" pitchFamily="34" charset="0"/>
                <a:ea typeface="Times New Roman" panose="02020603050405020304" pitchFamily="18" charset="0"/>
              </a:rPr>
              <a:t> di qualsiasi tipo fino a 2 </a:t>
            </a:r>
            <a:r>
              <a:rPr lang="it-IT" sz="1800" u="sng" dirty="0" err="1">
                <a:solidFill>
                  <a:srgbClr val="0645AD"/>
                </a:solidFill>
                <a:effectLst/>
                <a:latin typeface="Arial" panose="020B0604020202020204" pitchFamily="34" charset="0"/>
                <a:ea typeface="Times New Roman" panose="02020603050405020304" pitchFamily="18" charset="0"/>
                <a:hlinkClick r:id="rId5" tooltip="Gigabyte"/>
              </a:rPr>
              <a:t>GB</a:t>
            </a:r>
            <a:r>
              <a:rPr lang="it-IT" sz="1800" dirty="0" err="1">
                <a:solidFill>
                  <a:srgbClr val="202122"/>
                </a:solidFill>
                <a:effectLst/>
                <a:latin typeface="Arial" panose="020B0604020202020204" pitchFamily="34" charset="0"/>
                <a:ea typeface="Times New Roman" panose="02020603050405020304" pitchFamily="18" charset="0"/>
              </a:rPr>
              <a:t>.Attraverso</a:t>
            </a:r>
            <a:r>
              <a:rPr lang="it-IT" sz="1800" dirty="0">
                <a:solidFill>
                  <a:srgbClr val="202122"/>
                </a:solidFill>
                <a:effectLst/>
                <a:latin typeface="Arial" panose="020B0604020202020204" pitchFamily="34" charset="0"/>
                <a:ea typeface="Times New Roman" panose="02020603050405020304" pitchFamily="18" charset="0"/>
              </a:rPr>
              <a:t> i canali è anche possibile la trasmissione in diretta di audio/video e testo verso i membri che si uniscono. È inoltre possibile programmare l’orario di invio di un messaggio audio/testo; impostare un timer per l'autodistruzione dei messaggi che permette l'eliminazione automatica del messaggio una volta visualizzato dal destinatario, così come cancellare messaggi anche per il destinatario, e modificarne il testo dopo l'invio.</a:t>
            </a:r>
            <a:endParaRPr lang="it-IT" sz="1800" dirty="0">
              <a:effectLst/>
              <a:latin typeface="Times New Roman" panose="02020603050405020304" pitchFamily="18" charset="0"/>
              <a:ea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2</a:t>
            </a:fld>
            <a:endParaRPr lang="it-IT"/>
          </a:p>
        </p:txBody>
      </p:sp>
    </p:spTree>
    <p:extLst>
      <p:ext uri="{BB962C8B-B14F-4D97-AF65-F5344CB8AC3E}">
        <p14:creationId xmlns:p14="http://schemas.microsoft.com/office/powerpoint/2010/main" val="311203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effectLst/>
              </a:rPr>
              <a:t>Telegram</a:t>
            </a:r>
            <a:r>
              <a:rPr lang="it-IT" dirty="0">
                <a:effectLst/>
              </a:rPr>
              <a:t> non ha risposto a nessuna richiesta di commento. Abbiamo contattato il loro team sia a febbraio che ad agosto 2020, senza ricevere alcuna risposta.</a:t>
            </a:r>
          </a:p>
          <a:p>
            <a:br>
              <a:rPr lang="it-IT" dirty="0">
                <a:effectLst/>
              </a:rPr>
            </a:br>
            <a:endParaRPr lang="it-IT" dirty="0">
              <a:effectLst/>
            </a:endParaRPr>
          </a:p>
          <a:p>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12</a:t>
            </a:fld>
            <a:endParaRPr lang="it-IT"/>
          </a:p>
        </p:txBody>
      </p:sp>
    </p:spTree>
    <p:extLst>
      <p:ext uri="{BB962C8B-B14F-4D97-AF65-F5344CB8AC3E}">
        <p14:creationId xmlns:p14="http://schemas.microsoft.com/office/powerpoint/2010/main" val="1872303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solidFill>
                  <a:srgbClr val="202122"/>
                </a:solidFill>
                <a:effectLst/>
                <a:latin typeface="Arial" panose="020B0604020202020204" pitchFamily="34" charset="0"/>
                <a:ea typeface="Times New Roman" panose="02020603050405020304" pitchFamily="18" charset="0"/>
              </a:rPr>
              <a:t>Le chat segrete utilizzano lo </a:t>
            </a:r>
            <a:r>
              <a:rPr lang="it-IT" sz="1800"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3" tooltip="Scambio di chiavi Diffie-Hellman"/>
              </a:rPr>
              <a:t>scambio di chiavi Diffie-Hellman</a:t>
            </a:r>
            <a:r>
              <a:rPr lang="it-IT" sz="1800" dirty="0">
                <a:solidFill>
                  <a:srgbClr val="202122"/>
                </a:solidFill>
                <a:effectLst/>
                <a:latin typeface="Arial" panose="020B0604020202020204" pitchFamily="34" charset="0"/>
                <a:ea typeface="Times New Roman" panose="02020603050405020304" pitchFamily="18" charset="0"/>
              </a:rPr>
              <a:t> e permettono di impostare un "timer di autodistruzione", ossia un determinato intervallo di tempo trascorso il quale un messaggio, dopo che è stato visualizzato dal destinatario, viene cancellato.</a:t>
            </a:r>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3</a:t>
            </a:fld>
            <a:endParaRPr lang="it-IT"/>
          </a:p>
        </p:txBody>
      </p:sp>
    </p:spTree>
    <p:extLst>
      <p:ext uri="{BB962C8B-B14F-4D97-AF65-F5344CB8AC3E}">
        <p14:creationId xmlns:p14="http://schemas.microsoft.com/office/powerpoint/2010/main" val="248333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solidFill>
                  <a:srgbClr val="202122"/>
                </a:solidFill>
                <a:effectLst/>
                <a:latin typeface="Arial" panose="020B0604020202020204" pitchFamily="34" charset="0"/>
                <a:ea typeface="Times New Roman" panose="02020603050405020304" pitchFamily="18" charset="0"/>
              </a:rPr>
              <a:t>I gruppi possono essere resi pubblici impostando un username, in tal modo sarà possibile trovarli dalla ricerca e leggere i messaggi senza unirsi. </a:t>
            </a:r>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4</a:t>
            </a:fld>
            <a:endParaRPr lang="it-IT"/>
          </a:p>
        </p:txBody>
      </p:sp>
    </p:spTree>
    <p:extLst>
      <p:ext uri="{BB962C8B-B14F-4D97-AF65-F5344CB8AC3E}">
        <p14:creationId xmlns:p14="http://schemas.microsoft.com/office/powerpoint/2010/main" val="124413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5</a:t>
            </a:fld>
            <a:endParaRPr lang="it-IT"/>
          </a:p>
        </p:txBody>
      </p:sp>
    </p:spTree>
    <p:extLst>
      <p:ext uri="{BB962C8B-B14F-4D97-AF65-F5344CB8AC3E}">
        <p14:creationId xmlns:p14="http://schemas.microsoft.com/office/powerpoint/2010/main" val="236940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Possiamo notare l’evoluzione del logo dal 2013 fino ai giorni d’oggi. Il primo logo è un logo che ci permette immediatamente di cogliere il significato che ci vuole comunicare l’app attraverso questo aeroplano di carta ossia quello della velocità dell’invio e della ricezione del messaggio. Il secondo naturalmente esprime lo stesso significato, ma ci da l’idea di leggerezza, di semplicità, di qualcosa che è alla portata di tutti.</a:t>
            </a:r>
          </a:p>
        </p:txBody>
      </p:sp>
      <p:sp>
        <p:nvSpPr>
          <p:cNvPr id="4" name="Segnaposto numero diapositiva 3"/>
          <p:cNvSpPr>
            <a:spLocks noGrp="1"/>
          </p:cNvSpPr>
          <p:nvPr>
            <p:ph type="sldNum" sz="quarter" idx="5"/>
          </p:nvPr>
        </p:nvSpPr>
        <p:spPr/>
        <p:txBody>
          <a:bodyPr/>
          <a:lstStyle/>
          <a:p>
            <a:fld id="{147B2652-6C2E-45F5-BFB1-B8AB10572734}" type="slidenum">
              <a:rPr lang="it-IT" smtClean="0"/>
              <a:t>6</a:t>
            </a:fld>
            <a:endParaRPr lang="it-IT"/>
          </a:p>
        </p:txBody>
      </p:sp>
    </p:spTree>
    <p:extLst>
      <p:ext uri="{BB962C8B-B14F-4D97-AF65-F5344CB8AC3E}">
        <p14:creationId xmlns:p14="http://schemas.microsoft.com/office/powerpoint/2010/main" val="75450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000000"/>
                </a:solidFill>
                <a:effectLst/>
                <a:latin typeface="Lora" pitchFamily="2" charset="77"/>
              </a:rPr>
              <a:t>Ma se qualcuno al di fuori della tua lista dei contatti ti scrive e la vostra chat non è sicura, anche se avevi attivato l’opzione per tutte le persone che conosci. Anche i gruppi e i canali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non sono criptati di default. Se trovi un gruppo o un canale cercando tra le parole chiave nel motore di ricerca della app, c’è ampia possibilità che le comunicazioni al loro interno non siano sicure.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conserva i messaggi in “chat cloud”, che </a:t>
            </a:r>
            <a:r>
              <a:rPr lang="it-IT" b="0" i="0" dirty="0">
                <a:solidFill>
                  <a:srgbClr val="000000"/>
                </a:solidFill>
                <a:effectLst/>
                <a:latin typeface="Lora" pitchFamily="2" charset="77"/>
                <a:hlinkClick r:id="rId3"/>
              </a:rPr>
              <a:t>l’azienda dice</a:t>
            </a:r>
            <a:r>
              <a:rPr lang="it-IT" b="0" i="0" u="none" strike="noStrike" dirty="0">
                <a:solidFill>
                  <a:srgbClr val="000000"/>
                </a:solidFill>
                <a:effectLst/>
                <a:latin typeface="Lora" pitchFamily="2" charset="77"/>
              </a:rPr>
              <a:t> possono essere analizzate da “algoritmi automatizzati” per prevenire phishing o spam. Un’indagine di Motherboard nel 2018 ha però rivelato che </a:t>
            </a:r>
            <a:r>
              <a:rPr lang="it-IT" b="0" i="0" dirty="0">
                <a:solidFill>
                  <a:srgbClr val="000000"/>
                </a:solidFill>
                <a:effectLst/>
                <a:latin typeface="Lora" pitchFamily="2" charset="77"/>
                <a:hlinkClick r:id="rId4"/>
              </a:rPr>
              <a:t>in Germania la polizia ha spiato i </a:t>
            </a:r>
            <a:r>
              <a:rPr lang="it-IT" b="0" i="0" dirty="0" err="1">
                <a:solidFill>
                  <a:srgbClr val="000000"/>
                </a:solidFill>
                <a:effectLst/>
                <a:latin typeface="Lora" pitchFamily="2" charset="77"/>
                <a:hlinkClick r:id="rId4"/>
              </a:rPr>
              <a:t>messaggi</a:t>
            </a:r>
            <a:r>
              <a:rPr lang="it-IT" b="0" i="0" u="none" strike="noStrike" dirty="0" err="1">
                <a:solidFill>
                  <a:srgbClr val="000000"/>
                </a:solidFill>
                <a:effectLst/>
                <a:latin typeface="Lora" pitchFamily="2" charset="77"/>
              </a:rPr>
              <a:t>nei</a:t>
            </a:r>
            <a:r>
              <a:rPr lang="it-IT" b="0" i="0" u="none" strike="noStrike" dirty="0">
                <a:solidFill>
                  <a:srgbClr val="000000"/>
                </a:solidFill>
                <a:effectLst/>
                <a:latin typeface="Lora" pitchFamily="2" charset="77"/>
              </a:rPr>
              <a:t> gruppi di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per anni. Contemporaneamente, il fondatore Pavel </a:t>
            </a:r>
            <a:r>
              <a:rPr lang="it-IT" b="0" i="0" u="none" strike="noStrike" dirty="0" err="1">
                <a:solidFill>
                  <a:srgbClr val="000000"/>
                </a:solidFill>
                <a:effectLst/>
                <a:latin typeface="Lora" pitchFamily="2" charset="77"/>
              </a:rPr>
              <a:t>Durov</a:t>
            </a:r>
            <a:r>
              <a:rPr lang="it-IT" b="0" i="0" u="none" strike="noStrike" dirty="0">
                <a:solidFill>
                  <a:srgbClr val="000000"/>
                </a:solidFill>
                <a:effectLst/>
                <a:latin typeface="Lora" pitchFamily="2" charset="77"/>
              </a:rPr>
              <a:t> continua a dire che </a:t>
            </a:r>
            <a:r>
              <a:rPr lang="it-IT" b="0" i="0" dirty="0">
                <a:solidFill>
                  <a:srgbClr val="000000"/>
                </a:solidFill>
                <a:effectLst/>
                <a:latin typeface="Lora" pitchFamily="2" charset="77"/>
                <a:hlinkClick r:id="rId5"/>
              </a:rPr>
              <a:t>la privacy è un diritto umano fondamentale</a:t>
            </a:r>
            <a:r>
              <a:rPr lang="it-IT" b="0" i="0" u="none" strike="noStrike" dirty="0">
                <a:solidFill>
                  <a:srgbClr val="000000"/>
                </a:solidFill>
                <a:effectLst/>
                <a:latin typeface="Lora" pitchFamily="2" charset="77"/>
              </a:rPr>
              <a:t>, e a parlare della rivalità tra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e WhatsApp come se fosse una battaglia tra il bene e il male. “La maggior parte degli utenti sono ancora tenuti in ostaggio dall’impero di </a:t>
            </a:r>
            <a:r>
              <a:rPr lang="it-IT" b="0" i="0" dirty="0">
                <a:solidFill>
                  <a:srgbClr val="000000"/>
                </a:solidFill>
                <a:effectLst/>
                <a:latin typeface="Lora" pitchFamily="2" charset="77"/>
                <a:hlinkClick r:id="rId6"/>
              </a:rPr>
              <a:t>Facebook</a:t>
            </a:r>
            <a:r>
              <a:rPr lang="it-IT" b="0" i="0" u="none" strike="noStrike" dirty="0">
                <a:solidFill>
                  <a:srgbClr val="000000"/>
                </a:solidFill>
                <a:effectLst/>
                <a:latin typeface="Lora" pitchFamily="2" charset="77"/>
              </a:rPr>
              <a:t>/WhatsApp/Instagram,” ha scritto </a:t>
            </a:r>
            <a:r>
              <a:rPr lang="it-IT" b="0" i="0" u="none" strike="noStrike" dirty="0" err="1">
                <a:solidFill>
                  <a:srgbClr val="000000"/>
                </a:solidFill>
                <a:effectLst/>
                <a:latin typeface="Lora" pitchFamily="2" charset="77"/>
              </a:rPr>
              <a:t>Durov</a:t>
            </a:r>
            <a:r>
              <a:rPr lang="it-IT" b="0" i="0" u="none" strike="noStrike" dirty="0">
                <a:solidFill>
                  <a:srgbClr val="000000"/>
                </a:solidFill>
                <a:effectLst/>
                <a:latin typeface="Lora" pitchFamily="2" charset="77"/>
              </a:rPr>
              <a:t> in </a:t>
            </a:r>
            <a:r>
              <a:rPr lang="it-IT" b="0" i="0" dirty="0">
                <a:solidFill>
                  <a:srgbClr val="000000"/>
                </a:solidFill>
                <a:effectLst/>
                <a:latin typeface="Lora" pitchFamily="2" charset="77"/>
                <a:hlinkClick r:id="rId7"/>
              </a:rPr>
              <a:t>un blog post</a:t>
            </a:r>
            <a:r>
              <a:rPr lang="it-IT" b="0" i="0" u="none" strike="noStrike" dirty="0">
                <a:solidFill>
                  <a:srgbClr val="000000"/>
                </a:solidFill>
                <a:effectLst/>
                <a:latin typeface="Lora" pitchFamily="2" charset="77"/>
              </a:rPr>
              <a:t> nel 2019 in cui parlava di perché WhatsApp non sarà mai </a:t>
            </a:r>
            <a:r>
              <a:rPr lang="it-IT" b="0" i="0" u="none" strike="noStrike" dirty="0" err="1">
                <a:solidFill>
                  <a:srgbClr val="000000"/>
                </a:solidFill>
                <a:effectLst/>
                <a:latin typeface="Lora" pitchFamily="2" charset="77"/>
              </a:rPr>
              <a:t>un’app</a:t>
            </a:r>
            <a:r>
              <a:rPr lang="it-IT" b="0" i="0" u="none" strike="noStrike" dirty="0">
                <a:solidFill>
                  <a:srgbClr val="000000"/>
                </a:solidFill>
                <a:effectLst/>
                <a:latin typeface="Lora" pitchFamily="2" charset="77"/>
              </a:rPr>
              <a:t> sicura.</a:t>
            </a:r>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8</a:t>
            </a:fld>
            <a:endParaRPr lang="it-IT"/>
          </a:p>
        </p:txBody>
      </p:sp>
    </p:spTree>
    <p:extLst>
      <p:ext uri="{BB962C8B-B14F-4D97-AF65-F5344CB8AC3E}">
        <p14:creationId xmlns:p14="http://schemas.microsoft.com/office/powerpoint/2010/main" val="329589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000000"/>
                </a:solidFill>
                <a:effectLst/>
                <a:latin typeface="Lora" pitchFamily="2" charset="77"/>
              </a:rPr>
              <a:t>Michael Hayden, che ha lavorato sia nella CIA che nella NSA, </a:t>
            </a:r>
            <a:r>
              <a:rPr lang="it-IT" b="0" i="0" dirty="0">
                <a:solidFill>
                  <a:srgbClr val="000000"/>
                </a:solidFill>
                <a:effectLst/>
                <a:latin typeface="Lora" pitchFamily="2" charset="77"/>
                <a:hlinkClick r:id="rId3"/>
              </a:rPr>
              <a:t>è famoso per aver detto una volta</a:t>
            </a:r>
            <a:r>
              <a:rPr lang="it-IT" b="0" i="0" u="none" strike="noStrike" dirty="0">
                <a:solidFill>
                  <a:srgbClr val="000000"/>
                </a:solidFill>
                <a:effectLst/>
                <a:latin typeface="Lora" pitchFamily="2" charset="77"/>
              </a:rPr>
              <a:t>: “Uccidiamo la gente sulla base dei metadati.” Si stava riferendo a un tool di </a:t>
            </a:r>
            <a:r>
              <a:rPr lang="it-IT" b="0" i="0" dirty="0">
                <a:solidFill>
                  <a:srgbClr val="000000"/>
                </a:solidFill>
                <a:effectLst/>
                <a:latin typeface="Lora" pitchFamily="2" charset="77"/>
                <a:hlinkClick r:id="rId4"/>
              </a:rPr>
              <a:t>machine learning</a:t>
            </a:r>
            <a:r>
              <a:rPr lang="it-IT" b="0" i="0" u="none" strike="noStrike" dirty="0">
                <a:solidFill>
                  <a:srgbClr val="000000"/>
                </a:solidFill>
                <a:effectLst/>
                <a:latin typeface="Lora" pitchFamily="2" charset="77"/>
              </a:rPr>
              <a:t> chiamato </a:t>
            </a:r>
            <a:r>
              <a:rPr lang="it-IT" b="0" i="0" dirty="0">
                <a:solidFill>
                  <a:srgbClr val="000000"/>
                </a:solidFill>
                <a:effectLst/>
                <a:latin typeface="Lora" pitchFamily="2" charset="77"/>
                <a:hlinkClick r:id="rId5"/>
              </a:rPr>
              <a:t>SKYNET</a:t>
            </a:r>
            <a:r>
              <a:rPr lang="it-IT" b="0" i="0" u="none" strike="noStrike" dirty="0">
                <a:solidFill>
                  <a:srgbClr val="000000"/>
                </a:solidFill>
                <a:effectLst/>
                <a:latin typeface="Lora" pitchFamily="2" charset="77"/>
              </a:rPr>
              <a:t>, che analizzava i metadati di 55 milioni di utenti telefonici pakistani e sceglieva gli obiettivi per i bombardamenti coi droni per l’esercito americano. Tra le </a:t>
            </a:r>
            <a:r>
              <a:rPr lang="it-IT" b="0" i="0" dirty="0">
                <a:solidFill>
                  <a:srgbClr val="000000"/>
                </a:solidFill>
                <a:effectLst/>
                <a:latin typeface="Lora" pitchFamily="2" charset="77"/>
                <a:hlinkClick r:id="rId6"/>
              </a:rPr>
              <a:t>2.500 e le 4.000</a:t>
            </a:r>
            <a:r>
              <a:rPr lang="it-IT" b="0" i="0" u="none" strike="noStrike" dirty="0">
                <a:solidFill>
                  <a:srgbClr val="000000"/>
                </a:solidFill>
                <a:effectLst/>
                <a:latin typeface="Lora" pitchFamily="2" charset="77"/>
              </a:rPr>
              <a:t> persone sono state uccise nel programma di droni militari americano in Pakistan, prima che la verità su SKYNET </a:t>
            </a:r>
            <a:r>
              <a:rPr lang="it-IT" b="0" i="0" dirty="0">
                <a:solidFill>
                  <a:srgbClr val="000000"/>
                </a:solidFill>
                <a:effectLst/>
                <a:latin typeface="Lora" pitchFamily="2" charset="77"/>
                <a:hlinkClick r:id="rId7"/>
              </a:rPr>
              <a:t>fosse rivelata</a:t>
            </a:r>
            <a:r>
              <a:rPr lang="it-IT" b="0" i="0" u="none" strike="noStrike" dirty="0">
                <a:solidFill>
                  <a:srgbClr val="000000"/>
                </a:solidFill>
                <a:effectLst/>
                <a:latin typeface="Lora" pitchFamily="2" charset="77"/>
              </a:rPr>
              <a:t> dal whistleblower </a:t>
            </a:r>
            <a:r>
              <a:rPr lang="it-IT" b="0" i="0" dirty="0">
                <a:solidFill>
                  <a:srgbClr val="000000"/>
                </a:solidFill>
                <a:effectLst/>
                <a:latin typeface="Lora" pitchFamily="2" charset="77"/>
                <a:hlinkClick r:id="rId8"/>
              </a:rPr>
              <a:t>Edward Snowden</a:t>
            </a:r>
            <a:r>
              <a:rPr lang="it-IT" b="0" i="0" u="none" strike="noStrike" dirty="0">
                <a:solidFill>
                  <a:srgbClr val="000000"/>
                </a:solidFill>
                <a:effectLst/>
                <a:latin typeface="Lora" pitchFamily="2" charset="77"/>
              </a:rPr>
              <a:t> nel 2015.</a:t>
            </a:r>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9</a:t>
            </a:fld>
            <a:endParaRPr lang="it-IT"/>
          </a:p>
        </p:txBody>
      </p:sp>
    </p:spTree>
    <p:extLst>
      <p:ext uri="{BB962C8B-B14F-4D97-AF65-F5344CB8AC3E}">
        <p14:creationId xmlns:p14="http://schemas.microsoft.com/office/powerpoint/2010/main" val="307543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000000"/>
                </a:solidFill>
                <a:effectLst/>
                <a:latin typeface="Lora" pitchFamily="2" charset="77"/>
              </a:rPr>
              <a:t>L’organizzazione tedesca per la protezione dei minori </a:t>
            </a:r>
            <a:r>
              <a:rPr lang="it-IT" b="0" i="0" u="none" strike="noStrike" dirty="0" err="1">
                <a:solidFill>
                  <a:srgbClr val="000000"/>
                </a:solidFill>
                <a:effectLst/>
                <a:latin typeface="Lora" pitchFamily="2" charset="77"/>
              </a:rPr>
              <a:t>Jugendschutz</a:t>
            </a:r>
            <a:r>
              <a:rPr lang="it-IT" b="0" i="0" u="none" strike="noStrike" dirty="0">
                <a:solidFill>
                  <a:srgbClr val="000000"/>
                </a:solidFill>
                <a:effectLst/>
                <a:latin typeface="Lora" pitchFamily="2" charset="77"/>
              </a:rPr>
              <a:t> ha inoltre stilato </a:t>
            </a:r>
            <a:r>
              <a:rPr lang="it-IT" b="0" i="0" dirty="0">
                <a:solidFill>
                  <a:srgbClr val="000000"/>
                </a:solidFill>
                <a:effectLst/>
                <a:latin typeface="Lora" pitchFamily="2" charset="77"/>
                <a:hlinkClick r:id="rId3"/>
              </a:rPr>
              <a:t>un report</a:t>
            </a:r>
            <a:r>
              <a:rPr lang="it-IT" b="0" i="0" u="none" strike="noStrike" dirty="0">
                <a:solidFill>
                  <a:srgbClr val="000000"/>
                </a:solidFill>
                <a:effectLst/>
                <a:latin typeface="Lora" pitchFamily="2" charset="77"/>
              </a:rPr>
              <a:t> analizzando 206 campioni di contenuto considerati illegali per la legge tedesca, tra cui negazionismo dell’Olocausto e incitamento all’odio. Hanno scoperto che nell’89 percento dei casi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non aveva saputo rimuoverli. </a:t>
            </a:r>
          </a:p>
          <a:p>
            <a:r>
              <a:rPr lang="it-IT" b="0" i="0" u="none" strike="noStrike" dirty="0">
                <a:solidFill>
                  <a:srgbClr val="000000"/>
                </a:solidFill>
                <a:effectLst/>
                <a:latin typeface="Lora" pitchFamily="2" charset="77"/>
              </a:rPr>
              <a:t>Eppure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ha cooperato con le autorità in passato, in particolare </a:t>
            </a:r>
            <a:r>
              <a:rPr lang="it-IT" b="0" i="0" dirty="0">
                <a:solidFill>
                  <a:srgbClr val="000000"/>
                </a:solidFill>
                <a:effectLst/>
                <a:latin typeface="Lora" pitchFamily="2" charset="77"/>
                <a:hlinkClick r:id="rId4"/>
              </a:rPr>
              <a:t>con l’Europol</a:t>
            </a:r>
            <a:r>
              <a:rPr lang="it-IT" b="0" i="0" u="none" strike="noStrike" dirty="0">
                <a:solidFill>
                  <a:srgbClr val="000000"/>
                </a:solidFill>
                <a:effectLst/>
                <a:latin typeface="Lora" pitchFamily="2" charset="77"/>
              </a:rPr>
              <a:t>, rimuovendo oltre </a:t>
            </a:r>
            <a:r>
              <a:rPr lang="it-IT" b="0" i="0" dirty="0">
                <a:solidFill>
                  <a:srgbClr val="000000"/>
                </a:solidFill>
                <a:effectLst/>
                <a:latin typeface="Lora" pitchFamily="2" charset="77"/>
                <a:hlinkClick r:id="rId5"/>
              </a:rPr>
              <a:t>200.000 account legati all’ISIS</a:t>
            </a:r>
            <a:r>
              <a:rPr lang="it-IT" b="0" i="0" u="none" strike="noStrike" dirty="0">
                <a:solidFill>
                  <a:srgbClr val="000000"/>
                </a:solidFill>
                <a:effectLst/>
                <a:latin typeface="Lora" pitchFamily="2" charset="77"/>
              </a:rPr>
              <a:t>.</a:t>
            </a:r>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10</a:t>
            </a:fld>
            <a:endParaRPr lang="it-IT"/>
          </a:p>
        </p:txBody>
      </p:sp>
    </p:spTree>
    <p:extLst>
      <p:ext uri="{BB962C8B-B14F-4D97-AF65-F5344CB8AC3E}">
        <p14:creationId xmlns:p14="http://schemas.microsoft.com/office/powerpoint/2010/main" val="344634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000000"/>
                </a:solidFill>
                <a:effectLst/>
                <a:latin typeface="Lora" pitchFamily="2" charset="77"/>
              </a:rPr>
              <a:t>Ecco perché </a:t>
            </a:r>
            <a:r>
              <a:rPr lang="it-IT" b="0" i="0" u="none" strike="noStrike" dirty="0" err="1">
                <a:solidFill>
                  <a:srgbClr val="000000"/>
                </a:solidFill>
                <a:effectLst/>
                <a:latin typeface="Lora" pitchFamily="2" charset="77"/>
              </a:rPr>
              <a:t>Telegram</a:t>
            </a:r>
            <a:r>
              <a:rPr lang="it-IT" b="0" i="0" u="none" strike="noStrike" dirty="0">
                <a:solidFill>
                  <a:srgbClr val="000000"/>
                </a:solidFill>
                <a:effectLst/>
                <a:latin typeface="Lora" pitchFamily="2" charset="77"/>
              </a:rPr>
              <a:t> è stato usato da attivisti di importanti movimenti di protesta come a </a:t>
            </a:r>
            <a:r>
              <a:rPr lang="it-IT" b="0" i="0" dirty="0">
                <a:solidFill>
                  <a:srgbClr val="000000"/>
                </a:solidFill>
                <a:effectLst/>
                <a:latin typeface="Lora" pitchFamily="2" charset="77"/>
                <a:hlinkClick r:id="rId3"/>
              </a:rPr>
              <a:t>Hong Kong</a:t>
            </a:r>
            <a:r>
              <a:rPr lang="it-IT" b="0" i="0" u="none" strike="noStrike" dirty="0">
                <a:solidFill>
                  <a:srgbClr val="000000"/>
                </a:solidFill>
                <a:effectLst/>
                <a:latin typeface="Lora" pitchFamily="2" charset="77"/>
              </a:rPr>
              <a:t> e in Bielorussia, e </a:t>
            </a:r>
            <a:r>
              <a:rPr lang="it-IT" b="0" i="0" u="none" strike="noStrike" dirty="0" err="1">
                <a:solidFill>
                  <a:srgbClr val="000000"/>
                </a:solidFill>
                <a:effectLst/>
                <a:latin typeface="Lora" pitchFamily="2" charset="77"/>
              </a:rPr>
              <a:t>Durov</a:t>
            </a:r>
            <a:r>
              <a:rPr lang="it-IT" b="0" i="0" u="none" strike="noStrike" dirty="0">
                <a:solidFill>
                  <a:srgbClr val="000000"/>
                </a:solidFill>
                <a:effectLst/>
                <a:latin typeface="Lora" pitchFamily="2" charset="77"/>
              </a:rPr>
              <a:t> ci tiene molto a </a:t>
            </a:r>
            <a:r>
              <a:rPr lang="it-IT" b="0" i="0" dirty="0">
                <a:solidFill>
                  <a:srgbClr val="000000"/>
                </a:solidFill>
                <a:effectLst/>
                <a:latin typeface="Lora" pitchFamily="2" charset="77"/>
                <a:hlinkClick r:id="rId4"/>
              </a:rPr>
              <a:t>ricordarcelo</a:t>
            </a:r>
            <a:r>
              <a:rPr lang="it-IT" b="0" i="0" u="none" strike="noStrike" dirty="0">
                <a:solidFill>
                  <a:srgbClr val="000000"/>
                </a:solidFill>
                <a:effectLst/>
                <a:latin typeface="Lora" pitchFamily="2" charset="77"/>
              </a:rPr>
              <a:t>.</a:t>
            </a:r>
          </a:p>
          <a:p>
            <a:endParaRPr lang="it-IT" b="0" i="0" u="none" strike="noStrike" dirty="0">
              <a:solidFill>
                <a:srgbClr val="000000"/>
              </a:solidFill>
              <a:effectLst/>
              <a:latin typeface="Lora" pitchFamily="2" charset="77"/>
            </a:endParaRPr>
          </a:p>
          <a:p>
            <a:r>
              <a:rPr lang="it-IT" b="0" i="0" u="none" strike="noStrike" dirty="0">
                <a:solidFill>
                  <a:srgbClr val="000000"/>
                </a:solidFill>
                <a:effectLst/>
                <a:latin typeface="Lora" pitchFamily="2" charset="77"/>
              </a:rPr>
              <a:t>Queste informazioni possono essere usate da regimi non democratici per tracciare l’origine di un messaggio, o scoprire quali utenti sono membri di diversi gruppi. In confronto, Facebook rende questo tipo di analisi molto più complessa</a:t>
            </a:r>
            <a:endParaRPr lang="it-IT" dirty="0"/>
          </a:p>
        </p:txBody>
      </p:sp>
      <p:sp>
        <p:nvSpPr>
          <p:cNvPr id="4" name="Segnaposto numero diapositiva 3"/>
          <p:cNvSpPr>
            <a:spLocks noGrp="1"/>
          </p:cNvSpPr>
          <p:nvPr>
            <p:ph type="sldNum" sz="quarter" idx="5"/>
          </p:nvPr>
        </p:nvSpPr>
        <p:spPr/>
        <p:txBody>
          <a:bodyPr/>
          <a:lstStyle/>
          <a:p>
            <a:fld id="{147B2652-6C2E-45F5-BFB1-B8AB10572734}" type="slidenum">
              <a:rPr lang="it-IT" smtClean="0"/>
              <a:t>11</a:t>
            </a:fld>
            <a:endParaRPr lang="it-IT"/>
          </a:p>
        </p:txBody>
      </p:sp>
    </p:spTree>
    <p:extLst>
      <p:ext uri="{BB962C8B-B14F-4D97-AF65-F5344CB8AC3E}">
        <p14:creationId xmlns:p14="http://schemas.microsoft.com/office/powerpoint/2010/main" val="235628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75CE97-19D9-3E08-3995-D97D021ED16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DDFECC8-5877-A0B1-9B46-94C5E84F5D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C31441C-06BA-E88A-81C9-3258C216D9D5}"/>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5" name="Segnaposto piè di pagina 4">
            <a:extLst>
              <a:ext uri="{FF2B5EF4-FFF2-40B4-BE49-F238E27FC236}">
                <a16:creationId xmlns:a16="http://schemas.microsoft.com/office/drawing/2014/main" id="{EF7D0754-51C8-0C45-5AD1-9B9CD1DCD76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586918-956C-4200-DC99-884CB084699E}"/>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1488373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14DA-B9D5-EA57-DD1E-CB83BE82DEB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D2D1406-DD0F-A37D-18F1-D16127DA9E3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BBF337-4732-A9C6-27F8-B98938171EB0}"/>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5" name="Segnaposto piè di pagina 4">
            <a:extLst>
              <a:ext uri="{FF2B5EF4-FFF2-40B4-BE49-F238E27FC236}">
                <a16:creationId xmlns:a16="http://schemas.microsoft.com/office/drawing/2014/main" id="{A658FFC5-3B0B-945E-BEA0-866E668658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7914CCF-5A79-B831-2AAA-0323A9A0507E}"/>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44545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6E48D4-DBAD-EE29-6D64-399D3B49499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4EAC175-93CB-1268-B1A6-5239872D619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4FA6E1-2685-A208-9441-6780A7055E39}"/>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5" name="Segnaposto piè di pagina 4">
            <a:extLst>
              <a:ext uri="{FF2B5EF4-FFF2-40B4-BE49-F238E27FC236}">
                <a16:creationId xmlns:a16="http://schemas.microsoft.com/office/drawing/2014/main" id="{2B6EE202-81B5-FEB9-7268-F74048D059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2CDEE0-30FD-6AE2-8063-3472E9553033}"/>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94990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252C4F-FCC7-4A6D-9636-484F0C1197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E4907D-D43D-C476-B7AF-4580AC01E68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61BFC3A-855C-A55E-ECA3-99DB906CAAD3}"/>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5" name="Segnaposto piè di pagina 4">
            <a:extLst>
              <a:ext uri="{FF2B5EF4-FFF2-40B4-BE49-F238E27FC236}">
                <a16:creationId xmlns:a16="http://schemas.microsoft.com/office/drawing/2014/main" id="{86F79E20-FD44-4F92-E0A8-11BF2D7C3F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BC50B0-AEFF-4099-7301-6A5BB8C39B4C}"/>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366719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AB45FD-030D-875E-7B59-9D568399305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D49753F-12D0-78E9-FF02-8B18F3EF24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930B376-7D31-4DB4-FBCF-CDBD9FE7F58A}"/>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5" name="Segnaposto piè di pagina 4">
            <a:extLst>
              <a:ext uri="{FF2B5EF4-FFF2-40B4-BE49-F238E27FC236}">
                <a16:creationId xmlns:a16="http://schemas.microsoft.com/office/drawing/2014/main" id="{99B36FE1-9BBD-8DEC-FAA7-D1CB04270B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9CC0F6-EBED-444C-9C1D-B21C5233EC59}"/>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212691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2FCB06-406D-F1C2-83DB-307AD24FE82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A17821-ACA6-6BAE-D163-E2E40A53AD8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1E772CA-023B-7B48-4DCC-4791509289D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26E40DE-28E8-56BC-EBA4-2D7BBA764D6C}"/>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6" name="Segnaposto piè di pagina 5">
            <a:extLst>
              <a:ext uri="{FF2B5EF4-FFF2-40B4-BE49-F238E27FC236}">
                <a16:creationId xmlns:a16="http://schemas.microsoft.com/office/drawing/2014/main" id="{0CC103D1-1403-4005-756A-01950FE37A9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E17560A-124F-FC84-4A35-4B59DBADA179}"/>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42596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64CD6-ED4D-8D34-7041-68E81B598C8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00BD121-8099-257C-21AC-F4F720CD0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E5754AA-2731-86C3-3C76-D939D22C9F4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75FB15B-DF2A-7522-63D6-C9B75F5DA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EC4DFC-468B-9537-6495-F4B288D3D63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871AF9-C2CB-B6A4-C4D9-F6510A37C4C2}"/>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8" name="Segnaposto piè di pagina 7">
            <a:extLst>
              <a:ext uri="{FF2B5EF4-FFF2-40B4-BE49-F238E27FC236}">
                <a16:creationId xmlns:a16="http://schemas.microsoft.com/office/drawing/2014/main" id="{94E181D4-2C11-78A6-9201-ABED3FF00EA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B532101-6541-EFE0-A331-FABA506B0061}"/>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170924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353243-0DEF-9E58-E144-896518BF16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16D3918-BC23-4011-6E8C-9EC1A3067CD5}"/>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4" name="Segnaposto piè di pagina 3">
            <a:extLst>
              <a:ext uri="{FF2B5EF4-FFF2-40B4-BE49-F238E27FC236}">
                <a16:creationId xmlns:a16="http://schemas.microsoft.com/office/drawing/2014/main" id="{382FB6C5-C070-F30C-2C2E-D0BE9E146D7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BB7A3FE-7968-6B24-C67E-44132D0634BD}"/>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253583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67574BD-7115-CEF7-6763-C7000B6D9E77}"/>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3" name="Segnaposto piè di pagina 2">
            <a:extLst>
              <a:ext uri="{FF2B5EF4-FFF2-40B4-BE49-F238E27FC236}">
                <a16:creationId xmlns:a16="http://schemas.microsoft.com/office/drawing/2014/main" id="{928DF800-0A6E-4030-78A9-DA070EDEB01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45C0BF7-7C01-EE4A-A6D7-C8D938A1594D}"/>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130388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DEA6FE-300B-4FF5-03FD-E7DC582A7F8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CC8D6C-F3C1-0167-6ED5-13E868F42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4CDBBBF-051C-2A85-4204-D8D57CFFC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95E4D56-3258-0371-3D20-72C30DF348CD}"/>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6" name="Segnaposto piè di pagina 5">
            <a:extLst>
              <a:ext uri="{FF2B5EF4-FFF2-40B4-BE49-F238E27FC236}">
                <a16:creationId xmlns:a16="http://schemas.microsoft.com/office/drawing/2014/main" id="{637B7F1E-6B7F-55E7-DCEA-43C8245A30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9BCB297-C899-FD55-C384-DDAA5B27EE98}"/>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1259887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243127-C667-1046-321C-F20CCE3116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2E1149C-A755-CBC7-642F-073E81F66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1D7FE4-6ABB-FB33-CB61-C7D105E54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FEEBC3C-D06E-7C4F-3378-D242EC3069B0}"/>
              </a:ext>
            </a:extLst>
          </p:cNvPr>
          <p:cNvSpPr>
            <a:spLocks noGrp="1"/>
          </p:cNvSpPr>
          <p:nvPr>
            <p:ph type="dt" sz="half" idx="10"/>
          </p:nvPr>
        </p:nvSpPr>
        <p:spPr/>
        <p:txBody>
          <a:bodyPr/>
          <a:lstStyle/>
          <a:p>
            <a:fld id="{DFA3EC24-2C05-4156-9626-1524A6BAD8FA}" type="datetimeFigureOut">
              <a:rPr lang="it-IT" smtClean="0"/>
              <a:t>14/12/2022</a:t>
            </a:fld>
            <a:endParaRPr lang="it-IT"/>
          </a:p>
        </p:txBody>
      </p:sp>
      <p:sp>
        <p:nvSpPr>
          <p:cNvPr id="6" name="Segnaposto piè di pagina 5">
            <a:extLst>
              <a:ext uri="{FF2B5EF4-FFF2-40B4-BE49-F238E27FC236}">
                <a16:creationId xmlns:a16="http://schemas.microsoft.com/office/drawing/2014/main" id="{4230CD99-D02C-B8EF-445E-388799EDCE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B8BD58-0566-B74C-2820-8EA3D95F034A}"/>
              </a:ext>
            </a:extLst>
          </p:cNvPr>
          <p:cNvSpPr>
            <a:spLocks noGrp="1"/>
          </p:cNvSpPr>
          <p:nvPr>
            <p:ph type="sldNum" sz="quarter" idx="12"/>
          </p:nvPr>
        </p:nvSpPr>
        <p:spPr/>
        <p:txBody>
          <a:bodyPr/>
          <a:lstStyle/>
          <a:p>
            <a:fld id="{A818D93C-DFC9-42CF-9E82-4C95D775140A}" type="slidenum">
              <a:rPr lang="it-IT" smtClean="0"/>
              <a:t>‹N›</a:t>
            </a:fld>
            <a:endParaRPr lang="it-IT"/>
          </a:p>
        </p:txBody>
      </p:sp>
    </p:spTree>
    <p:extLst>
      <p:ext uri="{BB962C8B-B14F-4D97-AF65-F5344CB8AC3E}">
        <p14:creationId xmlns:p14="http://schemas.microsoft.com/office/powerpoint/2010/main" val="23305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E20FCF0-76AF-5FF4-968F-AF144698B6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06C852E-CCC2-E808-EEB3-8CBC6B491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8CACF6-C9D6-31E1-EF40-010FB62D1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EC24-2C05-4156-9626-1524A6BAD8FA}" type="datetimeFigureOut">
              <a:rPr lang="it-IT" smtClean="0"/>
              <a:t>14/12/2022</a:t>
            </a:fld>
            <a:endParaRPr lang="it-IT"/>
          </a:p>
        </p:txBody>
      </p:sp>
      <p:sp>
        <p:nvSpPr>
          <p:cNvPr id="5" name="Segnaposto piè di pagina 4">
            <a:extLst>
              <a:ext uri="{FF2B5EF4-FFF2-40B4-BE49-F238E27FC236}">
                <a16:creationId xmlns:a16="http://schemas.microsoft.com/office/drawing/2014/main" id="{35778248-828E-D919-7934-33DAD9316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496287C-75B7-F6C4-31D8-FD4C79FF3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8D93C-DFC9-42CF-9E82-4C95D775140A}" type="slidenum">
              <a:rPr lang="it-IT" smtClean="0"/>
              <a:t>‹N›</a:t>
            </a:fld>
            <a:endParaRPr lang="it-IT"/>
          </a:p>
        </p:txBody>
      </p:sp>
    </p:spTree>
    <p:extLst>
      <p:ext uri="{BB962C8B-B14F-4D97-AF65-F5344CB8AC3E}">
        <p14:creationId xmlns:p14="http://schemas.microsoft.com/office/powerpoint/2010/main" val="2300505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it.wikipedia.org/wiki/File:Telegram_logo.svg"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9.png"/><Relationship Id="rId7" Type="http://schemas.openxmlformats.org/officeDocument/2006/relationships/hyperlink" Target="https://creativecommons.org/licenses/by/3.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wired.it/attualita/media/2021/05/10/teorie-complotto-fake-news-2021/" TargetMode="External"/><Relationship Id="rId5" Type="http://schemas.openxmlformats.org/officeDocument/2006/relationships/image" Target="../media/image20.jpeg"/><Relationship Id="rId4" Type="http://schemas.openxmlformats.org/officeDocument/2006/relationships/hyperlink" Target="https://sadefenza.blogspot.com/2020/08/benjamin-fulford-la-cosiddetta-pandemia.html" TargetMode="Externa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1.jpg"/><Relationship Id="rId7" Type="http://schemas.openxmlformats.org/officeDocument/2006/relationships/diagramLayout" Target="../diagrams/layout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hyperlink" Target="https://creativecommons.org/licenses/by-nc-sa/3.0/" TargetMode="External"/><Relationship Id="rId10" Type="http://schemas.microsoft.com/office/2007/relationships/diagramDrawing" Target="../diagrams/drawing4.xml"/><Relationship Id="rId4" Type="http://schemas.openxmlformats.org/officeDocument/2006/relationships/hyperlink" Target="https://insidetelegram.eu/2019/06/26/caratteristiche-delle-geochat-di-telegram/" TargetMode="External"/><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www.24hdansuneredaction.com/web/11-comment-faire-une-interview-sono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ddleeastmonitor.com/20180114-iran-lifts-block-on-telegram-app-imposed-during-unrest/" TargetMode="External"/><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it.wikipedia.org/wiki/Graphics_Interchange_Format" TargetMode="External"/><Relationship Id="rId7" Type="http://schemas.openxmlformats.org/officeDocument/2006/relationships/hyperlink" Target="https://it.wikipedia.org/wiki/Wikipedi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it.wikipedia.org/wiki/Yandex" TargetMode="External"/><Relationship Id="rId5" Type="http://schemas.openxmlformats.org/officeDocument/2006/relationships/hyperlink" Target="https://it.wikipedia.org/wiki/Bing" TargetMode="External"/><Relationship Id="rId4" Type="http://schemas.openxmlformats.org/officeDocument/2006/relationships/hyperlink" Target="https://it.wikipedia.org/wiki/YouTub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teknodiot.com/telegram-kanallari" TargetMode="External"/><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5F8A5E5C-129B-6AD2-4D75-4C33B50628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8486E56-A4FB-63E6-112A-8A3856F3BAF8}"/>
              </a:ext>
            </a:extLst>
          </p:cNvPr>
          <p:cNvSpPr>
            <a:spLocks noGrp="1"/>
          </p:cNvSpPr>
          <p:nvPr>
            <p:ph type="ctrTitle"/>
          </p:nvPr>
        </p:nvSpPr>
        <p:spPr>
          <a:xfrm>
            <a:off x="640420" y="657535"/>
            <a:ext cx="5452529" cy="3569242"/>
          </a:xfrm>
        </p:spPr>
        <p:txBody>
          <a:bodyPr anchor="t">
            <a:normAutofit/>
          </a:bodyPr>
          <a:lstStyle/>
          <a:p>
            <a:pPr algn="l"/>
            <a:r>
              <a:rPr lang="it-IT" sz="5200" dirty="0">
                <a:solidFill>
                  <a:srgbClr val="FFFFFF"/>
                </a:solidFill>
                <a:latin typeface="Avenir Next" panose="020B0503020202020204" pitchFamily="34" charset="0"/>
                <a:cs typeface="Baghdad" pitchFamily="2" charset="-78"/>
              </a:rPr>
              <a:t>TELEGR A M</a:t>
            </a:r>
          </a:p>
        </p:txBody>
      </p:sp>
      <p:sp>
        <p:nvSpPr>
          <p:cNvPr id="3" name="Sottotitolo 2">
            <a:extLst>
              <a:ext uri="{FF2B5EF4-FFF2-40B4-BE49-F238E27FC236}">
                <a16:creationId xmlns:a16="http://schemas.microsoft.com/office/drawing/2014/main" id="{81E40C4D-EAA5-677C-41F2-A8E309F012FC}"/>
              </a:ext>
            </a:extLst>
          </p:cNvPr>
          <p:cNvSpPr>
            <a:spLocks noGrp="1"/>
          </p:cNvSpPr>
          <p:nvPr>
            <p:ph type="subTitle" idx="1"/>
          </p:nvPr>
        </p:nvSpPr>
        <p:spPr>
          <a:xfrm>
            <a:off x="640419" y="1653129"/>
            <a:ext cx="10008823" cy="1578054"/>
          </a:xfrm>
        </p:spPr>
        <p:txBody>
          <a:bodyPr anchor="b">
            <a:normAutofit/>
          </a:bodyPr>
          <a:lstStyle/>
          <a:p>
            <a:pPr algn="l"/>
            <a:r>
              <a:rPr lang="it-IT" sz="2000" dirty="0">
                <a:solidFill>
                  <a:srgbClr val="FFFFFF"/>
                </a:solidFill>
                <a:latin typeface="Aharoni" panose="02010803020104030203" pitchFamily="2" charset="-79"/>
                <a:cs typeface="Aharoni" panose="02010803020104030203" pitchFamily="2" charset="-79"/>
              </a:rPr>
              <a:t>L’APP DI MESSAGGISTICA ISTANTANEA</a:t>
            </a:r>
          </a:p>
          <a:p>
            <a:pPr algn="l"/>
            <a:endParaRPr lang="it-IT" sz="2000" dirty="0">
              <a:solidFill>
                <a:srgbClr val="FFFFFF"/>
              </a:solidFill>
              <a:latin typeface="Aharoni" panose="02010803020104030203" pitchFamily="2" charset="-79"/>
              <a:cs typeface="Aharoni" panose="02010803020104030203" pitchFamily="2" charset="-79"/>
            </a:endParaRPr>
          </a:p>
          <a:p>
            <a:pPr algn="l"/>
            <a:endParaRPr lang="it-IT" sz="1500" dirty="0">
              <a:solidFill>
                <a:srgbClr val="FFFFFF"/>
              </a:solidFill>
              <a:latin typeface="Aharoni" panose="02010803020104030203" pitchFamily="2" charset="-79"/>
              <a:cs typeface="Aharoni" panose="02010803020104030203" pitchFamily="2" charset="-79"/>
            </a:endParaRPr>
          </a:p>
          <a:p>
            <a:pPr algn="l"/>
            <a:r>
              <a:rPr lang="it-IT" sz="1500" dirty="0">
                <a:solidFill>
                  <a:srgbClr val="FFFFFF"/>
                </a:solidFill>
                <a:latin typeface="Aharoni" panose="02010803020104030203" pitchFamily="2" charset="-79"/>
                <a:cs typeface="Aharoni" panose="02010803020104030203" pitchFamily="2" charset="-79"/>
              </a:rPr>
              <a:t>                               LUIGIA FILANNINO 754323 – NOEMI PAPARUSSO 762281 – SIMONETTA FAVUZZI 754325</a:t>
            </a:r>
          </a:p>
          <a:p>
            <a:pPr algn="l"/>
            <a:endParaRPr lang="it-IT" sz="1500" dirty="0">
              <a:solidFill>
                <a:srgbClr val="FFFFFF"/>
              </a:solidFill>
            </a:endParaRP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a:extLst>
              <a:ext uri="{FF2B5EF4-FFF2-40B4-BE49-F238E27FC236}">
                <a16:creationId xmlns:a16="http://schemas.microsoft.com/office/drawing/2014/main" id="{79C85E05-B11A-E98D-802B-DC7A1297EB4D}"/>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075400">
            <a:off x="3086549" y="590879"/>
            <a:ext cx="866716" cy="866716"/>
          </a:xfrm>
          <a:prstGeom prst="rect">
            <a:avLst/>
          </a:prstGeom>
        </p:spPr>
      </p:pic>
      <p:sp>
        <p:nvSpPr>
          <p:cNvPr id="15" name="CasellaDiTesto 14">
            <a:extLst>
              <a:ext uri="{FF2B5EF4-FFF2-40B4-BE49-F238E27FC236}">
                <a16:creationId xmlns:a16="http://schemas.microsoft.com/office/drawing/2014/main" id="{DD311299-C1B2-4F98-C291-544574E45FA3}"/>
              </a:ext>
            </a:extLst>
          </p:cNvPr>
          <p:cNvSpPr txBox="1"/>
          <p:nvPr/>
        </p:nvSpPr>
        <p:spPr>
          <a:xfrm rot="16200000" flipH="1" flipV="1">
            <a:off x="6495246" y="3053188"/>
            <a:ext cx="88402" cy="7432804"/>
          </a:xfrm>
          <a:prstGeom prst="rect">
            <a:avLst/>
          </a:prstGeom>
          <a:noFill/>
        </p:spPr>
        <p:txBody>
          <a:bodyPr wrap="square" rtlCol="0">
            <a:spAutoFit/>
          </a:bodyPr>
          <a:lstStyle/>
          <a:p>
            <a:r>
              <a:rPr lang="it-IT" sz="900" dirty="0">
                <a:hlinkClick r:id="rId6" tooltip="https://it.wikipedia.org/wiki/File:Telegram_logo.svg">
                  <a:extLst>
                    <a:ext uri="{A12FA001-AC4F-418D-AE19-62706E023703}">
                      <ahyp:hlinkClr xmlns:ahyp="http://schemas.microsoft.com/office/drawing/2018/hyperlinkcolor" val="tx"/>
                    </a:ext>
                  </a:extLst>
                </a:hlinkClick>
              </a:rPr>
              <a:t>Questa foto</a:t>
            </a:r>
            <a:r>
              <a:rPr lang="it-IT" sz="900" dirty="0"/>
              <a:t> di Autore sconosciuto è concesso in </a:t>
            </a:r>
            <a:r>
              <a:rPr lang="it-IT" sz="900" dirty="0" err="1"/>
              <a:t>lnza</a:t>
            </a:r>
            <a:r>
              <a:rPr lang="it-IT" sz="900" dirty="0"/>
              <a:t> da </a:t>
            </a:r>
            <a:r>
              <a:rPr lang="it-IT" sz="900" dirty="0">
                <a:hlinkClick r:id="rId7" tooltip="https://creativecommons.org/licenses/by-sa/3.0/">
                  <a:extLst>
                    <a:ext uri="{A12FA001-AC4F-418D-AE19-62706E023703}">
                      <ahyp:hlinkClr xmlns:ahyp="http://schemas.microsoft.com/office/drawing/2018/hyperlinkcolor" val="tx"/>
                    </a:ext>
                  </a:extLst>
                </a:hlinkClick>
              </a:rPr>
              <a:t>CC BY-SA</a:t>
            </a:r>
            <a:endParaRPr lang="it-IT" sz="900" dirty="0"/>
          </a:p>
        </p:txBody>
      </p:sp>
    </p:spTree>
    <p:extLst>
      <p:ext uri="{BB962C8B-B14F-4D97-AF65-F5344CB8AC3E}">
        <p14:creationId xmlns:p14="http://schemas.microsoft.com/office/powerpoint/2010/main" val="28774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Immagine 10" descr="Immagine che contiene colorato, parecchi&#10;&#10;Descrizione generata automaticamente">
            <a:extLst>
              <a:ext uri="{FF2B5EF4-FFF2-40B4-BE49-F238E27FC236}">
                <a16:creationId xmlns:a16="http://schemas.microsoft.com/office/drawing/2014/main" id="{7A85E84F-FF5C-D559-4912-E2213AFC63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644" r="-2" b="24904"/>
          <a:stretch/>
        </p:blipFill>
        <p:spPr>
          <a:xfrm>
            <a:off x="20" y="-1"/>
            <a:ext cx="6712150" cy="2391331"/>
          </a:xfrm>
          <a:prstGeom prst="rect">
            <a:avLst/>
          </a:prstGeom>
        </p:spPr>
      </p:pic>
      <p:pic>
        <p:nvPicPr>
          <p:cNvPr id="4" name="Immagine 3" descr="Immagine che contiene persona, cappello&#10;&#10;Descrizione generata automaticamente">
            <a:extLst>
              <a:ext uri="{FF2B5EF4-FFF2-40B4-BE49-F238E27FC236}">
                <a16:creationId xmlns:a16="http://schemas.microsoft.com/office/drawing/2014/main" id="{FF5FBE23-9C5F-C159-6FC1-66806A71591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8012" r="1" b="1"/>
          <a:stretch/>
        </p:blipFill>
        <p:spPr>
          <a:xfrm>
            <a:off x="20" y="2391337"/>
            <a:ext cx="6712150" cy="4466657"/>
          </a:xfrm>
          <a:prstGeom prst="rect">
            <a:avLst/>
          </a:prstGeom>
        </p:spPr>
      </p:pic>
      <p:sp>
        <p:nvSpPr>
          <p:cNvPr id="79" name="Rectangle 78">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AB2BA1EC-1D46-62CE-D1C7-40389337434C}"/>
              </a:ext>
            </a:extLst>
          </p:cNvPr>
          <p:cNvSpPr txBox="1"/>
          <p:nvPr/>
        </p:nvSpPr>
        <p:spPr>
          <a:xfrm>
            <a:off x="6712170" y="910431"/>
            <a:ext cx="4292162" cy="14664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100" i="0" u="none" strike="noStrike" kern="1200" dirty="0">
                <a:solidFill>
                  <a:schemeClr val="bg1"/>
                </a:solidFill>
                <a:effectLst/>
                <a:latin typeface="+mj-lt"/>
                <a:ea typeface="+mj-ea"/>
                <a:cs typeface="+mj-cs"/>
              </a:rPr>
              <a:t>TELEGRAM TOLLERA LE IDEE ESTREMISTE E LE TEORIE DEL COMPLOTTO</a:t>
            </a:r>
          </a:p>
          <a:p>
            <a:pPr>
              <a:lnSpc>
                <a:spcPct val="90000"/>
              </a:lnSpc>
              <a:spcBef>
                <a:spcPct val="0"/>
              </a:spcBef>
              <a:spcAft>
                <a:spcPts val="600"/>
              </a:spcAft>
            </a:pPr>
            <a:endParaRPr lang="en-US" sz="3100" kern="1200" dirty="0">
              <a:solidFill>
                <a:schemeClr val="bg1"/>
              </a:solidFill>
              <a:latin typeface="+mj-lt"/>
              <a:ea typeface="+mj-ea"/>
              <a:cs typeface="+mj-cs"/>
            </a:endParaRPr>
          </a:p>
        </p:txBody>
      </p:sp>
      <p:cxnSp>
        <p:nvCxnSpPr>
          <p:cNvPr id="81" name="Straight Connector 80">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6B0163A4-710C-6596-33CD-6FE4CB4E2801}"/>
              </a:ext>
            </a:extLst>
          </p:cNvPr>
          <p:cNvSpPr txBox="1"/>
          <p:nvPr/>
        </p:nvSpPr>
        <p:spPr>
          <a:xfrm>
            <a:off x="6712170" y="2492080"/>
            <a:ext cx="4292162" cy="301584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700" dirty="0" err="1">
                <a:solidFill>
                  <a:schemeClr val="bg1"/>
                </a:solidFill>
              </a:rPr>
              <a:t>M</a:t>
            </a:r>
            <a:r>
              <a:rPr lang="en-US" sz="1700" b="0" i="0" u="none" strike="noStrike" dirty="0" err="1">
                <a:solidFill>
                  <a:schemeClr val="bg1"/>
                </a:solidFill>
                <a:effectLst/>
              </a:rPr>
              <a:t>olti</a:t>
            </a:r>
            <a:r>
              <a:rPr lang="en-US" sz="1700" b="0" i="0" u="none" strike="noStrike" dirty="0">
                <a:solidFill>
                  <a:schemeClr val="bg1"/>
                </a:solidFill>
                <a:effectLst/>
              </a:rPr>
              <a:t> </a:t>
            </a:r>
            <a:r>
              <a:rPr lang="en-US" sz="1700" b="0" i="0" u="none" strike="noStrike" dirty="0" err="1">
                <a:solidFill>
                  <a:schemeClr val="bg1"/>
                </a:solidFill>
                <a:effectLst/>
              </a:rPr>
              <a:t>gruppi</a:t>
            </a:r>
            <a:r>
              <a:rPr lang="en-US" sz="1700" b="0" i="0" u="none" strike="noStrike" dirty="0">
                <a:solidFill>
                  <a:schemeClr val="bg1"/>
                </a:solidFill>
                <a:effectLst/>
              </a:rPr>
              <a:t> di </a:t>
            </a:r>
            <a:r>
              <a:rPr lang="en-US" sz="1700" b="0" i="0" u="none" strike="noStrike" dirty="0" err="1">
                <a:solidFill>
                  <a:schemeClr val="bg1"/>
                </a:solidFill>
                <a:effectLst/>
              </a:rPr>
              <a:t>teorici</a:t>
            </a:r>
            <a:r>
              <a:rPr lang="en-US" sz="1700" b="0" i="0" u="none" strike="noStrike" dirty="0">
                <a:solidFill>
                  <a:schemeClr val="bg1"/>
                </a:solidFill>
                <a:effectLst/>
              </a:rPr>
              <a:t> del </a:t>
            </a:r>
            <a:r>
              <a:rPr lang="en-US" sz="1700" b="0" i="0" u="none" strike="noStrike" dirty="0" err="1">
                <a:solidFill>
                  <a:schemeClr val="bg1"/>
                </a:solidFill>
                <a:effectLst/>
              </a:rPr>
              <a:t>complotto</a:t>
            </a:r>
            <a:r>
              <a:rPr lang="en-US" sz="1700" b="0" i="0" u="none" strike="noStrike" dirty="0">
                <a:solidFill>
                  <a:schemeClr val="bg1"/>
                </a:solidFill>
                <a:effectLst/>
              </a:rPr>
              <a:t> e di </a:t>
            </a:r>
            <a:r>
              <a:rPr lang="en-US" sz="1700" b="0" i="0" u="none" strike="noStrike" dirty="0" err="1">
                <a:solidFill>
                  <a:schemeClr val="bg1"/>
                </a:solidFill>
                <a:effectLst/>
              </a:rPr>
              <a:t>estremisti</a:t>
            </a:r>
            <a:r>
              <a:rPr lang="en-US" sz="1700" b="0" i="0" u="none" strike="noStrike" dirty="0">
                <a:solidFill>
                  <a:schemeClr val="bg1"/>
                </a:solidFill>
                <a:effectLst/>
              </a:rPr>
              <a:t> di </a:t>
            </a:r>
            <a:r>
              <a:rPr lang="en-US" sz="1700" b="0" i="0" u="none" strike="noStrike" dirty="0" err="1">
                <a:solidFill>
                  <a:schemeClr val="bg1"/>
                </a:solidFill>
                <a:effectLst/>
              </a:rPr>
              <a:t>destra</a:t>
            </a:r>
            <a:r>
              <a:rPr lang="en-US" sz="1700" b="0" i="0" u="none" strike="noStrike" dirty="0">
                <a:solidFill>
                  <a:schemeClr val="bg1"/>
                </a:solidFill>
                <a:effectLst/>
              </a:rPr>
              <a:t> </a:t>
            </a:r>
            <a:r>
              <a:rPr lang="en-US" sz="1700" b="0" i="0" u="none" strike="noStrike" dirty="0" err="1">
                <a:solidFill>
                  <a:schemeClr val="bg1"/>
                </a:solidFill>
                <a:effectLst/>
              </a:rPr>
              <a:t>hanno</a:t>
            </a:r>
            <a:r>
              <a:rPr lang="en-US" sz="1700" b="0" i="0" u="none" strike="noStrike" dirty="0">
                <a:solidFill>
                  <a:schemeClr val="bg1"/>
                </a:solidFill>
                <a:effectLst/>
              </a:rPr>
              <a:t> </a:t>
            </a:r>
            <a:r>
              <a:rPr lang="en-US" sz="1700" b="0" i="0" dirty="0" err="1">
                <a:solidFill>
                  <a:schemeClr val="bg1"/>
                </a:solidFill>
                <a:effectLst/>
              </a:rPr>
              <a:t>trovato</a:t>
            </a:r>
            <a:r>
              <a:rPr lang="en-US" sz="1700" b="0" i="0" dirty="0">
                <a:solidFill>
                  <a:schemeClr val="bg1"/>
                </a:solidFill>
                <a:effectLst/>
              </a:rPr>
              <a:t> </a:t>
            </a:r>
            <a:r>
              <a:rPr lang="en-US" sz="1700" b="0" i="0" dirty="0" err="1">
                <a:solidFill>
                  <a:schemeClr val="bg1"/>
                </a:solidFill>
                <a:effectLst/>
              </a:rPr>
              <a:t>una</a:t>
            </a:r>
            <a:r>
              <a:rPr lang="en-US" sz="1700" b="0" i="0" dirty="0">
                <a:solidFill>
                  <a:schemeClr val="bg1"/>
                </a:solidFill>
                <a:effectLst/>
              </a:rPr>
              <a:t> casa </a:t>
            </a:r>
            <a:r>
              <a:rPr lang="en-US" sz="1700" b="0" i="0" dirty="0" err="1">
                <a:solidFill>
                  <a:schemeClr val="bg1"/>
                </a:solidFill>
                <a:effectLst/>
              </a:rPr>
              <a:t>sicura</a:t>
            </a:r>
            <a:r>
              <a:rPr lang="en-US" sz="1700" b="0" i="0" u="none" strike="noStrike" dirty="0">
                <a:solidFill>
                  <a:schemeClr val="bg1"/>
                </a:solidFill>
                <a:effectLst/>
              </a:rPr>
              <a:t> </a:t>
            </a:r>
            <a:r>
              <a:rPr lang="en-US" sz="1700" b="0" i="0" u="none" strike="noStrike" dirty="0" err="1">
                <a:solidFill>
                  <a:schemeClr val="bg1"/>
                </a:solidFill>
                <a:effectLst/>
              </a:rPr>
              <a:t>su</a:t>
            </a:r>
            <a:r>
              <a:rPr lang="en-US" sz="1700" b="0" i="0" u="none" strike="noStrike" dirty="0">
                <a:solidFill>
                  <a:schemeClr val="bg1"/>
                </a:solidFill>
                <a:effectLst/>
              </a:rPr>
              <a:t> Telegram.</a:t>
            </a:r>
          </a:p>
          <a:p>
            <a:pPr marL="285750" indent="-228600">
              <a:lnSpc>
                <a:spcPct val="90000"/>
              </a:lnSpc>
              <a:spcAft>
                <a:spcPts val="600"/>
              </a:spcAft>
              <a:buFont typeface="Arial" panose="020B0604020202020204" pitchFamily="34" charset="0"/>
              <a:buChar char="•"/>
            </a:pPr>
            <a:endParaRPr lang="en-US" sz="1700" dirty="0">
              <a:solidFill>
                <a:schemeClr val="bg1"/>
              </a:solidFill>
            </a:endParaRPr>
          </a:p>
          <a:p>
            <a:pPr marL="285750" indent="-228600">
              <a:lnSpc>
                <a:spcPct val="90000"/>
              </a:lnSpc>
              <a:spcAft>
                <a:spcPts val="600"/>
              </a:spcAft>
              <a:buFont typeface="Arial" panose="020B0604020202020204" pitchFamily="34" charset="0"/>
              <a:buChar char="•"/>
            </a:pPr>
            <a:r>
              <a:rPr lang="en-US" sz="1700" b="0" i="0" u="none" strike="noStrike" dirty="0">
                <a:solidFill>
                  <a:schemeClr val="bg1"/>
                </a:solidFill>
                <a:effectLst/>
              </a:rPr>
              <a:t>Il </a:t>
            </a:r>
            <a:r>
              <a:rPr lang="en-US" sz="1700" b="0" i="0" u="none" strike="noStrike" dirty="0" err="1">
                <a:solidFill>
                  <a:schemeClr val="bg1"/>
                </a:solidFill>
                <a:effectLst/>
              </a:rPr>
              <a:t>fondatore</a:t>
            </a:r>
            <a:r>
              <a:rPr lang="en-US" sz="1700" b="0" i="0" u="none" strike="noStrike" dirty="0">
                <a:solidFill>
                  <a:schemeClr val="bg1"/>
                </a:solidFill>
                <a:effectLst/>
              </a:rPr>
              <a:t> </a:t>
            </a:r>
            <a:r>
              <a:rPr lang="en-US" sz="1700" b="0" i="0" u="none" strike="noStrike" dirty="0" err="1">
                <a:solidFill>
                  <a:schemeClr val="bg1"/>
                </a:solidFill>
                <a:effectLst/>
              </a:rPr>
              <a:t>Durov</a:t>
            </a:r>
            <a:r>
              <a:rPr lang="en-US" sz="1700" b="0" i="0" u="none" strike="noStrike" dirty="0">
                <a:solidFill>
                  <a:schemeClr val="bg1"/>
                </a:solidFill>
                <a:effectLst/>
              </a:rPr>
              <a:t> </a:t>
            </a:r>
            <a:r>
              <a:rPr lang="en-US" sz="1700" b="0" i="0" u="none" strike="noStrike" dirty="0" err="1">
                <a:solidFill>
                  <a:schemeClr val="bg1"/>
                </a:solidFill>
                <a:effectLst/>
              </a:rPr>
              <a:t>è</a:t>
            </a:r>
            <a:r>
              <a:rPr lang="en-US" sz="1700" b="0" i="0" u="none" strike="noStrike" dirty="0">
                <a:solidFill>
                  <a:schemeClr val="bg1"/>
                </a:solidFill>
                <a:effectLst/>
              </a:rPr>
              <a:t> un </a:t>
            </a:r>
            <a:r>
              <a:rPr lang="en-US" sz="1700" b="0" i="0" u="none" strike="noStrike" dirty="0" err="1">
                <a:solidFill>
                  <a:schemeClr val="bg1"/>
                </a:solidFill>
                <a:effectLst/>
              </a:rPr>
              <a:t>grande</a:t>
            </a:r>
            <a:r>
              <a:rPr lang="en-US" sz="1700" b="0" i="0" u="none" strike="noStrike" dirty="0">
                <a:solidFill>
                  <a:schemeClr val="bg1"/>
                </a:solidFill>
                <a:effectLst/>
              </a:rPr>
              <a:t> </a:t>
            </a:r>
            <a:r>
              <a:rPr lang="en-US" sz="1700" b="0" i="0" u="none" strike="noStrike" dirty="0" err="1">
                <a:solidFill>
                  <a:schemeClr val="bg1"/>
                </a:solidFill>
                <a:effectLst/>
              </a:rPr>
              <a:t>sostenitore</a:t>
            </a:r>
            <a:r>
              <a:rPr lang="en-US" sz="1700" b="0" i="0" u="none" strike="noStrike" dirty="0">
                <a:solidFill>
                  <a:schemeClr val="bg1"/>
                </a:solidFill>
                <a:effectLst/>
              </a:rPr>
              <a:t> </a:t>
            </a:r>
            <a:r>
              <a:rPr lang="en-US" sz="1700" b="0" i="0" u="none" strike="noStrike" dirty="0" err="1">
                <a:solidFill>
                  <a:schemeClr val="bg1"/>
                </a:solidFill>
                <a:effectLst/>
              </a:rPr>
              <a:t>della</a:t>
            </a:r>
            <a:r>
              <a:rPr lang="en-US" sz="1700" b="0" i="0" u="none" strike="noStrike" dirty="0">
                <a:solidFill>
                  <a:schemeClr val="bg1"/>
                </a:solidFill>
                <a:effectLst/>
              </a:rPr>
              <a:t> </a:t>
            </a:r>
            <a:r>
              <a:rPr lang="en-US" sz="1700" b="0" i="0" u="none" strike="noStrike" dirty="0" err="1">
                <a:solidFill>
                  <a:schemeClr val="bg1"/>
                </a:solidFill>
                <a:effectLst/>
              </a:rPr>
              <a:t>libertà</a:t>
            </a:r>
            <a:r>
              <a:rPr lang="en-US" sz="1700" b="0" i="0" u="none" strike="noStrike" dirty="0">
                <a:solidFill>
                  <a:schemeClr val="bg1"/>
                </a:solidFill>
                <a:effectLst/>
              </a:rPr>
              <a:t> di </a:t>
            </a:r>
            <a:r>
              <a:rPr lang="en-US" sz="1700" b="0" i="0" u="none" strike="noStrike" dirty="0" err="1">
                <a:solidFill>
                  <a:schemeClr val="bg1"/>
                </a:solidFill>
                <a:effectLst/>
              </a:rPr>
              <a:t>espressione</a:t>
            </a:r>
            <a:r>
              <a:rPr lang="en-US" sz="1700" b="0" i="0" u="none" strike="noStrike" dirty="0">
                <a:solidFill>
                  <a:schemeClr val="bg1"/>
                </a:solidFill>
                <a:effectLst/>
              </a:rPr>
              <a:t>.</a:t>
            </a:r>
          </a:p>
          <a:p>
            <a:pPr marL="285750" indent="-228600">
              <a:lnSpc>
                <a:spcPct val="90000"/>
              </a:lnSpc>
              <a:spcAft>
                <a:spcPts val="600"/>
              </a:spcAft>
              <a:buFont typeface="Arial" panose="020B0604020202020204" pitchFamily="34" charset="0"/>
              <a:buChar char="•"/>
            </a:pPr>
            <a:endParaRPr lang="en-US" sz="1700" b="0" i="0" u="none" strike="noStrike" dirty="0">
              <a:solidFill>
                <a:schemeClr val="bg1"/>
              </a:solidFill>
              <a:effectLst/>
            </a:endParaRPr>
          </a:p>
        </p:txBody>
      </p:sp>
      <p:sp>
        <p:nvSpPr>
          <p:cNvPr id="9" name="CasellaDiTesto 8">
            <a:extLst>
              <a:ext uri="{FF2B5EF4-FFF2-40B4-BE49-F238E27FC236}">
                <a16:creationId xmlns:a16="http://schemas.microsoft.com/office/drawing/2014/main" id="{3002AC0B-2034-4772-7D4C-C176AAD1A050}"/>
              </a:ext>
            </a:extLst>
          </p:cNvPr>
          <p:cNvSpPr txBox="1"/>
          <p:nvPr/>
        </p:nvSpPr>
        <p:spPr>
          <a:xfrm>
            <a:off x="4151854" y="2191275"/>
            <a:ext cx="2560316"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4" tooltip="https://sadefenza.blogspot.com/2020/08/benjamin-fulford-la-cosiddetta-pandemia.html">
                  <a:extLst>
                    <a:ext uri="{A12FA001-AC4F-418D-AE19-62706E023703}">
                      <ahyp:hlinkClr xmlns:ahyp="http://schemas.microsoft.com/office/drawing/2018/hyperlinkcolor" val="tx"/>
                    </a:ext>
                  </a:extLst>
                </a:hlinkClick>
              </a:rPr>
              <a:t>Questa foto</a:t>
            </a:r>
            <a:r>
              <a:rPr lang="it-IT" sz="700">
                <a:solidFill>
                  <a:srgbClr val="FFFFFF"/>
                </a:solidFill>
              </a:rPr>
              <a:t> di Autore sconosciuto è concesso in licenza da </a:t>
            </a:r>
            <a:r>
              <a:rPr lang="it-IT"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it-IT" sz="700">
              <a:solidFill>
                <a:srgbClr val="FFFFFF"/>
              </a:solidFill>
            </a:endParaRPr>
          </a:p>
        </p:txBody>
      </p:sp>
      <p:sp>
        <p:nvSpPr>
          <p:cNvPr id="5" name="CasellaDiTesto 4">
            <a:extLst>
              <a:ext uri="{FF2B5EF4-FFF2-40B4-BE49-F238E27FC236}">
                <a16:creationId xmlns:a16="http://schemas.microsoft.com/office/drawing/2014/main" id="{CD458586-8270-5E32-4329-430C5C499AD6}"/>
              </a:ext>
            </a:extLst>
          </p:cNvPr>
          <p:cNvSpPr txBox="1"/>
          <p:nvPr/>
        </p:nvSpPr>
        <p:spPr>
          <a:xfrm>
            <a:off x="3879343" y="6657939"/>
            <a:ext cx="2832827"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6" tooltip="https://www.wired.it/attualita/media/2021/05/10/teorie-complotto-fake-news-2021/">
                  <a:extLst>
                    <a:ext uri="{A12FA001-AC4F-418D-AE19-62706E023703}">
                      <ahyp:hlinkClr xmlns:ahyp="http://schemas.microsoft.com/office/drawing/2018/hyperlinkcolor" val="tx"/>
                    </a:ext>
                  </a:extLst>
                </a:hlinkClick>
              </a:rPr>
              <a:t>Questa foto</a:t>
            </a:r>
            <a:r>
              <a:rPr lang="it-IT" sz="700">
                <a:solidFill>
                  <a:srgbClr val="FFFFFF"/>
                </a:solidFill>
              </a:rPr>
              <a:t> di Autore sconosciuto è concesso in licenza da </a:t>
            </a:r>
            <a:r>
              <a:rPr lang="it-IT"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it-IT" sz="700">
              <a:solidFill>
                <a:srgbClr val="FFFFFF"/>
              </a:solidFill>
            </a:endParaRPr>
          </a:p>
        </p:txBody>
      </p:sp>
      <p:sp>
        <p:nvSpPr>
          <p:cNvPr id="13" name="CasellaDiTesto 12">
            <a:extLst>
              <a:ext uri="{FF2B5EF4-FFF2-40B4-BE49-F238E27FC236}">
                <a16:creationId xmlns:a16="http://schemas.microsoft.com/office/drawing/2014/main" id="{054A3074-85E3-C0FD-4784-4EA79CF6A4B6}"/>
              </a:ext>
            </a:extLst>
          </p:cNvPr>
          <p:cNvSpPr txBox="1"/>
          <p:nvPr/>
        </p:nvSpPr>
        <p:spPr>
          <a:xfrm>
            <a:off x="7131674" y="5026036"/>
            <a:ext cx="4248444" cy="1194173"/>
          </a:xfrm>
          <a:prstGeom prst="rect">
            <a:avLst/>
          </a:prstGeom>
          <a:noFill/>
        </p:spPr>
        <p:txBody>
          <a:bodyPr wrap="square" rtlCol="0">
            <a:spAutoFit/>
          </a:bodyPr>
          <a:lstStyle/>
          <a:p>
            <a:r>
              <a:rPr lang="en-US" sz="1800" b="0" i="1" u="none" strike="noStrike" dirty="0">
                <a:solidFill>
                  <a:schemeClr val="bg1"/>
                </a:solidFill>
                <a:effectLst/>
              </a:rPr>
              <a:t> “Telegram non ha </a:t>
            </a:r>
            <a:r>
              <a:rPr lang="en-US" sz="1800" b="0" i="1" u="none" strike="noStrike" dirty="0" err="1">
                <a:solidFill>
                  <a:schemeClr val="bg1"/>
                </a:solidFill>
                <a:effectLst/>
              </a:rPr>
              <a:t>mai</a:t>
            </a:r>
            <a:r>
              <a:rPr lang="en-US" sz="1800" b="0" i="1" u="none" strike="noStrike" dirty="0">
                <a:solidFill>
                  <a:schemeClr val="bg1"/>
                </a:solidFill>
                <a:effectLst/>
              </a:rPr>
              <a:t> </a:t>
            </a:r>
            <a:r>
              <a:rPr lang="en-US" sz="1800" b="0" i="1" u="none" strike="noStrike" dirty="0" err="1">
                <a:solidFill>
                  <a:schemeClr val="bg1"/>
                </a:solidFill>
                <a:effectLst/>
              </a:rPr>
              <a:t>ceduto</a:t>
            </a:r>
            <a:r>
              <a:rPr lang="en-US" sz="1800" b="0" i="1" u="none" strike="noStrike" dirty="0">
                <a:solidFill>
                  <a:schemeClr val="bg1"/>
                </a:solidFill>
                <a:effectLst/>
              </a:rPr>
              <a:t> alle </a:t>
            </a:r>
            <a:r>
              <a:rPr lang="en-US" sz="1800" b="0" i="1" u="none" strike="noStrike" dirty="0" err="1">
                <a:solidFill>
                  <a:schemeClr val="bg1"/>
                </a:solidFill>
                <a:effectLst/>
              </a:rPr>
              <a:t>pressioni</a:t>
            </a:r>
            <a:r>
              <a:rPr lang="en-US" sz="1800" b="0" i="1" u="none" strike="noStrike" dirty="0">
                <a:solidFill>
                  <a:schemeClr val="bg1"/>
                </a:solidFill>
                <a:effectLst/>
              </a:rPr>
              <a:t> </a:t>
            </a:r>
            <a:r>
              <a:rPr lang="en-US" sz="1800" b="0" i="1" u="none" strike="noStrike" dirty="0" err="1">
                <a:solidFill>
                  <a:schemeClr val="bg1"/>
                </a:solidFill>
                <a:effectLst/>
              </a:rPr>
              <a:t>delle</a:t>
            </a:r>
            <a:r>
              <a:rPr lang="en-US" sz="1800" b="0" i="1" u="none" strike="noStrike" dirty="0">
                <a:solidFill>
                  <a:schemeClr val="bg1"/>
                </a:solidFill>
                <a:effectLst/>
              </a:rPr>
              <a:t> </a:t>
            </a:r>
            <a:r>
              <a:rPr lang="en-US" sz="1800" b="0" i="1" u="none" strike="noStrike" dirty="0" err="1">
                <a:solidFill>
                  <a:schemeClr val="bg1"/>
                </a:solidFill>
                <a:effectLst/>
              </a:rPr>
              <a:t>autorità</a:t>
            </a:r>
            <a:r>
              <a:rPr lang="en-US" sz="1800" b="0" i="1" u="none" strike="noStrike" dirty="0">
                <a:solidFill>
                  <a:schemeClr val="bg1"/>
                </a:solidFill>
                <a:effectLst/>
              </a:rPr>
              <a:t> </a:t>
            </a:r>
            <a:r>
              <a:rPr lang="en-US" sz="1800" b="0" i="1" u="none" strike="noStrike" dirty="0" err="1">
                <a:solidFill>
                  <a:schemeClr val="bg1"/>
                </a:solidFill>
                <a:effectLst/>
              </a:rPr>
              <a:t>che</a:t>
            </a:r>
            <a:r>
              <a:rPr lang="en-US" sz="1800" b="0" i="1" u="none" strike="noStrike" dirty="0">
                <a:solidFill>
                  <a:schemeClr val="bg1"/>
                </a:solidFill>
                <a:effectLst/>
              </a:rPr>
              <a:t> </a:t>
            </a:r>
            <a:r>
              <a:rPr lang="en-US" sz="1800" b="0" i="1" u="none" strike="noStrike" dirty="0" err="1">
                <a:solidFill>
                  <a:schemeClr val="bg1"/>
                </a:solidFill>
                <a:effectLst/>
              </a:rPr>
              <a:t>volevano</a:t>
            </a:r>
            <a:r>
              <a:rPr lang="en-US" sz="1800" b="0" i="1" u="none" strike="noStrike" dirty="0">
                <a:solidFill>
                  <a:schemeClr val="bg1"/>
                </a:solidFill>
                <a:effectLst/>
              </a:rPr>
              <a:t> farci </a:t>
            </a:r>
            <a:r>
              <a:rPr lang="en-US" sz="1800" b="0" i="1" u="none" strike="noStrike" dirty="0" err="1">
                <a:solidFill>
                  <a:schemeClr val="bg1"/>
                </a:solidFill>
                <a:effectLst/>
              </a:rPr>
              <a:t>obbedire</a:t>
            </a:r>
            <a:r>
              <a:rPr lang="en-US" sz="1800" b="0" i="1" u="none" strike="noStrike" dirty="0">
                <a:solidFill>
                  <a:schemeClr val="bg1"/>
                </a:solidFill>
                <a:effectLst/>
              </a:rPr>
              <a:t> alle </a:t>
            </a:r>
            <a:r>
              <a:rPr lang="en-US" sz="1800" b="0" i="1" u="none" strike="noStrike" dirty="0" err="1">
                <a:solidFill>
                  <a:schemeClr val="bg1"/>
                </a:solidFill>
                <a:effectLst/>
              </a:rPr>
              <a:t>regole</a:t>
            </a:r>
            <a:r>
              <a:rPr lang="en-US" sz="1800" b="0" i="1" u="none" strike="noStrike" dirty="0">
                <a:solidFill>
                  <a:schemeClr val="bg1"/>
                </a:solidFill>
                <a:effectLst/>
              </a:rPr>
              <a:t> </a:t>
            </a:r>
            <a:r>
              <a:rPr lang="en-US" sz="1800" b="0" i="1" u="none" strike="noStrike" dirty="0" err="1">
                <a:solidFill>
                  <a:schemeClr val="bg1"/>
                </a:solidFill>
                <a:effectLst/>
              </a:rPr>
              <a:t>della</a:t>
            </a:r>
            <a:r>
              <a:rPr lang="en-US" sz="1800" b="0" i="1" u="none" strike="noStrike" dirty="0">
                <a:solidFill>
                  <a:schemeClr val="bg1"/>
                </a:solidFill>
                <a:effectLst/>
              </a:rPr>
              <a:t> </a:t>
            </a:r>
            <a:r>
              <a:rPr lang="en-US" sz="1800" b="0" i="1" dirty="0" err="1">
                <a:solidFill>
                  <a:schemeClr val="bg1"/>
                </a:solidFill>
                <a:effectLst/>
              </a:rPr>
              <a:t>censura</a:t>
            </a:r>
            <a:r>
              <a:rPr lang="en-US" sz="1800" b="0" i="1" u="none" strike="noStrike" dirty="0">
                <a:solidFill>
                  <a:schemeClr val="bg1"/>
                </a:solidFill>
                <a:effectLst/>
              </a:rPr>
              <a:t> </a:t>
            </a:r>
            <a:r>
              <a:rPr lang="en-US" sz="1800" b="0" i="1" u="none" strike="noStrike" dirty="0" err="1">
                <a:solidFill>
                  <a:schemeClr val="bg1"/>
                </a:solidFill>
                <a:effectLst/>
              </a:rPr>
              <a:t>politica</a:t>
            </a:r>
            <a:r>
              <a:rPr lang="en-US" sz="1800" b="0" i="1" u="none" strike="noStrike" dirty="0">
                <a:solidFill>
                  <a:schemeClr val="bg1"/>
                </a:solidFill>
                <a:effectLst/>
              </a:rPr>
              <a:t>”</a:t>
            </a:r>
            <a:endParaRPr lang="en-US" sz="1800" i="1" dirty="0">
              <a:solidFill>
                <a:schemeClr val="bg1"/>
              </a:solidFill>
            </a:endParaRPr>
          </a:p>
          <a:p>
            <a:endParaRPr lang="it-IT" dirty="0"/>
          </a:p>
        </p:txBody>
      </p:sp>
      <p:sp>
        <p:nvSpPr>
          <p:cNvPr id="15" name="Mezza cornice 14">
            <a:extLst>
              <a:ext uri="{FF2B5EF4-FFF2-40B4-BE49-F238E27FC236}">
                <a16:creationId xmlns:a16="http://schemas.microsoft.com/office/drawing/2014/main" id="{5226E296-F056-5DE2-61E0-3CEBDE75700E}"/>
              </a:ext>
            </a:extLst>
          </p:cNvPr>
          <p:cNvSpPr/>
          <p:nvPr/>
        </p:nvSpPr>
        <p:spPr>
          <a:xfrm>
            <a:off x="6845896" y="4866309"/>
            <a:ext cx="693714" cy="811083"/>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Mezza cornice 16">
            <a:extLst>
              <a:ext uri="{FF2B5EF4-FFF2-40B4-BE49-F238E27FC236}">
                <a16:creationId xmlns:a16="http://schemas.microsoft.com/office/drawing/2014/main" id="{C3C7C909-953E-7973-F899-B25B00E0E262}"/>
              </a:ext>
            </a:extLst>
          </p:cNvPr>
          <p:cNvSpPr/>
          <p:nvPr/>
        </p:nvSpPr>
        <p:spPr>
          <a:xfrm rot="10800000">
            <a:off x="10568232" y="5300646"/>
            <a:ext cx="872197" cy="782288"/>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71202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457E387C-D9A7-8C44-FCBB-04CF73C5EFAB}"/>
              </a:ext>
            </a:extLst>
          </p:cNvPr>
          <p:cNvSpPr txBox="1"/>
          <p:nvPr/>
        </p:nvSpPr>
        <p:spPr>
          <a:xfrm>
            <a:off x="615458" y="1490789"/>
            <a:ext cx="6268770" cy="153619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600" i="0" u="none" strike="noStrike" dirty="0">
                <a:effectLst/>
                <a:latin typeface="Avenir Next" panose="020B0503020202020204" pitchFamily="34" charset="0"/>
                <a:ea typeface="+mj-ea"/>
                <a:cs typeface="+mj-cs"/>
              </a:rPr>
              <a:t>I GRUPPI E I CANALI SU TELEGRAM NON SONO SICURI</a:t>
            </a:r>
          </a:p>
          <a:p>
            <a:pPr indent="-228600">
              <a:lnSpc>
                <a:spcPct val="90000"/>
              </a:lnSpc>
              <a:spcBef>
                <a:spcPct val="0"/>
              </a:spcBef>
              <a:spcAft>
                <a:spcPts val="600"/>
              </a:spcAft>
            </a:pPr>
            <a:endParaRPr lang="en-US" sz="3600" dirty="0">
              <a:latin typeface="+mj-lt"/>
              <a:ea typeface="+mj-ea"/>
              <a:cs typeface="+mj-cs"/>
            </a:endParaRPr>
          </a:p>
        </p:txBody>
      </p:sp>
      <p:sp>
        <p:nvSpPr>
          <p:cNvPr id="40"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magine 3">
            <a:extLst>
              <a:ext uri="{FF2B5EF4-FFF2-40B4-BE49-F238E27FC236}">
                <a16:creationId xmlns:a16="http://schemas.microsoft.com/office/drawing/2014/main" id="{7518DDD2-63A5-C6DA-1902-144CAA28B0A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734"/>
          <a:stretch/>
        </p:blipFill>
        <p:spPr>
          <a:xfrm>
            <a:off x="7684006" y="10"/>
            <a:ext cx="4507993" cy="6857990"/>
          </a:xfrm>
          <a:prstGeom prst="rect">
            <a:avLst/>
          </a:prstGeom>
        </p:spPr>
      </p:pic>
      <p:sp>
        <p:nvSpPr>
          <p:cNvPr id="5" name="CasellaDiTesto 4">
            <a:extLst>
              <a:ext uri="{FF2B5EF4-FFF2-40B4-BE49-F238E27FC236}">
                <a16:creationId xmlns:a16="http://schemas.microsoft.com/office/drawing/2014/main" id="{1F043ACC-2F98-B55E-3C14-EFB9C70CADA0}"/>
              </a:ext>
            </a:extLst>
          </p:cNvPr>
          <p:cNvSpPr txBox="1"/>
          <p:nvPr/>
        </p:nvSpPr>
        <p:spPr>
          <a:xfrm>
            <a:off x="9378408" y="6657945"/>
            <a:ext cx="2813591"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4" tooltip="https://insidetelegram.eu/2019/06/26/caratteristiche-delle-geochat-di-telegram/">
                  <a:extLst>
                    <a:ext uri="{A12FA001-AC4F-418D-AE19-62706E023703}">
                      <ahyp:hlinkClr xmlns:ahyp="http://schemas.microsoft.com/office/drawing/2018/hyperlinkcolor" val="tx"/>
                    </a:ext>
                  </a:extLst>
                </a:hlinkClick>
              </a:rPr>
              <a:t>Questa foto</a:t>
            </a:r>
            <a:r>
              <a:rPr lang="it-IT" sz="700">
                <a:solidFill>
                  <a:srgbClr val="FFFFFF"/>
                </a:solidFill>
              </a:rPr>
              <a:t> di Autore sconosciuto è concesso in licenza da </a:t>
            </a:r>
            <a:r>
              <a:rPr lang="it-IT"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it-IT" sz="700">
              <a:solidFill>
                <a:srgbClr val="FFFFFF"/>
              </a:solidFill>
            </a:endParaRPr>
          </a:p>
        </p:txBody>
      </p:sp>
      <p:graphicFrame>
        <p:nvGraphicFramePr>
          <p:cNvPr id="44" name="CasellaDiTesto 5">
            <a:extLst>
              <a:ext uri="{FF2B5EF4-FFF2-40B4-BE49-F238E27FC236}">
                <a16:creationId xmlns:a16="http://schemas.microsoft.com/office/drawing/2014/main" id="{3FCF9CA1-4EC2-90E3-7918-79B34F822E3B}"/>
              </a:ext>
            </a:extLst>
          </p:cNvPr>
          <p:cNvGraphicFramePr/>
          <p:nvPr>
            <p:extLst>
              <p:ext uri="{D42A27DB-BD31-4B8C-83A1-F6EECF244321}">
                <p14:modId xmlns:p14="http://schemas.microsoft.com/office/powerpoint/2010/main" val="3426439959"/>
              </p:ext>
            </p:extLst>
          </p:nvPr>
        </p:nvGraphicFramePr>
        <p:xfrm>
          <a:off x="615458" y="2935541"/>
          <a:ext cx="6268770" cy="32458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15867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CasellaDiTesto 1">
            <a:extLst>
              <a:ext uri="{FF2B5EF4-FFF2-40B4-BE49-F238E27FC236}">
                <a16:creationId xmlns:a16="http://schemas.microsoft.com/office/drawing/2014/main" id="{76110EF0-F6D9-4F25-19C7-E57EBB1E43D7}"/>
              </a:ext>
            </a:extLst>
          </p:cNvPr>
          <p:cNvSpPr txBox="1"/>
          <p:nvPr/>
        </p:nvSpPr>
        <p:spPr>
          <a:xfrm>
            <a:off x="6438900" y="669925"/>
            <a:ext cx="4457702" cy="13255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900" i="0" u="none" strike="noStrike" dirty="0">
                <a:solidFill>
                  <a:schemeClr val="bg1"/>
                </a:solidFill>
                <a:effectLst/>
                <a:latin typeface="+mj-lt"/>
                <a:ea typeface="+mj-ea"/>
                <a:cs typeface="+mj-cs"/>
              </a:rPr>
              <a:t>TELEGRAM NON </a:t>
            </a:r>
            <a:r>
              <a:rPr lang="en-US" sz="2900" i="0" u="none" strike="noStrike" dirty="0" err="1">
                <a:solidFill>
                  <a:schemeClr val="bg1"/>
                </a:solidFill>
                <a:effectLst/>
                <a:latin typeface="+mj-lt"/>
                <a:ea typeface="+mj-ea"/>
                <a:cs typeface="+mj-cs"/>
              </a:rPr>
              <a:t>È</a:t>
            </a:r>
            <a:r>
              <a:rPr lang="en-US" sz="2900" i="0" u="none" strike="noStrike" dirty="0">
                <a:solidFill>
                  <a:schemeClr val="bg1"/>
                </a:solidFill>
                <a:effectLst/>
                <a:latin typeface="+mj-lt"/>
                <a:ea typeface="+mj-ea"/>
                <a:cs typeface="+mj-cs"/>
              </a:rPr>
              <a:t> CHIARO CON I GIORNALISTI</a:t>
            </a:r>
          </a:p>
          <a:p>
            <a:pPr>
              <a:lnSpc>
                <a:spcPct val="90000"/>
              </a:lnSpc>
              <a:spcBef>
                <a:spcPct val="0"/>
              </a:spcBef>
              <a:spcAft>
                <a:spcPts val="600"/>
              </a:spcAft>
            </a:pPr>
            <a:endParaRPr lang="en-US" sz="2900" dirty="0">
              <a:solidFill>
                <a:schemeClr val="bg1"/>
              </a:solidFill>
              <a:latin typeface="+mj-lt"/>
              <a:ea typeface="+mj-ea"/>
              <a:cs typeface="+mj-cs"/>
            </a:endParaRPr>
          </a:p>
        </p:txBody>
      </p:sp>
      <p:pic>
        <p:nvPicPr>
          <p:cNvPr id="4" name="Immagine 3" descr="Immagine che contiene persona, tenendo, interni&#10;&#10;Descrizione generata automaticamente">
            <a:extLst>
              <a:ext uri="{FF2B5EF4-FFF2-40B4-BE49-F238E27FC236}">
                <a16:creationId xmlns:a16="http://schemas.microsoft.com/office/drawing/2014/main" id="{3DA310CF-D9AB-5072-96F6-A6D8665B50C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805" r="42947"/>
          <a:stretch/>
        </p:blipFill>
        <p:spPr>
          <a:xfrm>
            <a:off x="20" y="10"/>
            <a:ext cx="5753082" cy="6857990"/>
          </a:xfrm>
          <a:prstGeom prst="rect">
            <a:avLst/>
          </a:prstGeom>
        </p:spPr>
      </p:pic>
      <p:sp>
        <p:nvSpPr>
          <p:cNvPr id="7" name="CasellaDiTesto 6">
            <a:extLst>
              <a:ext uri="{FF2B5EF4-FFF2-40B4-BE49-F238E27FC236}">
                <a16:creationId xmlns:a16="http://schemas.microsoft.com/office/drawing/2014/main" id="{56C4AFC6-4F08-6719-81B2-0FE7B963B203}"/>
              </a:ext>
            </a:extLst>
          </p:cNvPr>
          <p:cNvSpPr txBox="1"/>
          <p:nvPr/>
        </p:nvSpPr>
        <p:spPr>
          <a:xfrm>
            <a:off x="6438900" y="2400304"/>
            <a:ext cx="4457702" cy="3441692"/>
          </a:xfrm>
          <a:prstGeom prst="rect">
            <a:avLst/>
          </a:prstGeom>
        </p:spPr>
        <p:txBody>
          <a:bodyPr vert="horz" lIns="91440" tIns="45720" rIns="91440" bIns="45720" rtlCol="0">
            <a:normAutofit/>
          </a:bodyPr>
          <a:lstStyle/>
          <a:p>
            <a:pPr>
              <a:lnSpc>
                <a:spcPct val="90000"/>
              </a:lnSpc>
              <a:spcAft>
                <a:spcPts val="600"/>
              </a:spcAft>
            </a:pPr>
            <a:r>
              <a:rPr lang="en-US" sz="2000" b="0" i="0" u="none" strike="noStrike" dirty="0" err="1">
                <a:solidFill>
                  <a:schemeClr val="bg1"/>
                </a:solidFill>
                <a:effectLst/>
              </a:rPr>
              <a:t>Nonostante</a:t>
            </a:r>
            <a:r>
              <a:rPr lang="en-US" sz="2000" b="0" i="0" u="none" strike="noStrike" dirty="0">
                <a:solidFill>
                  <a:schemeClr val="bg1"/>
                </a:solidFill>
                <a:effectLst/>
              </a:rPr>
              <a:t> il </a:t>
            </a:r>
            <a:r>
              <a:rPr lang="en-US" sz="2000" b="0" i="0" u="none" strike="noStrike" dirty="0" err="1">
                <a:solidFill>
                  <a:schemeClr val="bg1"/>
                </a:solidFill>
                <a:effectLst/>
              </a:rPr>
              <a:t>suo</a:t>
            </a:r>
            <a:r>
              <a:rPr lang="en-US" sz="2000" b="0" i="0" u="none" strike="noStrike" dirty="0">
                <a:solidFill>
                  <a:schemeClr val="bg1"/>
                </a:solidFill>
                <a:effectLst/>
              </a:rPr>
              <a:t> </a:t>
            </a:r>
            <a:r>
              <a:rPr lang="en-US" sz="2000" b="0" i="0" u="none" strike="noStrike" dirty="0" err="1">
                <a:solidFill>
                  <a:schemeClr val="bg1"/>
                </a:solidFill>
                <a:effectLst/>
              </a:rPr>
              <a:t>millantato</a:t>
            </a:r>
            <a:r>
              <a:rPr lang="en-US" sz="2000" b="0" i="0" u="none" strike="noStrike" dirty="0">
                <a:solidFill>
                  <a:schemeClr val="bg1"/>
                </a:solidFill>
                <a:effectLst/>
              </a:rPr>
              <a:t> </a:t>
            </a:r>
            <a:r>
              <a:rPr lang="en-US" sz="2000" b="0" i="0" u="none" strike="noStrike" dirty="0" err="1">
                <a:solidFill>
                  <a:schemeClr val="bg1"/>
                </a:solidFill>
                <a:effectLst/>
              </a:rPr>
              <a:t>impegno</a:t>
            </a:r>
            <a:r>
              <a:rPr lang="en-US" sz="2000" b="0" i="0" u="none" strike="noStrike" dirty="0">
                <a:solidFill>
                  <a:schemeClr val="bg1"/>
                </a:solidFill>
                <a:effectLst/>
              </a:rPr>
              <a:t> verso </a:t>
            </a:r>
            <a:r>
              <a:rPr lang="en-US" sz="2000" b="0" i="0" u="none" strike="noStrike" dirty="0" err="1">
                <a:solidFill>
                  <a:schemeClr val="bg1"/>
                </a:solidFill>
                <a:effectLst/>
              </a:rPr>
              <a:t>i</a:t>
            </a:r>
            <a:r>
              <a:rPr lang="en-US" sz="2000" b="0" i="0" u="none" strike="noStrike" dirty="0">
                <a:solidFill>
                  <a:schemeClr val="bg1"/>
                </a:solidFill>
                <a:effectLst/>
              </a:rPr>
              <a:t> </a:t>
            </a:r>
            <a:r>
              <a:rPr lang="en-US" sz="2000" b="0" i="0" u="none" strike="noStrike" dirty="0" err="1">
                <a:solidFill>
                  <a:schemeClr val="bg1"/>
                </a:solidFill>
                <a:effectLst/>
              </a:rPr>
              <a:t>principi</a:t>
            </a:r>
            <a:r>
              <a:rPr lang="en-US" sz="2000" b="0" i="0" u="none" strike="noStrike" dirty="0">
                <a:solidFill>
                  <a:schemeClr val="bg1"/>
                </a:solidFill>
                <a:effectLst/>
              </a:rPr>
              <a:t> </a:t>
            </a:r>
            <a:r>
              <a:rPr lang="en-US" sz="2000" b="0" i="0" u="none" strike="noStrike" dirty="0" err="1">
                <a:solidFill>
                  <a:schemeClr val="bg1"/>
                </a:solidFill>
                <a:effectLst/>
              </a:rPr>
              <a:t>della</a:t>
            </a:r>
            <a:r>
              <a:rPr lang="en-US" sz="2000" b="0" i="0" u="none" strike="noStrike" dirty="0">
                <a:solidFill>
                  <a:schemeClr val="bg1"/>
                </a:solidFill>
                <a:effectLst/>
              </a:rPr>
              <a:t> </a:t>
            </a:r>
            <a:r>
              <a:rPr lang="en-US" sz="2000" b="0" i="0" u="none" strike="noStrike" dirty="0" err="1">
                <a:solidFill>
                  <a:schemeClr val="bg1"/>
                </a:solidFill>
                <a:effectLst/>
              </a:rPr>
              <a:t>democrazia</a:t>
            </a:r>
            <a:r>
              <a:rPr lang="en-US" sz="2000" b="0" i="0" u="none" strike="noStrike" dirty="0">
                <a:solidFill>
                  <a:schemeClr val="bg1"/>
                </a:solidFill>
                <a:effectLst/>
              </a:rPr>
              <a:t> e la </a:t>
            </a:r>
            <a:r>
              <a:rPr lang="en-US" sz="2000" b="0" i="0" u="none" strike="noStrike" dirty="0" err="1">
                <a:solidFill>
                  <a:schemeClr val="bg1"/>
                </a:solidFill>
                <a:effectLst/>
              </a:rPr>
              <a:t>libertà</a:t>
            </a:r>
            <a:r>
              <a:rPr lang="en-US" sz="2000" b="0" i="0" u="none" strike="noStrike" dirty="0">
                <a:solidFill>
                  <a:schemeClr val="bg1"/>
                </a:solidFill>
                <a:effectLst/>
              </a:rPr>
              <a:t> di </a:t>
            </a:r>
            <a:r>
              <a:rPr lang="en-US" sz="2000" b="0" i="0" u="none" strike="noStrike" dirty="0" err="1">
                <a:solidFill>
                  <a:schemeClr val="bg1"/>
                </a:solidFill>
                <a:effectLst/>
              </a:rPr>
              <a:t>espressione</a:t>
            </a:r>
            <a:r>
              <a:rPr lang="en-US" sz="2000" b="0" i="0" u="none" strike="noStrike" dirty="0">
                <a:solidFill>
                  <a:schemeClr val="bg1"/>
                </a:solidFill>
                <a:effectLst/>
              </a:rPr>
              <a:t>, Telegram non ha </a:t>
            </a:r>
            <a:r>
              <a:rPr lang="en-US" sz="2000" b="0" i="0" u="none" strike="noStrike" dirty="0" err="1">
                <a:solidFill>
                  <a:schemeClr val="bg1"/>
                </a:solidFill>
                <a:effectLst/>
              </a:rPr>
              <a:t>risposto</a:t>
            </a:r>
            <a:r>
              <a:rPr lang="en-US" sz="2000" b="0" i="0" u="none" strike="noStrike" dirty="0">
                <a:solidFill>
                  <a:schemeClr val="bg1"/>
                </a:solidFill>
                <a:effectLst/>
              </a:rPr>
              <a:t> a </a:t>
            </a:r>
            <a:r>
              <a:rPr lang="en-US" sz="2000" b="0" i="0" u="none" strike="noStrike" dirty="0" err="1">
                <a:solidFill>
                  <a:schemeClr val="bg1"/>
                </a:solidFill>
                <a:effectLst/>
              </a:rPr>
              <a:t>nessuna</a:t>
            </a:r>
            <a:r>
              <a:rPr lang="en-US" sz="2000" b="0" i="0" u="none" strike="noStrike" dirty="0">
                <a:solidFill>
                  <a:schemeClr val="bg1"/>
                </a:solidFill>
                <a:effectLst/>
              </a:rPr>
              <a:t> </a:t>
            </a:r>
            <a:r>
              <a:rPr lang="en-US" sz="2000" b="0" i="0" u="none" strike="noStrike" dirty="0" err="1">
                <a:solidFill>
                  <a:schemeClr val="bg1"/>
                </a:solidFill>
                <a:effectLst/>
              </a:rPr>
              <a:t>richiesta</a:t>
            </a:r>
            <a:r>
              <a:rPr lang="en-US" sz="2000" b="0" i="0" u="none" strike="noStrike" dirty="0">
                <a:solidFill>
                  <a:schemeClr val="bg1"/>
                </a:solidFill>
                <a:effectLst/>
              </a:rPr>
              <a:t> di </a:t>
            </a:r>
            <a:r>
              <a:rPr lang="en-US" sz="2000" b="0" i="0" u="none" strike="noStrike" dirty="0" err="1">
                <a:solidFill>
                  <a:schemeClr val="bg1"/>
                </a:solidFill>
                <a:effectLst/>
              </a:rPr>
              <a:t>commento</a:t>
            </a:r>
            <a:r>
              <a:rPr lang="en-US" sz="2000" dirty="0">
                <a:solidFill>
                  <a:schemeClr val="bg1"/>
                </a:solidFill>
              </a:rPr>
              <a:t>.</a:t>
            </a:r>
          </a:p>
        </p:txBody>
      </p:sp>
      <p:cxnSp>
        <p:nvCxnSpPr>
          <p:cNvPr id="36" name="Straight Connector 31">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3102"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8535CD99-A3EF-71B5-FDC4-36EA31F51629}"/>
              </a:ext>
            </a:extLst>
          </p:cNvPr>
          <p:cNvSpPr txBox="1"/>
          <p:nvPr/>
        </p:nvSpPr>
        <p:spPr>
          <a:xfrm>
            <a:off x="2920275" y="6657945"/>
            <a:ext cx="2832827"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4" tooltip="https://www.24hdansuneredaction.com/web/11-comment-faire-une-interview-sonore/">
                  <a:extLst>
                    <a:ext uri="{A12FA001-AC4F-418D-AE19-62706E023703}">
                      <ahyp:hlinkClr xmlns:ahyp="http://schemas.microsoft.com/office/drawing/2018/hyperlinkcolor" val="tx"/>
                    </a:ext>
                  </a:extLst>
                </a:hlinkClick>
              </a:rPr>
              <a:t>Questa foto</a:t>
            </a:r>
            <a:r>
              <a:rPr lang="it-IT" sz="700">
                <a:solidFill>
                  <a:srgbClr val="FFFFFF"/>
                </a:solidFill>
              </a:rPr>
              <a:t> di Autore sconosciuto è concesso in licenza da </a:t>
            </a:r>
            <a:r>
              <a:rPr lang="it-IT"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it-IT" sz="700">
              <a:solidFill>
                <a:srgbClr val="FFFFFF"/>
              </a:solidFill>
            </a:endParaRPr>
          </a:p>
        </p:txBody>
      </p:sp>
    </p:spTree>
    <p:extLst>
      <p:ext uri="{BB962C8B-B14F-4D97-AF65-F5344CB8AC3E}">
        <p14:creationId xmlns:p14="http://schemas.microsoft.com/office/powerpoint/2010/main" val="3313711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65266" y="465512"/>
            <a:ext cx="3767583" cy="984885"/>
          </a:xfrm>
          <a:prstGeom prst="rect">
            <a:avLst/>
          </a:prstGeom>
          <a:noFill/>
        </p:spPr>
        <p:txBody>
          <a:bodyPr wrap="square" rtlCol="0">
            <a:spAutoFit/>
          </a:bodyPr>
          <a:lstStyle/>
          <a:p>
            <a:r>
              <a:rPr lang="it-IT" sz="2900" b="1" dirty="0">
                <a:latin typeface="Avenir Next" panose="020B0503020202020204" pitchFamily="34" charset="0"/>
              </a:rPr>
              <a:t>L’UTILIZZO DEI CANALI TELEGRAM </a:t>
            </a:r>
          </a:p>
        </p:txBody>
      </p:sp>
      <p:sp>
        <p:nvSpPr>
          <p:cNvPr id="6" name="CasellaDiTesto 5"/>
          <p:cNvSpPr txBox="1"/>
          <p:nvPr/>
        </p:nvSpPr>
        <p:spPr>
          <a:xfrm>
            <a:off x="257695" y="1812175"/>
            <a:ext cx="4513810" cy="2585323"/>
          </a:xfrm>
          <a:prstGeom prst="rect">
            <a:avLst/>
          </a:prstGeom>
          <a:solidFill>
            <a:schemeClr val="accent1"/>
          </a:solidFill>
        </p:spPr>
        <p:txBody>
          <a:bodyPr wrap="square" rtlCol="0">
            <a:spAutoFit/>
          </a:bodyPr>
          <a:lstStyle/>
          <a:p>
            <a:pPr marL="342900" indent="-342900">
              <a:buAutoNum type="arabicPeriod"/>
            </a:pPr>
            <a:r>
              <a:rPr lang="it-IT" dirty="0">
                <a:solidFill>
                  <a:schemeClr val="bg1"/>
                </a:solidFill>
              </a:rPr>
              <a:t>Chat con errori di prezzo o offerte last minute </a:t>
            </a:r>
          </a:p>
          <a:p>
            <a:pPr marL="342900" indent="-342900">
              <a:buAutoNum type="arabicPeriod"/>
            </a:pPr>
            <a:r>
              <a:rPr lang="it-IT" dirty="0">
                <a:solidFill>
                  <a:schemeClr val="bg1"/>
                </a:solidFill>
              </a:rPr>
              <a:t>Chat per visionare in streaming contenuti come film, serie tv e addirittura partite calcistiche </a:t>
            </a:r>
          </a:p>
          <a:p>
            <a:pPr marL="342900" indent="-342900">
              <a:buAutoNum type="arabicPeriod"/>
            </a:pPr>
            <a:r>
              <a:rPr lang="it-IT" dirty="0">
                <a:solidFill>
                  <a:schemeClr val="bg1"/>
                </a:solidFill>
              </a:rPr>
              <a:t>Chat create dagli </a:t>
            </a:r>
            <a:r>
              <a:rPr lang="it-IT" dirty="0" err="1">
                <a:solidFill>
                  <a:schemeClr val="bg1"/>
                </a:solidFill>
              </a:rPr>
              <a:t>influencer</a:t>
            </a:r>
            <a:r>
              <a:rPr lang="it-IT" dirty="0">
                <a:solidFill>
                  <a:schemeClr val="bg1"/>
                </a:solidFill>
              </a:rPr>
              <a:t> per interagire con la propria community e far sì che si creino legami tra le persone che seguono lo stesso personaggio pubblico </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3755" y="108065"/>
            <a:ext cx="3173865" cy="4946073"/>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972" y="108065"/>
            <a:ext cx="3508783" cy="6616932"/>
          </a:xfrm>
          <a:prstGeom prst="rect">
            <a:avLst/>
          </a:prstGeom>
        </p:spPr>
      </p:pic>
    </p:spTree>
    <p:extLst>
      <p:ext uri="{BB962C8B-B14F-4D97-AF65-F5344CB8AC3E}">
        <p14:creationId xmlns:p14="http://schemas.microsoft.com/office/powerpoint/2010/main" val="2809282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4320" y="195523"/>
            <a:ext cx="3749040" cy="984885"/>
          </a:xfrm>
          <a:prstGeom prst="rect">
            <a:avLst/>
          </a:prstGeom>
          <a:noFill/>
        </p:spPr>
        <p:txBody>
          <a:bodyPr wrap="square" rtlCol="0">
            <a:spAutoFit/>
          </a:bodyPr>
          <a:lstStyle/>
          <a:p>
            <a:r>
              <a:rPr lang="it-IT" sz="2900" b="1" dirty="0">
                <a:latin typeface="Avenir Next" panose="020B0503020202020204" pitchFamily="34" charset="0"/>
              </a:rPr>
              <a:t>LA BUFERA DEL 2020</a:t>
            </a:r>
          </a:p>
        </p:txBody>
      </p:sp>
      <p:sp>
        <p:nvSpPr>
          <p:cNvPr id="3" name="CasellaDiTesto 2"/>
          <p:cNvSpPr txBox="1"/>
          <p:nvPr/>
        </p:nvSpPr>
        <p:spPr>
          <a:xfrm>
            <a:off x="274320" y="1180408"/>
            <a:ext cx="3424844" cy="1200329"/>
          </a:xfrm>
          <a:prstGeom prst="rect">
            <a:avLst/>
          </a:prstGeom>
          <a:solidFill>
            <a:schemeClr val="accent1"/>
          </a:solidFill>
        </p:spPr>
        <p:txBody>
          <a:bodyPr wrap="square" rtlCol="0">
            <a:spAutoFit/>
          </a:bodyPr>
          <a:lstStyle/>
          <a:p>
            <a:r>
              <a:rPr lang="it-IT" dirty="0">
                <a:solidFill>
                  <a:schemeClr val="bg1"/>
                </a:solidFill>
              </a:rPr>
              <a:t>L’</a:t>
            </a:r>
            <a:r>
              <a:rPr lang="it-IT" dirty="0" err="1">
                <a:solidFill>
                  <a:schemeClr val="bg1"/>
                </a:solidFill>
              </a:rPr>
              <a:t>app</a:t>
            </a:r>
            <a:r>
              <a:rPr lang="it-IT" dirty="0">
                <a:solidFill>
                  <a:schemeClr val="bg1"/>
                </a:solidFill>
              </a:rPr>
              <a:t> di messaggistica è stata al centro del più grande caso di </a:t>
            </a:r>
            <a:r>
              <a:rPr lang="it-IT" dirty="0" err="1">
                <a:solidFill>
                  <a:schemeClr val="bg1"/>
                </a:solidFill>
              </a:rPr>
              <a:t>revenge</a:t>
            </a:r>
            <a:r>
              <a:rPr lang="it-IT" dirty="0">
                <a:solidFill>
                  <a:schemeClr val="bg1"/>
                </a:solidFill>
              </a:rPr>
              <a:t> </a:t>
            </a:r>
            <a:r>
              <a:rPr lang="it-IT" dirty="0" err="1">
                <a:solidFill>
                  <a:schemeClr val="bg1"/>
                </a:solidFill>
              </a:rPr>
              <a:t>porn</a:t>
            </a:r>
            <a:r>
              <a:rPr lang="it-IT" dirty="0">
                <a:solidFill>
                  <a:schemeClr val="bg1"/>
                </a:solidFill>
              </a:rPr>
              <a:t> e </a:t>
            </a:r>
            <a:r>
              <a:rPr lang="it-IT" dirty="0" err="1">
                <a:solidFill>
                  <a:schemeClr val="bg1"/>
                </a:solidFill>
              </a:rPr>
              <a:t>pedopornografia</a:t>
            </a:r>
            <a:r>
              <a:rPr lang="it-IT" dirty="0">
                <a:solidFill>
                  <a:schemeClr val="bg1"/>
                </a:solidFill>
              </a:rPr>
              <a:t> degli ultimi anni </a:t>
            </a:r>
          </a:p>
        </p:txBody>
      </p:sp>
      <p:sp>
        <p:nvSpPr>
          <p:cNvPr id="4" name="Freccia in giù 3"/>
          <p:cNvSpPr/>
          <p:nvPr/>
        </p:nvSpPr>
        <p:spPr>
          <a:xfrm>
            <a:off x="1596044" y="2485505"/>
            <a:ext cx="552796" cy="839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274320" y="3524596"/>
            <a:ext cx="3466407" cy="646331"/>
          </a:xfrm>
          <a:prstGeom prst="rect">
            <a:avLst/>
          </a:prstGeom>
          <a:solidFill>
            <a:schemeClr val="accent1"/>
          </a:solidFill>
        </p:spPr>
        <p:txBody>
          <a:bodyPr wrap="square" rtlCol="0">
            <a:spAutoFit/>
          </a:bodyPr>
          <a:lstStyle/>
          <a:p>
            <a:r>
              <a:rPr lang="it-IT" dirty="0">
                <a:solidFill>
                  <a:schemeClr val="bg1"/>
                </a:solidFill>
              </a:rPr>
              <a:t>Il primo a parlarne è stato Fontana su Wired.it </a:t>
            </a:r>
          </a:p>
        </p:txBody>
      </p:sp>
      <p:sp>
        <p:nvSpPr>
          <p:cNvPr id="6" name="CasellaDiTesto 5"/>
          <p:cNvSpPr txBox="1"/>
          <p:nvPr/>
        </p:nvSpPr>
        <p:spPr>
          <a:xfrm>
            <a:off x="336666" y="4743269"/>
            <a:ext cx="5673436" cy="1477328"/>
          </a:xfrm>
          <a:prstGeom prst="rect">
            <a:avLst/>
          </a:prstGeom>
          <a:solidFill>
            <a:schemeClr val="tx1"/>
          </a:solidFill>
        </p:spPr>
        <p:txBody>
          <a:bodyPr wrap="square" rtlCol="0">
            <a:spAutoFit/>
          </a:bodyPr>
          <a:lstStyle/>
          <a:p>
            <a:r>
              <a:rPr lang="it-IT" dirty="0">
                <a:solidFill>
                  <a:schemeClr val="bg1"/>
                </a:solidFill>
              </a:rPr>
              <a:t>«…richieste esplicite di “rendere la vita impossibile” alle ex partner, possibilmente inviando loro gli stessi scatti intimi di cui hanno perso il controllo. Una spirale perversa, che culmina in alcuni casi nella pubblicazione di materiale pedopornografico: video di minori…»</a:t>
            </a:r>
          </a:p>
        </p:txBody>
      </p:sp>
      <p:pic>
        <p:nvPicPr>
          <p:cNvPr id="7" name="Immagine 6"/>
          <p:cNvPicPr>
            <a:picLocks noChangeAspect="1"/>
          </p:cNvPicPr>
          <p:nvPr/>
        </p:nvPicPr>
        <p:blipFill>
          <a:blip r:embed="rId2"/>
          <a:stretch>
            <a:fillRect/>
          </a:stretch>
        </p:blipFill>
        <p:spPr>
          <a:xfrm>
            <a:off x="5567449" y="374073"/>
            <a:ext cx="5754485" cy="1579176"/>
          </a:xfrm>
          <a:prstGeom prst="rect">
            <a:avLst/>
          </a:prstGeom>
        </p:spPr>
      </p:pic>
      <p:pic>
        <p:nvPicPr>
          <p:cNvPr id="8" name="Immagine 7"/>
          <p:cNvPicPr>
            <a:picLocks noChangeAspect="1"/>
          </p:cNvPicPr>
          <p:nvPr/>
        </p:nvPicPr>
        <p:blipFill>
          <a:blip r:embed="rId3"/>
          <a:stretch>
            <a:fillRect/>
          </a:stretch>
        </p:blipFill>
        <p:spPr>
          <a:xfrm>
            <a:off x="6238735" y="2380737"/>
            <a:ext cx="5216203" cy="3177687"/>
          </a:xfrm>
          <a:prstGeom prst="rect">
            <a:avLst/>
          </a:prstGeom>
        </p:spPr>
      </p:pic>
    </p:spTree>
    <p:extLst>
      <p:ext uri="{BB962C8B-B14F-4D97-AF65-F5344CB8AC3E}">
        <p14:creationId xmlns:p14="http://schemas.microsoft.com/office/powerpoint/2010/main" val="2160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216131" y="232757"/>
            <a:ext cx="3882043" cy="984885"/>
          </a:xfrm>
          <a:prstGeom prst="rect">
            <a:avLst/>
          </a:prstGeom>
          <a:noFill/>
        </p:spPr>
        <p:txBody>
          <a:bodyPr wrap="square" rtlCol="0">
            <a:spAutoFit/>
          </a:bodyPr>
          <a:lstStyle/>
          <a:p>
            <a:r>
              <a:rPr lang="it-IT" sz="2900" b="1" dirty="0">
                <a:latin typeface="Avenir Next" panose="020B0503020202020204" pitchFamily="34" charset="0"/>
              </a:rPr>
              <a:t>I PROCEDIMENTI LEGALI: </a:t>
            </a:r>
          </a:p>
        </p:txBody>
      </p:sp>
      <p:sp>
        <p:nvSpPr>
          <p:cNvPr id="3" name="CasellaDiTesto 2"/>
          <p:cNvSpPr txBox="1"/>
          <p:nvPr/>
        </p:nvSpPr>
        <p:spPr>
          <a:xfrm>
            <a:off x="216131" y="1122218"/>
            <a:ext cx="4472247" cy="1200329"/>
          </a:xfrm>
          <a:prstGeom prst="rect">
            <a:avLst/>
          </a:prstGeom>
          <a:solidFill>
            <a:schemeClr val="accent1"/>
          </a:solidFill>
        </p:spPr>
        <p:txBody>
          <a:bodyPr wrap="square" rtlCol="0">
            <a:spAutoFit/>
          </a:bodyPr>
          <a:lstStyle/>
          <a:p>
            <a:r>
              <a:rPr lang="it-IT" dirty="0">
                <a:solidFill>
                  <a:schemeClr val="bg1"/>
                </a:solidFill>
              </a:rPr>
              <a:t>Il caso è arrivato fino alla Commissione UE con l’europarlamentare Pina </a:t>
            </a:r>
            <a:r>
              <a:rPr lang="it-IT" dirty="0" err="1">
                <a:solidFill>
                  <a:schemeClr val="bg1"/>
                </a:solidFill>
              </a:rPr>
              <a:t>Picierno</a:t>
            </a:r>
            <a:r>
              <a:rPr lang="it-IT" dirty="0">
                <a:solidFill>
                  <a:schemeClr val="bg1"/>
                </a:solidFill>
              </a:rPr>
              <a:t> e successivamente presentando un esposto alla Procura della Repubblica. </a:t>
            </a:r>
          </a:p>
        </p:txBody>
      </p:sp>
      <p:pic>
        <p:nvPicPr>
          <p:cNvPr id="4" name="Immagine 3"/>
          <p:cNvPicPr>
            <a:picLocks noChangeAspect="1"/>
          </p:cNvPicPr>
          <p:nvPr/>
        </p:nvPicPr>
        <p:blipFill>
          <a:blip r:embed="rId2"/>
          <a:stretch>
            <a:fillRect/>
          </a:stretch>
        </p:blipFill>
        <p:spPr>
          <a:xfrm>
            <a:off x="290945" y="2515456"/>
            <a:ext cx="2823518" cy="4109787"/>
          </a:xfrm>
          <a:prstGeom prst="rect">
            <a:avLst/>
          </a:prstGeom>
        </p:spPr>
      </p:pic>
      <p:pic>
        <p:nvPicPr>
          <p:cNvPr id="5" name="Immagine 4"/>
          <p:cNvPicPr>
            <a:picLocks noChangeAspect="1"/>
          </p:cNvPicPr>
          <p:nvPr/>
        </p:nvPicPr>
        <p:blipFill>
          <a:blip r:embed="rId3"/>
          <a:stretch>
            <a:fillRect/>
          </a:stretch>
        </p:blipFill>
        <p:spPr>
          <a:xfrm>
            <a:off x="5179336" y="126586"/>
            <a:ext cx="6856812" cy="3422947"/>
          </a:xfrm>
          <a:prstGeom prst="rect">
            <a:avLst/>
          </a:prstGeom>
        </p:spPr>
      </p:pic>
      <p:sp>
        <p:nvSpPr>
          <p:cNvPr id="6" name="CasellaDiTesto 5"/>
          <p:cNvSpPr txBox="1"/>
          <p:nvPr/>
        </p:nvSpPr>
        <p:spPr>
          <a:xfrm>
            <a:off x="4796445" y="4389119"/>
            <a:ext cx="6625242" cy="1477328"/>
          </a:xfrm>
          <a:prstGeom prst="rect">
            <a:avLst/>
          </a:prstGeom>
          <a:solidFill>
            <a:schemeClr val="accent1"/>
          </a:solidFill>
        </p:spPr>
        <p:txBody>
          <a:bodyPr wrap="square" rtlCol="0">
            <a:spAutoFit/>
          </a:bodyPr>
          <a:lstStyle/>
          <a:p>
            <a:r>
              <a:rPr lang="it-IT" dirty="0">
                <a:solidFill>
                  <a:schemeClr val="bg1"/>
                </a:solidFill>
              </a:rPr>
              <a:t>I provvedimenti sono stati presi soprattutto grazie alla mobilitazione di persone dello spettacolo di grande popolarità e alle segnalazioni inviate a decine di migliaia tramite social a Cathy La Torre un’avvocatessa che ha mandato un esposto alla magistratura con le prove delle azioni svolte in questi gruppi.</a:t>
            </a:r>
          </a:p>
        </p:txBody>
      </p:sp>
    </p:spTree>
    <p:extLst>
      <p:ext uri="{BB962C8B-B14F-4D97-AF65-F5344CB8AC3E}">
        <p14:creationId xmlns:p14="http://schemas.microsoft.com/office/powerpoint/2010/main" val="756175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2385" y="277227"/>
            <a:ext cx="5145579" cy="984885"/>
          </a:xfrm>
          <a:prstGeom prst="rect">
            <a:avLst/>
          </a:prstGeom>
          <a:noFill/>
        </p:spPr>
        <p:txBody>
          <a:bodyPr wrap="square" rtlCol="0">
            <a:spAutoFit/>
          </a:bodyPr>
          <a:lstStyle/>
          <a:p>
            <a:r>
              <a:rPr lang="it-IT" sz="2900" b="1" dirty="0">
                <a:latin typeface="Avenir Next" panose="020B0503020202020204" pitchFamily="34" charset="0"/>
              </a:rPr>
              <a:t>LA MOBILITAZIONE MEDIATICA </a:t>
            </a:r>
          </a:p>
        </p:txBody>
      </p:sp>
      <p:sp>
        <p:nvSpPr>
          <p:cNvPr id="3" name="CasellaDiTesto 2"/>
          <p:cNvSpPr txBox="1"/>
          <p:nvPr/>
        </p:nvSpPr>
        <p:spPr>
          <a:xfrm>
            <a:off x="249382" y="1205346"/>
            <a:ext cx="4713316" cy="1477328"/>
          </a:xfrm>
          <a:prstGeom prst="rect">
            <a:avLst/>
          </a:prstGeom>
          <a:solidFill>
            <a:schemeClr val="accent1"/>
          </a:solidFill>
          <a:ln>
            <a:solidFill>
              <a:schemeClr val="tx1"/>
            </a:solidFill>
          </a:ln>
        </p:spPr>
        <p:txBody>
          <a:bodyPr wrap="square" rtlCol="0">
            <a:spAutoFit/>
          </a:bodyPr>
          <a:lstStyle/>
          <a:p>
            <a:r>
              <a:rPr lang="it-IT" dirty="0">
                <a:solidFill>
                  <a:schemeClr val="bg1"/>
                </a:solidFill>
              </a:rPr>
              <a:t> Il famoso gruppo di hacker Anonymous, in un video pubblicato sulla piattaforma </a:t>
            </a:r>
            <a:r>
              <a:rPr lang="it-IT" dirty="0" err="1">
                <a:solidFill>
                  <a:schemeClr val="bg1"/>
                </a:solidFill>
              </a:rPr>
              <a:t>YouTube</a:t>
            </a:r>
            <a:r>
              <a:rPr lang="it-IT" dirty="0">
                <a:solidFill>
                  <a:schemeClr val="bg1"/>
                </a:solidFill>
              </a:rPr>
              <a:t>, unitosi anch’esso a questa lotta : «Se non possiamo difendere le vittime, possiamo però vendicarle”.</a:t>
            </a:r>
          </a:p>
        </p:txBody>
      </p:sp>
      <p:sp>
        <p:nvSpPr>
          <p:cNvPr id="4" name="CasellaDiTesto 3"/>
          <p:cNvSpPr txBox="1"/>
          <p:nvPr/>
        </p:nvSpPr>
        <p:spPr>
          <a:xfrm>
            <a:off x="382385" y="4008452"/>
            <a:ext cx="3516283" cy="923330"/>
          </a:xfrm>
          <a:prstGeom prst="rect">
            <a:avLst/>
          </a:prstGeom>
          <a:solidFill>
            <a:schemeClr val="accent1"/>
          </a:solidFill>
        </p:spPr>
        <p:txBody>
          <a:bodyPr wrap="square" rtlCol="0">
            <a:spAutoFit/>
          </a:bodyPr>
          <a:lstStyle/>
          <a:p>
            <a:r>
              <a:rPr lang="it-IT" dirty="0">
                <a:solidFill>
                  <a:schemeClr val="bg1"/>
                </a:solidFill>
              </a:rPr>
              <a:t>I servizi di Veronica Ruggeri per Le Iene che riporta le interviste alle vittime </a:t>
            </a:r>
          </a:p>
        </p:txBody>
      </p:sp>
      <p:sp>
        <p:nvSpPr>
          <p:cNvPr id="5" name="Freccia in giù 4"/>
          <p:cNvSpPr/>
          <p:nvPr/>
        </p:nvSpPr>
        <p:spPr>
          <a:xfrm>
            <a:off x="2028305" y="2892210"/>
            <a:ext cx="428105" cy="906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251170" y="251155"/>
            <a:ext cx="4813069" cy="984885"/>
          </a:xfrm>
          <a:prstGeom prst="rect">
            <a:avLst/>
          </a:prstGeom>
          <a:noFill/>
        </p:spPr>
        <p:txBody>
          <a:bodyPr wrap="square" rtlCol="0">
            <a:spAutoFit/>
          </a:bodyPr>
          <a:lstStyle/>
          <a:p>
            <a:r>
              <a:rPr lang="it-IT" sz="2900" b="1" dirty="0">
                <a:latin typeface="Avenir Next" panose="020B0503020202020204" pitchFamily="34" charset="0"/>
              </a:rPr>
              <a:t>LA RESPONSABILIZZAZIONE </a:t>
            </a:r>
          </a:p>
        </p:txBody>
      </p:sp>
      <p:sp>
        <p:nvSpPr>
          <p:cNvPr id="7" name="CasellaDiTesto 6"/>
          <p:cNvSpPr txBox="1"/>
          <p:nvPr/>
        </p:nvSpPr>
        <p:spPr>
          <a:xfrm>
            <a:off x="6251170" y="1205346"/>
            <a:ext cx="4580312" cy="923330"/>
          </a:xfrm>
          <a:prstGeom prst="rect">
            <a:avLst/>
          </a:prstGeom>
          <a:solidFill>
            <a:schemeClr val="accent1"/>
          </a:solidFill>
        </p:spPr>
        <p:txBody>
          <a:bodyPr wrap="square" rtlCol="0">
            <a:spAutoFit/>
          </a:bodyPr>
          <a:lstStyle/>
          <a:p>
            <a:r>
              <a:rPr lang="it-IT" dirty="0">
                <a:solidFill>
                  <a:schemeClr val="bg1"/>
                </a:solidFill>
              </a:rPr>
              <a:t>Fino al 2019 non esisteva una legge che tutelava le vittime di </a:t>
            </a:r>
            <a:r>
              <a:rPr lang="it-IT" dirty="0" err="1">
                <a:solidFill>
                  <a:schemeClr val="bg1"/>
                </a:solidFill>
              </a:rPr>
              <a:t>revenge</a:t>
            </a:r>
            <a:r>
              <a:rPr lang="it-IT" dirty="0">
                <a:solidFill>
                  <a:schemeClr val="bg1"/>
                </a:solidFill>
              </a:rPr>
              <a:t> </a:t>
            </a:r>
            <a:r>
              <a:rPr lang="it-IT" dirty="0" err="1">
                <a:solidFill>
                  <a:schemeClr val="bg1"/>
                </a:solidFill>
              </a:rPr>
              <a:t>porn</a:t>
            </a:r>
            <a:r>
              <a:rPr lang="it-IT" dirty="0">
                <a:solidFill>
                  <a:schemeClr val="bg1"/>
                </a:solidFill>
              </a:rPr>
              <a:t> </a:t>
            </a:r>
          </a:p>
          <a:p>
            <a:endParaRPr lang="it-IT" dirty="0">
              <a:solidFill>
                <a:schemeClr val="bg1"/>
              </a:solidFill>
            </a:endParaRPr>
          </a:p>
        </p:txBody>
      </p:sp>
      <p:sp>
        <p:nvSpPr>
          <p:cNvPr id="8" name="Freccia in giù 7"/>
          <p:cNvSpPr/>
          <p:nvPr/>
        </p:nvSpPr>
        <p:spPr>
          <a:xfrm>
            <a:off x="8038407" y="2302625"/>
            <a:ext cx="382386" cy="739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6334299" y="3198751"/>
            <a:ext cx="3981797" cy="1200329"/>
          </a:xfrm>
          <a:prstGeom prst="rect">
            <a:avLst/>
          </a:prstGeom>
          <a:solidFill>
            <a:schemeClr val="accent1"/>
          </a:solidFill>
        </p:spPr>
        <p:txBody>
          <a:bodyPr wrap="square" rtlCol="0">
            <a:spAutoFit/>
          </a:bodyPr>
          <a:lstStyle/>
          <a:p>
            <a:r>
              <a:rPr lang="it-IT" dirty="0">
                <a:solidFill>
                  <a:schemeClr val="bg1"/>
                </a:solidFill>
              </a:rPr>
              <a:t>Dopo il caso </a:t>
            </a:r>
            <a:r>
              <a:rPr lang="it-IT" dirty="0" err="1">
                <a:solidFill>
                  <a:schemeClr val="bg1"/>
                </a:solidFill>
              </a:rPr>
              <a:t>Telegram</a:t>
            </a:r>
            <a:r>
              <a:rPr lang="it-IT" dirty="0">
                <a:solidFill>
                  <a:schemeClr val="bg1"/>
                </a:solidFill>
              </a:rPr>
              <a:t> del 2020 solo alcuni creatori di questi gruppi sono stati sanzionati ma nessun provvedimento contro l’applicazione </a:t>
            </a:r>
          </a:p>
        </p:txBody>
      </p:sp>
      <p:sp>
        <p:nvSpPr>
          <p:cNvPr id="10" name="Freccia in giù 9"/>
          <p:cNvSpPr/>
          <p:nvPr/>
        </p:nvSpPr>
        <p:spPr>
          <a:xfrm>
            <a:off x="8267007" y="4555373"/>
            <a:ext cx="307571" cy="839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6184669" y="5551251"/>
            <a:ext cx="5062451" cy="646331"/>
          </a:xfrm>
          <a:prstGeom prst="rect">
            <a:avLst/>
          </a:prstGeom>
          <a:solidFill>
            <a:schemeClr val="accent1"/>
          </a:solidFill>
        </p:spPr>
        <p:txBody>
          <a:bodyPr wrap="square" rtlCol="0">
            <a:spAutoFit/>
          </a:bodyPr>
          <a:lstStyle/>
          <a:p>
            <a:r>
              <a:rPr lang="it-IT" dirty="0">
                <a:solidFill>
                  <a:schemeClr val="bg1"/>
                </a:solidFill>
              </a:rPr>
              <a:t>La possibilità di interfacciarsi con Emme Team per avere supporto gratuito </a:t>
            </a:r>
          </a:p>
        </p:txBody>
      </p:sp>
    </p:spTree>
    <p:extLst>
      <p:ext uri="{BB962C8B-B14F-4D97-AF65-F5344CB8AC3E}">
        <p14:creationId xmlns:p14="http://schemas.microsoft.com/office/powerpoint/2010/main" val="3117842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persona, interni, puntamento&#10;&#10;Descrizione generata automaticamente">
            <a:extLst>
              <a:ext uri="{FF2B5EF4-FFF2-40B4-BE49-F238E27FC236}">
                <a16:creationId xmlns:a16="http://schemas.microsoft.com/office/drawing/2014/main" id="{330C0EB9-5360-F735-D99F-6C121D3801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6858000"/>
          </a:xfrm>
          <a:prstGeom prst="rect">
            <a:avLst/>
          </a:prstGeom>
        </p:spPr>
      </p:pic>
      <p:sp>
        <p:nvSpPr>
          <p:cNvPr id="4" name="CasellaDiTesto 3">
            <a:extLst>
              <a:ext uri="{FF2B5EF4-FFF2-40B4-BE49-F238E27FC236}">
                <a16:creationId xmlns:a16="http://schemas.microsoft.com/office/drawing/2014/main" id="{6BD1EE53-4BD5-CA6D-A794-78C200C115C7}"/>
              </a:ext>
            </a:extLst>
          </p:cNvPr>
          <p:cNvSpPr txBox="1"/>
          <p:nvPr/>
        </p:nvSpPr>
        <p:spPr>
          <a:xfrm>
            <a:off x="366182" y="9506207"/>
            <a:ext cx="6964428" cy="230832"/>
          </a:xfrm>
          <a:prstGeom prst="rect">
            <a:avLst/>
          </a:prstGeom>
          <a:noFill/>
        </p:spPr>
        <p:txBody>
          <a:bodyPr wrap="square" rtlCol="0">
            <a:spAutoFit/>
          </a:bodyPr>
          <a:lstStyle/>
          <a:p>
            <a:r>
              <a:rPr lang="it-IT" sz="900">
                <a:hlinkClick r:id="rId3" tooltip="https://www.middleeastmonitor.com/20180114-iran-lifts-block-on-telegram-app-imposed-during-unrest/"/>
              </a:rPr>
              <a:t>Questa foto</a:t>
            </a:r>
            <a:r>
              <a:rPr lang="it-IT" sz="900"/>
              <a:t> di Autore sconosciuto è concesso in licenza da </a:t>
            </a:r>
            <a:r>
              <a:rPr lang="it-IT" sz="900">
                <a:hlinkClick r:id="rId4" tooltip="https://creativecommons.org/licenses/by-nc-sa/3.0/"/>
              </a:rPr>
              <a:t>CC BY-SA-NC</a:t>
            </a:r>
            <a:endParaRPr lang="it-IT" sz="900"/>
          </a:p>
        </p:txBody>
      </p:sp>
      <p:sp>
        <p:nvSpPr>
          <p:cNvPr id="5" name="CasellaDiTesto 4">
            <a:extLst>
              <a:ext uri="{FF2B5EF4-FFF2-40B4-BE49-F238E27FC236}">
                <a16:creationId xmlns:a16="http://schemas.microsoft.com/office/drawing/2014/main" id="{272D6C0F-AAF2-3F6E-9B19-B91896D65F80}"/>
              </a:ext>
            </a:extLst>
          </p:cNvPr>
          <p:cNvSpPr txBox="1"/>
          <p:nvPr/>
        </p:nvSpPr>
        <p:spPr>
          <a:xfrm>
            <a:off x="2489982" y="309489"/>
            <a:ext cx="7399606" cy="584775"/>
          </a:xfrm>
          <a:prstGeom prst="rect">
            <a:avLst/>
          </a:prstGeom>
          <a:noFill/>
        </p:spPr>
        <p:txBody>
          <a:bodyPr wrap="square" rtlCol="0">
            <a:spAutoFit/>
          </a:bodyPr>
          <a:lstStyle/>
          <a:p>
            <a:r>
              <a:rPr lang="it-IT" sz="3200" b="1" dirty="0">
                <a:latin typeface="Avenir Next" panose="020B0503020202020204" pitchFamily="34" charset="0"/>
              </a:rPr>
              <a:t>GRAZIE A TUTTI PER L’ATTENZIONE</a:t>
            </a:r>
          </a:p>
        </p:txBody>
      </p:sp>
    </p:spTree>
    <p:extLst>
      <p:ext uri="{BB962C8B-B14F-4D97-AF65-F5344CB8AC3E}">
        <p14:creationId xmlns:p14="http://schemas.microsoft.com/office/powerpoint/2010/main" val="31490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EAE56247-22DB-22D3-66E4-0C378122E8D0}"/>
              </a:ext>
            </a:extLst>
          </p:cNvPr>
          <p:cNvPicPr>
            <a:picLocks noChangeAspect="1"/>
          </p:cNvPicPr>
          <p:nvPr/>
        </p:nvPicPr>
        <p:blipFill rotWithShape="1">
          <a:blip r:embed="rId3"/>
          <a:srcRect t="9091" r="21575"/>
          <a:stretch/>
        </p:blipFill>
        <p:spPr>
          <a:xfrm>
            <a:off x="3523485" y="10"/>
            <a:ext cx="8668512" cy="6857990"/>
          </a:xfrm>
          <a:prstGeom prst="rect">
            <a:avLst/>
          </a:prstGeom>
        </p:spPr>
      </p:pic>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904B7666-BEDB-E638-1EEA-61F8AE3660E8}"/>
              </a:ext>
            </a:extLst>
          </p:cNvPr>
          <p:cNvSpPr txBox="1"/>
          <p:nvPr/>
        </p:nvSpPr>
        <p:spPr>
          <a:xfrm>
            <a:off x="252350" y="1088182"/>
            <a:ext cx="5543539" cy="3970318"/>
          </a:xfrm>
          <a:prstGeom prst="rect">
            <a:avLst/>
          </a:prstGeom>
          <a:noFill/>
        </p:spPr>
        <p:txBody>
          <a:bodyPr wrap="square" rtlCol="0">
            <a:spAutoFit/>
          </a:bodyPr>
          <a:lstStyle/>
          <a:p>
            <a:pPr marL="285750" indent="-285750">
              <a:buFont typeface="Arial" panose="020B0604020202020204" pitchFamily="34" charset="0"/>
              <a:buChar char="•"/>
            </a:pPr>
            <a:r>
              <a:rPr lang="it-IT" dirty="0" err="1"/>
              <a:t>Telegram</a:t>
            </a:r>
            <a:r>
              <a:rPr lang="it-IT" dirty="0"/>
              <a:t> è stato fondato nel 2013 dai fratelli russi Nikolaj e Pavel </a:t>
            </a:r>
            <a:r>
              <a:rPr lang="it-IT" dirty="0" err="1"/>
              <a:t>Durov</a:t>
            </a:r>
            <a:r>
              <a:rPr lang="it-IT" dirty="0"/>
              <a:t>.</a:t>
            </a:r>
          </a:p>
          <a:p>
            <a:endParaRPr lang="it-IT" dirty="0"/>
          </a:p>
          <a:p>
            <a:endParaRPr lang="it-IT" dirty="0"/>
          </a:p>
          <a:p>
            <a:pPr marL="285750" indent="-285750">
              <a:buFont typeface="Arial" panose="020B0604020202020204" pitchFamily="34" charset="0"/>
              <a:buChar char="•"/>
            </a:pPr>
            <a:r>
              <a:rPr lang="it-IT" dirty="0" err="1"/>
              <a:t>Telegram</a:t>
            </a:r>
            <a:r>
              <a:rPr lang="it-IT" dirty="0"/>
              <a:t> è un’associazione con scopo di lucro con sede a Dubai.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Il 12 gennaio del 2021 l’applicazione ha raggiunto i 500 milioni di utenti attivi al mese , traguardo che Pavel </a:t>
            </a:r>
            <a:r>
              <a:rPr lang="it-IT" dirty="0" err="1"/>
              <a:t>Durov</a:t>
            </a:r>
            <a:r>
              <a:rPr lang="it-IT" dirty="0"/>
              <a:t> ha associato al fatto che 25 milioni di utenti si sono iscritti a </a:t>
            </a:r>
            <a:r>
              <a:rPr lang="it-IT" dirty="0" err="1"/>
              <a:t>Telegram</a:t>
            </a:r>
            <a:r>
              <a:rPr lang="it-IT" dirty="0"/>
              <a:t> a seguito dei nuovi termini e condizioni di </a:t>
            </a:r>
            <a:r>
              <a:rPr lang="it-IT" dirty="0" err="1"/>
              <a:t>Whatsapp</a:t>
            </a:r>
            <a:r>
              <a:rPr lang="it-IT" dirty="0"/>
              <a:t>.</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p:txBody>
      </p:sp>
      <p:sp>
        <p:nvSpPr>
          <p:cNvPr id="12" name="Cornice 11">
            <a:extLst>
              <a:ext uri="{FF2B5EF4-FFF2-40B4-BE49-F238E27FC236}">
                <a16:creationId xmlns:a16="http://schemas.microsoft.com/office/drawing/2014/main" id="{1B9339B1-BE9B-37A4-58E9-1B68F1590F25}"/>
              </a:ext>
            </a:extLst>
          </p:cNvPr>
          <p:cNvSpPr/>
          <p:nvPr/>
        </p:nvSpPr>
        <p:spPr>
          <a:xfrm>
            <a:off x="481029" y="1088182"/>
            <a:ext cx="5089777" cy="71248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Cornice 12">
            <a:extLst>
              <a:ext uri="{FF2B5EF4-FFF2-40B4-BE49-F238E27FC236}">
                <a16:creationId xmlns:a16="http://schemas.microsoft.com/office/drawing/2014/main" id="{BF964A0A-28A2-D315-152E-7C5477F34412}"/>
              </a:ext>
            </a:extLst>
          </p:cNvPr>
          <p:cNvSpPr/>
          <p:nvPr/>
        </p:nvSpPr>
        <p:spPr>
          <a:xfrm>
            <a:off x="481029" y="2116859"/>
            <a:ext cx="5131980" cy="74558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Cornice 13">
            <a:extLst>
              <a:ext uri="{FF2B5EF4-FFF2-40B4-BE49-F238E27FC236}">
                <a16:creationId xmlns:a16="http://schemas.microsoft.com/office/drawing/2014/main" id="{0470F569-9E6D-310A-F1D0-95B161A8626A}"/>
              </a:ext>
            </a:extLst>
          </p:cNvPr>
          <p:cNvSpPr/>
          <p:nvPr/>
        </p:nvSpPr>
        <p:spPr>
          <a:xfrm>
            <a:off x="481029" y="3020005"/>
            <a:ext cx="5131980" cy="1484383"/>
          </a:xfrm>
          <a:prstGeom prst="frame">
            <a:avLst>
              <a:gd name="adj1" fmla="val 4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1433898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158C34A-B435-FA2B-72E0-52067BC867F4}"/>
              </a:ext>
            </a:extLst>
          </p:cNvPr>
          <p:cNvPicPr>
            <a:picLocks noChangeAspect="1"/>
          </p:cNvPicPr>
          <p:nvPr/>
        </p:nvPicPr>
        <p:blipFill rotWithShape="1">
          <a:blip r:embed="rId3">
            <a:duotone>
              <a:prstClr val="black"/>
              <a:schemeClr val="tx2">
                <a:tint val="45000"/>
                <a:satMod val="400000"/>
              </a:schemeClr>
            </a:duotone>
            <a:alphaModFix amt="35000"/>
          </a:blip>
          <a:srcRect t="15411" b="20687"/>
          <a:stretch/>
        </p:blipFill>
        <p:spPr>
          <a:xfrm>
            <a:off x="-1" y="69905"/>
            <a:ext cx="12192000" cy="6855948"/>
          </a:xfrm>
          <a:prstGeom prst="rect">
            <a:avLst/>
          </a:prstGeom>
        </p:spPr>
      </p:pic>
      <p:sp>
        <p:nvSpPr>
          <p:cNvPr id="2" name="Titolo 1">
            <a:extLst>
              <a:ext uri="{FF2B5EF4-FFF2-40B4-BE49-F238E27FC236}">
                <a16:creationId xmlns:a16="http://schemas.microsoft.com/office/drawing/2014/main" id="{EFFCB8A7-DF26-5658-C979-10635FB3C9F2}"/>
              </a:ext>
            </a:extLst>
          </p:cNvPr>
          <p:cNvSpPr>
            <a:spLocks noGrp="1"/>
          </p:cNvSpPr>
          <p:nvPr>
            <p:ph type="title"/>
          </p:nvPr>
        </p:nvSpPr>
        <p:spPr>
          <a:xfrm>
            <a:off x="465085" y="171066"/>
            <a:ext cx="5277333" cy="1325563"/>
          </a:xfrm>
        </p:spPr>
        <p:txBody>
          <a:bodyPr>
            <a:normAutofit/>
          </a:bodyPr>
          <a:lstStyle/>
          <a:p>
            <a:r>
              <a:rPr lang="it-IT" dirty="0">
                <a:latin typeface="Avenir Next" panose="020B0503020202020204" pitchFamily="34" charset="0"/>
                <a:cs typeface="Aldhabi" panose="01000000000000000000" pitchFamily="2" charset="-78"/>
              </a:rPr>
              <a:t>LE</a:t>
            </a:r>
            <a:r>
              <a:rPr lang="it-IT" dirty="0">
                <a:latin typeface="Abadi" panose="020B0604020104020204" pitchFamily="34" charset="0"/>
                <a:cs typeface="Aldhabi" panose="01000000000000000000" pitchFamily="2" charset="-78"/>
              </a:rPr>
              <a:t> </a:t>
            </a:r>
            <a:r>
              <a:rPr lang="it-IT" dirty="0">
                <a:latin typeface="Avenir Next" panose="020B0503020202020204" pitchFamily="34" charset="0"/>
                <a:cs typeface="Aldhabi" panose="01000000000000000000" pitchFamily="2" charset="-78"/>
              </a:rPr>
              <a:t>CHAT</a:t>
            </a:r>
          </a:p>
        </p:txBody>
      </p:sp>
      <p:sp>
        <p:nvSpPr>
          <p:cNvPr id="41"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27D59632-0579-BA4C-A4CE-041209D7C9D6}"/>
              </a:ext>
            </a:extLst>
          </p:cNvPr>
          <p:cNvPicPr>
            <a:picLocks noChangeAspect="1"/>
          </p:cNvPicPr>
          <p:nvPr/>
        </p:nvPicPr>
        <p:blipFill rotWithShape="1">
          <a:blip r:embed="rId4"/>
          <a:srcRect t="43901" r="1" b="1"/>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aphicFrame>
        <p:nvGraphicFramePr>
          <p:cNvPr id="36" name="Content Placeholder 7">
            <a:extLst>
              <a:ext uri="{FF2B5EF4-FFF2-40B4-BE49-F238E27FC236}">
                <a16:creationId xmlns:a16="http://schemas.microsoft.com/office/drawing/2014/main" id="{DCB829C3-A4EA-4445-C1F9-D2DD2C86BEF5}"/>
              </a:ext>
            </a:extLst>
          </p:cNvPr>
          <p:cNvGraphicFramePr>
            <a:graphicFrameLocks noGrp="1"/>
          </p:cNvGraphicFramePr>
          <p:nvPr>
            <p:ph idx="1"/>
            <p:extLst>
              <p:ext uri="{D42A27DB-BD31-4B8C-83A1-F6EECF244321}">
                <p14:modId xmlns:p14="http://schemas.microsoft.com/office/powerpoint/2010/main" val="2879273001"/>
              </p:ext>
            </p:extLst>
          </p:nvPr>
        </p:nvGraphicFramePr>
        <p:xfrm>
          <a:off x="465085" y="1716480"/>
          <a:ext cx="7817952" cy="49704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8632793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a:extLst>
              <a:ext uri="{FF2B5EF4-FFF2-40B4-BE49-F238E27FC236}">
                <a16:creationId xmlns:a16="http://schemas.microsoft.com/office/drawing/2014/main" id="{8ABE2FCC-33C9-E4CD-45D2-F36FDD6AD65D}"/>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I GRUPPI</a:t>
            </a:r>
          </a:p>
        </p:txBody>
      </p:sp>
      <p:cxnSp>
        <p:nvCxnSpPr>
          <p:cNvPr id="29" name="Straight Connector 2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F8CEC9C6-EC05-DC35-5316-009CE2B6A0AF}"/>
              </a:ext>
            </a:extLst>
          </p:cNvPr>
          <p:cNvSpPr txBox="1"/>
          <p:nvPr/>
        </p:nvSpPr>
        <p:spPr>
          <a:xfrm>
            <a:off x="1074657" y="2727845"/>
            <a:ext cx="4586513" cy="3647710"/>
          </a:xfrm>
          <a:prstGeom prst="rect">
            <a:avLst/>
          </a:prstGeom>
        </p:spPr>
        <p:txBody>
          <a:bodyPr vert="horz" lIns="91440" tIns="45720" rIns="91440" bIns="45720" rtlCol="0">
            <a:normAutofit/>
          </a:bodyPr>
          <a:lstStyle/>
          <a:p>
            <a:pPr>
              <a:lnSpc>
                <a:spcPct val="90000"/>
              </a:lnSpc>
              <a:spcAft>
                <a:spcPts val="600"/>
              </a:spcAft>
            </a:pPr>
            <a:r>
              <a:rPr lang="en-US" sz="1900" dirty="0">
                <a:solidFill>
                  <a:schemeClr val="bg1"/>
                </a:solidFill>
              </a:rPr>
              <a:t> I </a:t>
            </a:r>
            <a:r>
              <a:rPr lang="en-US" sz="1900" dirty="0" err="1">
                <a:solidFill>
                  <a:schemeClr val="bg1"/>
                </a:solidFill>
              </a:rPr>
              <a:t>gruppi</a:t>
            </a:r>
            <a:r>
              <a:rPr lang="en-US" sz="1900" dirty="0">
                <a:solidFill>
                  <a:schemeClr val="bg1"/>
                </a:solidFill>
              </a:rPr>
              <a:t> di Telegram </a:t>
            </a:r>
            <a:r>
              <a:rPr lang="en-US" sz="1900" dirty="0" err="1">
                <a:solidFill>
                  <a:schemeClr val="bg1"/>
                </a:solidFill>
              </a:rPr>
              <a:t>possono</a:t>
            </a:r>
            <a:r>
              <a:rPr lang="en-US" sz="1900" dirty="0">
                <a:solidFill>
                  <a:schemeClr val="bg1"/>
                </a:solidFill>
              </a:rPr>
              <a:t> </a:t>
            </a:r>
            <a:r>
              <a:rPr lang="en-US" sz="1900" dirty="0" err="1">
                <a:solidFill>
                  <a:schemeClr val="bg1"/>
                </a:solidFill>
              </a:rPr>
              <a:t>contenere</a:t>
            </a:r>
            <a:r>
              <a:rPr lang="en-US" sz="1900" dirty="0">
                <a:solidFill>
                  <a:schemeClr val="bg1"/>
                </a:solidFill>
              </a:rPr>
              <a:t> </a:t>
            </a:r>
            <a:r>
              <a:rPr lang="en-US" sz="1900" dirty="0" err="1">
                <a:solidFill>
                  <a:schemeClr val="bg1"/>
                </a:solidFill>
              </a:rPr>
              <a:t>fino</a:t>
            </a:r>
            <a:r>
              <a:rPr lang="en-US" sz="1900" dirty="0">
                <a:solidFill>
                  <a:schemeClr val="bg1"/>
                </a:solidFill>
              </a:rPr>
              <a:t> a 200.000 </a:t>
            </a:r>
            <a:r>
              <a:rPr lang="en-US" sz="1900" dirty="0" err="1">
                <a:solidFill>
                  <a:schemeClr val="bg1"/>
                </a:solidFill>
              </a:rPr>
              <a:t>membri</a:t>
            </a:r>
            <a:r>
              <a:rPr lang="en-US" sz="1900" dirty="0">
                <a:solidFill>
                  <a:schemeClr val="bg1"/>
                </a:solidFill>
              </a:rPr>
              <a:t> ed </a:t>
            </a:r>
            <a:r>
              <a:rPr lang="en-US" sz="1900" dirty="0" err="1">
                <a:solidFill>
                  <a:schemeClr val="bg1"/>
                </a:solidFill>
              </a:rPr>
              <a:t>è</a:t>
            </a:r>
            <a:r>
              <a:rPr lang="en-US" sz="1900" dirty="0">
                <a:solidFill>
                  <a:schemeClr val="bg1"/>
                </a:solidFill>
              </a:rPr>
              <a:t> </a:t>
            </a:r>
            <a:r>
              <a:rPr lang="en-US" sz="1900" dirty="0" err="1">
                <a:solidFill>
                  <a:schemeClr val="bg1"/>
                </a:solidFill>
              </a:rPr>
              <a:t>possibile</a:t>
            </a:r>
            <a:r>
              <a:rPr lang="en-US" sz="1900" dirty="0">
                <a:solidFill>
                  <a:schemeClr val="bg1"/>
                </a:solidFill>
              </a:rPr>
              <a:t> </a:t>
            </a:r>
            <a:r>
              <a:rPr lang="en-US" sz="1900" dirty="0" err="1">
                <a:solidFill>
                  <a:schemeClr val="bg1"/>
                </a:solidFill>
              </a:rPr>
              <a:t>impostare</a:t>
            </a:r>
            <a:r>
              <a:rPr lang="en-US" sz="1900" dirty="0">
                <a:solidFill>
                  <a:schemeClr val="bg1"/>
                </a:solidFill>
              </a:rPr>
              <a:t> </a:t>
            </a:r>
            <a:r>
              <a:rPr lang="en-US" sz="1900" dirty="0" err="1">
                <a:solidFill>
                  <a:schemeClr val="bg1"/>
                </a:solidFill>
              </a:rPr>
              <a:t>amministratori</a:t>
            </a:r>
            <a:r>
              <a:rPr lang="en-US" sz="1900" dirty="0">
                <a:solidFill>
                  <a:schemeClr val="bg1"/>
                </a:solidFill>
              </a:rPr>
              <a:t> con </a:t>
            </a:r>
            <a:r>
              <a:rPr lang="en-US" sz="1900" dirty="0" err="1">
                <a:solidFill>
                  <a:schemeClr val="bg1"/>
                </a:solidFill>
              </a:rPr>
              <a:t>permessi</a:t>
            </a:r>
            <a:r>
              <a:rPr lang="en-US" sz="1900" dirty="0">
                <a:solidFill>
                  <a:schemeClr val="bg1"/>
                </a:solidFill>
              </a:rPr>
              <a:t> </a:t>
            </a:r>
            <a:r>
              <a:rPr lang="en-US" sz="1900" dirty="0" err="1">
                <a:solidFill>
                  <a:schemeClr val="bg1"/>
                </a:solidFill>
              </a:rPr>
              <a:t>selezionabili</a:t>
            </a:r>
            <a:r>
              <a:rPr lang="en-US" sz="1900" dirty="0">
                <a:solidFill>
                  <a:schemeClr val="bg1"/>
                </a:solidFill>
              </a:rPr>
              <a:t>, </a:t>
            </a:r>
            <a:r>
              <a:rPr lang="en-US" sz="1900" dirty="0" err="1">
                <a:solidFill>
                  <a:schemeClr val="bg1"/>
                </a:solidFill>
              </a:rPr>
              <a:t>cambiare</a:t>
            </a:r>
            <a:r>
              <a:rPr lang="en-US" sz="1900" dirty="0">
                <a:solidFill>
                  <a:schemeClr val="bg1"/>
                </a:solidFill>
              </a:rPr>
              <a:t> </a:t>
            </a:r>
            <a:r>
              <a:rPr lang="en-US" sz="1900" dirty="0" err="1">
                <a:solidFill>
                  <a:schemeClr val="bg1"/>
                </a:solidFill>
              </a:rPr>
              <a:t>i</a:t>
            </a:r>
            <a:r>
              <a:rPr lang="en-US" sz="1900" dirty="0">
                <a:solidFill>
                  <a:schemeClr val="bg1"/>
                </a:solidFill>
              </a:rPr>
              <a:t> </a:t>
            </a:r>
            <a:r>
              <a:rPr lang="en-US" sz="1900" dirty="0" err="1">
                <a:solidFill>
                  <a:schemeClr val="bg1"/>
                </a:solidFill>
              </a:rPr>
              <a:t>permessi</a:t>
            </a:r>
            <a:r>
              <a:rPr lang="en-US" sz="1900" dirty="0">
                <a:solidFill>
                  <a:schemeClr val="bg1"/>
                </a:solidFill>
              </a:rPr>
              <a:t> </a:t>
            </a:r>
            <a:r>
              <a:rPr lang="en-US" sz="1900" dirty="0" err="1">
                <a:solidFill>
                  <a:schemeClr val="bg1"/>
                </a:solidFill>
              </a:rPr>
              <a:t>degli</a:t>
            </a:r>
            <a:r>
              <a:rPr lang="en-US" sz="1900" dirty="0">
                <a:solidFill>
                  <a:schemeClr val="bg1"/>
                </a:solidFill>
              </a:rPr>
              <a:t> </a:t>
            </a:r>
            <a:r>
              <a:rPr lang="en-US" sz="1900" dirty="0" err="1">
                <a:solidFill>
                  <a:schemeClr val="bg1"/>
                </a:solidFill>
              </a:rPr>
              <a:t>utenti</a:t>
            </a:r>
            <a:r>
              <a:rPr lang="en-US" sz="1900" dirty="0">
                <a:solidFill>
                  <a:schemeClr val="bg1"/>
                </a:solidFill>
              </a:rPr>
              <a:t>, </a:t>
            </a:r>
            <a:r>
              <a:rPr lang="en-US" sz="1900" dirty="0" err="1">
                <a:solidFill>
                  <a:schemeClr val="bg1"/>
                </a:solidFill>
              </a:rPr>
              <a:t>inviare</a:t>
            </a:r>
            <a:r>
              <a:rPr lang="en-US" sz="1900" dirty="0">
                <a:solidFill>
                  <a:schemeClr val="bg1"/>
                </a:solidFill>
              </a:rPr>
              <a:t> link con </a:t>
            </a:r>
            <a:r>
              <a:rPr lang="en-US" sz="1900" dirty="0" err="1">
                <a:solidFill>
                  <a:schemeClr val="bg1"/>
                </a:solidFill>
              </a:rPr>
              <a:t>anteprima</a:t>
            </a:r>
            <a:r>
              <a:rPr lang="en-US" sz="1900" dirty="0">
                <a:solidFill>
                  <a:schemeClr val="bg1"/>
                </a:solidFill>
              </a:rPr>
              <a:t>, </a:t>
            </a:r>
            <a:r>
              <a:rPr lang="en-US" sz="1900" dirty="0" err="1">
                <a:solidFill>
                  <a:schemeClr val="bg1"/>
                </a:solidFill>
              </a:rPr>
              <a:t>inviare</a:t>
            </a:r>
            <a:r>
              <a:rPr lang="en-US" sz="1900" dirty="0">
                <a:solidFill>
                  <a:schemeClr val="bg1"/>
                </a:solidFill>
              </a:rPr>
              <a:t> </a:t>
            </a:r>
            <a:r>
              <a:rPr lang="en-US" sz="1900" dirty="0" err="1">
                <a:solidFill>
                  <a:schemeClr val="bg1"/>
                </a:solidFill>
              </a:rPr>
              <a:t>sondaggi</a:t>
            </a:r>
            <a:r>
              <a:rPr lang="en-US" sz="1900" dirty="0">
                <a:solidFill>
                  <a:schemeClr val="bg1"/>
                </a:solidFill>
              </a:rPr>
              <a:t>, </a:t>
            </a:r>
            <a:r>
              <a:rPr lang="en-US" sz="1900" dirty="0" err="1">
                <a:solidFill>
                  <a:schemeClr val="bg1"/>
                </a:solidFill>
              </a:rPr>
              <a:t>aggiungere</a:t>
            </a:r>
            <a:r>
              <a:rPr lang="en-US" sz="1900" dirty="0">
                <a:solidFill>
                  <a:schemeClr val="bg1"/>
                </a:solidFill>
              </a:rPr>
              <a:t> </a:t>
            </a:r>
            <a:r>
              <a:rPr lang="en-US" sz="1900" dirty="0" err="1">
                <a:solidFill>
                  <a:schemeClr val="bg1"/>
                </a:solidFill>
              </a:rPr>
              <a:t>membri</a:t>
            </a:r>
            <a:r>
              <a:rPr lang="en-US" sz="1900" dirty="0">
                <a:solidFill>
                  <a:schemeClr val="bg1"/>
                </a:solidFill>
              </a:rPr>
              <a:t>, </a:t>
            </a:r>
            <a:r>
              <a:rPr lang="en-US" sz="1900" dirty="0" err="1">
                <a:solidFill>
                  <a:schemeClr val="bg1"/>
                </a:solidFill>
              </a:rPr>
              <a:t>cambiare</a:t>
            </a:r>
            <a:r>
              <a:rPr lang="en-US" sz="1900" dirty="0">
                <a:solidFill>
                  <a:schemeClr val="bg1"/>
                </a:solidFill>
              </a:rPr>
              <a:t> le info del </a:t>
            </a:r>
            <a:r>
              <a:rPr lang="en-US" sz="1900" dirty="0" err="1">
                <a:solidFill>
                  <a:schemeClr val="bg1"/>
                </a:solidFill>
              </a:rPr>
              <a:t>gruppo</a:t>
            </a:r>
            <a:r>
              <a:rPr lang="en-US" sz="1900" dirty="0">
                <a:solidFill>
                  <a:schemeClr val="bg1"/>
                </a:solidFill>
              </a:rPr>
              <a:t>, </a:t>
            </a:r>
            <a:r>
              <a:rPr lang="en-US" sz="1900" dirty="0" err="1">
                <a:solidFill>
                  <a:schemeClr val="bg1"/>
                </a:solidFill>
              </a:rPr>
              <a:t>fissare</a:t>
            </a:r>
            <a:r>
              <a:rPr lang="en-US" sz="1900" dirty="0">
                <a:solidFill>
                  <a:schemeClr val="bg1"/>
                </a:solidFill>
              </a:rPr>
              <a:t> </a:t>
            </a:r>
            <a:r>
              <a:rPr lang="en-US" sz="1900" dirty="0" err="1">
                <a:solidFill>
                  <a:schemeClr val="bg1"/>
                </a:solidFill>
              </a:rPr>
              <a:t>messaggi</a:t>
            </a:r>
            <a:r>
              <a:rPr lang="en-US" sz="1900" dirty="0">
                <a:solidFill>
                  <a:schemeClr val="bg1"/>
                </a:solidFill>
              </a:rPr>
              <a:t>. </a:t>
            </a:r>
          </a:p>
        </p:txBody>
      </p:sp>
      <p:cxnSp>
        <p:nvCxnSpPr>
          <p:cNvPr id="31" name="Straight Connector 3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magine 3" descr="Immagine che contiene testo&#10;&#10;Descrizione generata automaticamente">
            <a:extLst>
              <a:ext uri="{FF2B5EF4-FFF2-40B4-BE49-F238E27FC236}">
                <a16:creationId xmlns:a16="http://schemas.microsoft.com/office/drawing/2014/main" id="{40B2FB69-EB1B-8459-0B7A-1D6E053A7C74}"/>
              </a:ext>
            </a:extLst>
          </p:cNvPr>
          <p:cNvPicPr>
            <a:picLocks noChangeAspect="1"/>
          </p:cNvPicPr>
          <p:nvPr/>
        </p:nvPicPr>
        <p:blipFill>
          <a:blip r:embed="rId3"/>
          <a:stretch>
            <a:fillRect/>
          </a:stretch>
        </p:blipFill>
        <p:spPr>
          <a:xfrm>
            <a:off x="7567492" y="0"/>
            <a:ext cx="3806190" cy="6858000"/>
          </a:xfrm>
          <a:prstGeom prst="rect">
            <a:avLst/>
          </a:prstGeom>
        </p:spPr>
      </p:pic>
      <p:pic>
        <p:nvPicPr>
          <p:cNvPr id="6" name="Elemento grafico 5" descr="Social network contorno">
            <a:extLst>
              <a:ext uri="{FF2B5EF4-FFF2-40B4-BE49-F238E27FC236}">
                <a16:creationId xmlns:a16="http://schemas.microsoft.com/office/drawing/2014/main" id="{96E3BB9E-10D4-C4CE-2D7B-7ADC19CFA4E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9821" y="873914"/>
            <a:ext cx="838150" cy="838150"/>
          </a:xfrm>
          <a:prstGeom prst="rect">
            <a:avLst/>
          </a:prstGeom>
        </p:spPr>
      </p:pic>
      <p:sp>
        <p:nvSpPr>
          <p:cNvPr id="7" name="Anello 6">
            <a:extLst>
              <a:ext uri="{FF2B5EF4-FFF2-40B4-BE49-F238E27FC236}">
                <a16:creationId xmlns:a16="http://schemas.microsoft.com/office/drawing/2014/main" id="{72E4CBB4-ED73-E2B4-9635-DABBAB9ADEE2}"/>
              </a:ext>
            </a:extLst>
          </p:cNvPr>
          <p:cNvSpPr/>
          <p:nvPr/>
        </p:nvSpPr>
        <p:spPr>
          <a:xfrm>
            <a:off x="478302" y="1998763"/>
            <a:ext cx="5617698" cy="3470909"/>
          </a:xfrm>
          <a:prstGeom prst="donut">
            <a:avLst>
              <a:gd name="adj" fmla="val 45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090963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C89D03ED-8AF4-67C4-EDD3-4E1221A9B67D}"/>
              </a:ext>
            </a:extLst>
          </p:cNvPr>
          <p:cNvSpPr>
            <a:spLocks noGrp="1"/>
          </p:cNvSpPr>
          <p:nvPr>
            <p:ph type="ctrTitle"/>
          </p:nvPr>
        </p:nvSpPr>
        <p:spPr>
          <a:xfrm>
            <a:off x="922522" y="-1070011"/>
            <a:ext cx="4605340" cy="2387600"/>
          </a:xfrm>
        </p:spPr>
        <p:txBody>
          <a:bodyPr vert="horz" lIns="91440" tIns="45720" rIns="91440" bIns="45720" rtlCol="0">
            <a:normAutofit/>
          </a:bodyPr>
          <a:lstStyle/>
          <a:p>
            <a:pPr algn="l"/>
            <a:r>
              <a:rPr lang="en-US" sz="5000" dirty="0">
                <a:solidFill>
                  <a:schemeClr val="bg1"/>
                </a:solidFill>
                <a:latin typeface="Avenir Next" panose="020B0503020202020204" pitchFamily="34" charset="0"/>
                <a:cs typeface="Aldhabi" panose="01000000000000000000" pitchFamily="2" charset="-78"/>
              </a:rPr>
              <a:t>I BOT</a:t>
            </a:r>
          </a:p>
        </p:txBody>
      </p:sp>
      <p:sp>
        <p:nvSpPr>
          <p:cNvPr id="3" name="Sottotitolo 2">
            <a:extLst>
              <a:ext uri="{FF2B5EF4-FFF2-40B4-BE49-F238E27FC236}">
                <a16:creationId xmlns:a16="http://schemas.microsoft.com/office/drawing/2014/main" id="{7FC1ABB8-5BC9-F80F-9976-55E307501AF1}"/>
              </a:ext>
            </a:extLst>
          </p:cNvPr>
          <p:cNvSpPr>
            <a:spLocks noGrp="1"/>
          </p:cNvSpPr>
          <p:nvPr>
            <p:ph type="subTitle" idx="1"/>
          </p:nvPr>
        </p:nvSpPr>
        <p:spPr>
          <a:xfrm>
            <a:off x="387947" y="1488859"/>
            <a:ext cx="6885045" cy="375277"/>
          </a:xfrm>
        </p:spPr>
        <p:txBody>
          <a:bodyPr vert="horz" lIns="91440" tIns="45720" rIns="91440" bIns="45720" rtlCol="0">
            <a:normAutofit fontScale="25000" lnSpcReduction="20000"/>
          </a:bodyPr>
          <a:lstStyle/>
          <a:p>
            <a:pPr marL="342900" indent="-342900" algn="l">
              <a:buFont typeface="Arial" panose="020B0604020202020204" pitchFamily="34" charset="0"/>
              <a:buChar char="•"/>
            </a:pPr>
            <a:r>
              <a:rPr lang="en-US" sz="7200" dirty="0">
                <a:solidFill>
                  <a:schemeClr val="bg1"/>
                </a:solidFill>
                <a:effectLst/>
                <a:cs typeface="Aldhabi" panose="01000000000000000000" pitchFamily="2" charset="-78"/>
              </a:rPr>
              <a:t>Da </a:t>
            </a:r>
            <a:r>
              <a:rPr lang="en-US" sz="7200" dirty="0" err="1">
                <a:solidFill>
                  <a:schemeClr val="bg1"/>
                </a:solidFill>
                <a:effectLst/>
                <a:cs typeface="Aldhabi" panose="01000000000000000000" pitchFamily="2" charset="-78"/>
              </a:rPr>
              <a:t>giugno</a:t>
            </a:r>
            <a:r>
              <a:rPr lang="en-US" sz="7200" dirty="0">
                <a:solidFill>
                  <a:schemeClr val="bg1"/>
                </a:solidFill>
                <a:effectLst/>
                <a:cs typeface="Aldhabi" panose="01000000000000000000" pitchFamily="2" charset="-78"/>
              </a:rPr>
              <a:t> 2015 Telegram ha </a:t>
            </a:r>
            <a:r>
              <a:rPr lang="en-US" sz="7200" dirty="0" err="1">
                <a:solidFill>
                  <a:schemeClr val="bg1"/>
                </a:solidFill>
                <a:effectLst/>
                <a:cs typeface="Aldhabi" panose="01000000000000000000" pitchFamily="2" charset="-78"/>
              </a:rPr>
              <a:t>introdotto</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una</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piattaforma</a:t>
            </a:r>
            <a:r>
              <a:rPr lang="en-US" sz="7200" dirty="0">
                <a:solidFill>
                  <a:schemeClr val="bg1"/>
                </a:solidFill>
                <a:effectLst/>
                <a:cs typeface="Aldhabi" panose="01000000000000000000" pitchFamily="2" charset="-78"/>
              </a:rPr>
              <a:t> per </a:t>
            </a:r>
            <a:r>
              <a:rPr lang="en-US" sz="7200" dirty="0" err="1">
                <a:solidFill>
                  <a:schemeClr val="bg1"/>
                </a:solidFill>
                <a:effectLst/>
                <a:cs typeface="Aldhabi" panose="01000000000000000000" pitchFamily="2" charset="-78"/>
              </a:rPr>
              <a:t>permettere</a:t>
            </a:r>
            <a:r>
              <a:rPr lang="en-US" sz="7200" dirty="0">
                <a:solidFill>
                  <a:schemeClr val="bg1"/>
                </a:solidFill>
                <a:effectLst/>
                <a:cs typeface="Aldhabi" panose="01000000000000000000" pitchFamily="2" charset="-78"/>
              </a:rPr>
              <a:t>, a </a:t>
            </a:r>
            <a:r>
              <a:rPr lang="en-US" sz="7200" dirty="0" err="1">
                <a:solidFill>
                  <a:schemeClr val="bg1"/>
                </a:solidFill>
                <a:effectLst/>
                <a:cs typeface="Aldhabi" panose="01000000000000000000" pitchFamily="2" charset="-78"/>
              </a:rPr>
              <a:t>sviluppatori</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terzi</a:t>
            </a:r>
            <a:r>
              <a:rPr lang="en-US" sz="7200" dirty="0">
                <a:solidFill>
                  <a:schemeClr val="bg1"/>
                </a:solidFill>
                <a:effectLst/>
                <a:cs typeface="Aldhabi" panose="01000000000000000000" pitchFamily="2" charset="-78"/>
              </a:rPr>
              <a:t>, di </a:t>
            </a:r>
            <a:r>
              <a:rPr lang="en-US" sz="7200" dirty="0" err="1">
                <a:solidFill>
                  <a:schemeClr val="bg1"/>
                </a:solidFill>
                <a:effectLst/>
                <a:cs typeface="Aldhabi" panose="01000000000000000000" pitchFamily="2" charset="-78"/>
              </a:rPr>
              <a:t>creare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i</a:t>
            </a:r>
            <a:r>
              <a:rPr lang="en-US" sz="7200" dirty="0">
                <a:solidFill>
                  <a:schemeClr val="bg1"/>
                </a:solidFill>
                <a:effectLst/>
                <a:cs typeface="Aldhabi" panose="01000000000000000000" pitchFamily="2" charset="-78"/>
              </a:rPr>
              <a:t> bot. </a:t>
            </a:r>
          </a:p>
          <a:p>
            <a:pPr marL="342900" indent="-342900" algn="l">
              <a:buFont typeface="Arial" panose="020B0604020202020204" pitchFamily="34" charset="0"/>
              <a:buChar char="•"/>
            </a:pPr>
            <a:endParaRPr lang="en-US" sz="7200" dirty="0">
              <a:solidFill>
                <a:schemeClr val="bg1"/>
              </a:solidFill>
              <a:effectLst/>
              <a:cs typeface="Aldhabi" panose="01000000000000000000" pitchFamily="2" charset="-78"/>
            </a:endParaRPr>
          </a:p>
          <a:p>
            <a:pPr algn="l"/>
            <a:endParaRPr lang="en-US" sz="7200" dirty="0">
              <a:solidFill>
                <a:schemeClr val="bg1"/>
              </a:solidFill>
              <a:effectLst/>
              <a:cs typeface="Aldhabi" panose="01000000000000000000" pitchFamily="2" charset="-78"/>
            </a:endParaRPr>
          </a:p>
          <a:p>
            <a:pPr marL="342900" indent="-342900" algn="l">
              <a:buFont typeface="Arial" panose="020B0604020202020204" pitchFamily="34" charset="0"/>
              <a:buChar char="•"/>
            </a:pPr>
            <a:r>
              <a:rPr lang="en-US" sz="7200" dirty="0">
                <a:solidFill>
                  <a:schemeClr val="bg1"/>
                </a:solidFill>
                <a:effectLst/>
                <a:cs typeface="Aldhabi" panose="01000000000000000000" pitchFamily="2" charset="-78"/>
              </a:rPr>
              <a:t>I Bot </a:t>
            </a:r>
            <a:r>
              <a:rPr lang="en-US" sz="7200" dirty="0" err="1">
                <a:solidFill>
                  <a:schemeClr val="bg1"/>
                </a:solidFill>
                <a:effectLst/>
                <a:cs typeface="Aldhabi" panose="01000000000000000000" pitchFamily="2" charset="-78"/>
              </a:rPr>
              <a:t>sono</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degli</a:t>
            </a:r>
            <a:r>
              <a:rPr lang="en-US" sz="7200" dirty="0">
                <a:solidFill>
                  <a:schemeClr val="bg1"/>
                </a:solidFill>
                <a:effectLst/>
                <a:cs typeface="Aldhabi" panose="01000000000000000000" pitchFamily="2" charset="-78"/>
              </a:rPr>
              <a:t> account Telegram, </a:t>
            </a:r>
            <a:r>
              <a:rPr lang="en-US" sz="7200" dirty="0" err="1">
                <a:solidFill>
                  <a:schemeClr val="bg1"/>
                </a:solidFill>
                <a:effectLst/>
                <a:cs typeface="Aldhabi" panose="01000000000000000000" pitchFamily="2" charset="-78"/>
              </a:rPr>
              <a:t>gestiti</a:t>
            </a:r>
            <a:r>
              <a:rPr lang="en-US" sz="7200" dirty="0">
                <a:solidFill>
                  <a:schemeClr val="bg1"/>
                </a:solidFill>
                <a:effectLst/>
                <a:cs typeface="Aldhabi" panose="01000000000000000000" pitchFamily="2" charset="-78"/>
              </a:rPr>
              <a:t> da un </a:t>
            </a:r>
            <a:r>
              <a:rPr lang="en-US" sz="7200" dirty="0" err="1">
                <a:solidFill>
                  <a:schemeClr val="bg1"/>
                </a:solidFill>
                <a:effectLst/>
                <a:cs typeface="Aldhabi" panose="01000000000000000000" pitchFamily="2" charset="-78"/>
              </a:rPr>
              <a:t>programma</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che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offrono</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molteplici</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funzionalità</a:t>
            </a:r>
            <a:r>
              <a:rPr lang="en-US" sz="7200" dirty="0">
                <a:solidFill>
                  <a:schemeClr val="bg1"/>
                </a:solidFill>
                <a:effectLst/>
                <a:cs typeface="Aldhabi" panose="01000000000000000000" pitchFamily="2" charset="-78"/>
              </a:rPr>
              <a:t> con </a:t>
            </a:r>
            <a:r>
              <a:rPr lang="en-US" sz="7200" dirty="0" err="1">
                <a:solidFill>
                  <a:schemeClr val="bg1"/>
                </a:solidFill>
                <a:effectLst/>
                <a:cs typeface="Aldhabi" panose="01000000000000000000" pitchFamily="2" charset="-78"/>
              </a:rPr>
              <a:t>risposte</a:t>
            </a:r>
            <a:r>
              <a:rPr lang="en-US" sz="7200" dirty="0">
                <a:solidFill>
                  <a:schemeClr val="bg1"/>
                </a:solidFill>
                <a:effectLst/>
                <a:cs typeface="Aldhabi" panose="01000000000000000000" pitchFamily="2" charset="-78"/>
              </a:rPr>
              <a:t> immediate e </a:t>
            </a:r>
            <a:r>
              <a:rPr lang="en-US" sz="7200" dirty="0" err="1">
                <a:solidFill>
                  <a:schemeClr val="bg1"/>
                </a:solidFill>
                <a:effectLst/>
                <a:cs typeface="Aldhabi" panose="01000000000000000000" pitchFamily="2" charset="-78"/>
              </a:rPr>
              <a:t>completamente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automatizzate</a:t>
            </a:r>
            <a:r>
              <a:rPr lang="en-US" sz="7200" dirty="0">
                <a:solidFill>
                  <a:schemeClr val="bg1"/>
                </a:solidFill>
                <a:effectLst/>
                <a:cs typeface="Aldhabi" panose="01000000000000000000" pitchFamily="2" charset="-78"/>
              </a:rPr>
              <a:t>.</a:t>
            </a:r>
          </a:p>
          <a:p>
            <a:pPr marL="342900" indent="-342900" algn="l">
              <a:buFont typeface="Arial" panose="020B0604020202020204" pitchFamily="34" charset="0"/>
              <a:buChar char="•"/>
            </a:pPr>
            <a:endParaRPr lang="en-US" sz="7200" dirty="0">
              <a:solidFill>
                <a:schemeClr val="bg1"/>
              </a:solidFill>
              <a:effectLst/>
              <a:cs typeface="Aldhabi" panose="01000000000000000000" pitchFamily="2" charset="-78"/>
            </a:endParaRPr>
          </a:p>
          <a:p>
            <a:pPr indent="-228600" algn="l">
              <a:buFont typeface="Arial" panose="020B0604020202020204" pitchFamily="34" charset="0"/>
              <a:buChar char="•"/>
            </a:pPr>
            <a:endParaRPr lang="en-US" sz="7200" dirty="0">
              <a:solidFill>
                <a:schemeClr val="bg1"/>
              </a:solidFill>
              <a:effectLst/>
              <a:latin typeface="Aldhabi" panose="01000000000000000000" pitchFamily="2" charset="-78"/>
              <a:cs typeface="Aldhabi" panose="01000000000000000000" pitchFamily="2" charset="-78"/>
            </a:endParaRPr>
          </a:p>
          <a:p>
            <a:pPr indent="-228600" algn="l">
              <a:spcBef>
                <a:spcPts val="600"/>
              </a:spcBef>
              <a:spcAft>
                <a:spcPts val="600"/>
              </a:spcAft>
              <a:buFont typeface="Arial" panose="020B0604020202020204" pitchFamily="34" charset="0"/>
              <a:buChar char="•"/>
            </a:pPr>
            <a:r>
              <a:rPr lang="en-US" sz="7200" dirty="0">
                <a:solidFill>
                  <a:schemeClr val="bg1"/>
                </a:solidFill>
                <a:effectLst/>
                <a:cs typeface="Aldhabi" panose="01000000000000000000" pitchFamily="2" charset="-78"/>
              </a:rPr>
              <a:t>I bot online </a:t>
            </a:r>
            <a:r>
              <a:rPr lang="en-US" sz="7200" dirty="0" err="1">
                <a:solidFill>
                  <a:schemeClr val="bg1"/>
                </a:solidFill>
                <a:effectLst/>
                <a:cs typeface="Aldhabi" panose="01000000000000000000" pitchFamily="2" charset="-78"/>
              </a:rPr>
              <a:t>ufficiali</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sono</a:t>
            </a:r>
            <a:r>
              <a:rPr lang="en-US" sz="7200" dirty="0">
                <a:solidFill>
                  <a:schemeClr val="bg1"/>
                </a:solidFill>
                <a:effectLst/>
                <a:cs typeface="Aldhabi" panose="01000000000000000000" pitchFamily="2" charset="-78"/>
              </a:rPr>
              <a:t>:</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@gif</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cercare</a:t>
            </a:r>
            <a:r>
              <a:rPr lang="en-US" sz="7200" dirty="0">
                <a:solidFill>
                  <a:schemeClr val="bg1"/>
                </a:solidFill>
                <a:effectLst/>
                <a:cs typeface="Aldhabi" panose="01000000000000000000" pitchFamily="2" charset="-78"/>
              </a:rPr>
              <a:t> e </a:t>
            </a:r>
            <a:r>
              <a:rPr lang="en-US" sz="7200" dirty="0" err="1">
                <a:solidFill>
                  <a:schemeClr val="bg1"/>
                </a:solidFill>
                <a:effectLst/>
                <a:cs typeface="Aldhabi" panose="01000000000000000000" pitchFamily="2" charset="-78"/>
              </a:rPr>
              <a:t>mandare</a:t>
            </a:r>
            <a:r>
              <a:rPr lang="en-US" sz="7200" dirty="0">
                <a:solidFill>
                  <a:schemeClr val="bg1"/>
                </a:solidFill>
                <a:effectLst/>
                <a:cs typeface="Aldhabi" panose="01000000000000000000" pitchFamily="2" charset="-78"/>
              </a:rPr>
              <a:t> </a:t>
            </a:r>
            <a:r>
              <a:rPr lang="en-US" sz="7200" u="sng" dirty="0">
                <a:solidFill>
                  <a:schemeClr val="bg1"/>
                </a:solidFill>
                <a:effectLst/>
                <a:cs typeface="Aldhabi" panose="01000000000000000000" pitchFamily="2" charset="-78"/>
                <a:hlinkClick r:id="rId3" tooltip="Graphics Interchange Format"/>
              </a:rPr>
              <a:t>GIF</a:t>
            </a:r>
            <a:r>
              <a:rPr lang="en-US" sz="7200" dirty="0">
                <a:solidFill>
                  <a:schemeClr val="bg1"/>
                </a:solidFill>
                <a:effectLst/>
                <a:cs typeface="Aldhabi" panose="01000000000000000000" pitchFamily="2" charset="-78"/>
              </a:rPr>
              <a:t>;</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@vid</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condividere</a:t>
            </a:r>
            <a:r>
              <a:rPr lang="en-US" sz="7200" dirty="0">
                <a:solidFill>
                  <a:schemeClr val="bg1"/>
                </a:solidFill>
                <a:effectLst/>
                <a:cs typeface="Aldhabi" panose="01000000000000000000" pitchFamily="2" charset="-78"/>
              </a:rPr>
              <a:t> video da </a:t>
            </a:r>
            <a:r>
              <a:rPr lang="en-US" sz="7200" u="sng" dirty="0">
                <a:solidFill>
                  <a:schemeClr val="bg1"/>
                </a:solidFill>
                <a:effectLst/>
                <a:cs typeface="Aldhabi" panose="01000000000000000000" pitchFamily="2" charset="-78"/>
                <a:hlinkClick r:id="rId4" tooltip="YouTube"/>
              </a:rPr>
              <a:t>YouTube</a:t>
            </a:r>
            <a:r>
              <a:rPr lang="en-US" sz="7200" dirty="0">
                <a:solidFill>
                  <a:schemeClr val="bg1"/>
                </a:solidFill>
                <a:effectLst/>
                <a:cs typeface="Aldhabi" panose="01000000000000000000" pitchFamily="2" charset="-78"/>
              </a:rPr>
              <a:t>;</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a:t>
            </a:r>
            <a:r>
              <a:rPr lang="en-US" sz="7200" i="1" dirty="0" err="1">
                <a:solidFill>
                  <a:schemeClr val="bg1"/>
                </a:solidFill>
                <a:effectLst/>
                <a:cs typeface="Aldhabi" panose="01000000000000000000" pitchFamily="2" charset="-78"/>
              </a:rPr>
              <a:t>bing</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condividere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immagini</a:t>
            </a:r>
            <a:r>
              <a:rPr lang="en-US" sz="7200" dirty="0">
                <a:solidFill>
                  <a:schemeClr val="bg1"/>
                </a:solidFill>
                <a:effectLst/>
                <a:cs typeface="Aldhabi" panose="01000000000000000000" pitchFamily="2" charset="-78"/>
              </a:rPr>
              <a:t> con </a:t>
            </a:r>
            <a:r>
              <a:rPr lang="en-US" sz="7200" u="sng" dirty="0">
                <a:solidFill>
                  <a:schemeClr val="bg1"/>
                </a:solidFill>
                <a:effectLst/>
                <a:cs typeface="Aldhabi" panose="01000000000000000000" pitchFamily="2" charset="-78"/>
                <a:hlinkClick r:id="rId5" tooltip="Bing"/>
              </a:rPr>
              <a:t>Bing</a:t>
            </a:r>
            <a:r>
              <a:rPr lang="en-US" sz="7200" dirty="0">
                <a:solidFill>
                  <a:schemeClr val="bg1"/>
                </a:solidFill>
                <a:effectLst/>
                <a:cs typeface="Aldhabi" panose="01000000000000000000" pitchFamily="2" charset="-78"/>
              </a:rPr>
              <a:t>;</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@pic</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condividere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immagini</a:t>
            </a:r>
            <a:r>
              <a:rPr lang="en-US" sz="7200" dirty="0">
                <a:solidFill>
                  <a:schemeClr val="bg1"/>
                </a:solidFill>
                <a:effectLst/>
                <a:cs typeface="Aldhabi" panose="01000000000000000000" pitchFamily="2" charset="-78"/>
              </a:rPr>
              <a:t> con </a:t>
            </a:r>
            <a:r>
              <a:rPr lang="en-US" sz="7200" u="sng" dirty="0">
                <a:solidFill>
                  <a:schemeClr val="bg1"/>
                </a:solidFill>
                <a:effectLst/>
                <a:cs typeface="Aldhabi" panose="01000000000000000000" pitchFamily="2" charset="-78"/>
                <a:hlinkClick r:id="rId6" tooltip="Yandex"/>
              </a:rPr>
              <a:t>Yandex</a:t>
            </a:r>
            <a:r>
              <a:rPr lang="en-US" sz="7200" dirty="0">
                <a:solidFill>
                  <a:schemeClr val="bg1"/>
                </a:solidFill>
                <a:effectLst/>
                <a:cs typeface="Aldhabi" panose="01000000000000000000" pitchFamily="2" charset="-78"/>
              </a:rPr>
              <a:t>;</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@wiki</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condividere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voci</a:t>
            </a:r>
            <a:r>
              <a:rPr lang="en-US" sz="7200" dirty="0">
                <a:solidFill>
                  <a:schemeClr val="bg1"/>
                </a:solidFill>
                <a:effectLst/>
                <a:cs typeface="Aldhabi" panose="01000000000000000000" pitchFamily="2" charset="-78"/>
              </a:rPr>
              <a:t> di </a:t>
            </a:r>
            <a:r>
              <a:rPr lang="en-US" sz="7200" u="sng" dirty="0">
                <a:solidFill>
                  <a:schemeClr val="bg1"/>
                </a:solidFill>
                <a:effectLst/>
                <a:cs typeface="Aldhabi" panose="01000000000000000000" pitchFamily="2" charset="-78"/>
                <a:hlinkClick r:id="rId7" tooltip="Wikipedia"/>
              </a:rPr>
              <a:t>Wikipedia</a:t>
            </a:r>
            <a:r>
              <a:rPr lang="en-US" sz="7200" dirty="0">
                <a:solidFill>
                  <a:schemeClr val="bg1"/>
                </a:solidFill>
                <a:effectLst/>
                <a:cs typeface="Aldhabi" panose="01000000000000000000" pitchFamily="2" charset="-78"/>
              </a:rPr>
              <a:t> in </a:t>
            </a:r>
            <a:r>
              <a:rPr lang="en-US" sz="7200" dirty="0" err="1">
                <a:solidFill>
                  <a:schemeClr val="bg1"/>
                </a:solidFill>
                <a:effectLst/>
                <a:cs typeface="Aldhabi" panose="01000000000000000000" pitchFamily="2" charset="-78"/>
              </a:rPr>
              <a:t>tutte</a:t>
            </a:r>
            <a:r>
              <a:rPr lang="en-US" sz="7200" dirty="0">
                <a:solidFill>
                  <a:schemeClr val="bg1"/>
                </a:solidFill>
                <a:effectLst/>
                <a:cs typeface="Aldhabi" panose="01000000000000000000" pitchFamily="2" charset="-78"/>
              </a:rPr>
              <a:t> le lingue;</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a:t>
            </a:r>
            <a:r>
              <a:rPr lang="en-US" sz="7200" i="1" dirty="0" err="1">
                <a:solidFill>
                  <a:schemeClr val="bg1"/>
                </a:solidFill>
                <a:effectLst/>
                <a:cs typeface="Aldhabi" panose="01000000000000000000" pitchFamily="2" charset="-78"/>
              </a:rPr>
              <a:t>Imdb</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condividere</a:t>
            </a:r>
            <a:r>
              <a:rPr lang="en-US" sz="7200" dirty="0">
                <a:solidFill>
                  <a:schemeClr val="bg1"/>
                </a:solidFill>
                <a:effectLst/>
                <a:cs typeface="Aldhabi" panose="01000000000000000000" pitchFamily="2" charset="-78"/>
              </a:rPr>
              <a:t> </a:t>
            </a:r>
            <a:r>
              <a:rPr lang="en-US" sz="7200" dirty="0" err="1">
                <a:solidFill>
                  <a:schemeClr val="bg1"/>
                </a:solidFill>
                <a:effectLst/>
                <a:cs typeface="Aldhabi" panose="01000000000000000000" pitchFamily="2" charset="-78"/>
              </a:rPr>
              <a:t>informazioni</a:t>
            </a:r>
            <a:r>
              <a:rPr lang="en-US" sz="7200" dirty="0">
                <a:solidFill>
                  <a:schemeClr val="bg1"/>
                </a:solidFill>
                <a:effectLst/>
                <a:cs typeface="Aldhabi" panose="01000000000000000000" pitchFamily="2" charset="-78"/>
              </a:rPr>
              <a:t> sui film;</a:t>
            </a:r>
          </a:p>
          <a:p>
            <a:pPr marL="342900" lvl="0" indent="-228600" algn="l">
              <a:spcAft>
                <a:spcPts val="120"/>
              </a:spcAft>
              <a:buSzPts val="1000"/>
              <a:buFont typeface="Arial" panose="020B0604020202020204" pitchFamily="34" charset="0"/>
              <a:buChar char="•"/>
              <a:tabLst>
                <a:tab pos="457200" algn="l"/>
              </a:tabLst>
            </a:pPr>
            <a:r>
              <a:rPr lang="en-US" sz="7200" i="1" dirty="0">
                <a:solidFill>
                  <a:schemeClr val="bg1"/>
                </a:solidFill>
                <a:effectLst/>
                <a:cs typeface="Aldhabi" panose="01000000000000000000" pitchFamily="2" charset="-78"/>
              </a:rPr>
              <a:t>@bold</a:t>
            </a:r>
            <a:r>
              <a:rPr lang="en-US" sz="7200" dirty="0">
                <a:solidFill>
                  <a:schemeClr val="bg1"/>
                </a:solidFill>
                <a:effectLst/>
                <a:cs typeface="Aldhabi" panose="01000000000000000000" pitchFamily="2" charset="-78"/>
              </a:rPr>
              <a:t> – Per </a:t>
            </a:r>
            <a:r>
              <a:rPr lang="en-US" sz="7200" dirty="0" err="1">
                <a:solidFill>
                  <a:schemeClr val="bg1"/>
                </a:solidFill>
                <a:effectLst/>
                <a:cs typeface="Aldhabi" panose="01000000000000000000" pitchFamily="2" charset="-78"/>
              </a:rPr>
              <a:t>formattare</a:t>
            </a:r>
            <a:r>
              <a:rPr lang="en-US" sz="7200" dirty="0">
                <a:solidFill>
                  <a:schemeClr val="bg1"/>
                </a:solidFill>
                <a:effectLst/>
                <a:cs typeface="Aldhabi" panose="01000000000000000000" pitchFamily="2" charset="-78"/>
              </a:rPr>
              <a:t> parti del testo.</a:t>
            </a:r>
          </a:p>
          <a:p>
            <a:pPr indent="-228600" algn="l">
              <a:buFont typeface="Arial" panose="020B0604020202020204" pitchFamily="34" charset="0"/>
              <a:buChar char="•"/>
            </a:pPr>
            <a:endParaRPr lang="en-US" sz="500" dirty="0">
              <a:solidFill>
                <a:schemeClr val="bg1"/>
              </a:solidFill>
            </a:endParaRPr>
          </a:p>
        </p:txBody>
      </p:sp>
      <p:pic>
        <p:nvPicPr>
          <p:cNvPr id="5" name="Immagine 4">
            <a:extLst>
              <a:ext uri="{FF2B5EF4-FFF2-40B4-BE49-F238E27FC236}">
                <a16:creationId xmlns:a16="http://schemas.microsoft.com/office/drawing/2014/main" id="{9CE29BFF-D6D1-D3CB-B216-86D15D8D8B69}"/>
              </a:ext>
            </a:extLst>
          </p:cNvPr>
          <p:cNvPicPr>
            <a:picLocks noChangeAspect="1"/>
          </p:cNvPicPr>
          <p:nvPr/>
        </p:nvPicPr>
        <p:blipFill rotWithShape="1">
          <a:blip r:embed="rId8">
            <a:alphaModFix/>
          </a:blip>
          <a:srcRect l="10677" r="42824"/>
          <a:stretch/>
        </p:blipFill>
        <p:spPr>
          <a:xfrm>
            <a:off x="7115177" y="115193"/>
            <a:ext cx="4950618" cy="6627614"/>
          </a:xfrm>
          <a:prstGeom prst="rect">
            <a:avLst/>
          </a:prstGeom>
        </p:spPr>
      </p:pic>
      <p:cxnSp>
        <p:nvCxnSpPr>
          <p:cNvPr id="41" name="Straight Connector 40">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rnice 3">
            <a:extLst>
              <a:ext uri="{FF2B5EF4-FFF2-40B4-BE49-F238E27FC236}">
                <a16:creationId xmlns:a16="http://schemas.microsoft.com/office/drawing/2014/main" id="{7D3539E5-BE05-36C3-C331-2CC5A9CB360E}"/>
              </a:ext>
            </a:extLst>
          </p:cNvPr>
          <p:cNvSpPr/>
          <p:nvPr/>
        </p:nvSpPr>
        <p:spPr>
          <a:xfrm>
            <a:off x="597954" y="1315079"/>
            <a:ext cx="6391013" cy="7338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ornice 5">
            <a:extLst>
              <a:ext uri="{FF2B5EF4-FFF2-40B4-BE49-F238E27FC236}">
                <a16:creationId xmlns:a16="http://schemas.microsoft.com/office/drawing/2014/main" id="{B8A081A8-D839-EF6E-0589-73E0936919D9}"/>
              </a:ext>
            </a:extLst>
          </p:cNvPr>
          <p:cNvSpPr/>
          <p:nvPr/>
        </p:nvSpPr>
        <p:spPr>
          <a:xfrm>
            <a:off x="603171" y="2531083"/>
            <a:ext cx="6354190" cy="8546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ornice 6">
            <a:extLst>
              <a:ext uri="{FF2B5EF4-FFF2-40B4-BE49-F238E27FC236}">
                <a16:creationId xmlns:a16="http://schemas.microsoft.com/office/drawing/2014/main" id="{D27347F9-F0EF-1472-E0B8-4D40847A97E6}"/>
              </a:ext>
            </a:extLst>
          </p:cNvPr>
          <p:cNvSpPr/>
          <p:nvPr/>
        </p:nvSpPr>
        <p:spPr>
          <a:xfrm>
            <a:off x="597954" y="3867863"/>
            <a:ext cx="6359407" cy="2866348"/>
          </a:xfrm>
          <a:prstGeom prst="frame">
            <a:avLst>
              <a:gd name="adj1" fmla="val 21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61427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D04667C5-1D9A-96D4-B980-E457C392843F}"/>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FFFFFF"/>
                </a:solidFill>
                <a:latin typeface="Avenir Next" panose="020B0503020202020204" pitchFamily="34" charset="0"/>
                <a:ea typeface="+mj-ea"/>
                <a:cs typeface="+mj-cs"/>
              </a:rPr>
              <a:t>L’EVOLUZIONE DEL LOGO</a:t>
            </a:r>
          </a:p>
        </p:txBody>
      </p:sp>
      <p:pic>
        <p:nvPicPr>
          <p:cNvPr id="2" name="Immagine 1">
            <a:extLst>
              <a:ext uri="{FF2B5EF4-FFF2-40B4-BE49-F238E27FC236}">
                <a16:creationId xmlns:a16="http://schemas.microsoft.com/office/drawing/2014/main" id="{41E974B1-DACD-553A-0D55-0BA3A4BE0D70}"/>
              </a:ext>
            </a:extLst>
          </p:cNvPr>
          <p:cNvPicPr>
            <a:picLocks noChangeAspect="1"/>
          </p:cNvPicPr>
          <p:nvPr/>
        </p:nvPicPr>
        <p:blipFill>
          <a:blip r:embed="rId3"/>
          <a:stretch>
            <a:fillRect/>
          </a:stretch>
        </p:blipFill>
        <p:spPr>
          <a:xfrm>
            <a:off x="1203516" y="1966293"/>
            <a:ext cx="9784967" cy="4452160"/>
          </a:xfrm>
          <a:prstGeom prst="rect">
            <a:avLst/>
          </a:prstGeom>
        </p:spPr>
      </p:pic>
    </p:spTree>
    <p:extLst>
      <p:ext uri="{BB962C8B-B14F-4D97-AF65-F5344CB8AC3E}">
        <p14:creationId xmlns:p14="http://schemas.microsoft.com/office/powerpoint/2010/main" val="75742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5D4D4EAD-3B61-CB83-0C2E-4CA1494CA5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345" r="15345"/>
          <a:stretch/>
        </p:blipFill>
        <p:spPr>
          <a:xfrm>
            <a:off x="0" y="4926"/>
            <a:ext cx="8450317" cy="6857990"/>
          </a:xfrm>
          <a:prstGeom prst="rect">
            <a:avLst/>
          </a:prstGeom>
        </p:spPr>
      </p:pic>
      <p:sp>
        <p:nvSpPr>
          <p:cNvPr id="2" name="CasellaDiTesto 1">
            <a:extLst>
              <a:ext uri="{FF2B5EF4-FFF2-40B4-BE49-F238E27FC236}">
                <a16:creationId xmlns:a16="http://schemas.microsoft.com/office/drawing/2014/main" id="{CC130374-ECB0-0D3D-B9AC-850AA8C79ABC}"/>
              </a:ext>
            </a:extLst>
          </p:cNvPr>
          <p:cNvSpPr txBox="1"/>
          <p:nvPr/>
        </p:nvSpPr>
        <p:spPr>
          <a:xfrm>
            <a:off x="654056" y="-228374"/>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latin typeface="Avenir Next" panose="020B0503020202020204" pitchFamily="34" charset="0"/>
                <a:ea typeface="+mj-ea"/>
                <a:cs typeface="+mj-cs"/>
              </a:rPr>
              <a:t>TELEGRAM E I 5 PROBLEMI LEGATI ALLA PRIVACY:</a:t>
            </a:r>
          </a:p>
        </p:txBody>
      </p:sp>
      <p:pic>
        <p:nvPicPr>
          <p:cNvPr id="4" name="Picture 3" descr="Punti interrogativi in fila e un punto interrogativo acceso">
            <a:extLst>
              <a:ext uri="{FF2B5EF4-FFF2-40B4-BE49-F238E27FC236}">
                <a16:creationId xmlns:a16="http://schemas.microsoft.com/office/drawing/2014/main" id="{9261A63E-CDC4-9318-08D8-68E2CA4ABE53}"/>
              </a:ext>
            </a:extLst>
          </p:cNvPr>
          <p:cNvPicPr>
            <a:picLocks noChangeAspect="1"/>
          </p:cNvPicPr>
          <p:nvPr/>
        </p:nvPicPr>
        <p:blipFill rotWithShape="1">
          <a:blip r:embed="rId4"/>
          <a:srcRect r="41962" b="-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0508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Programmazione dei dati sul monitor di un computer">
            <a:extLst>
              <a:ext uri="{FF2B5EF4-FFF2-40B4-BE49-F238E27FC236}">
                <a16:creationId xmlns:a16="http://schemas.microsoft.com/office/drawing/2014/main" id="{E3BE7A11-1EC5-C7BE-93A0-28A176447E3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0586" b="5144"/>
          <a:stretch/>
        </p:blipFill>
        <p:spPr>
          <a:xfrm>
            <a:off x="20" y="0"/>
            <a:ext cx="12191980" cy="6857990"/>
          </a:xfrm>
          <a:prstGeom prst="rect">
            <a:avLst/>
          </a:prstGeom>
        </p:spPr>
      </p:pic>
      <p:sp>
        <p:nvSpPr>
          <p:cNvPr id="5" name="CasellaDiTesto 4">
            <a:extLst>
              <a:ext uri="{FF2B5EF4-FFF2-40B4-BE49-F238E27FC236}">
                <a16:creationId xmlns:a16="http://schemas.microsoft.com/office/drawing/2014/main" id="{8E33274C-4426-E5C9-5122-403BA0FEAAED}"/>
              </a:ext>
            </a:extLst>
          </p:cNvPr>
          <p:cNvSpPr txBox="1"/>
          <p:nvPr/>
        </p:nvSpPr>
        <p:spPr>
          <a:xfrm>
            <a:off x="2514580" y="18256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CRITTOGRAFIA END-TO-END:</a:t>
            </a:r>
          </a:p>
          <a:p>
            <a:pPr>
              <a:lnSpc>
                <a:spcPct val="90000"/>
              </a:lnSpc>
              <a:spcBef>
                <a:spcPct val="0"/>
              </a:spcBef>
              <a:spcAft>
                <a:spcPts val="600"/>
              </a:spcAft>
            </a:pPr>
            <a:endParaRPr lang="en-US" sz="4400" dirty="0">
              <a:solidFill>
                <a:srgbClr val="FFFFFF"/>
              </a:solidFill>
              <a:latin typeface="+mj-lt"/>
              <a:ea typeface="+mj-ea"/>
              <a:cs typeface="+mj-cs"/>
            </a:endParaRPr>
          </a:p>
        </p:txBody>
      </p:sp>
      <p:graphicFrame>
        <p:nvGraphicFramePr>
          <p:cNvPr id="27" name="CasellaDiTesto 3">
            <a:extLst>
              <a:ext uri="{FF2B5EF4-FFF2-40B4-BE49-F238E27FC236}">
                <a16:creationId xmlns:a16="http://schemas.microsoft.com/office/drawing/2014/main" id="{5FFA98B7-633D-06A7-D037-3B874F78A88C}"/>
              </a:ext>
            </a:extLst>
          </p:cNvPr>
          <p:cNvGraphicFramePr/>
          <p:nvPr>
            <p:extLst>
              <p:ext uri="{D42A27DB-BD31-4B8C-83A1-F6EECF244321}">
                <p14:modId xmlns:p14="http://schemas.microsoft.com/office/powerpoint/2010/main" val="3324880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290429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fondo astratto">
            <a:extLst>
              <a:ext uri="{FF2B5EF4-FFF2-40B4-BE49-F238E27FC236}">
                <a16:creationId xmlns:a16="http://schemas.microsoft.com/office/drawing/2014/main" id="{74064D93-A701-24C9-6393-5A70AEC0C67E}"/>
              </a:ext>
            </a:extLst>
          </p:cNvPr>
          <p:cNvPicPr>
            <a:picLocks noChangeAspect="1"/>
          </p:cNvPicPr>
          <p:nvPr/>
        </p:nvPicPr>
        <p:blipFill rotWithShape="1">
          <a:blip r:embed="rId3"/>
          <a:srcRect l="20547" r="3604"/>
          <a:stretch/>
        </p:blipFill>
        <p:spPr>
          <a:xfrm>
            <a:off x="3522468" y="1822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F6720CC8-DD4E-1E5B-5BDB-EBA4655179B1}"/>
              </a:ext>
            </a:extLst>
          </p:cNvPr>
          <p:cNvSpPr txBox="1"/>
          <p:nvPr/>
        </p:nvSpPr>
        <p:spPr>
          <a:xfrm>
            <a:off x="424815" y="1232721"/>
            <a:ext cx="6834115" cy="1054999"/>
          </a:xfrm>
          <a:prstGeom prst="rect">
            <a:avLst/>
          </a:prstGeom>
        </p:spPr>
        <p:txBody>
          <a:bodyPr vert="horz" lIns="91440" tIns="45720" rIns="91440" bIns="45720" rtlCol="0" anchor="t">
            <a:noAutofit/>
          </a:bodyPr>
          <a:lstStyle/>
          <a:p>
            <a:pPr>
              <a:lnSpc>
                <a:spcPct val="90000"/>
              </a:lnSpc>
              <a:spcAft>
                <a:spcPts val="600"/>
              </a:spcAft>
            </a:pPr>
            <a:r>
              <a:rPr lang="en-US" sz="3200" dirty="0">
                <a:latin typeface="Avenir Next" panose="020B0503020202020204" pitchFamily="34" charset="0"/>
              </a:rPr>
              <a:t>TELEGRAM HA L’ACCESSO AI TUOI CONTATTI E AI TUOI METADATA</a:t>
            </a:r>
          </a:p>
        </p:txBody>
      </p:sp>
      <p:graphicFrame>
        <p:nvGraphicFramePr>
          <p:cNvPr id="17" name="CasellaDiTesto 3">
            <a:extLst>
              <a:ext uri="{FF2B5EF4-FFF2-40B4-BE49-F238E27FC236}">
                <a16:creationId xmlns:a16="http://schemas.microsoft.com/office/drawing/2014/main" id="{E1B80D28-0021-FF3D-91AF-3CB7845D2787}"/>
              </a:ext>
            </a:extLst>
          </p:cNvPr>
          <p:cNvGraphicFramePr/>
          <p:nvPr>
            <p:extLst>
              <p:ext uri="{D42A27DB-BD31-4B8C-83A1-F6EECF244321}">
                <p14:modId xmlns:p14="http://schemas.microsoft.com/office/powerpoint/2010/main" val="2873068805"/>
              </p:ext>
            </p:extLst>
          </p:nvPr>
        </p:nvGraphicFramePr>
        <p:xfrm>
          <a:off x="424815" y="2617528"/>
          <a:ext cx="6834115" cy="4268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007330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1897</Words>
  <Application>Microsoft Office PowerPoint</Application>
  <PresentationFormat>Widescreen</PresentationFormat>
  <Paragraphs>98</Paragraphs>
  <Slides>17</Slides>
  <Notes>10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17</vt:i4>
      </vt:variant>
    </vt:vector>
  </HeadingPairs>
  <TitlesOfParts>
    <vt:vector size="27" baseType="lpstr">
      <vt:lpstr>Abadi</vt:lpstr>
      <vt:lpstr>Aharoni</vt:lpstr>
      <vt:lpstr>Aldhabi</vt:lpstr>
      <vt:lpstr>Arial</vt:lpstr>
      <vt:lpstr>Avenir Next</vt:lpstr>
      <vt:lpstr>Calibri</vt:lpstr>
      <vt:lpstr>Calibri Light</vt:lpstr>
      <vt:lpstr>Lora</vt:lpstr>
      <vt:lpstr>Times New Roman</vt:lpstr>
      <vt:lpstr>Tema di Office</vt:lpstr>
      <vt:lpstr>TELEGR A M</vt:lpstr>
      <vt:lpstr>Presentazione standard di PowerPoint</vt:lpstr>
      <vt:lpstr>LE CHAT</vt:lpstr>
      <vt:lpstr>I GRUPPI</vt:lpstr>
      <vt:lpstr>I BOT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TELEGRAM</dc:title>
  <dc:creator>Luigia Filannino</dc:creator>
  <cp:lastModifiedBy>Luigia Filannino</cp:lastModifiedBy>
  <cp:revision>31</cp:revision>
  <dcterms:created xsi:type="dcterms:W3CDTF">2022-12-09T12:17:10Z</dcterms:created>
  <dcterms:modified xsi:type="dcterms:W3CDTF">2022-12-14T22:01:05Z</dcterms:modified>
</cp:coreProperties>
</file>