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uce Semi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4007" autoAdjust="0"/>
  </p:normalViewPr>
  <p:slideViewPr>
    <p:cSldViewPr>
      <p:cViewPr varScale="1">
        <p:scale>
          <a:sx n="31" d="100"/>
          <a:sy n="31" d="100"/>
        </p:scale>
        <p:origin x="16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D970A-8717-4549-ACDC-127EECB23AAA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39C6A-995E-419D-ACC2-F1F77B0CB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22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913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504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271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1700"/>
              </a:spcAft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118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1700"/>
              </a:spcAft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11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67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703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260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069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064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70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923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20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10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01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75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09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58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211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39C6A-995E-419D-ACC2-F1F77B0CBB0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04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2">
            <a:extLst>
              <a:ext uri="{FF2B5EF4-FFF2-40B4-BE49-F238E27FC236}">
                <a16:creationId xmlns:a16="http://schemas.microsoft.com/office/drawing/2014/main" id="{6300A8FB-F25C-8691-9649-305088A6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576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5">
            <a:extLst>
              <a:ext uri="{FF2B5EF4-FFF2-40B4-BE49-F238E27FC236}">
                <a16:creationId xmlns:a16="http://schemas.microsoft.com/office/drawing/2014/main" id="{3597E686-75FD-1D3E-1BFB-89C5BC226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4025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7">
            <a:extLst>
              <a:ext uri="{FF2B5EF4-FFF2-40B4-BE49-F238E27FC236}">
                <a16:creationId xmlns:a16="http://schemas.microsoft.com/office/drawing/2014/main" id="{571E9FE2-C1F6-9412-12E5-A9A894C55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576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9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20">
            <a:extLst>
              <a:ext uri="{FF2B5EF4-FFF2-40B4-BE49-F238E27FC236}">
                <a16:creationId xmlns:a16="http://schemas.microsoft.com/office/drawing/2014/main" id="{0379C1D9-CA38-4C7F-777D-41ED16D1C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576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8">
            <a:extLst>
              <a:ext uri="{FF2B5EF4-FFF2-40B4-BE49-F238E27FC236}">
                <a16:creationId xmlns:a16="http://schemas.microsoft.com/office/drawing/2014/main" id="{BEA3A112-DC6E-BAA0-F079-A1B05E519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576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4600" y="2237581"/>
            <a:ext cx="6717922" cy="702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6"/>
              </a:lnSpc>
            </a:pPr>
            <a:endParaRPr/>
          </a:p>
          <a:p>
            <a:pPr marL="740190" lvl="1" indent="-370095">
              <a:lnSpc>
                <a:spcPts val="3736"/>
              </a:lnSpc>
              <a:buFont typeface="Arial"/>
              <a:buChar char="•"/>
            </a:pPr>
            <a:r>
              <a:rPr lang="en-US" sz="3428">
                <a:solidFill>
                  <a:srgbClr val="FFFFFF"/>
                </a:solidFill>
                <a:latin typeface="Open Sauce SemiBold"/>
              </a:rPr>
              <a:t>Condivisione</a:t>
            </a:r>
          </a:p>
          <a:p>
            <a:pPr>
              <a:lnSpc>
                <a:spcPts val="3736"/>
              </a:lnSpc>
            </a:pPr>
            <a:endParaRPr lang="en-US" sz="3428">
              <a:solidFill>
                <a:srgbClr val="FFFFFF"/>
              </a:solidFill>
              <a:latin typeface="Open Sauce SemiBold"/>
            </a:endParaRPr>
          </a:p>
          <a:p>
            <a:pPr marL="740190" lvl="1" indent="-370095">
              <a:lnSpc>
                <a:spcPts val="3736"/>
              </a:lnSpc>
              <a:buFont typeface="Arial"/>
              <a:buChar char="•"/>
            </a:pPr>
            <a:r>
              <a:rPr lang="en-US" sz="3428">
                <a:solidFill>
                  <a:srgbClr val="FFFFFF"/>
                </a:solidFill>
                <a:latin typeface="Open Sauce SemiBold"/>
              </a:rPr>
              <a:t>Spotify conosce i tuoi gusti musicali più di te stesso, te lo dimostra con i suoi consigli </a:t>
            </a:r>
          </a:p>
          <a:p>
            <a:pPr>
              <a:lnSpc>
                <a:spcPts val="3736"/>
              </a:lnSpc>
            </a:pPr>
            <a:endParaRPr lang="en-US" sz="3428">
              <a:solidFill>
                <a:srgbClr val="FFFFFF"/>
              </a:solidFill>
              <a:latin typeface="Open Sauce SemiBold"/>
            </a:endParaRPr>
          </a:p>
          <a:p>
            <a:pPr marL="740190" lvl="1" indent="-370095">
              <a:lnSpc>
                <a:spcPts val="3736"/>
              </a:lnSpc>
              <a:buFont typeface="Arial"/>
              <a:buChar char="•"/>
            </a:pPr>
            <a:r>
              <a:rPr lang="en-US" sz="3428">
                <a:solidFill>
                  <a:srgbClr val="FFFFFF"/>
                </a:solidFill>
                <a:latin typeface="Open Sauce SemiBold"/>
              </a:rPr>
              <a:t>Creatività</a:t>
            </a:r>
          </a:p>
          <a:p>
            <a:pPr>
              <a:lnSpc>
                <a:spcPts val="3736"/>
              </a:lnSpc>
            </a:pPr>
            <a:endParaRPr lang="en-US" sz="3428">
              <a:solidFill>
                <a:srgbClr val="FFFFFF"/>
              </a:solidFill>
              <a:latin typeface="Open Sauce SemiBold"/>
            </a:endParaRPr>
          </a:p>
          <a:p>
            <a:pPr marL="740190" lvl="1" indent="-370095">
              <a:lnSpc>
                <a:spcPts val="3736"/>
              </a:lnSpc>
              <a:buFont typeface="Arial"/>
              <a:buChar char="•"/>
            </a:pPr>
            <a:r>
              <a:rPr lang="en-US" sz="3428">
                <a:solidFill>
                  <a:srgbClr val="FFFFFF"/>
                </a:solidFill>
                <a:latin typeface="Open Sauce SemiBold"/>
              </a:rPr>
              <a:t>Tutta la musica che vuoi, quando vuoi, come vuoi</a:t>
            </a:r>
          </a:p>
          <a:p>
            <a:pPr>
              <a:lnSpc>
                <a:spcPts val="3736"/>
              </a:lnSpc>
            </a:pPr>
            <a:endParaRPr lang="en-US" sz="3428">
              <a:solidFill>
                <a:srgbClr val="FFFFFF"/>
              </a:solidFill>
              <a:latin typeface="Open Sauce SemiBold"/>
            </a:endParaRPr>
          </a:p>
          <a:p>
            <a:pPr marL="740190" lvl="1" indent="-370095" algn="l">
              <a:lnSpc>
                <a:spcPts val="3736"/>
              </a:lnSpc>
              <a:buFont typeface="Arial"/>
              <a:buChar char="•"/>
            </a:pPr>
            <a:r>
              <a:rPr lang="en-US" sz="3428">
                <a:solidFill>
                  <a:srgbClr val="FFFFFF"/>
                </a:solidFill>
                <a:latin typeface="Open Sauce SemiBold"/>
              </a:rPr>
              <a:t>Nuove scoperte </a:t>
            </a:r>
          </a:p>
          <a:p>
            <a:pPr algn="ctr">
              <a:lnSpc>
                <a:spcPts val="3736"/>
              </a:lnSpc>
            </a:pPr>
            <a:endParaRPr lang="en-US" sz="3428">
              <a:solidFill>
                <a:srgbClr val="FFFFFF"/>
              </a:solidFill>
              <a:latin typeface="Open Sauce Semi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3000"/>
          </a:blip>
          <a:srcRect/>
          <a:stretch>
            <a:fillRect/>
          </a:stretch>
        </p:blipFill>
        <p:spPr>
          <a:xfrm>
            <a:off x="8772393" y="9258300"/>
            <a:ext cx="743214" cy="74321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905271" y="912281"/>
            <a:ext cx="9677664" cy="898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2"/>
              </a:lnSpc>
            </a:pPr>
            <a:r>
              <a:rPr lang="en-US" sz="6359">
                <a:solidFill>
                  <a:srgbClr val="179151"/>
                </a:solidFill>
                <a:latin typeface="Open Sauce SemiBold"/>
              </a:rPr>
              <a:t>Retorica e valori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31736" y="7898210"/>
            <a:ext cx="7818818" cy="136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1390" lvl="1" indent="-360695" algn="r">
              <a:lnSpc>
                <a:spcPts val="3575"/>
              </a:lnSpc>
              <a:buFont typeface="Arial"/>
              <a:buChar char="•"/>
            </a:pPr>
            <a:r>
              <a:rPr lang="en-US" sz="3341">
                <a:solidFill>
                  <a:srgbClr val="FFFFFF"/>
                </a:solidFill>
                <a:latin typeface="Open Sans"/>
              </a:rPr>
              <a:t>Spotify spinge contenuti apprezzati da profili con caratteristiche simili alle tue limitando la scoperta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15607" y="4234776"/>
            <a:ext cx="8266558" cy="108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1656" lvl="1" indent="-430828" algn="r">
              <a:lnSpc>
                <a:spcPts val="4270"/>
              </a:lnSpc>
              <a:buFont typeface="Arial"/>
              <a:buChar char="•"/>
            </a:pPr>
            <a:r>
              <a:rPr lang="en-US" sz="3990">
                <a:solidFill>
                  <a:srgbClr val="FFFFFF"/>
                </a:solidFill>
                <a:latin typeface="Open Sans"/>
              </a:rPr>
              <a:t>Analisi, elaborazione e riutilizzo dei tuoi contenuti creativi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5607" y="6081304"/>
            <a:ext cx="8051077" cy="106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0923" lvl="1" indent="-420462" algn="r">
              <a:lnSpc>
                <a:spcPts val="4167"/>
              </a:lnSpc>
              <a:buFont typeface="Arial"/>
              <a:buChar char="•"/>
            </a:pPr>
            <a:r>
              <a:rPr lang="en-US" sz="3894">
                <a:solidFill>
                  <a:srgbClr val="FFFFFF"/>
                </a:solidFill>
                <a:latin typeface="Open Sans"/>
              </a:rPr>
              <a:t>Obiettivo: far restare l'utente il più possibile sulla piattaforma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02897" y="2138960"/>
            <a:ext cx="7476497" cy="161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8303" lvl="1" indent="-429151" algn="r">
              <a:lnSpc>
                <a:spcPts val="4253"/>
              </a:lnSpc>
              <a:buFont typeface="Arial"/>
              <a:buChar char="•"/>
            </a:pPr>
            <a:r>
              <a:rPr lang="en-US" sz="3975">
                <a:solidFill>
                  <a:srgbClr val="FFFFFF"/>
                </a:solidFill>
                <a:latin typeface="Open Sans"/>
              </a:rPr>
              <a:t>Comparazione statistica tra scelte di utenti con profili di ascolto simili e affini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94384" y="912281"/>
            <a:ext cx="6972300" cy="898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2"/>
              </a:lnSpc>
            </a:pPr>
            <a:r>
              <a:rPr lang="en-US" sz="6359">
                <a:solidFill>
                  <a:srgbClr val="179151"/>
                </a:solidFill>
                <a:latin typeface="Open Sauce SemiBold"/>
              </a:rPr>
              <a:t>Azioni concrete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3">
            <a:extLst>
              <a:ext uri="{FF2B5EF4-FFF2-40B4-BE49-F238E27FC236}">
                <a16:creationId xmlns:a16="http://schemas.microsoft.com/office/drawing/2014/main" id="{3DDCF215-D8F4-F60D-2434-7F29AE9AD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576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92BC81-F9A2-6439-882C-F05F2D2FB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17526000" cy="98583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9">
            <a:extLst>
              <a:ext uri="{FF2B5EF4-FFF2-40B4-BE49-F238E27FC236}">
                <a16:creationId xmlns:a16="http://schemas.microsoft.com/office/drawing/2014/main" id="{75857B4E-64D2-D722-FAA2-B9E96C6C3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0" cy="102576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4054CFCD-040A-B2BC-EAF5-E3460BA9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60" y="0"/>
            <a:ext cx="1834026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5">
            <a:extLst>
              <a:ext uri="{FF2B5EF4-FFF2-40B4-BE49-F238E27FC236}">
                <a16:creationId xmlns:a16="http://schemas.microsoft.com/office/drawing/2014/main" id="{D9D43A7C-A0AB-2602-E8D2-4BB1BA744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61" y="0"/>
            <a:ext cx="18340261" cy="10287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7D0097-46B6-177F-5D38-9D43ACAD8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4">
            <a:extLst>
              <a:ext uri="{FF2B5EF4-FFF2-40B4-BE49-F238E27FC236}">
                <a16:creationId xmlns:a16="http://schemas.microsoft.com/office/drawing/2014/main" id="{1F53150A-027B-FC57-982F-E0B4F376A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31" y="0"/>
            <a:ext cx="18314131" cy="102723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E8AF6909-B086-6FD0-48EA-E8A97633B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340260" cy="10287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9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4">
            <a:extLst>
              <a:ext uri="{FF2B5EF4-FFF2-40B4-BE49-F238E27FC236}">
                <a16:creationId xmlns:a16="http://schemas.microsoft.com/office/drawing/2014/main" id="{8FAAC08F-5D63-31C9-024C-69A07CE82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576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5">
            <a:extLst>
              <a:ext uri="{FF2B5EF4-FFF2-40B4-BE49-F238E27FC236}">
                <a16:creationId xmlns:a16="http://schemas.microsoft.com/office/drawing/2014/main" id="{9A612A0E-0936-75E1-2A48-6C2B33CA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340258" cy="10287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9">
            <a:extLst>
              <a:ext uri="{FF2B5EF4-FFF2-40B4-BE49-F238E27FC236}">
                <a16:creationId xmlns:a16="http://schemas.microsoft.com/office/drawing/2014/main" id="{AF1B8AAF-CAF1-B587-7D28-57EBC2B1B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18846800" cy="105711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9">
            <a:extLst>
              <a:ext uri="{FF2B5EF4-FFF2-40B4-BE49-F238E27FC236}">
                <a16:creationId xmlns:a16="http://schemas.microsoft.com/office/drawing/2014/main" id="{AF341A62-89A8-C128-92ED-43460DA7C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576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1">
            <a:extLst>
              <a:ext uri="{FF2B5EF4-FFF2-40B4-BE49-F238E27FC236}">
                <a16:creationId xmlns:a16="http://schemas.microsoft.com/office/drawing/2014/main" id="{769CD311-6A32-C77D-F59E-74505A163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00" y="-341105"/>
            <a:ext cx="18948400" cy="106281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150E8617-BF29-E8B4-AF6C-08DDA5449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576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9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7">
            <a:extLst>
              <a:ext uri="{FF2B5EF4-FFF2-40B4-BE49-F238E27FC236}">
                <a16:creationId xmlns:a16="http://schemas.microsoft.com/office/drawing/2014/main" id="{6B676AD9-3337-21BA-2039-C746C6FE7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40259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104</Words>
  <Application>Microsoft Office PowerPoint</Application>
  <PresentationFormat>Personalizzato</PresentationFormat>
  <Paragraphs>36</Paragraphs>
  <Slides>20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Open Sauce SemiBold</vt:lpstr>
      <vt:lpstr>Arial</vt:lpstr>
      <vt:lpstr>Calibri</vt:lpstr>
      <vt:lpstr>Open Sans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Tropical Informative How to Think Strategically Training Talking Presentation</dc:title>
  <cp:lastModifiedBy>Francesca Ricci</cp:lastModifiedBy>
  <cp:revision>8</cp:revision>
  <dcterms:created xsi:type="dcterms:W3CDTF">2006-08-16T00:00:00Z</dcterms:created>
  <dcterms:modified xsi:type="dcterms:W3CDTF">2022-12-16T20:07:07Z</dcterms:modified>
  <dc:identifier>DAFUH_F4pOg</dc:identifier>
</cp:coreProperties>
</file>