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71" r:id="rId5"/>
    <p:sldId id="272" r:id="rId6"/>
    <p:sldId id="268" r:id="rId7"/>
    <p:sldId id="275" r:id="rId8"/>
    <p:sldId id="276" r:id="rId9"/>
    <p:sldId id="280" r:id="rId10"/>
    <p:sldId id="265" r:id="rId11"/>
    <p:sldId id="260" r:id="rId12"/>
    <p:sldId id="261" r:id="rId13"/>
    <p:sldId id="262" r:id="rId14"/>
    <p:sldId id="263" r:id="rId15"/>
    <p:sldId id="264" r:id="rId16"/>
    <p:sldId id="278" r:id="rId17"/>
    <p:sldId id="279" r:id="rId18"/>
    <p:sldId id="266" r:id="rId19"/>
    <p:sldId id="273" r:id="rId20"/>
    <p:sldId id="274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664"/>
  </p:normalViewPr>
  <p:slideViewPr>
    <p:cSldViewPr snapToGrid="0" snapToObjects="1">
      <p:cViewPr varScale="1">
        <p:scale>
          <a:sx n="90" d="100"/>
          <a:sy n="90" d="100"/>
        </p:scale>
        <p:origin x="232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7787B-37DB-C049-8589-0145905B416C}" type="datetimeFigureOut">
              <a:rPr lang="it-IT" smtClean="0"/>
              <a:t>02/12/2022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5D65-1B2D-DE40-B549-54134E510A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09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Sostanzialmente significa creazione di dati. Il culmine è la saggezza  ossia la capacità di utilizzare la conoscenza.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5D65-1B2D-DE40-B549-54134E510A4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83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Si campionano le informazioni, in maniera veloce, coprendo la totalità. </a:t>
            </a:r>
            <a:r>
              <a:rPr lang="it-IT" dirty="0" err="1"/>
              <a:t>Tinder</a:t>
            </a:r>
            <a:r>
              <a:rPr lang="it-IT" dirty="0"/>
              <a:t> </a:t>
            </a:r>
            <a:r>
              <a:rPr lang="it-IT" dirty="0" err="1"/>
              <a:t>boost</a:t>
            </a:r>
            <a:r>
              <a:rPr lang="it-IT" dirty="0"/>
              <a:t> si paga. Cookie analitici (come vengono usati i servizi di </a:t>
            </a:r>
            <a:r>
              <a:rPr lang="it-IT" dirty="0" err="1"/>
              <a:t>Tinder</a:t>
            </a:r>
            <a:r>
              <a:rPr lang="it-IT" dirty="0"/>
              <a:t>), cookie </a:t>
            </a:r>
            <a:r>
              <a:rPr lang="it-IT" dirty="0" err="1"/>
              <a:t>pubblocitari</a:t>
            </a:r>
            <a:r>
              <a:rPr lang="it-IT" dirty="0"/>
              <a:t> (performance </a:t>
            </a:r>
            <a:r>
              <a:rPr lang="it-IT" dirty="0" err="1"/>
              <a:t>campagn</a:t>
            </a:r>
            <a:r>
              <a:rPr lang="it-IT" dirty="0"/>
              <a:t> di marketing rendendo gli annunci </a:t>
            </a:r>
            <a:r>
              <a:rPr lang="it-IT" dirty="0" err="1"/>
              <a:t>piu</a:t>
            </a:r>
            <a:r>
              <a:rPr lang="it-IT" dirty="0"/>
              <a:t> pertinenti per l utente), cookie dei social network (per condividere su altri social pagine e contenuti che si trovano </a:t>
            </a:r>
            <a:r>
              <a:rPr lang="it-IT" dirty="0" err="1"/>
              <a:t>sull</a:t>
            </a:r>
            <a:r>
              <a:rPr lang="it-IT" dirty="0"/>
              <a:t> </a:t>
            </a:r>
            <a:r>
              <a:rPr lang="it-IT" dirty="0" err="1"/>
              <a:t>app</a:t>
            </a:r>
            <a:r>
              <a:rPr lang="it-IT" dirty="0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5D65-1B2D-DE40-B549-54134E510A4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64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Es </a:t>
            </a:r>
            <a:r>
              <a:rPr lang="it-IT" dirty="0" err="1"/>
              <a:t>Twitter</a:t>
            </a:r>
            <a:r>
              <a:rPr lang="it-IT" dirty="0"/>
              <a:t> . </a:t>
            </a:r>
            <a:r>
              <a:rPr lang="it-IT" dirty="0" err="1"/>
              <a:t>Geolocalizzazione</a:t>
            </a:r>
            <a:r>
              <a:rPr lang="it-IT" dirty="0"/>
              <a:t> imperfetta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5D65-1B2D-DE40-B549-54134E510A4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31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Secondo Anderson (direttore Wired e giornalista), bisogna trovare correlazioni, non più ipotesi, poiché il dato è </a:t>
            </a:r>
            <a:r>
              <a:rPr lang="it-IT" dirty="0" err="1"/>
              <a:t>gia</a:t>
            </a:r>
            <a:r>
              <a:rPr lang="it-IT" dirty="0"/>
              <a:t> presente. Algoritmo modello di analitica previsionale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5D65-1B2D-DE40-B549-54134E510A4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18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png" /><Relationship Id="rId4" Type="http://schemas.openxmlformats.org/officeDocument/2006/relationships/image" Target="../media/image16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cies.tinder.com/terms/intl/it/" TargetMode="Externa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youtu.be/5WFSFM2GkHw?t=112" TargetMode="Externa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9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C4E25DE-486C-BB4B-8796-14BEF47B3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9" y="271463"/>
            <a:ext cx="6128585" cy="388143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6FB8055-57BC-2B4B-AFCE-94D374AB2E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24A2154-903B-624D-9715-7F0ABBB8400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48000"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056" y="896094"/>
            <a:ext cx="9005888" cy="506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EACA7-6F17-2B4E-BACB-850E4A49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ASPETTI IDEOLOGICI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AFFD53-3B7A-DE41-B1C3-4771FB6A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058400" cy="3581400"/>
          </a:xfrm>
        </p:spPr>
        <p:txBody>
          <a:bodyPr>
            <a:normAutofit/>
          </a:bodyPr>
          <a:lstStyle/>
          <a:p>
            <a:pPr algn="just">
              <a:lnSpc>
                <a:spcPts val="3000"/>
              </a:lnSpc>
            </a:pPr>
            <a:r>
              <a:rPr lang="it-IT" dirty="0"/>
              <a:t>La rivoluzione digitale ci ha permesso di comunicare istantaneamente con utenti da tutto il mondo e ci ha regalato una quantità infinita di informazioni. </a:t>
            </a:r>
            <a:r>
              <a:rPr lang="it-IT" dirty="0" err="1"/>
              <a:t>Tinder</a:t>
            </a:r>
            <a:r>
              <a:rPr lang="it-IT" dirty="0"/>
              <a:t> è strettamente legato alla rivoluzione digitale, in effetti sta rivoluzionando attraverso l’online </a:t>
            </a:r>
            <a:r>
              <a:rPr lang="it-IT" dirty="0" err="1"/>
              <a:t>dating</a:t>
            </a:r>
            <a:r>
              <a:rPr lang="it-IT" dirty="0"/>
              <a:t> le ben conosciute relazioni romantiche. Ciò è dato dai </a:t>
            </a:r>
            <a:r>
              <a:rPr lang="it-IT" dirty="0" err="1"/>
              <a:t>Millenials</a:t>
            </a:r>
            <a:r>
              <a:rPr lang="it-IT" dirty="0"/>
              <a:t> e i </a:t>
            </a:r>
            <a:r>
              <a:rPr lang="it-IT" dirty="0" err="1"/>
              <a:t>Gen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 che stanno iniziando ad accettare il fenomeno a livello sociale. </a:t>
            </a:r>
          </a:p>
          <a:p>
            <a:pPr algn="just">
              <a:lnSpc>
                <a:spcPts val="3000"/>
              </a:lnSpc>
            </a:pPr>
            <a:r>
              <a:rPr lang="it-IT" dirty="0"/>
              <a:t>Si conclude questa «guida» con la voce «rischi». Certo, </a:t>
            </a:r>
            <a:r>
              <a:rPr lang="it-IT" dirty="0" err="1"/>
              <a:t>Tinder</a:t>
            </a:r>
            <a:r>
              <a:rPr lang="it-IT" dirty="0"/>
              <a:t> può avere controindicazioni, ma attenzione anche a riflettere sulle criticità che avverti: cerca di capire se la colpa è dell’</a:t>
            </a:r>
            <a:r>
              <a:rPr lang="it-IT" dirty="0" err="1"/>
              <a:t>app</a:t>
            </a:r>
            <a:r>
              <a:rPr lang="it-IT" dirty="0"/>
              <a:t>, o del modo in cui l’approcci.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0E2501-9EB9-D945-8FC9-4363FAFA5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18" y="5150751"/>
            <a:ext cx="1420668" cy="141216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321BECC-EAD2-5E4C-8359-A1E036219D96}"/>
              </a:ext>
            </a:extLst>
          </p:cNvPr>
          <p:cNvSpPr/>
          <p:nvPr/>
        </p:nvSpPr>
        <p:spPr>
          <a:xfrm>
            <a:off x="10991203" y="6045879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59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1BF2303-F08A-3A4A-8C11-98CD450D1A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2584729" y="987036"/>
            <a:ext cx="6287883" cy="284201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8A8705F-311E-ED4D-96CC-EB829B93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84" y="572698"/>
            <a:ext cx="9612971" cy="2852737"/>
          </a:xfrm>
        </p:spPr>
        <p:txBody>
          <a:bodyPr/>
          <a:lstStyle/>
          <a:p>
            <a:pPr algn="ctr"/>
            <a:r>
              <a:rPr lang="it-IT" dirty="0"/>
              <a:t>PROCESSO DI DATIFICAZIONE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A70EA7-0466-BA40-80EB-4BC88EB79781}"/>
              </a:ext>
            </a:extLst>
          </p:cNvPr>
          <p:cNvSpPr txBox="1"/>
          <p:nvPr/>
        </p:nvSpPr>
        <p:spPr>
          <a:xfrm>
            <a:off x="742331" y="4357688"/>
            <a:ext cx="9972675" cy="1374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COS’E’ LA DATIFICAZIONE?</a:t>
            </a:r>
          </a:p>
          <a:p>
            <a:pPr algn="ctr">
              <a:lnSpc>
                <a:spcPts val="2700"/>
              </a:lnSpc>
            </a:pPr>
            <a:r>
              <a:rPr lang="it-IT" dirty="0"/>
              <a:t>È il processo tecnologico che trasforma prima in dati e poi in informazioni con valore economico, una molteplicità di aspetti appartenenti alla vita sociale o individuale delle persone. Molti aspetti della vita quotidiana vengono trasformati in dati.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73F118E-6B6A-C543-9366-C81F7B6CB652}"/>
              </a:ext>
            </a:extLst>
          </p:cNvPr>
          <p:cNvSpPr/>
          <p:nvPr/>
        </p:nvSpPr>
        <p:spPr>
          <a:xfrm flipH="1">
            <a:off x="11239041" y="6244709"/>
            <a:ext cx="1905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408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61FEBBA-F9FE-8649-B452-65A547DC0F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2628284" y="709581"/>
            <a:ext cx="6287883" cy="284201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67A7E3B-2D84-3745-99E8-03DFEF80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551" y="915945"/>
            <a:ext cx="6229350" cy="2301045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DIVISIONE DEL PROCESSO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B60E05-3BDF-B14C-B534-78DDF03E2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3886200"/>
            <a:ext cx="9612971" cy="1473452"/>
          </a:xfrm>
        </p:spPr>
        <p:txBody>
          <a:bodyPr>
            <a:normAutofit/>
          </a:bodyPr>
          <a:lstStyle/>
          <a:p>
            <a:pPr algn="ctr">
              <a:lnSpc>
                <a:spcPts val="2700"/>
              </a:lnSpc>
            </a:pPr>
            <a:r>
              <a:rPr lang="it-IT" dirty="0"/>
              <a:t>Divisione in </a:t>
            </a:r>
            <a:r>
              <a:rPr lang="it-IT" b="1" i="1" dirty="0"/>
              <a:t>3 fasi</a:t>
            </a:r>
            <a:r>
              <a:rPr lang="it-IT" dirty="0"/>
              <a:t>:</a:t>
            </a:r>
          </a:p>
          <a:p>
            <a:pPr marL="342900" indent="-342900" algn="ctr">
              <a:lnSpc>
                <a:spcPts val="2700"/>
              </a:lnSpc>
              <a:buFontTx/>
              <a:buChar char="-"/>
            </a:pPr>
            <a:r>
              <a:rPr lang="it-IT" dirty="0"/>
              <a:t>Aumento quantitativo</a:t>
            </a:r>
          </a:p>
          <a:p>
            <a:pPr marL="342900" indent="-342900" algn="ctr">
              <a:lnSpc>
                <a:spcPts val="2700"/>
              </a:lnSpc>
              <a:buFontTx/>
              <a:buChar char="-"/>
            </a:pPr>
            <a:r>
              <a:rPr lang="it-IT" dirty="0"/>
              <a:t>Tolleranza per la confusione</a:t>
            </a:r>
          </a:p>
          <a:p>
            <a:pPr marL="342900" indent="-342900" algn="ctr">
              <a:lnSpc>
                <a:spcPts val="2700"/>
              </a:lnSpc>
              <a:buFontTx/>
              <a:buChar char="-"/>
            </a:pPr>
            <a:r>
              <a:rPr lang="it-IT" dirty="0"/>
              <a:t>Primato della correlazione causa-effetto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6800237-61A4-CE4F-9EB6-60106F628B4F}"/>
              </a:ext>
            </a:extLst>
          </p:cNvPr>
          <p:cNvSpPr/>
          <p:nvPr/>
        </p:nvSpPr>
        <p:spPr>
          <a:xfrm>
            <a:off x="11421138" y="6273284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215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CC74C5-C315-B44A-A5A7-407C8B5D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DATIFICAZIONE DI TINDER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FCB3D4-4307-D848-B8B9-3CB31E8B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709" y="1583177"/>
            <a:ext cx="7297877" cy="2671762"/>
          </a:xfrm>
        </p:spPr>
        <p:txBody>
          <a:bodyPr>
            <a:normAutofit/>
          </a:bodyPr>
          <a:lstStyle/>
          <a:p>
            <a:pPr algn="just">
              <a:lnSpc>
                <a:spcPts val="3000"/>
              </a:lnSpc>
            </a:pPr>
            <a:r>
              <a:rPr lang="it-IT" b="1" i="1" dirty="0"/>
              <a:t>AUMENTO QUANTITATIVO</a:t>
            </a:r>
            <a:r>
              <a:rPr lang="it-IT" dirty="0"/>
              <a:t>: «</a:t>
            </a:r>
            <a:r>
              <a:rPr lang="it-IT" u="sng" dirty="0"/>
              <a:t>il dato è già dato</a:t>
            </a:r>
            <a:r>
              <a:rPr lang="it-IT" dirty="0"/>
              <a:t>».</a:t>
            </a:r>
          </a:p>
          <a:p>
            <a:pPr algn="just">
              <a:lnSpc>
                <a:spcPts val="3000"/>
              </a:lnSpc>
            </a:pPr>
            <a:r>
              <a:rPr lang="it-IT" dirty="0"/>
              <a:t>Attraverso il </a:t>
            </a:r>
            <a:r>
              <a:rPr lang="it-IT" i="1" dirty="0" err="1"/>
              <a:t>Tinder</a:t>
            </a:r>
            <a:r>
              <a:rPr lang="it-IT" i="1" dirty="0"/>
              <a:t> </a:t>
            </a:r>
            <a:r>
              <a:rPr lang="it-IT" i="1" dirty="0" err="1"/>
              <a:t>boost</a:t>
            </a:r>
            <a:r>
              <a:rPr lang="it-IT" i="1" dirty="0"/>
              <a:t> </a:t>
            </a:r>
            <a:r>
              <a:rPr lang="it-IT" dirty="0"/>
              <a:t>si aumenta la visibilità, per soli 30 minuti. Promette di aumentare la visibilità di 100 volte. Il dato della </a:t>
            </a:r>
            <a:r>
              <a:rPr lang="it-IT" dirty="0" err="1"/>
              <a:t>datificazione</a:t>
            </a:r>
            <a:r>
              <a:rPr lang="it-IT" dirty="0"/>
              <a:t>, ossia il </a:t>
            </a:r>
            <a:r>
              <a:rPr lang="it-IT" i="1" dirty="0"/>
              <a:t>nostro profilo</a:t>
            </a:r>
            <a:r>
              <a:rPr lang="it-IT" dirty="0"/>
              <a:t>, risalterebbe in una moltitudine di dati, solamente se ci proponessimo come </a:t>
            </a:r>
            <a:r>
              <a:rPr lang="it-IT" i="1" dirty="0"/>
              <a:t>utenti attivi</a:t>
            </a:r>
            <a:r>
              <a:rPr lang="it-IT" dirty="0"/>
              <a:t>, attraverso gli </a:t>
            </a:r>
            <a:r>
              <a:rPr lang="it-IT" i="1" dirty="0" err="1"/>
              <a:t>swipes</a:t>
            </a:r>
            <a:r>
              <a:rPr lang="it-IT" dirty="0"/>
              <a:t> ed i </a:t>
            </a:r>
            <a:r>
              <a:rPr lang="it-IT" i="1" dirty="0"/>
              <a:t>messaggi</a:t>
            </a:r>
            <a:r>
              <a:rPr lang="it-IT" dirty="0"/>
              <a:t>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4F4C50E-F180-D240-AA6E-EB6E32DC0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918" y="5150751"/>
            <a:ext cx="1420668" cy="141216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597FF63-B316-8F41-B712-6463BC55C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335" y="1626992"/>
            <a:ext cx="2814639" cy="45619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8" name="Connettore 7 7">
            <a:extLst>
              <a:ext uri="{FF2B5EF4-FFF2-40B4-BE49-F238E27FC236}">
                <a16:creationId xmlns:a16="http://schemas.microsoft.com/office/drawing/2014/main" id="{F69F1F5A-5FE6-4A4F-9348-01C7B41629E1}"/>
              </a:ext>
            </a:extLst>
          </p:cNvPr>
          <p:cNvCxnSpPr/>
          <p:nvPr/>
        </p:nvCxnSpPr>
        <p:spPr>
          <a:xfrm rot="10800000">
            <a:off x="4557710" y="4786313"/>
            <a:ext cx="2371729" cy="742950"/>
          </a:xfrm>
          <a:prstGeom prst="curvedConnector3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A7DF2F-276A-AD4C-A8E4-EAB93D63B00D}"/>
              </a:ext>
            </a:extLst>
          </p:cNvPr>
          <p:cNvSpPr txBox="1"/>
          <p:nvPr/>
        </p:nvSpPr>
        <p:spPr>
          <a:xfrm>
            <a:off x="6917317" y="5344598"/>
            <a:ext cx="1920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ES: </a:t>
            </a:r>
            <a:r>
              <a:rPr lang="it-IT" sz="1400" i="1" dirty="0" err="1"/>
              <a:t>Tinder</a:t>
            </a:r>
            <a:r>
              <a:rPr lang="it-IT" sz="1400" i="1" dirty="0"/>
              <a:t> Gold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12737F6-672D-C642-8C4D-25A30F88C948}"/>
              </a:ext>
            </a:extLst>
          </p:cNvPr>
          <p:cNvSpPr/>
          <p:nvPr/>
        </p:nvSpPr>
        <p:spPr>
          <a:xfrm>
            <a:off x="10929488" y="6019661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5513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E9C3AA-492F-4B4E-9148-1136FDB8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057" y="673448"/>
            <a:ext cx="9000123" cy="2917442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it-IT" b="1" i="1" dirty="0"/>
              <a:t>TOLLERANZA PER LA CONFUSIONE</a:t>
            </a:r>
            <a:r>
              <a:rPr lang="it-IT" dirty="0"/>
              <a:t>: «</a:t>
            </a:r>
            <a:r>
              <a:rPr lang="it-IT" u="sng" dirty="0"/>
              <a:t>A volte 2+2 può fare 3,9 e si tratta di un risultato abbastanza buono</a:t>
            </a:r>
            <a:r>
              <a:rPr lang="it-IT" dirty="0"/>
              <a:t>» [</a:t>
            </a:r>
            <a:r>
              <a:rPr lang="it-IT" dirty="0" err="1"/>
              <a:t>Forrester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]. Gli strumenti di misurazione dell’</a:t>
            </a:r>
            <a:r>
              <a:rPr lang="it-IT" dirty="0" err="1"/>
              <a:t>app</a:t>
            </a:r>
            <a:r>
              <a:rPr lang="it-IT" dirty="0"/>
              <a:t> sono imperfetti. Io utente, sperando che l’</a:t>
            </a:r>
            <a:r>
              <a:rPr lang="it-IT" dirty="0" err="1"/>
              <a:t>app</a:t>
            </a:r>
            <a:r>
              <a:rPr lang="it-IT" dirty="0"/>
              <a:t> svolgerà ciò per cui è stata creata, tollero le </a:t>
            </a:r>
            <a:r>
              <a:rPr lang="it-IT" dirty="0" err="1"/>
              <a:t>inaccuratezze</a:t>
            </a:r>
            <a:r>
              <a:rPr lang="it-IT" dirty="0"/>
              <a:t>, poiché sono a conoscenza del suo ampio potenziale. I </a:t>
            </a:r>
            <a:r>
              <a:rPr lang="it-IT" i="1" dirty="0"/>
              <a:t>profili attivi</a:t>
            </a:r>
            <a:r>
              <a:rPr lang="it-IT" dirty="0"/>
              <a:t> e le fonti da cui provengono non sono perfettamente allineati.</a:t>
            </a:r>
            <a:endParaRPr lang="it-IT" b="1" i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91E455B-7523-7D47-8A99-D9B17F605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918" y="5150751"/>
            <a:ext cx="1420668" cy="141216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BDE1FFB-354D-854C-AE94-1F8BF31D9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463" y="3299012"/>
            <a:ext cx="2079846" cy="32639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7" name="Connettore 7 6">
            <a:extLst>
              <a:ext uri="{FF2B5EF4-FFF2-40B4-BE49-F238E27FC236}">
                <a16:creationId xmlns:a16="http://schemas.microsoft.com/office/drawing/2014/main" id="{90BDD849-0900-2849-B037-1025BCC90321}"/>
              </a:ext>
            </a:extLst>
          </p:cNvPr>
          <p:cNvCxnSpPr/>
          <p:nvPr/>
        </p:nvCxnSpPr>
        <p:spPr>
          <a:xfrm rot="10800000">
            <a:off x="6858000" y="4558145"/>
            <a:ext cx="1260764" cy="914400"/>
          </a:xfrm>
          <a:prstGeom prst="curvedConnector3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511DE2-5A07-1640-A919-45923B64E150}"/>
              </a:ext>
            </a:extLst>
          </p:cNvPr>
          <p:cNvSpPr txBox="1"/>
          <p:nvPr/>
        </p:nvSpPr>
        <p:spPr>
          <a:xfrm>
            <a:off x="8089327" y="5318657"/>
            <a:ext cx="1920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ES: </a:t>
            </a:r>
            <a:r>
              <a:rPr lang="it-IT" sz="1400" i="1" dirty="0" err="1"/>
              <a:t>Geolocalizzazione</a:t>
            </a:r>
            <a:endParaRPr lang="it-IT" sz="1400" i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EC6ED78-B049-3B40-9736-750A118F4595}"/>
              </a:ext>
            </a:extLst>
          </p:cNvPr>
          <p:cNvSpPr/>
          <p:nvPr/>
        </p:nvSpPr>
        <p:spPr>
          <a:xfrm>
            <a:off x="10929488" y="6058972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3429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A5CE88E-1532-4243-B003-979367534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918" y="5150751"/>
            <a:ext cx="1420668" cy="141216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4563A9-66EF-2D40-99C9-389194AB5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943" y="735414"/>
            <a:ext cx="9601200" cy="3581400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it-IT" b="1" i="1" dirty="0"/>
              <a:t>PRIMATO </a:t>
            </a:r>
            <a:r>
              <a:rPr lang="it-IT" b="1" i="1"/>
              <a:t>DELLA CORRELAZIONE</a:t>
            </a:r>
            <a:r>
              <a:rPr lang="it-IT"/>
              <a:t>: </a:t>
            </a:r>
            <a:r>
              <a:rPr lang="it-IT" dirty="0"/>
              <a:t>«</a:t>
            </a:r>
            <a:r>
              <a:rPr lang="it-IT" u="sng" dirty="0"/>
              <a:t>i big data aiutano il raggiungimento dell’informazione attraverso la correlazione fra dati</a:t>
            </a:r>
            <a:r>
              <a:rPr lang="it-IT" dirty="0"/>
              <a:t>». I dati che l’</a:t>
            </a:r>
            <a:r>
              <a:rPr lang="it-IT" dirty="0" err="1"/>
              <a:t>app</a:t>
            </a:r>
            <a:r>
              <a:rPr lang="it-IT" dirty="0"/>
              <a:t> prende in considerazione sono l’ </a:t>
            </a:r>
            <a:r>
              <a:rPr lang="it-IT" i="1" dirty="0"/>
              <a:t>ELO o desiderabilità</a:t>
            </a:r>
            <a:r>
              <a:rPr lang="it-IT" dirty="0"/>
              <a:t>. La correlazione causa-effetto dipende dall’</a:t>
            </a:r>
            <a:r>
              <a:rPr lang="it-IT" i="1" dirty="0"/>
              <a:t>algoritmo</a:t>
            </a:r>
            <a:r>
              <a:rPr lang="it-IT" dirty="0"/>
              <a:t>. In base a come scorro l’algoritmo propone possibili corrispondenze. </a:t>
            </a:r>
            <a:r>
              <a:rPr lang="it-IT" i="1" dirty="0"/>
              <a:t>L’algoritmo è la causa, la massimizzazione del numero di corrispondenze reciproche ne è l’effetto</a:t>
            </a:r>
            <a:r>
              <a:rPr lang="it-IT" dirty="0"/>
              <a:t>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06DECA1-160B-724F-BA4F-129229CA5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836" y="3755160"/>
            <a:ext cx="3461089" cy="25348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9A88A76-7441-0543-9851-0722598D3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543" y="4031096"/>
            <a:ext cx="4019842" cy="22588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B67414E-4FF3-C246-AB59-8198ACABF018}"/>
              </a:ext>
            </a:extLst>
          </p:cNvPr>
          <p:cNvCxnSpPr>
            <a:cxnSpLocks/>
          </p:cNvCxnSpPr>
          <p:nvPr/>
        </p:nvCxnSpPr>
        <p:spPr>
          <a:xfrm>
            <a:off x="5206761" y="5150751"/>
            <a:ext cx="736839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247AA7D0-F8A5-7E49-89B4-38A1BAF2266B}"/>
              </a:ext>
            </a:extLst>
          </p:cNvPr>
          <p:cNvSpPr/>
          <p:nvPr/>
        </p:nvSpPr>
        <p:spPr>
          <a:xfrm>
            <a:off x="10929487" y="6043613"/>
            <a:ext cx="543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750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960471-6797-2047-A731-0E17262C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POLICY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67C3AB-A4D8-C24F-8836-FD3D1369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393" y="1428750"/>
            <a:ext cx="10817618" cy="2935265"/>
          </a:xfrm>
        </p:spPr>
        <p:txBody>
          <a:bodyPr>
            <a:noAutofit/>
          </a:bodyPr>
          <a:lstStyle/>
          <a:p>
            <a:pPr algn="just"/>
            <a:r>
              <a:rPr lang="it-IT" dirty="0">
                <a:hlinkClick r:id="rId2"/>
              </a:rPr>
              <a:t>https://policies.tinder.com/terms/intl/it/</a:t>
            </a:r>
            <a:endParaRPr lang="it-IT" dirty="0"/>
          </a:p>
          <a:p>
            <a:pPr algn="just"/>
            <a:r>
              <a:rPr lang="it-IT" i="1" u="sng" dirty="0"/>
              <a:t>Idoneità</a:t>
            </a:r>
            <a:r>
              <a:rPr lang="it-IT" dirty="0"/>
              <a:t>:</a:t>
            </a:r>
          </a:p>
          <a:p>
            <a:pPr algn="just">
              <a:buFontTx/>
              <a:buChar char="-"/>
            </a:pPr>
            <a:r>
              <a:rPr lang="it-IT" dirty="0"/>
              <a:t>devi essere maggiorenne</a:t>
            </a:r>
          </a:p>
          <a:p>
            <a:pPr algn="just">
              <a:buFontTx/>
              <a:buChar char="-"/>
            </a:pPr>
            <a:r>
              <a:rPr lang="it-IT" dirty="0"/>
              <a:t>avere l’autorità per stipulare un contratto vincolante con </a:t>
            </a:r>
            <a:r>
              <a:rPr lang="it-IT" dirty="0" err="1"/>
              <a:t>Tinder</a:t>
            </a:r>
            <a:r>
              <a:rPr lang="it-IT" dirty="0"/>
              <a:t>,</a:t>
            </a:r>
          </a:p>
          <a:p>
            <a:pPr algn="just">
              <a:lnSpc>
                <a:spcPts val="3000"/>
              </a:lnSpc>
              <a:buFontTx/>
              <a:buChar char="-"/>
            </a:pPr>
            <a:r>
              <a:rPr lang="it-IT" dirty="0"/>
              <a:t>non essere una persona a cui è vietato utilizzare il Servizio secondo le leggi degli Stati Uniti o qualsiasi altra giurisdizione applicabile (ad es. non compari nell’elenco «</a:t>
            </a:r>
            <a:r>
              <a:rPr lang="it-IT" dirty="0" err="1"/>
              <a:t>Specially</a:t>
            </a:r>
            <a:r>
              <a:rPr lang="it-IT" dirty="0"/>
              <a:t> </a:t>
            </a:r>
            <a:r>
              <a:rPr lang="it-IT" dirty="0" err="1"/>
              <a:t>Designated</a:t>
            </a:r>
            <a:r>
              <a:rPr lang="it-IT" dirty="0"/>
              <a:t> </a:t>
            </a:r>
            <a:r>
              <a:rPr lang="it-IT" dirty="0" err="1"/>
              <a:t>Nationals</a:t>
            </a:r>
            <a:r>
              <a:rPr lang="it-IT" dirty="0"/>
              <a:t>» del Dipartimento del tesoro degli Stati Uniti, né ti sono applicati altri divieti simili),</a:t>
            </a:r>
          </a:p>
          <a:p>
            <a:pPr algn="just">
              <a:buFontTx/>
              <a:buChar char="-"/>
            </a:pPr>
            <a:r>
              <a:rPr lang="it-IT" dirty="0"/>
              <a:t>rispettare il presente Accordo e tutte le leggi, norme e regolamenti locali, statali, nazionali e internazionali applicabili e</a:t>
            </a:r>
          </a:p>
          <a:p>
            <a:pPr algn="just">
              <a:lnSpc>
                <a:spcPts val="3000"/>
              </a:lnSpc>
              <a:buFontTx/>
              <a:buChar char="-"/>
            </a:pPr>
            <a:r>
              <a:rPr lang="it-IT" dirty="0"/>
              <a:t>non aver mai subito condanne per crimini gravi o reati perseguibili (o crimini di analoga gravità), reati a sfondo sessuale o qualsiasi crimine violento e di non avere l'obbligo di registrarti come responsabile di reati sessuali in appositi registri statali, federali o locali.</a:t>
            </a:r>
            <a:br>
              <a:rPr lang="it-IT" dirty="0"/>
            </a:b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C80DE05-B014-4C40-956F-10CD61F27119}"/>
              </a:ext>
            </a:extLst>
          </p:cNvPr>
          <p:cNvSpPr/>
          <p:nvPr/>
        </p:nvSpPr>
        <p:spPr>
          <a:xfrm>
            <a:off x="11395483" y="6416159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261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B42BB-AC1C-5547-B0A4-EE76D393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7. DIRITTI CHE TU CONCEDI A TINDER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84A3D-71C7-B54C-9EF5-4D252F90C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724" y="2296511"/>
            <a:ext cx="9601200" cy="3581400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it-IT" dirty="0"/>
              <a:t>Creando un account, concedi a </a:t>
            </a:r>
            <a:r>
              <a:rPr lang="it-IT" dirty="0" err="1"/>
              <a:t>Tinder</a:t>
            </a:r>
            <a:r>
              <a:rPr lang="it-IT" dirty="0"/>
              <a:t> un diritto e una licenza validi in tutto il mondo, trasferibili, cedibili in </a:t>
            </a:r>
            <a:r>
              <a:rPr lang="it-IT" dirty="0" err="1"/>
              <a:t>sottolicenza</a:t>
            </a:r>
            <a:r>
              <a:rPr lang="it-IT" dirty="0"/>
              <a:t> e privi di royalty per ospitare, archiviare, utilizzare, copiare, mostrare, riprodurre, adattare, revisionare, pubblicare, modificare e distribuire le informazioni provenienti da terze parti (come </a:t>
            </a:r>
            <a:r>
              <a:rPr lang="it-IT" dirty="0" err="1"/>
              <a:t>Facebook</a:t>
            </a:r>
            <a:r>
              <a:rPr lang="it-IT" dirty="0"/>
              <a:t>) a cui ci autorizzi ad accedere, nonché le informazioni che pubblichi, carichi, mostri o in altro modo rendi disponibili (collettivamente, "pubblichi") sul Servizio o trasmetti ad altre persone su </a:t>
            </a:r>
            <a:r>
              <a:rPr lang="it-IT" dirty="0" err="1"/>
              <a:t>Tinder</a:t>
            </a:r>
            <a:r>
              <a:rPr lang="it-IT" dirty="0"/>
              <a:t> (collettivamente, "Contenuti")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A708AA-98E8-D444-B441-E657F31A9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18" y="5150751"/>
            <a:ext cx="1420668" cy="141216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E3E217D-2CDC-5A45-993E-39D0F4927332}"/>
              </a:ext>
            </a:extLst>
          </p:cNvPr>
          <p:cNvSpPr/>
          <p:nvPr/>
        </p:nvSpPr>
        <p:spPr>
          <a:xfrm>
            <a:off x="10929488" y="6053106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7671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BC062-6169-E040-B56A-62894008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COME GUADAGNA?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0F2C17-A24F-9D4C-8B65-9B21FA59F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00288"/>
            <a:ext cx="9601200" cy="3581400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it-IT" dirty="0"/>
              <a:t>«Se non stai pagando per il prodotto allora il prodotto sei tu» The Social Dilemma</a:t>
            </a:r>
          </a:p>
          <a:p>
            <a:pPr algn="just">
              <a:lnSpc>
                <a:spcPts val="3000"/>
              </a:lnSpc>
            </a:pPr>
            <a:r>
              <a:rPr lang="it-IT" dirty="0" err="1"/>
              <a:t>Tinder</a:t>
            </a:r>
            <a:r>
              <a:rPr lang="it-IT" dirty="0"/>
              <a:t> fa parte di una società chiamata Match Group la quale contiene altre </a:t>
            </a:r>
            <a:r>
              <a:rPr lang="it-IT" dirty="0" err="1"/>
              <a:t>app</a:t>
            </a:r>
            <a:r>
              <a:rPr lang="it-IT" dirty="0"/>
              <a:t> come </a:t>
            </a:r>
            <a:r>
              <a:rPr lang="it-IT" dirty="0" err="1"/>
              <a:t>Meetic</a:t>
            </a:r>
            <a:r>
              <a:rPr lang="it-IT" dirty="0"/>
              <a:t> (capostipite delle </a:t>
            </a:r>
            <a:r>
              <a:rPr lang="it-IT" dirty="0" err="1"/>
              <a:t>app</a:t>
            </a:r>
            <a:r>
              <a:rPr lang="it-IT" dirty="0"/>
              <a:t> di </a:t>
            </a:r>
            <a:r>
              <a:rPr lang="it-IT" dirty="0" err="1"/>
              <a:t>dating</a:t>
            </a:r>
            <a:r>
              <a:rPr lang="it-IT" dirty="0"/>
              <a:t>)</a:t>
            </a:r>
          </a:p>
          <a:p>
            <a:pPr algn="just">
              <a:lnSpc>
                <a:spcPts val="3000"/>
              </a:lnSpc>
            </a:pPr>
            <a:r>
              <a:rPr lang="it-IT" dirty="0"/>
              <a:t>Grazie a questo sono il gruppo numero 1 al mondo per download (</a:t>
            </a:r>
            <a:r>
              <a:rPr lang="it-IT" u="sng" dirty="0"/>
              <a:t>il leader è </a:t>
            </a:r>
            <a:r>
              <a:rPr lang="it-IT" u="sng" dirty="0" err="1"/>
              <a:t>Tinder</a:t>
            </a:r>
            <a:r>
              <a:rPr lang="it-IT" dirty="0"/>
              <a:t>)</a:t>
            </a:r>
          </a:p>
          <a:p>
            <a:pPr algn="just">
              <a:lnSpc>
                <a:spcPts val="3000"/>
              </a:lnSpc>
            </a:pPr>
            <a:r>
              <a:rPr lang="it-IT" dirty="0"/>
              <a:t>Il loro fatturato si aggira intorno sui 2.4 miliardi (2020)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A1C987F-7EC3-F244-83EA-06E8A803D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18" y="5150751"/>
            <a:ext cx="1420668" cy="141216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088A9CB-9FE6-4A42-AAFE-A74E407FC93C}"/>
              </a:ext>
            </a:extLst>
          </p:cNvPr>
          <p:cNvSpPr/>
          <p:nvPr/>
        </p:nvSpPr>
        <p:spPr>
          <a:xfrm>
            <a:off x="10929488" y="6053023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5872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5B7666-42BA-5342-A847-D0B221D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COME GUADAGNA?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F788A4-5B13-C642-81AC-EB7399A63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it-IT" dirty="0"/>
              <a:t>Principalmente con la classica vendita di spazi pubblicitari</a:t>
            </a:r>
          </a:p>
          <a:p>
            <a:pPr>
              <a:lnSpc>
                <a:spcPts val="3000"/>
              </a:lnSpc>
            </a:pPr>
            <a:r>
              <a:rPr lang="it-IT" dirty="0"/>
              <a:t>Condivisione dei dati con terze parti</a:t>
            </a:r>
          </a:p>
          <a:p>
            <a:pPr algn="just">
              <a:lnSpc>
                <a:spcPts val="3000"/>
              </a:lnSpc>
            </a:pPr>
            <a:r>
              <a:rPr lang="it-IT" dirty="0"/>
              <a:t>Hanno sviluppato un sistema di abbonamenti, che ha favorito l’aumento dei ricavi in maniera esponenziale, in un periodo relativamente breve.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95BE2FE-EF57-694B-8378-1CE28D55E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18" y="5150751"/>
            <a:ext cx="1420668" cy="141216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6591707-32CA-814D-86E3-A588B21523C0}"/>
              </a:ext>
            </a:extLst>
          </p:cNvPr>
          <p:cNvSpPr/>
          <p:nvPr/>
        </p:nvSpPr>
        <p:spPr>
          <a:xfrm>
            <a:off x="10929488" y="6045879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487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856D29-17C4-F245-BE01-04A184330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/>
              <a:t>Tinder</a:t>
            </a:r>
            <a:r>
              <a:rPr lang="it-IT" dirty="0"/>
              <a:t> nasce nel 2012</a:t>
            </a:r>
          </a:p>
          <a:p>
            <a:pPr algn="just"/>
            <a:r>
              <a:rPr lang="it-IT" dirty="0"/>
              <a:t>340 milioni di download</a:t>
            </a:r>
          </a:p>
          <a:p>
            <a:pPr algn="just"/>
            <a:r>
              <a:rPr lang="it-IT" dirty="0"/>
              <a:t>Disponibile in 190 paesi e oltre 140 lingue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93B21F4-5B3F-ED49-A489-4A4A14F72389}"/>
              </a:ext>
            </a:extLst>
          </p:cNvPr>
          <p:cNvSpPr txBox="1">
            <a:spLocks/>
          </p:cNvSpPr>
          <p:nvPr/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2046FE-03A9-9045-8EE9-AE9F2FA6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027" y="706820"/>
            <a:ext cx="9601200" cy="1485900"/>
          </a:xfrm>
        </p:spPr>
        <p:txBody>
          <a:bodyPr/>
          <a:lstStyle/>
          <a:p>
            <a:pPr algn="ctr"/>
            <a:r>
              <a:rPr lang="it-IT" b="1" dirty="0"/>
              <a:t>DATA DI FONDAZIONE E LUOGO GEOGRAFICO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BEF028E-B763-D84E-AF82-63A4D0F6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18" y="5150751"/>
            <a:ext cx="1420668" cy="141216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46B01C-3FEE-3946-86FB-92318CEB6B90}"/>
              </a:ext>
            </a:extLst>
          </p:cNvPr>
          <p:cNvSpPr txBox="1"/>
          <p:nvPr/>
        </p:nvSpPr>
        <p:spPr>
          <a:xfrm>
            <a:off x="10988089" y="6057901"/>
            <a:ext cx="31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3130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EA73E-76BB-A848-A6A4-F172DAE4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COME GUADAGNA?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E298F4-B108-D143-893E-D1FBA4E2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96915"/>
            <a:ext cx="9601200" cy="3581400"/>
          </a:xfrm>
        </p:spPr>
        <p:txBody>
          <a:bodyPr/>
          <a:lstStyle/>
          <a:p>
            <a:pPr algn="just"/>
            <a:r>
              <a:rPr lang="it-IT" dirty="0"/>
              <a:t>Nel 2014 si contavano 209 mln di dollari, nel 2018 407,4</a:t>
            </a:r>
          </a:p>
          <a:p>
            <a:pPr algn="just"/>
            <a:r>
              <a:rPr lang="it-IT" dirty="0"/>
              <a:t>Tale risultato è stato raggiunto grazie ad </a:t>
            </a:r>
            <a:r>
              <a:rPr lang="it-IT" i="1" dirty="0"/>
              <a:t>abbonamenti </a:t>
            </a:r>
            <a:r>
              <a:rPr lang="it-IT" dirty="0"/>
              <a:t>che offrono più funzionalità rispetto alla versione base</a:t>
            </a:r>
          </a:p>
          <a:p>
            <a:pPr algn="just"/>
            <a:r>
              <a:rPr lang="it-IT" u="sng" dirty="0" err="1"/>
              <a:t>Tinder</a:t>
            </a:r>
            <a:r>
              <a:rPr lang="it-IT" u="sng" dirty="0"/>
              <a:t> Plus </a:t>
            </a:r>
            <a:r>
              <a:rPr lang="it-IT" dirty="0"/>
              <a:t>(21 euro/m), </a:t>
            </a:r>
            <a:r>
              <a:rPr lang="it-IT" u="sng" dirty="0" err="1"/>
              <a:t>Tinder</a:t>
            </a:r>
            <a:r>
              <a:rPr lang="it-IT" u="sng" dirty="0"/>
              <a:t> Gold </a:t>
            </a:r>
            <a:r>
              <a:rPr lang="it-IT" dirty="0"/>
              <a:t>(31 euro/m) e </a:t>
            </a:r>
            <a:r>
              <a:rPr lang="it-IT" u="sng" dirty="0" err="1"/>
              <a:t>Tinder</a:t>
            </a:r>
            <a:r>
              <a:rPr lang="it-IT" u="sng" dirty="0"/>
              <a:t> Platinum</a:t>
            </a:r>
          </a:p>
          <a:p>
            <a:pPr algn="just">
              <a:lnSpc>
                <a:spcPts val="3000"/>
              </a:lnSpc>
            </a:pPr>
            <a:r>
              <a:rPr lang="it-IT" dirty="0"/>
              <a:t>Esempio: attraverso </a:t>
            </a:r>
            <a:r>
              <a:rPr lang="it-IT" dirty="0" err="1"/>
              <a:t>Tinder</a:t>
            </a:r>
            <a:r>
              <a:rPr lang="it-IT" dirty="0"/>
              <a:t> Plus si può attivare la funzionalità </a:t>
            </a:r>
            <a:r>
              <a:rPr lang="it-IT" i="1" dirty="0"/>
              <a:t>Passport</a:t>
            </a:r>
            <a:r>
              <a:rPr lang="it-IT" dirty="0"/>
              <a:t> (cambiare posizione geografica in previsione di viaggi futuri)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9893B8-764E-7A43-825D-3F59D1B90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845" y="4122682"/>
            <a:ext cx="2509345" cy="25093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7" name="Connettore 7 6">
            <a:extLst>
              <a:ext uri="{FF2B5EF4-FFF2-40B4-BE49-F238E27FC236}">
                <a16:creationId xmlns:a16="http://schemas.microsoft.com/office/drawing/2014/main" id="{8F51D8A9-9440-314D-82BE-4120296F674C}"/>
              </a:ext>
            </a:extLst>
          </p:cNvPr>
          <p:cNvCxnSpPr/>
          <p:nvPr/>
        </p:nvCxnSpPr>
        <p:spPr>
          <a:xfrm rot="10800000">
            <a:off x="6758153" y="4981903"/>
            <a:ext cx="1198179" cy="483476"/>
          </a:xfrm>
          <a:prstGeom prst="curvedConnector3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DC68A2C-A563-3840-960F-7C301534C1CD}"/>
              </a:ext>
            </a:extLst>
          </p:cNvPr>
          <p:cNvSpPr txBox="1"/>
          <p:nvPr/>
        </p:nvSpPr>
        <p:spPr>
          <a:xfrm>
            <a:off x="8089327" y="5318657"/>
            <a:ext cx="2126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ES: </a:t>
            </a:r>
            <a:r>
              <a:rPr lang="it-IT" sz="1400" i="1" dirty="0"/>
              <a:t>funzionalità Passport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9A9C42C-BEC1-674E-9A68-2376BA2B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918" y="5178315"/>
            <a:ext cx="1420668" cy="141216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485FDAA-C524-CE4C-830A-5060EFFE1FCE}"/>
              </a:ext>
            </a:extLst>
          </p:cNvPr>
          <p:cNvSpPr/>
          <p:nvPr/>
        </p:nvSpPr>
        <p:spPr>
          <a:xfrm>
            <a:off x="10929488" y="6044512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687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C97FFE-A70D-B941-899A-730A7E2AF0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GRAZIE PER L’ATTENZIONE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5D25A5-EDA8-9145-BF4B-78A6DB094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229548"/>
            <a:ext cx="6831673" cy="1086237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/>
              <a:t>SVEVA LEOGRANDE </a:t>
            </a:r>
            <a:r>
              <a:rPr lang="it-IT" i="1" dirty="0"/>
              <a:t>754446</a:t>
            </a:r>
          </a:p>
          <a:p>
            <a:r>
              <a:rPr lang="it-IT" b="1" dirty="0"/>
              <a:t>ANGELO INFANTE </a:t>
            </a:r>
            <a:r>
              <a:rPr lang="it-IT" i="1" dirty="0"/>
              <a:t>754311</a:t>
            </a:r>
          </a:p>
          <a:p>
            <a:r>
              <a:rPr lang="it-IT" b="1" dirty="0"/>
              <a:t>COSIMO SEMERARO </a:t>
            </a:r>
            <a:r>
              <a:rPr lang="it-IT" i="1" dirty="0"/>
              <a:t>754334</a:t>
            </a:r>
          </a:p>
          <a:p>
            <a:r>
              <a:rPr lang="it-IT" b="1" dirty="0"/>
              <a:t>MICHELE D’AURIA </a:t>
            </a:r>
            <a:r>
              <a:rPr lang="it-IT" i="1" dirty="0"/>
              <a:t>719279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C17DFA7-CF13-EB42-BC00-5721A40760BC}"/>
              </a:ext>
            </a:extLst>
          </p:cNvPr>
          <p:cNvSpPr/>
          <p:nvPr/>
        </p:nvSpPr>
        <p:spPr>
          <a:xfrm>
            <a:off x="11210339" y="6330433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336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522D29-B5BD-BE44-AEA2-A51E3163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IL FOUNDER E I PUNTI DI FORZA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7C8F3A-C941-104B-8CC2-73D633BEE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363" y="2171700"/>
            <a:ext cx="9601200" cy="35814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it-IT" dirty="0"/>
              <a:t>Attualmente l’</a:t>
            </a:r>
            <a:r>
              <a:rPr lang="it-IT" dirty="0" err="1"/>
              <a:t>app</a:t>
            </a:r>
            <a:r>
              <a:rPr lang="it-IT" dirty="0"/>
              <a:t> conta 50 milioni di utenti.</a:t>
            </a:r>
          </a:p>
          <a:p>
            <a:pPr algn="just">
              <a:lnSpc>
                <a:spcPts val="3000"/>
              </a:lnSpc>
            </a:pPr>
            <a:r>
              <a:rPr lang="it-IT" dirty="0"/>
              <a:t>Sean </a:t>
            </a:r>
            <a:r>
              <a:rPr lang="it-IT" dirty="0" err="1"/>
              <a:t>Rad</a:t>
            </a:r>
            <a:r>
              <a:rPr lang="it-IT" dirty="0"/>
              <a:t> ha creato un’azienda che vale 4,6 miliardi di dollari, dopo la creazione di diverse </a:t>
            </a:r>
            <a:r>
              <a:rPr lang="it-IT" dirty="0" err="1"/>
              <a:t>start-ups</a:t>
            </a:r>
            <a:r>
              <a:rPr lang="it-IT" dirty="0"/>
              <a:t>. Crea </a:t>
            </a:r>
            <a:r>
              <a:rPr lang="it-IT" dirty="0" err="1"/>
              <a:t>Tinder</a:t>
            </a:r>
            <a:r>
              <a:rPr lang="it-IT" dirty="0"/>
              <a:t> poiché pensava che le </a:t>
            </a:r>
            <a:r>
              <a:rPr lang="it-IT" dirty="0" err="1"/>
              <a:t>app</a:t>
            </a:r>
            <a:r>
              <a:rPr lang="it-IT" dirty="0"/>
              <a:t> per incontri già esistenti non gli sembravano concrete ed efficaci. </a:t>
            </a:r>
          </a:p>
          <a:p>
            <a:pPr algn="just">
              <a:lnSpc>
                <a:spcPts val="3000"/>
              </a:lnSpc>
            </a:pPr>
            <a:r>
              <a:rPr lang="it-IT" dirty="0"/>
              <a:t>I punti di forza dell’</a:t>
            </a:r>
            <a:r>
              <a:rPr lang="it-IT" dirty="0" err="1"/>
              <a:t>app</a:t>
            </a:r>
            <a:r>
              <a:rPr lang="it-IT" dirty="0"/>
              <a:t> sono: l’iscrizione veloce, il funzionamento immediato e la </a:t>
            </a:r>
            <a:r>
              <a:rPr lang="it-IT" dirty="0" err="1"/>
              <a:t>geolocalizzazione</a:t>
            </a:r>
            <a:r>
              <a:rPr lang="it-IT" dirty="0"/>
              <a:t>. Grazie ad essi l’</a:t>
            </a:r>
            <a:r>
              <a:rPr lang="it-IT" dirty="0" err="1"/>
              <a:t>app</a:t>
            </a:r>
            <a:r>
              <a:rPr lang="it-IT" dirty="0"/>
              <a:t> ha creato circa 20 miliardi di connessioni.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601BA7-1FCB-834D-B97E-9917F9C21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18" y="5150751"/>
            <a:ext cx="1420668" cy="141216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98B0CA6-CD28-E643-9825-21F93221546E}"/>
              </a:ext>
            </a:extLst>
          </p:cNvPr>
          <p:cNvSpPr/>
          <p:nvPr/>
        </p:nvSpPr>
        <p:spPr>
          <a:xfrm>
            <a:off x="10991203" y="5988729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90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41072-F505-0E48-9EEA-E7D35414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PERFORMANCE DELLE APP DI DATING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BC65F69-FFB6-E84F-8F88-87371B18D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613" y="1892930"/>
            <a:ext cx="4700587" cy="3996063"/>
          </a:xfr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DC08C6A-7846-C44B-98BF-2E1A0723E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13" y="1877858"/>
            <a:ext cx="4831804" cy="40111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CasellaDiTesto 7">
            <a:hlinkClick r:id="rId4"/>
            <a:extLst>
              <a:ext uri="{FF2B5EF4-FFF2-40B4-BE49-F238E27FC236}">
                <a16:creationId xmlns:a16="http://schemas.microsoft.com/office/drawing/2014/main" id="{0812297B-432A-894B-B117-CF489A18142F}"/>
              </a:ext>
            </a:extLst>
          </p:cNvPr>
          <p:cNvSpPr txBox="1"/>
          <p:nvPr/>
        </p:nvSpPr>
        <p:spPr>
          <a:xfrm>
            <a:off x="3994670" y="1403502"/>
            <a:ext cx="469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youtu.be</a:t>
            </a:r>
            <a:r>
              <a:rPr lang="it-IT" dirty="0"/>
              <a:t>/5WFSFM2GkHw?t=112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C0C4C2-EB7F-DA4B-8606-5E9B6EF2C1C9}"/>
              </a:ext>
            </a:extLst>
          </p:cNvPr>
          <p:cNvSpPr txBox="1"/>
          <p:nvPr/>
        </p:nvSpPr>
        <p:spPr>
          <a:xfrm>
            <a:off x="1471611" y="5888993"/>
            <a:ext cx="9632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Fonte: 11000 italiani appassionati di tecnologie ed </a:t>
            </a:r>
            <a:r>
              <a:rPr lang="it-IT" sz="1050" dirty="0" err="1"/>
              <a:t>app</a:t>
            </a:r>
            <a:r>
              <a:rPr lang="it-IT" sz="1050" dirty="0"/>
              <a:t>                           </a:t>
            </a:r>
            <a:r>
              <a:rPr lang="it-IT" sz="1050" b="1" i="1" dirty="0">
                <a:solidFill>
                  <a:schemeClr val="accent6">
                    <a:lumMod val="75000"/>
                  </a:schemeClr>
                </a:solidFill>
              </a:rPr>
              <a:t>time2play</a:t>
            </a:r>
            <a:r>
              <a:rPr lang="it-IT" sz="105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050" i="1" dirty="0"/>
              <a:t>                                                                                                                    </a:t>
            </a:r>
            <a:r>
              <a:rPr lang="it-IT" sz="1050" b="1" i="1" dirty="0">
                <a:solidFill>
                  <a:srgbClr val="0070C0"/>
                </a:solidFill>
              </a:rPr>
              <a:t>#TRUENUMBERS</a:t>
            </a:r>
          </a:p>
          <a:p>
            <a:r>
              <a:rPr lang="it-IT" sz="1050" b="1" i="1" dirty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IVERINUMERI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E3A4F5F-0F1D-784D-B3BF-52AD2A280974}"/>
              </a:ext>
            </a:extLst>
          </p:cNvPr>
          <p:cNvSpPr/>
          <p:nvPr/>
        </p:nvSpPr>
        <p:spPr>
          <a:xfrm>
            <a:off x="11341491" y="630449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029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6E7B01-6C0C-A248-A779-26863224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900113"/>
            <a:ext cx="3855720" cy="2157884"/>
          </a:xfrm>
        </p:spPr>
        <p:txBody>
          <a:bodyPr/>
          <a:lstStyle/>
          <a:p>
            <a:pPr algn="ctr"/>
            <a:r>
              <a:rPr lang="it-IT" b="1" dirty="0"/>
              <a:t>ALGORITM0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9E5341-E3E1-9049-96C3-4F0059BB2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641656"/>
            <a:ext cx="3855720" cy="3011432"/>
          </a:xfrm>
        </p:spPr>
        <p:txBody>
          <a:bodyPr/>
          <a:lstStyle/>
          <a:p>
            <a:pPr algn="ctr"/>
            <a:r>
              <a:rPr lang="it-IT" b="1" dirty="0"/>
              <a:t>US 2018/0150205A1</a:t>
            </a:r>
          </a:p>
          <a:p>
            <a:pPr algn="ctr"/>
            <a:r>
              <a:rPr lang="it-IT" dirty="0"/>
              <a:t>Disponibile in libero accesso su Google </a:t>
            </a:r>
            <a:r>
              <a:rPr lang="it-IT" dirty="0" err="1"/>
              <a:t>Patents</a:t>
            </a:r>
            <a:endParaRPr lang="it-IT" dirty="0"/>
          </a:p>
          <a:p>
            <a:pPr algn="ctr"/>
            <a:r>
              <a:rPr lang="it-IT" b="1" i="1" dirty="0"/>
              <a:t>Judith </a:t>
            </a:r>
            <a:r>
              <a:rPr lang="it-IT" b="1" i="1" dirty="0" err="1"/>
              <a:t>Duportail</a:t>
            </a:r>
            <a:endParaRPr lang="it-IT" b="1" i="1" dirty="0"/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5F24963D-F023-8646-B445-BD7B1EB80F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101" b="19101"/>
          <a:stretch>
            <a:fillRect/>
          </a:stretch>
        </p:blipFill>
        <p:spPr>
          <a:xfrm>
            <a:off x="4930775" y="0"/>
            <a:ext cx="7261225" cy="685800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948F9F1-209C-FD42-912E-C2F6C19A8468}"/>
              </a:ext>
            </a:extLst>
          </p:cNvPr>
          <p:cNvSpPr/>
          <p:nvPr/>
        </p:nvSpPr>
        <p:spPr>
          <a:xfrm>
            <a:off x="11435426" y="6316146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739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2E72C3-6317-234F-9B8D-61BE309C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TINDER AFFORDANCES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E17953-29EB-DC49-A873-446790BD8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ts val="3000"/>
              </a:lnSpc>
              <a:buNone/>
            </a:pPr>
            <a:r>
              <a:rPr lang="it-IT" dirty="0"/>
              <a:t>Per </a:t>
            </a:r>
            <a:r>
              <a:rPr lang="it-IT" dirty="0" err="1"/>
              <a:t>affordances</a:t>
            </a:r>
            <a:r>
              <a:rPr lang="it-IT" dirty="0"/>
              <a:t> si intende la definizione di tutte le qualità fisiche di un oggetto che suggeriscono ad un essere umano le azioni per manipolarlo. Per quanto riguarda le cosiddette </a:t>
            </a:r>
            <a:r>
              <a:rPr lang="it-IT" dirty="0" err="1"/>
              <a:t>app</a:t>
            </a:r>
            <a:r>
              <a:rPr lang="it-IT" dirty="0"/>
              <a:t>, si distinguono le </a:t>
            </a:r>
            <a:r>
              <a:rPr lang="it-IT" dirty="0" err="1"/>
              <a:t>affordances</a:t>
            </a:r>
            <a:r>
              <a:rPr lang="it-IT" dirty="0"/>
              <a:t> in base a come quest’ultima è stata progettata.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8307988-8A66-B340-AE4C-A1167AD3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18" y="5150751"/>
            <a:ext cx="1420668" cy="141216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E5C1B30-13CA-D04A-86D9-80270790D7AD}"/>
              </a:ext>
            </a:extLst>
          </p:cNvPr>
          <p:cNvSpPr/>
          <p:nvPr/>
        </p:nvSpPr>
        <p:spPr>
          <a:xfrm>
            <a:off x="10991203" y="6087546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8662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02CA76C7-5347-C54A-8D1D-E12E664C6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33419"/>
          <a:stretch/>
        </p:blipFill>
        <p:spPr>
          <a:xfrm>
            <a:off x="-258" y="-1300"/>
            <a:ext cx="12191980" cy="68592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7967509-BAA2-4942-946D-0A9CEED7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003" y="1088826"/>
            <a:ext cx="9601200" cy="148590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COME SI UTILIZZA TINDER?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19F7FF-538A-2B40-9B73-F4CD94676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ts val="3000"/>
              </a:lnSpc>
              <a:buNone/>
            </a:pPr>
            <a:r>
              <a:rPr lang="it-IT" dirty="0">
                <a:solidFill>
                  <a:schemeClr val="bg1"/>
                </a:solidFill>
              </a:rPr>
              <a:t>PUOI SELEZIONARE LE PERSONE CON CUI ENTRARE IN CONTATTO. ATTRAVERSO L’ALGORITMO SARÀ L’APP STESSA A MOSTRARTI UNA SFILZA DI PROFILI PONDERATI ATTRAVERSO I TUOI PARAMETRI.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6D4473-9CB1-DF4C-9606-AEEA3EA5B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918" y="5150751"/>
            <a:ext cx="1420668" cy="141216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5A70481-A240-D141-A34F-0B67ED60EE0D}"/>
              </a:ext>
            </a:extLst>
          </p:cNvPr>
          <p:cNvSpPr/>
          <p:nvPr/>
        </p:nvSpPr>
        <p:spPr>
          <a:xfrm>
            <a:off x="10991203" y="6058972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092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84BA4-7288-3E43-A459-343990D5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" y="698084"/>
            <a:ext cx="3855720" cy="2157884"/>
          </a:xfrm>
        </p:spPr>
        <p:txBody>
          <a:bodyPr/>
          <a:lstStyle/>
          <a:p>
            <a:pPr algn="ctr"/>
            <a:r>
              <a:rPr lang="it-IT" b="1" dirty="0"/>
              <a:t>TINDER </a:t>
            </a:r>
            <a:br>
              <a:rPr lang="it-IT" b="1" dirty="0"/>
            </a:br>
            <a:r>
              <a:rPr lang="it-IT" b="1" dirty="0"/>
              <a:t>UPGRADES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C931FF-D376-2B4F-8CA4-27111CCCA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980" y="2300288"/>
            <a:ext cx="3855720" cy="4100511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Fino a questo momento abbiamo spiegato le funzionalità base, ma in realtà ce ne sono molte altre, e man mano ne vengono aggiunte di nuove per rendere l’esperienza più completa.</a:t>
            </a:r>
          </a:p>
          <a:p>
            <a:pPr algn="just"/>
            <a:r>
              <a:rPr lang="it-IT" dirty="0"/>
              <a:t>Ma in questo caso bisogna pagare…</a:t>
            </a:r>
          </a:p>
          <a:p>
            <a:pPr algn="just"/>
            <a:r>
              <a:rPr lang="it-IT" i="1" dirty="0"/>
              <a:t>1. </a:t>
            </a:r>
            <a:r>
              <a:rPr lang="it-IT" i="1" dirty="0" err="1"/>
              <a:t>Tinder</a:t>
            </a:r>
            <a:endParaRPr lang="it-IT" i="1" dirty="0"/>
          </a:p>
          <a:p>
            <a:pPr algn="just"/>
            <a:r>
              <a:rPr lang="it-IT" i="1" dirty="0"/>
              <a:t>2. </a:t>
            </a:r>
            <a:r>
              <a:rPr lang="it-IT" i="1" dirty="0" err="1"/>
              <a:t>Tinder</a:t>
            </a:r>
            <a:r>
              <a:rPr lang="it-IT" i="1" dirty="0"/>
              <a:t> Plus</a:t>
            </a:r>
          </a:p>
          <a:p>
            <a:pPr algn="just"/>
            <a:r>
              <a:rPr lang="it-IT" i="1" dirty="0"/>
              <a:t>3. </a:t>
            </a:r>
            <a:r>
              <a:rPr lang="it-IT" i="1" dirty="0" err="1"/>
              <a:t>Tinder</a:t>
            </a:r>
            <a:r>
              <a:rPr lang="it-IT" i="1" dirty="0"/>
              <a:t> Gold</a:t>
            </a:r>
          </a:p>
          <a:p>
            <a:pPr algn="just"/>
            <a:r>
              <a:rPr lang="it-IT" i="1" dirty="0"/>
              <a:t>4. </a:t>
            </a:r>
            <a:r>
              <a:rPr lang="it-IT" i="1" dirty="0" err="1"/>
              <a:t>Tinder</a:t>
            </a:r>
            <a:r>
              <a:rPr lang="it-IT" i="1" dirty="0"/>
              <a:t> Platinum</a:t>
            </a:r>
          </a:p>
        </p:txBody>
      </p:sp>
      <p:pic>
        <p:nvPicPr>
          <p:cNvPr id="20" name="Segnaposto immagine 19">
            <a:extLst>
              <a:ext uri="{FF2B5EF4-FFF2-40B4-BE49-F238E27FC236}">
                <a16:creationId xmlns:a16="http://schemas.microsoft.com/office/drawing/2014/main" id="{B26AF0E9-9A88-F444-BBC8-A738BCA5DA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44" r="4144"/>
          <a:stretch>
            <a:fillRect/>
          </a:stretch>
        </p:blipFill>
        <p:spPr>
          <a:xfrm>
            <a:off x="5564663" y="698084"/>
            <a:ext cx="6627337" cy="5472113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A548FB7-0E1D-BB42-B23D-DE6F7000920D}"/>
              </a:ext>
            </a:extLst>
          </p:cNvPr>
          <p:cNvSpPr/>
          <p:nvPr/>
        </p:nvSpPr>
        <p:spPr>
          <a:xfrm>
            <a:off x="11883902" y="6519446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3332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D75AFC-97BE-8BF3-E974-51AF34BB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817" y="199292"/>
            <a:ext cx="5793475" cy="1477108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QUALI SONO LE FUNZIONI MAGGIORMENTE USATE?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7DBFB18-0AFB-74BA-0992-498306E1B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817" y="1789993"/>
            <a:ext cx="6216132" cy="478301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sz="2900" b="0" dirty="0">
                <a:effectLst/>
                <a:latin typeface="+mj-lt"/>
                <a:ea typeface="Times New Roman" panose="02020603050405020304" pitchFamily="18" charset="0"/>
              </a:rPr>
              <a:t>Passport™ </a:t>
            </a:r>
            <a:endParaRPr lang="it-IT" sz="29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buNone/>
            </a:pPr>
            <a:r>
              <a:rPr lang="it-IT" sz="29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Che cos'è Passport™? </a:t>
            </a:r>
            <a:r>
              <a:rPr lang="it-IT" sz="2900" b="1" dirty="0">
                <a:solidFill>
                  <a:srgbClr val="1F376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it-IT" sz="2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Con Passport™ puoi cercare una città o fermarti in un punto sulla mappa e iniziare a mettere like, fare match e chattare con la gente del posto.  </a:t>
            </a:r>
          </a:p>
          <a:p>
            <a:pPr marL="0" indent="0" algn="just">
              <a:spcBef>
                <a:spcPts val="200"/>
              </a:spcBef>
              <a:buNone/>
            </a:pPr>
            <a:endParaRPr lang="it-IT" sz="2900" dirty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200"/>
              </a:spcBef>
            </a:pPr>
            <a:r>
              <a:rPr lang="it-IT" sz="29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Che cos'è un Super Like™? </a:t>
            </a:r>
            <a:endParaRPr lang="it-IT" sz="2900" b="1" dirty="0">
              <a:solidFill>
                <a:srgbClr val="1F3763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buNone/>
            </a:pPr>
            <a:r>
              <a:rPr lang="it-IT" sz="2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Vuoi far sapere a un potenziale match che ha fatto colpo? Quando non ti basta un like, tocca l'icona blu a forma di stella per inviare un Super Like™! Il tuo profilo apparirà nel suo elenco delle schede evidenziato da una stella e da un bordo blu acceso, per indicare che hai messo un Super Like. Se ricambia il tuo interesse, </a:t>
            </a:r>
            <a:r>
              <a:rPr lang="it-IT" sz="29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It's</a:t>
            </a:r>
            <a:r>
              <a:rPr lang="it-IT" sz="29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a Match!</a:t>
            </a:r>
          </a:p>
          <a:p>
            <a:pPr marL="0" indent="0" algn="just">
              <a:spcBef>
                <a:spcPts val="200"/>
              </a:spcBef>
              <a:buNone/>
            </a:pPr>
            <a:endParaRPr lang="it-IT" sz="29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it-IT" sz="29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Cos'è un </a:t>
            </a:r>
            <a:r>
              <a:rPr lang="it-IT" sz="29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r>
              <a:rPr lang="it-IT" sz="29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it-IT" sz="2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Un </a:t>
            </a:r>
            <a:r>
              <a:rPr lang="it-IT" sz="2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Boost</a:t>
            </a:r>
            <a:r>
              <a:rPr lang="it-IT" sz="2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ti consente di mettere in evidenza il tuo profilo nella tua zona per 30 minuti. Grazie a questa funzionalità il tuo profilo avrà dieci volte più visualizzazioni, così aumenti le possibilità di trovare nuovi match! </a:t>
            </a:r>
            <a:endParaRPr lang="it-IT" sz="29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it-IT" sz="1800" dirty="0">
              <a:solidFill>
                <a:srgbClr val="000000"/>
              </a:solidFill>
              <a:latin typeface="Poppins" pitchFamily="2" charset="77"/>
              <a:ea typeface="Calibri" panose="020F050202020403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it-IT" sz="1800" dirty="0">
              <a:solidFill>
                <a:srgbClr val="000000"/>
              </a:solidFill>
              <a:latin typeface="Poppins" pitchFamily="2" charset="77"/>
              <a:ea typeface="Calibri" panose="020F050202020403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it-IT" sz="1800" dirty="0">
              <a:solidFill>
                <a:srgbClr val="000000"/>
              </a:solidFill>
              <a:effectLst/>
              <a:latin typeface="Poppins" pitchFamily="2" charset="77"/>
              <a:ea typeface="Calibri" panose="020F050202020403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it-IT" sz="1800" dirty="0">
              <a:solidFill>
                <a:srgbClr val="000000"/>
              </a:solidFill>
              <a:latin typeface="Poppins" pitchFamily="2" charset="77"/>
            </a:endParaRPr>
          </a:p>
          <a:p>
            <a:pPr marL="0" indent="0">
              <a:spcBef>
                <a:spcPts val="200"/>
              </a:spcBef>
              <a:buNone/>
            </a:pP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91A6AC2-1193-B71B-1182-BCA166E8A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283" y="730935"/>
            <a:ext cx="3149683" cy="15748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9B0772B-136F-00DE-4294-148F11F81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435" y="2554112"/>
            <a:ext cx="2166905" cy="1749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6BE5418-4289-C7F3-9073-F7C3408DC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811" y="4471040"/>
            <a:ext cx="3102156" cy="173720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2D1F692-3CAC-6E4D-9171-694EA3537C7E}"/>
              </a:ext>
            </a:extLst>
          </p:cNvPr>
          <p:cNvSpPr/>
          <p:nvPr/>
        </p:nvSpPr>
        <p:spPr>
          <a:xfrm>
            <a:off x="11626727" y="6403732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ndale Mono" panose="020B0509000000000004" pitchFamily="49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846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theme/theme1.xml><?xml version="1.0" encoding="utf-8"?>
<a:theme xmlns:a="http://schemas.openxmlformats.org/drawingml/2006/main" name="Ritaglio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Ritaglio</Template>
  <TotalTime>8971</TotalTime>
  <Words>1283</Words>
  <Application>Microsoft Office PowerPoint</Application>
  <PresentationFormat>Widescreen</PresentationFormat>
  <Paragraphs>116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Ritaglio</vt:lpstr>
      <vt:lpstr>Presentazione standard di PowerPoint</vt:lpstr>
      <vt:lpstr>DATA DI FONDAZIONE E LUOGO GEOGRAFICO</vt:lpstr>
      <vt:lpstr>IL FOUNDER E I PUNTI DI FORZA</vt:lpstr>
      <vt:lpstr>PERFORMANCE DELLE APP DI DATING</vt:lpstr>
      <vt:lpstr>ALGORITM0</vt:lpstr>
      <vt:lpstr>TINDER AFFORDANCES</vt:lpstr>
      <vt:lpstr>COME SI UTILIZZA TINDER?</vt:lpstr>
      <vt:lpstr>TINDER  UPGRADES</vt:lpstr>
      <vt:lpstr>QUALI SONO LE FUNZIONI MAGGIORMENTE USATE?</vt:lpstr>
      <vt:lpstr>ASPETTI IDEOLOGICI</vt:lpstr>
      <vt:lpstr>PROCESSO DI DATIFICAZIONE</vt:lpstr>
      <vt:lpstr>DIVISIONE DEL PROCESSO</vt:lpstr>
      <vt:lpstr>DATIFICAZIONE DI TINDER</vt:lpstr>
      <vt:lpstr>Presentazione standard di PowerPoint</vt:lpstr>
      <vt:lpstr>Presentazione standard di PowerPoint</vt:lpstr>
      <vt:lpstr>POLICY</vt:lpstr>
      <vt:lpstr>7. DIRITTI CHE TU CONCEDI A TINDER</vt:lpstr>
      <vt:lpstr>COME GUADAGNA?</vt:lpstr>
      <vt:lpstr>COME GUADAGNA?</vt:lpstr>
      <vt:lpstr>COME GUADAGNA?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Sveva Leogrande</dc:creator>
  <cp:lastModifiedBy>Sveva Leogrande</cp:lastModifiedBy>
  <cp:revision>51</cp:revision>
  <dcterms:created xsi:type="dcterms:W3CDTF">2022-11-20T16:07:39Z</dcterms:created>
  <dcterms:modified xsi:type="dcterms:W3CDTF">2022-12-02T09:44:02Z</dcterms:modified>
</cp:coreProperties>
</file>