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70" r:id="rId2"/>
    <p:sldId id="281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0" r:id="rId16"/>
    <p:sldId id="271" r:id="rId17"/>
    <p:sldId id="273" r:id="rId18"/>
    <p:sldId id="282" r:id="rId19"/>
    <p:sldId id="283" r:id="rId20"/>
    <p:sldId id="284" r:id="rId21"/>
    <p:sldId id="285" r:id="rId22"/>
    <p:sldId id="286" r:id="rId23"/>
    <p:sldId id="272" r:id="rId24"/>
    <p:sldId id="274" r:id="rId25"/>
    <p:sldId id="275" r:id="rId26"/>
    <p:sldId id="276" r:id="rId27"/>
    <p:sldId id="277" r:id="rId28"/>
    <p:sldId id="278" r:id="rId29"/>
    <p:sldId id="279" r:id="rId3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4" autoAdjust="0"/>
    <p:restoredTop sz="94660"/>
  </p:normalViewPr>
  <p:slideViewPr>
    <p:cSldViewPr snapToGrid="0">
      <p:cViewPr varScale="1">
        <p:scale>
          <a:sx n="59" d="100"/>
          <a:sy n="59" d="100"/>
        </p:scale>
        <p:origin x="102" y="12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EB355-CBB3-404A-830A-29008BC40FD4}" type="datetimeFigureOut">
              <a:rPr lang="it-IT" smtClean="0"/>
              <a:t>16/12/2022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9B9B4-75FB-4940-B82A-207D2C6295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2695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EB355-CBB3-404A-830A-29008BC40FD4}" type="datetimeFigureOut">
              <a:rPr lang="it-IT" smtClean="0"/>
              <a:t>16/12/2022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9B9B4-75FB-4940-B82A-207D2C6295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0972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EB355-CBB3-404A-830A-29008BC40FD4}" type="datetimeFigureOut">
              <a:rPr lang="it-IT" smtClean="0"/>
              <a:t>16/12/2022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9B9B4-75FB-4940-B82A-207D2C6295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7860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EB355-CBB3-404A-830A-29008BC40FD4}" type="datetimeFigureOut">
              <a:rPr lang="it-IT" smtClean="0"/>
              <a:t>16/12/2022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9B9B4-75FB-4940-B82A-207D2C6295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6853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EB355-CBB3-404A-830A-29008BC40FD4}" type="datetimeFigureOut">
              <a:rPr lang="it-IT" smtClean="0"/>
              <a:t>16/12/2022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9B9B4-75FB-4940-B82A-207D2C6295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0064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EB355-CBB3-404A-830A-29008BC40FD4}" type="datetimeFigureOut">
              <a:rPr lang="it-IT" smtClean="0"/>
              <a:t>16/12/2022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9B9B4-75FB-4940-B82A-207D2C6295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9638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EB355-CBB3-404A-830A-29008BC40FD4}" type="datetimeFigureOut">
              <a:rPr lang="it-IT" smtClean="0"/>
              <a:t>16/12/2022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9B9B4-75FB-4940-B82A-207D2C6295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2461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EB355-CBB3-404A-830A-29008BC40FD4}" type="datetimeFigureOut">
              <a:rPr lang="it-IT" smtClean="0"/>
              <a:t>16/12/2022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9B9B4-75FB-4940-B82A-207D2C6295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966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EB355-CBB3-404A-830A-29008BC40FD4}" type="datetimeFigureOut">
              <a:rPr lang="it-IT" smtClean="0"/>
              <a:t>16/12/2022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9B9B4-75FB-4940-B82A-207D2C6295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9008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EB355-CBB3-404A-830A-29008BC40FD4}" type="datetimeFigureOut">
              <a:rPr lang="it-IT" smtClean="0"/>
              <a:t>16/12/2022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9B9B4-75FB-4940-B82A-207D2C6295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4413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EB355-CBB3-404A-830A-29008BC40FD4}" type="datetimeFigureOut">
              <a:rPr lang="it-IT" smtClean="0"/>
              <a:t>16/12/2022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9B9B4-75FB-4940-B82A-207D2C6295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3592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EB355-CBB3-404A-830A-29008BC40FD4}" type="datetimeFigureOut">
              <a:rPr lang="it-IT" smtClean="0"/>
              <a:t>16/12/2022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9B9B4-75FB-4940-B82A-207D2C6295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9672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t.com/content/c19c486f-8cf2-4b74-a82b-978c45e2266a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928" y="1849627"/>
            <a:ext cx="4228094" cy="3166990"/>
          </a:xfrm>
          <a:prstGeom prst="rect">
            <a:avLst/>
          </a:prstGeom>
        </p:spPr>
      </p:pic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8DF1CC94-2622-9A08-A1D5-F43C68E9EC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249" y="1222941"/>
            <a:ext cx="5127614" cy="1253371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it-IT" sz="2400" dirty="0">
                <a:solidFill>
                  <a:srgbClr val="FFFFFF"/>
                </a:solidFill>
              </a:rPr>
              <a:t>Anna Maria Papapietro 756949</a:t>
            </a:r>
          </a:p>
          <a:p>
            <a:pPr marL="0" indent="0">
              <a:buNone/>
            </a:pPr>
            <a:r>
              <a:rPr lang="it-IT" sz="2400" dirty="0">
                <a:solidFill>
                  <a:srgbClr val="FFFFFF"/>
                </a:solidFill>
              </a:rPr>
              <a:t>Vitantonio Prezioso 761447</a:t>
            </a:r>
          </a:p>
          <a:p>
            <a:pPr marL="0" indent="0">
              <a:buNone/>
            </a:pPr>
            <a:r>
              <a:rPr lang="it-IT" sz="2400" dirty="0">
                <a:solidFill>
                  <a:srgbClr val="FFFFFF"/>
                </a:solidFill>
              </a:rPr>
              <a:t>Aurora </a:t>
            </a:r>
            <a:r>
              <a:rPr lang="it-IT" sz="2400" dirty="0" err="1">
                <a:solidFill>
                  <a:srgbClr val="FFFFFF"/>
                </a:solidFill>
              </a:rPr>
              <a:t>Maccuro</a:t>
            </a:r>
            <a:r>
              <a:rPr lang="it-IT" sz="2400">
                <a:solidFill>
                  <a:srgbClr val="FFFFFF"/>
                </a:solidFill>
              </a:rPr>
              <a:t> 765594</a:t>
            </a:r>
            <a:endParaRPr lang="it-IT" sz="2400" dirty="0">
              <a:solidFill>
                <a:srgbClr val="FFFFFF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28" y="3392488"/>
            <a:ext cx="5631337" cy="3327608"/>
          </a:xfrm>
          <a:prstGeom prst="rect">
            <a:avLst/>
          </a:prstGeom>
        </p:spPr>
      </p:pic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8DF1CC94-2622-9A08-A1D5-F43C68E9EC99}"/>
              </a:ext>
            </a:extLst>
          </p:cNvPr>
          <p:cNvSpPr txBox="1">
            <a:spLocks/>
          </p:cNvSpPr>
          <p:nvPr/>
        </p:nvSpPr>
        <p:spPr>
          <a:xfrm>
            <a:off x="417158" y="482175"/>
            <a:ext cx="5413676" cy="7148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3200" b="1" dirty="0">
                <a:solidFill>
                  <a:srgbClr val="FFFFFF"/>
                </a:solidFill>
              </a:rPr>
              <a:t>MEDIA E CONSUMI CULTURALI</a:t>
            </a:r>
          </a:p>
        </p:txBody>
      </p:sp>
    </p:spTree>
    <p:extLst>
      <p:ext uri="{BB962C8B-B14F-4D97-AF65-F5344CB8AC3E}">
        <p14:creationId xmlns:p14="http://schemas.microsoft.com/office/powerpoint/2010/main" val="3686837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A64A340-BC2A-F5CB-4868-C3AC049BD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282" y="886141"/>
            <a:ext cx="5719700" cy="5519662"/>
          </a:xfrm>
        </p:spPr>
        <p:txBody>
          <a:bodyPr anchor="ctr">
            <a:no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BeReal si distingue dagli altri social anche per le sue uniche e molto interessanti </a:t>
            </a:r>
            <a:r>
              <a:rPr lang="it-IT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features</a:t>
            </a: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che la caratterizzano molto:</a:t>
            </a:r>
            <a:endParaRPr lang="it-IT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it-IT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Modalità di foto con doppia fotocamera</a:t>
            </a:r>
            <a:endParaRPr lang="it-IT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it-IT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BeReal</a:t>
            </a: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attiva simultaneamente la fotocamera interna ed esterna per fare la foto. 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Come risultato si avrà una foto composta da un selfie e dall’ambiente che è il “protagonista” della foto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C’è un countdown di 2 minuti per pubblicare la foto e in questo tempo potrai scattare tutte le foto che vuoi ma solo un potrà essere pubblicata</a:t>
            </a:r>
          </a:p>
        </p:txBody>
      </p:sp>
      <p:pic>
        <p:nvPicPr>
          <p:cNvPr id="6" name="Immagine 5" descr="Immagine che contiene testo, elettronico, schermo, computer&#10;&#10;Descrizione generata automaticamente">
            <a:extLst>
              <a:ext uri="{FF2B5EF4-FFF2-40B4-BE49-F238E27FC236}">
                <a16:creationId xmlns:a16="http://schemas.microsoft.com/office/drawing/2014/main" id="{0D04C98F-0244-53E0-8B1C-B1F597F200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209" y="215141"/>
            <a:ext cx="3574515" cy="635469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77" r="4500" b="33595"/>
          <a:stretch/>
        </p:blipFill>
        <p:spPr>
          <a:xfrm>
            <a:off x="0" y="91534"/>
            <a:ext cx="1877199" cy="47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4484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A1801A1-82CB-DEF8-2209-3D09034EAD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8" b="3493"/>
          <a:stretch/>
        </p:blipFill>
        <p:spPr>
          <a:xfrm>
            <a:off x="1038387" y="265890"/>
            <a:ext cx="3787538" cy="6284192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A6D6EC5-7E5C-CADE-A6E6-AFF8B9BF5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5425" y="926405"/>
            <a:ext cx="4892040" cy="5532120"/>
          </a:xfrm>
        </p:spPr>
        <p:txBody>
          <a:bodyPr anchor="ctr">
            <a:normAutofit/>
          </a:bodyPr>
          <a:lstStyle/>
          <a:p>
            <a:pPr marL="0" indent="0" algn="r">
              <a:spcAft>
                <a:spcPts val="800"/>
              </a:spcAft>
              <a:buNone/>
            </a:pPr>
            <a:r>
              <a:rPr lang="it-IT" sz="24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Memories</a:t>
            </a:r>
            <a:endParaRPr lang="it-IT" sz="24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r">
              <a:spcAft>
                <a:spcPts val="800"/>
              </a:spcAft>
              <a:buNone/>
            </a:pP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foto pubblicate vengono rimosse quando un nuovo momento </a:t>
            </a:r>
            <a:r>
              <a:rPr lang="it-IT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BeReal</a:t>
            </a: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viene scattato. Però, se vogliamo rivedere i vecchi scatti possiamo visitare la sezione </a:t>
            </a:r>
            <a:r>
              <a:rPr lang="it-IT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Memories</a:t>
            </a: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che è presente nei profili personali. </a:t>
            </a:r>
          </a:p>
          <a:p>
            <a:pPr marL="0" indent="0" algn="r">
              <a:spcAft>
                <a:spcPts val="800"/>
              </a:spcAft>
              <a:buNone/>
            </a:pP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Essa mostra un calendario con le varie foto scattate in quei giorni. Alla fine dell’anno </a:t>
            </a:r>
            <a:r>
              <a:rPr lang="it-IT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BeReal</a:t>
            </a: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dà la possibilità di creare un video con tutte le foto.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it-IT" sz="18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77" r="4500" b="33595"/>
          <a:stretch/>
        </p:blipFill>
        <p:spPr>
          <a:xfrm>
            <a:off x="10300285" y="91534"/>
            <a:ext cx="1877199" cy="47452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69813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C2673DB-00B7-B373-4806-5ACF05A03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408" y="2388695"/>
            <a:ext cx="4892040" cy="2018616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it-IT" sz="24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RealMojis</a:t>
            </a:r>
            <a:endParaRPr lang="it-IT" sz="24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Alternativa alle classiche reazioni con le emoji. Invece delle faccine è possibile scattare un selfie che corrisponda emoji specifica. </a:t>
            </a:r>
            <a:endParaRPr lang="it-IT" sz="24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CE11678-E7FF-8376-D590-0602D554DB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711" y="127269"/>
            <a:ext cx="3967566" cy="661261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77" r="4500" b="33595"/>
          <a:stretch/>
        </p:blipFill>
        <p:spPr>
          <a:xfrm>
            <a:off x="0" y="77490"/>
            <a:ext cx="1877199" cy="47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767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F7FC3BA-5CD2-E194-C14B-94D4103394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3078" y="1016948"/>
            <a:ext cx="4892040" cy="5289042"/>
          </a:xfrm>
        </p:spPr>
        <p:txBody>
          <a:bodyPr anchor="ctr">
            <a:normAutofit/>
          </a:bodyPr>
          <a:lstStyle/>
          <a:p>
            <a:pPr marL="0" indent="0" algn="r">
              <a:spcAft>
                <a:spcPts val="800"/>
              </a:spcAft>
              <a:buNone/>
            </a:pPr>
            <a:r>
              <a:rPr lang="it-IT" sz="2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Discovery</a:t>
            </a:r>
            <a:endParaRPr lang="it-IT" sz="24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r">
              <a:spcAft>
                <a:spcPts val="800"/>
              </a:spcAft>
              <a:buNone/>
            </a:pP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Sezione di </a:t>
            </a:r>
            <a:r>
              <a:rPr lang="it-IT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BeReal</a:t>
            </a: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dove è possibile scorrere tra tutte le foto postate dagli utenti a differenza della sezione amici in cui è possibile vedere solo i post della gente che si ha tra gli amici.</a:t>
            </a:r>
          </a:p>
          <a:p>
            <a:pPr marL="0" indent="0" algn="r">
              <a:spcAft>
                <a:spcPts val="800"/>
              </a:spcAft>
              <a:buNone/>
            </a:pP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L’aspetto più interessante di questa feature è che finché non viene postato il </a:t>
            </a:r>
            <a:r>
              <a:rPr lang="it-IT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BeReal</a:t>
            </a: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giornaliero è impossibile guardare le foto pubblicate nel </a:t>
            </a:r>
            <a:r>
              <a:rPr lang="it-IT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discovery</a:t>
            </a: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r"/>
            <a:endParaRPr lang="it-IT" sz="1900" dirty="0"/>
          </a:p>
        </p:txBody>
      </p:sp>
      <p:pic>
        <p:nvPicPr>
          <p:cNvPr id="7" name="Immagine 6" descr="Immagine che contiene testo, monitor, elettronico, nero&#10;&#10;Descrizione generata automaticamente">
            <a:extLst>
              <a:ext uri="{FF2B5EF4-FFF2-40B4-BE49-F238E27FC236}">
                <a16:creationId xmlns:a16="http://schemas.microsoft.com/office/drawing/2014/main" id="{E4B999F7-B5A8-86AD-E4F8-DD0581CA89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27" y="225708"/>
            <a:ext cx="4116228" cy="640658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77" r="4500" b="33595"/>
          <a:stretch/>
        </p:blipFill>
        <p:spPr>
          <a:xfrm>
            <a:off x="10300285" y="91534"/>
            <a:ext cx="1877199" cy="47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6679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5008373-CC9A-9F25-4C05-EE67E6295A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281" y="25117"/>
            <a:ext cx="3800997" cy="6757329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252C49F-FCE3-EFDA-DCBC-F66CE7B2E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822" y="1110248"/>
            <a:ext cx="4892040" cy="5195421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it-IT" sz="2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Notifiche Random</a:t>
            </a:r>
            <a:endParaRPr lang="it-IT" sz="24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notifica di pubblicare uno scatto su </a:t>
            </a:r>
            <a:r>
              <a:rPr lang="it-IT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BeReal</a:t>
            </a: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arriva quotidianamente, ma non ad un orario specifico e arriva in contemporanea a tutti gli utenti poiché è sincronizzata. 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 </a:t>
            </a: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possibile postare una foto in ritardo cercando di cogliere il momento più adatto da postare, ma il sistema inserirà un indicatore sopra la foto che dirà quanto tempo è passato dal momento in cui è arrivata la notifica.</a:t>
            </a:r>
            <a:endParaRPr lang="it-IT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sz="14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77" r="4500" b="33595"/>
          <a:stretch/>
        </p:blipFill>
        <p:spPr>
          <a:xfrm>
            <a:off x="0" y="96975"/>
            <a:ext cx="1877199" cy="47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1215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431471" y="3044279"/>
            <a:ext cx="93290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i="1" dirty="0">
                <a:solidFill>
                  <a:schemeClr val="bg1"/>
                </a:solidFill>
              </a:rPr>
              <a:t>La datificazione</a:t>
            </a:r>
          </a:p>
        </p:txBody>
      </p:sp>
    </p:spTree>
    <p:extLst>
      <p:ext uri="{BB962C8B-B14F-4D97-AF65-F5344CB8AC3E}">
        <p14:creationId xmlns:p14="http://schemas.microsoft.com/office/powerpoint/2010/main" val="1484217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77" r="4500" b="33595"/>
          <a:stretch/>
        </p:blipFill>
        <p:spPr>
          <a:xfrm>
            <a:off x="10314801" y="108855"/>
            <a:ext cx="1877199" cy="47452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6"/>
          <a:stretch/>
        </p:blipFill>
        <p:spPr>
          <a:xfrm>
            <a:off x="465239" y="518067"/>
            <a:ext cx="5279630" cy="5749883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6447295" y="1136347"/>
            <a:ext cx="55483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dirty="0">
                <a:solidFill>
                  <a:schemeClr val="bg1"/>
                </a:solidFill>
              </a:rPr>
              <a:t>La </a:t>
            </a:r>
            <a:r>
              <a:rPr lang="it-IT" sz="2400" b="1" i="1" dirty="0">
                <a:solidFill>
                  <a:schemeClr val="bg1"/>
                </a:solidFill>
              </a:rPr>
              <a:t>datificazione</a:t>
            </a:r>
            <a:r>
              <a:rPr lang="it-IT" sz="2400" b="1" dirty="0">
                <a:solidFill>
                  <a:schemeClr val="bg1"/>
                </a:solidFill>
              </a:rPr>
              <a:t> </a:t>
            </a:r>
            <a:r>
              <a:rPr lang="it-IT" sz="2400" dirty="0">
                <a:solidFill>
                  <a:schemeClr val="bg1"/>
                </a:solidFill>
              </a:rPr>
              <a:t>è quel processo tecnologico che trasforma le informazioni e i dati degli utenti in valore economico. </a:t>
            </a:r>
          </a:p>
          <a:p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096000" y="3166643"/>
            <a:ext cx="589968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b="1" i="1" dirty="0">
                <a:solidFill>
                  <a:schemeClr val="bg1"/>
                </a:solidFill>
              </a:rPr>
              <a:t>In quale modo si crea valore economico?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endParaRPr lang="it-IT" sz="2400" b="1" i="1" dirty="0">
              <a:solidFill>
                <a:schemeClr val="bg1"/>
              </a:solidFill>
            </a:endParaRP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it-IT" sz="2400" b="1" i="1" dirty="0">
                <a:solidFill>
                  <a:schemeClr val="bg1"/>
                </a:solidFill>
              </a:rPr>
              <a:t>Riutilizzo</a:t>
            </a:r>
            <a:r>
              <a:rPr lang="it-IT" sz="2400" dirty="0">
                <a:solidFill>
                  <a:schemeClr val="bg1"/>
                </a:solidFill>
              </a:rPr>
              <a:t>, 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it-IT" sz="2400" b="1" i="1" dirty="0">
                <a:solidFill>
                  <a:schemeClr val="bg1"/>
                </a:solidFill>
              </a:rPr>
              <a:t>Fusione dei dataset</a:t>
            </a:r>
            <a:r>
              <a:rPr lang="it-IT" sz="2400" dirty="0">
                <a:solidFill>
                  <a:schemeClr val="bg1"/>
                </a:solidFill>
              </a:rPr>
              <a:t> (combinazione di un dataset con un altro anche del tutto diverso), </a:t>
            </a:r>
            <a:endParaRPr lang="it-IT" sz="2400" b="1" i="1" dirty="0">
              <a:solidFill>
                <a:schemeClr val="bg1"/>
              </a:solidFill>
            </a:endParaRP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it-IT" sz="2400" b="1" i="1" dirty="0">
                <a:solidFill>
                  <a:schemeClr val="bg1"/>
                </a:solidFill>
              </a:rPr>
              <a:t>Identificazione delle possibilità di estensione</a:t>
            </a:r>
            <a:r>
              <a:rPr lang="it-IT" sz="2400" dirty="0">
                <a:solidFill>
                  <a:schemeClr val="bg1"/>
                </a:solidFill>
              </a:rPr>
              <a:t> (anche successivamente l’operazione di raccolta).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9897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77" r="4500" b="33595"/>
          <a:stretch/>
        </p:blipFill>
        <p:spPr>
          <a:xfrm>
            <a:off x="0" y="96975"/>
            <a:ext cx="1877199" cy="474525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165140" y="3052756"/>
            <a:ext cx="493086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chemeClr val="bg1"/>
                </a:solidFill>
              </a:rPr>
              <a:t>USO INTERNO DEI DATI</a:t>
            </a:r>
          </a:p>
          <a:p>
            <a:endParaRPr lang="it-IT" sz="11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28572" t="11029" r="34794" b="6812"/>
          <a:stretch/>
        </p:blipFill>
        <p:spPr>
          <a:xfrm>
            <a:off x="6418730" y="0"/>
            <a:ext cx="5414682" cy="682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519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77" r="4500" b="33595"/>
          <a:stretch/>
        </p:blipFill>
        <p:spPr>
          <a:xfrm>
            <a:off x="10292630" y="108855"/>
            <a:ext cx="1877199" cy="47452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0080171" y="2361908"/>
            <a:ext cx="1828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3200" dirty="0">
                <a:solidFill>
                  <a:schemeClr val="bg1"/>
                </a:solidFill>
              </a:rPr>
              <a:t>USO </a:t>
            </a:r>
          </a:p>
          <a:p>
            <a:pPr algn="r"/>
            <a:r>
              <a:rPr lang="it-IT" sz="3200" dirty="0">
                <a:solidFill>
                  <a:schemeClr val="bg1"/>
                </a:solidFill>
              </a:rPr>
              <a:t>ESTERNO </a:t>
            </a:r>
          </a:p>
          <a:p>
            <a:pPr algn="r"/>
            <a:r>
              <a:rPr lang="it-IT" sz="3200" dirty="0">
                <a:solidFill>
                  <a:schemeClr val="bg1"/>
                </a:solidFill>
              </a:rPr>
              <a:t>DEI </a:t>
            </a:r>
          </a:p>
          <a:p>
            <a:pPr algn="r"/>
            <a:r>
              <a:rPr lang="it-IT" sz="3200" dirty="0">
                <a:solidFill>
                  <a:schemeClr val="bg1"/>
                </a:solidFill>
              </a:rPr>
              <a:t>DATI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58" y="735781"/>
            <a:ext cx="837700" cy="83770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461638" y="430981"/>
            <a:ext cx="71163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Solo con i cookies si parla comincia a parlare </a:t>
            </a:r>
            <a:r>
              <a:rPr lang="it-IT" sz="2400" b="1" i="1" dirty="0">
                <a:solidFill>
                  <a:schemeClr val="bg1"/>
                </a:solidFill>
              </a:rPr>
              <a:t>delle “terze parti”.</a:t>
            </a:r>
            <a:r>
              <a:rPr lang="it-IT" sz="2400" dirty="0">
                <a:solidFill>
                  <a:schemeClr val="bg1"/>
                </a:solidFill>
              </a:rPr>
              <a:t> BeReal qui sottolinea di non avere nessun controllo delle loro attività di inserimento di cookies nella piattaforma. 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12" y="2703049"/>
            <a:ext cx="912191" cy="909435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1435375" y="2274173"/>
            <a:ext cx="79481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2400" b="1" dirty="0">
                <a:solidFill>
                  <a:schemeClr val="bg1"/>
                </a:solidFill>
              </a:rPr>
              <a:t>Divieto di divulgazione di informazioni personali a terzi:</a:t>
            </a:r>
            <a:r>
              <a:rPr lang="it-IT" sz="2400" dirty="0">
                <a:solidFill>
                  <a:schemeClr val="bg1"/>
                </a:solidFill>
              </a:rPr>
              <a:t> informazioni e Dati Personali sono utilizzati esclusivamente dai servizi interni di BeReal e non saranno ceduti o venduti a terzi senza il tuo previo consenso espresso.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08" y="4742052"/>
            <a:ext cx="1198400" cy="1198400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1435375" y="4187090"/>
            <a:ext cx="82484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2400" b="1" dirty="0">
                <a:solidFill>
                  <a:schemeClr val="bg1"/>
                </a:solidFill>
              </a:rPr>
              <a:t>Comunicazione dei Dati Personali per finalità di trattamento esterno: </a:t>
            </a:r>
            <a:r>
              <a:rPr lang="it-IT" sz="2400" dirty="0">
                <a:solidFill>
                  <a:schemeClr val="bg1"/>
                </a:solidFill>
              </a:rPr>
              <a:t>BeReal si impegna a comunicare i Dati Personali degli Utenti solo a fornitori di servizi autorizzati e di fiducia, che li trattano per nostro conto, secondo le nostre istruzioni, in conformità con la presente Informativa sulla privacy e nel rispetto di ogni altra misura di sicurezza e riservatezza idonea. </a:t>
            </a:r>
          </a:p>
        </p:txBody>
      </p:sp>
    </p:spTree>
    <p:extLst>
      <p:ext uri="{BB962C8B-B14F-4D97-AF65-F5344CB8AC3E}">
        <p14:creationId xmlns:p14="http://schemas.microsoft.com/office/powerpoint/2010/main" val="30359608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77" r="4500" b="33595"/>
          <a:stretch/>
        </p:blipFill>
        <p:spPr>
          <a:xfrm>
            <a:off x="0" y="96975"/>
            <a:ext cx="1877199" cy="47452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1" t="7872" r="23570" b="8144"/>
          <a:stretch/>
        </p:blipFill>
        <p:spPr>
          <a:xfrm>
            <a:off x="10503368" y="1328285"/>
            <a:ext cx="1219199" cy="1260762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3119718" y="804504"/>
            <a:ext cx="72217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it-IT" sz="2400" b="1" dirty="0">
                <a:solidFill>
                  <a:schemeClr val="bg1"/>
                </a:solidFill>
              </a:rPr>
              <a:t>Divulgazione di Dati Personali al di fuori dell'Unione Europea:</a:t>
            </a:r>
            <a:r>
              <a:rPr lang="it-IT" sz="2400" dirty="0">
                <a:solidFill>
                  <a:schemeClr val="bg1"/>
                </a:solidFill>
              </a:rPr>
              <a:t> Il trattamento dei Dati personali come descritto nell'Informativa sulla privacy può comportare il trasferimento dei Dati in uno o più altri paesi, all'interno o all'esterno dello Spazio economico europeo, inclusi gli Stati Uniti.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39485" y="2361436"/>
            <a:ext cx="1828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chemeClr val="bg1"/>
                </a:solidFill>
              </a:rPr>
              <a:t>USO </a:t>
            </a:r>
          </a:p>
          <a:p>
            <a:r>
              <a:rPr lang="it-IT" sz="3200" dirty="0">
                <a:solidFill>
                  <a:schemeClr val="bg1"/>
                </a:solidFill>
              </a:rPr>
              <a:t>ESTERNO </a:t>
            </a:r>
          </a:p>
          <a:p>
            <a:r>
              <a:rPr lang="it-IT" sz="3200" dirty="0">
                <a:solidFill>
                  <a:schemeClr val="bg1"/>
                </a:solidFill>
              </a:rPr>
              <a:t>DEI </a:t>
            </a:r>
          </a:p>
          <a:p>
            <a:r>
              <a:rPr lang="it-IT" sz="3200" dirty="0">
                <a:solidFill>
                  <a:schemeClr val="bg1"/>
                </a:solidFill>
              </a:rPr>
              <a:t>DATI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428" y="4008675"/>
            <a:ext cx="1543080" cy="154308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3119718" y="3626053"/>
            <a:ext cx="72217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it-IT" sz="2400" b="1" dirty="0">
                <a:solidFill>
                  <a:schemeClr val="bg1"/>
                </a:solidFill>
              </a:rPr>
              <a:t>Informativa ai fini legali e statutari:</a:t>
            </a:r>
            <a:r>
              <a:rPr lang="it-IT" sz="2400" dirty="0">
                <a:solidFill>
                  <a:schemeClr val="bg1"/>
                </a:solidFill>
              </a:rPr>
              <a:t> Le informazioni e i dati personali possono anche essere divulgati a terzi se BeReal è tenuta a farlo per legge, regolamento o ordine del tribunale, o se tale divulgazione è necessaria ai fini di un'indagine, ordine del tribunale o procedimento legale, a livello nazionale o all'estero.</a:t>
            </a:r>
          </a:p>
        </p:txBody>
      </p:sp>
    </p:spTree>
    <p:extLst>
      <p:ext uri="{BB962C8B-B14F-4D97-AF65-F5344CB8AC3E}">
        <p14:creationId xmlns:p14="http://schemas.microsoft.com/office/powerpoint/2010/main" val="1680015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431471" y="3007767"/>
            <a:ext cx="93290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i="1" dirty="0">
                <a:solidFill>
                  <a:schemeClr val="bg1"/>
                </a:solidFill>
              </a:rPr>
              <a:t>BeReal: un nuovo modo di essere social</a:t>
            </a:r>
          </a:p>
        </p:txBody>
      </p:sp>
    </p:spTree>
    <p:extLst>
      <p:ext uri="{BB962C8B-B14F-4D97-AF65-F5344CB8AC3E}">
        <p14:creationId xmlns:p14="http://schemas.microsoft.com/office/powerpoint/2010/main" val="14307266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77" r="4500" b="33595"/>
          <a:stretch/>
        </p:blipFill>
        <p:spPr>
          <a:xfrm>
            <a:off x="10292630" y="108855"/>
            <a:ext cx="1877199" cy="47452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64024" y="3208257"/>
            <a:ext cx="5831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chemeClr val="bg1"/>
                </a:solidFill>
              </a:rPr>
              <a:t>Ma come può un </a:t>
            </a:r>
            <a:r>
              <a:rPr lang="it-IT" sz="2400" b="1" i="1" dirty="0" err="1">
                <a:solidFill>
                  <a:schemeClr val="bg1"/>
                </a:solidFill>
              </a:rPr>
              <a:t>app</a:t>
            </a:r>
            <a:r>
              <a:rPr lang="it-IT" sz="2400" b="1" i="1" dirty="0">
                <a:solidFill>
                  <a:schemeClr val="bg1"/>
                </a:solidFill>
              </a:rPr>
              <a:t> gratuita per gli utenti vivere senza l’ausilio della pubblicità? I soli fondi dei finanziatori sono sufficienti?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64026" y="719025"/>
            <a:ext cx="583197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BeReal </a:t>
            </a:r>
            <a:r>
              <a:rPr lang="it-IT" sz="2800" b="1" i="1" dirty="0">
                <a:solidFill>
                  <a:schemeClr val="bg1"/>
                </a:solidFill>
              </a:rPr>
              <a:t>non</a:t>
            </a:r>
            <a:r>
              <a:rPr lang="it-IT" sz="2400" dirty="0">
                <a:solidFill>
                  <a:schemeClr val="bg1"/>
                </a:solidFill>
              </a:rPr>
              <a:t> guadagna con la vendita dei dati dei propri utenti.</a:t>
            </a:r>
          </a:p>
          <a:p>
            <a:r>
              <a:rPr lang="it-IT" sz="2400" dirty="0">
                <a:solidFill>
                  <a:schemeClr val="bg1"/>
                </a:solidFill>
              </a:rPr>
              <a:t>Di fatti, la stessa </a:t>
            </a:r>
            <a:r>
              <a:rPr lang="it-IT" sz="2400" dirty="0" err="1">
                <a:solidFill>
                  <a:schemeClr val="bg1"/>
                </a:solidFill>
              </a:rPr>
              <a:t>App</a:t>
            </a:r>
            <a:r>
              <a:rPr lang="it-IT" sz="2400" dirty="0">
                <a:solidFill>
                  <a:schemeClr val="bg1"/>
                </a:solidFill>
              </a:rPr>
              <a:t>, dichiara che le fonti di guadagno provengono dagli investitori esterni che credono nel potenziale dell’</a:t>
            </a:r>
            <a:r>
              <a:rPr lang="it-IT" sz="2400" dirty="0" err="1">
                <a:solidFill>
                  <a:schemeClr val="bg1"/>
                </a:solidFill>
              </a:rPr>
              <a:t>app</a:t>
            </a:r>
            <a:r>
              <a:rPr lang="it-IT" sz="2400" dirty="0">
                <a:solidFill>
                  <a:schemeClr val="bg1"/>
                </a:solidFill>
              </a:rPr>
              <a:t> sul lungo termine.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264025" y="259029"/>
            <a:ext cx="5548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chemeClr val="bg1"/>
                </a:solidFill>
              </a:rPr>
              <a:t>Come guadagna BeReal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64024" y="4549709"/>
            <a:ext cx="5831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Si tratta di una semplice scelta strategica iniziale per accumulare maggior utenti nel più breve lasso di tempo possibile? Forse… Difatti nell’informativa sulla privacy compare questa dicitura.</a:t>
            </a:r>
          </a:p>
        </p:txBody>
      </p:sp>
      <p:sp>
        <p:nvSpPr>
          <p:cNvPr id="8" name="Rettangolo arrotondato 7"/>
          <p:cNvSpPr/>
          <p:nvPr/>
        </p:nvSpPr>
        <p:spPr>
          <a:xfrm>
            <a:off x="6792685" y="719025"/>
            <a:ext cx="4746172" cy="5616461"/>
          </a:xfrm>
          <a:prstGeom prst="roundRect">
            <a:avLst/>
          </a:prstGeom>
          <a:solidFill>
            <a:schemeClr val="bg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/>
              <a:t>«La presente informativa sulla privacy può cambiare di volta in volta, ma qualsiasi riduzione dei tuoi diritti non verrà applicata senza il tuo consenso.</a:t>
            </a:r>
          </a:p>
          <a:p>
            <a:pPr algn="ctr"/>
            <a:endParaRPr lang="it-IT" sz="2400" dirty="0"/>
          </a:p>
          <a:p>
            <a:pPr algn="ctr"/>
            <a:r>
              <a:rPr lang="it-IT" sz="2400" dirty="0"/>
              <a:t>BeReal pubblicherà nuove versioni della Privacy Policy sull’Applicazione su https:bere.al/fr/privacy e avviserà gli Utenti mediante una finestra pop-up che apparirà all’apertura dell’Applicazione»</a:t>
            </a:r>
          </a:p>
        </p:txBody>
      </p:sp>
    </p:spTree>
    <p:extLst>
      <p:ext uri="{BB962C8B-B14F-4D97-AF65-F5344CB8AC3E}">
        <p14:creationId xmlns:p14="http://schemas.microsoft.com/office/powerpoint/2010/main" val="1564778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77" r="4500" b="33595"/>
          <a:stretch/>
        </p:blipFill>
        <p:spPr>
          <a:xfrm>
            <a:off x="0" y="96975"/>
            <a:ext cx="1877199" cy="474525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55352" y="831547"/>
            <a:ext cx="5548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tabLst>
                <a:tab pos="4746625" algn="l"/>
              </a:tabLst>
            </a:pPr>
            <a:r>
              <a:rPr lang="it-IT" sz="2400" b="1" i="1" dirty="0">
                <a:solidFill>
                  <a:schemeClr val="bg1"/>
                </a:solidFill>
              </a:rPr>
              <a:t>Potenziali guadagni futuri dell’</a:t>
            </a:r>
            <a:r>
              <a:rPr lang="it-IT" sz="2400" b="1" i="1" dirty="0" err="1">
                <a:solidFill>
                  <a:schemeClr val="bg1"/>
                </a:solidFill>
              </a:rPr>
              <a:t>app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55352" y="1367222"/>
            <a:ext cx="594064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Le opzioni più quotate per delle potenziali opzioni di guadagno riguardano l’inserimento di:</a:t>
            </a:r>
          </a:p>
          <a:p>
            <a:endParaRPr lang="it-IT" sz="1200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bg1"/>
                </a:solidFill>
              </a:rPr>
              <a:t>Pubblicità attraverso immagini e video nella bacheca,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bg1"/>
                </a:solidFill>
              </a:rPr>
              <a:t>Sfide sponsorizzate (i marchi promuoverebbero i loro prodotti e servizi pagando delle tariffe fisse a BeReal),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bg1"/>
                </a:solidFill>
              </a:rPr>
              <a:t>Funzionalità e abbonamenti a pagamento,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bg1"/>
                </a:solidFill>
              </a:rPr>
              <a:t>Pacchetti in abbonamento (adesivi digitali a 2,99$)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55352" y="5929878"/>
            <a:ext cx="5548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</a:rPr>
              <a:t>Fonte: The Financial Times – Photo </a:t>
            </a:r>
            <a:r>
              <a:rPr lang="it-IT" sz="1200" dirty="0" err="1">
                <a:solidFill>
                  <a:schemeClr val="bg1"/>
                </a:solidFill>
              </a:rPr>
              <a:t>Sharing</a:t>
            </a:r>
            <a:r>
              <a:rPr lang="it-IT" sz="1200" dirty="0">
                <a:solidFill>
                  <a:schemeClr val="bg1"/>
                </a:solidFill>
              </a:rPr>
              <a:t> </a:t>
            </a:r>
            <a:r>
              <a:rPr lang="it-IT" sz="1200" dirty="0" err="1">
                <a:solidFill>
                  <a:schemeClr val="bg1"/>
                </a:solidFill>
              </a:rPr>
              <a:t>app</a:t>
            </a:r>
            <a:r>
              <a:rPr lang="it-IT" sz="1200" dirty="0">
                <a:solidFill>
                  <a:schemeClr val="bg1"/>
                </a:solidFill>
              </a:rPr>
              <a:t> BeReal </a:t>
            </a:r>
            <a:r>
              <a:rPr lang="it-IT" sz="1200" dirty="0" err="1">
                <a:solidFill>
                  <a:schemeClr val="bg1"/>
                </a:solidFill>
              </a:rPr>
              <a:t>explores</a:t>
            </a:r>
            <a:r>
              <a:rPr lang="it-IT" sz="1200" dirty="0">
                <a:solidFill>
                  <a:schemeClr val="bg1"/>
                </a:solidFill>
              </a:rPr>
              <a:t> </a:t>
            </a:r>
            <a:r>
              <a:rPr lang="it-IT" sz="1200" dirty="0" err="1">
                <a:solidFill>
                  <a:schemeClr val="bg1"/>
                </a:solidFill>
              </a:rPr>
              <a:t>paid</a:t>
            </a:r>
            <a:r>
              <a:rPr lang="it-IT" sz="1200" dirty="0">
                <a:solidFill>
                  <a:schemeClr val="bg1"/>
                </a:solidFill>
              </a:rPr>
              <a:t> </a:t>
            </a:r>
            <a:r>
              <a:rPr lang="it-IT" sz="1200" dirty="0" err="1">
                <a:solidFill>
                  <a:schemeClr val="bg1"/>
                </a:solidFill>
              </a:rPr>
              <a:t>features</a:t>
            </a:r>
            <a:r>
              <a:rPr lang="it-IT" sz="1200" dirty="0">
                <a:solidFill>
                  <a:schemeClr val="bg1"/>
                </a:solidFill>
              </a:rPr>
              <a:t> to </a:t>
            </a:r>
            <a:r>
              <a:rPr lang="it-IT" sz="1200" dirty="0" err="1">
                <a:solidFill>
                  <a:schemeClr val="bg1"/>
                </a:solidFill>
              </a:rPr>
              <a:t>avoid</a:t>
            </a:r>
            <a:r>
              <a:rPr lang="it-IT" sz="1200" dirty="0">
                <a:solidFill>
                  <a:schemeClr val="bg1"/>
                </a:solidFill>
              </a:rPr>
              <a:t> </a:t>
            </a:r>
            <a:r>
              <a:rPr lang="it-IT" sz="1200" dirty="0" err="1">
                <a:solidFill>
                  <a:schemeClr val="bg1"/>
                </a:solidFill>
              </a:rPr>
              <a:t>advertsing</a:t>
            </a:r>
            <a:r>
              <a:rPr lang="it-IT" sz="1200" dirty="0">
                <a:solidFill>
                  <a:schemeClr val="bg1"/>
                </a:solidFill>
              </a:rPr>
              <a:t>. 17/09/2022 </a:t>
            </a:r>
            <a:r>
              <a:rPr lang="it-IT" sz="1200" u="sng" dirty="0">
                <a:solidFill>
                  <a:schemeClr val="bg1"/>
                </a:solidFill>
                <a:hlinkClick r:id="rId3"/>
              </a:rPr>
              <a:t>https://www.ft.com/content/c19c486f-8cf2-4b74-a82b-978c45e2266a</a:t>
            </a:r>
            <a:r>
              <a:rPr lang="it-IT" sz="12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57" t="532" r="14546" b="-532"/>
          <a:stretch/>
        </p:blipFill>
        <p:spPr>
          <a:xfrm>
            <a:off x="6117770" y="-43542"/>
            <a:ext cx="6314017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4801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5D1D9E6D-0B52-E943-B70C-9F9E5EF66D91}"/>
              </a:ext>
            </a:extLst>
          </p:cNvPr>
          <p:cNvSpPr txBox="1"/>
          <p:nvPr/>
        </p:nvSpPr>
        <p:spPr>
          <a:xfrm>
            <a:off x="7032811" y="1536174"/>
            <a:ext cx="4933276" cy="378565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sz="2400" b="1" i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Terms</a:t>
            </a:r>
            <a:r>
              <a:rPr lang="it-IT" sz="2400" b="1" i="1" dirty="0">
                <a:solidFill>
                  <a:schemeClr val="bg1"/>
                </a:solidFill>
                <a:cs typeface="Times New Roman" panose="02020603050405020304" pitchFamily="18" charset="0"/>
              </a:rPr>
              <a:t> of Use</a:t>
            </a:r>
          </a:p>
          <a:p>
            <a:pPr algn="r"/>
            <a:endParaRPr lang="it-IT" sz="24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bg1"/>
                </a:solidFill>
                <a:cs typeface="Times New Roman" panose="02020603050405020304" pitchFamily="18" charset="0"/>
              </a:rPr>
              <a:t>Possono accedere ai servizi dell’app solo i maggiorenni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bg1"/>
                </a:solidFill>
                <a:cs typeface="Times New Roman" panose="02020603050405020304" pitchFamily="18" charset="0"/>
              </a:rPr>
              <a:t>Vietato commercializzare prodotti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bg1"/>
                </a:solidFill>
                <a:cs typeface="Times New Roman" panose="02020603050405020304" pitchFamily="18" charset="0"/>
              </a:rPr>
              <a:t>Vietato utilizzare l’app con lo scopo di fare del male gli altri utenti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bg1"/>
                </a:solidFill>
                <a:cs typeface="Times New Roman" panose="02020603050405020304" pitchFamily="18" charset="0"/>
              </a:rPr>
              <a:t>Pubblicare con responsabilità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bg1"/>
                </a:solidFill>
                <a:cs typeface="Times New Roman" panose="02020603050405020304" pitchFamily="18" charset="0"/>
              </a:rPr>
              <a:t>BeReal non si assume il controllo dei contenuti pubblicati 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77" r="4500" b="33595"/>
          <a:stretch/>
        </p:blipFill>
        <p:spPr>
          <a:xfrm>
            <a:off x="10300285" y="91534"/>
            <a:ext cx="1877199" cy="47452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3" t="247" r="26585" b="-247"/>
          <a:stretch/>
        </p:blipFill>
        <p:spPr>
          <a:xfrm>
            <a:off x="-14068" y="0"/>
            <a:ext cx="6105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8624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BA844BF-1014-4FB4-A254-0F1720CF5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512" y="0"/>
            <a:ext cx="6784975" cy="339248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E199BA8-C17E-B359-2404-B53531D005DE}"/>
              </a:ext>
            </a:extLst>
          </p:cNvPr>
          <p:cNvSpPr txBox="1"/>
          <p:nvPr/>
        </p:nvSpPr>
        <p:spPr>
          <a:xfrm>
            <a:off x="4244049" y="3574444"/>
            <a:ext cx="370389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 </a:t>
            </a:r>
            <a:r>
              <a:rPr lang="it-IT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Privacy Policy</a:t>
            </a:r>
            <a:endParaRPr lang="it-IT" sz="24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3073960-3528-F910-E0A5-33C48D795628}"/>
              </a:ext>
            </a:extLst>
          </p:cNvPr>
          <p:cNvSpPr txBox="1"/>
          <p:nvPr/>
        </p:nvSpPr>
        <p:spPr>
          <a:xfrm>
            <a:off x="1364401" y="4218066"/>
            <a:ext cx="94321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  <a:cs typeface="Times New Roman" panose="02020603050405020304" pitchFamily="18" charset="0"/>
              </a:rPr>
              <a:t>La piattaforma è regolamentata dalla legge francese n°78-17 del 6 gennaio 1978 relativa a file computer e libertà. </a:t>
            </a:r>
          </a:p>
          <a:p>
            <a:pPr algn="ctr"/>
            <a:r>
              <a:rPr lang="it-IT" sz="2400" dirty="0">
                <a:solidFill>
                  <a:schemeClr val="bg1"/>
                </a:solidFill>
                <a:cs typeface="Times New Roman" panose="02020603050405020304" pitchFamily="18" charset="0"/>
              </a:rPr>
              <a:t>All’interno del documento, è affermato che i dati personali degli utenti non vengono assolutamente ceduti a terzi per  scopi commerciali.  </a:t>
            </a:r>
          </a:p>
          <a:p>
            <a:pPr algn="ctr"/>
            <a:r>
              <a:rPr lang="it-IT" sz="2400" dirty="0">
                <a:solidFill>
                  <a:schemeClr val="bg1"/>
                </a:solidFill>
                <a:cs typeface="Times New Roman" panose="02020603050405020304" pitchFamily="18" charset="0"/>
              </a:rPr>
              <a:t>Sono utilizzati dalla stessa per un corretto funzionamento dei servizi e per dare agli utenti ciò che desiderano attraverso la profilazione.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77" r="4500" b="33595"/>
          <a:stretch/>
        </p:blipFill>
        <p:spPr>
          <a:xfrm>
            <a:off x="10300285" y="91534"/>
            <a:ext cx="1877199" cy="47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9188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80BF6723-966A-32DC-E874-D9A7E9E3C95D}"/>
              </a:ext>
            </a:extLst>
          </p:cNvPr>
          <p:cNvSpPr txBox="1"/>
          <p:nvPr/>
        </p:nvSpPr>
        <p:spPr>
          <a:xfrm>
            <a:off x="6219987" y="970712"/>
            <a:ext cx="5749414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300" b="1" dirty="0">
                <a:solidFill>
                  <a:schemeClr val="bg1"/>
                </a:solidFill>
                <a:cs typeface="Times New Roman" panose="02020603050405020304" pitchFamily="18" charset="0"/>
              </a:rPr>
              <a:t>Cookies e privacy policy</a:t>
            </a:r>
          </a:p>
          <a:p>
            <a:pPr algn="r"/>
            <a:endParaRPr lang="it-IT" sz="23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algn="r"/>
            <a:r>
              <a:rPr lang="it-IT" sz="2300" dirty="0">
                <a:solidFill>
                  <a:schemeClr val="bg1"/>
                </a:solidFill>
                <a:cs typeface="Times New Roman" panose="02020603050405020304" pitchFamily="18" charset="0"/>
              </a:rPr>
              <a:t>BeReal afferma di utilizzare i cookie per un miglioramento dei servizi offerti. </a:t>
            </a:r>
          </a:p>
          <a:p>
            <a:pPr algn="r"/>
            <a:r>
              <a:rPr lang="it-IT" sz="2300" dirty="0">
                <a:solidFill>
                  <a:schemeClr val="bg1"/>
                </a:solidFill>
                <a:cs typeface="Times New Roman" panose="02020603050405020304" pitchFamily="18" charset="0"/>
              </a:rPr>
              <a:t>Permette anche all’utente di negare il suo consenso ad essere profilato. </a:t>
            </a:r>
          </a:p>
          <a:p>
            <a:pPr algn="r"/>
            <a:endParaRPr lang="it-IT" sz="23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algn="r"/>
            <a:r>
              <a:rPr lang="it-IT" sz="2300" dirty="0">
                <a:solidFill>
                  <a:schemeClr val="bg1"/>
                </a:solidFill>
                <a:cs typeface="Times New Roman" panose="02020603050405020304" pitchFamily="18" charset="0"/>
              </a:rPr>
              <a:t>Però se l’utente decide di negare il suo consenso, questo non gli permetterà di accedere a delle funzionalità che sono necessarie per l’utilizzo dell’app. </a:t>
            </a:r>
          </a:p>
          <a:p>
            <a:pPr algn="r"/>
            <a:r>
              <a:rPr lang="it-IT" sz="2300" dirty="0">
                <a:solidFill>
                  <a:schemeClr val="bg1"/>
                </a:solidFill>
                <a:cs typeface="Times New Roman" panose="02020603050405020304" pitchFamily="18" charset="0"/>
              </a:rPr>
              <a:t>Quindi quanto è realmente libero l’utente?</a:t>
            </a:r>
          </a:p>
          <a:p>
            <a:pPr algn="r"/>
            <a:endParaRPr lang="it-IT" sz="23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algn="r"/>
            <a:r>
              <a:rPr lang="it-IT" sz="2300" dirty="0">
                <a:solidFill>
                  <a:schemeClr val="bg1"/>
                </a:solidFill>
                <a:cs typeface="Times New Roman" panose="02020603050405020304" pitchFamily="18" charset="0"/>
              </a:rPr>
              <a:t>Sono inseriti cookie da parte di terzi, sui quali BeReal non ha nessun controllo.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77" r="4500" b="33595"/>
          <a:stretch/>
        </p:blipFill>
        <p:spPr>
          <a:xfrm>
            <a:off x="10314801" y="86309"/>
            <a:ext cx="1877199" cy="47452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0" r="6780"/>
          <a:stretch/>
        </p:blipFill>
        <p:spPr>
          <a:xfrm>
            <a:off x="-15498" y="-6680"/>
            <a:ext cx="6111498" cy="686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508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6CA1F92-D8C5-1034-31B6-C007DB6EEB33}"/>
              </a:ext>
            </a:extLst>
          </p:cNvPr>
          <p:cNvSpPr txBox="1"/>
          <p:nvPr/>
        </p:nvSpPr>
        <p:spPr>
          <a:xfrm>
            <a:off x="204634" y="2255685"/>
            <a:ext cx="511295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  <a:cs typeface="Times New Roman" panose="02020603050405020304" pitchFamily="18" charset="0"/>
              </a:rPr>
              <a:t>Ma quindi sarà sicura o no come </a:t>
            </a:r>
            <a:r>
              <a:rPr lang="it-IT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app</a:t>
            </a:r>
            <a:r>
              <a:rPr lang="it-IT" sz="2400" dirty="0">
                <a:solidFill>
                  <a:schemeClr val="bg1"/>
                </a:solidFill>
                <a:cs typeface="Times New Roman" panose="02020603050405020304" pitchFamily="18" charset="0"/>
              </a:rPr>
              <a:t>?</a:t>
            </a:r>
          </a:p>
          <a:p>
            <a:endParaRPr lang="it-IT" sz="24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r>
              <a:rPr lang="it-IT" sz="2400" dirty="0">
                <a:solidFill>
                  <a:schemeClr val="bg1"/>
                </a:solidFill>
                <a:cs typeface="Times New Roman" panose="02020603050405020304" pitchFamily="18" charset="0"/>
              </a:rPr>
              <a:t>La maggior parte dell’opinione pubblica è preoccupata a riguardo. </a:t>
            </a:r>
          </a:p>
          <a:p>
            <a:r>
              <a:rPr lang="it-IT" sz="2400" dirty="0">
                <a:solidFill>
                  <a:schemeClr val="bg1"/>
                </a:solidFill>
                <a:cs typeface="Times New Roman" panose="02020603050405020304" pitchFamily="18" charset="0"/>
              </a:rPr>
              <a:t>In particolare perché potremmo condividere cose di noi che non avremmo mai voluto mostrare, inconsapevolmente. </a:t>
            </a:r>
          </a:p>
          <a:p>
            <a:r>
              <a:rPr lang="it-IT" sz="2400" dirty="0">
                <a:solidFill>
                  <a:schemeClr val="bg1"/>
                </a:solidFill>
                <a:cs typeface="Times New Roman" panose="02020603050405020304" pitchFamily="18" charset="0"/>
              </a:rPr>
              <a:t>Non c’è una moderazione nei contenuti da parte della piattaforma.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171195B-EEF5-F5FC-1AF4-6055AE3C7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5692"/>
            <a:ext cx="12232341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D8C56B5-5F5F-A69F-F867-951DBAFB9FFD}"/>
              </a:ext>
            </a:extLst>
          </p:cNvPr>
          <p:cNvSpPr txBox="1"/>
          <p:nvPr/>
        </p:nvSpPr>
        <p:spPr>
          <a:xfrm>
            <a:off x="204634" y="1179497"/>
            <a:ext cx="5112953" cy="8309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chemeClr val="bg1"/>
                </a:solidFill>
                <a:effectLst>
                  <a:innerShdw blurRad="63500" dist="50800" dir="13500000">
                    <a:schemeClr val="bg1">
                      <a:alpha val="30000"/>
                    </a:schemeClr>
                  </a:innerShdw>
                </a:effectLst>
                <a:cs typeface="Times New Roman" panose="02020603050405020304" pitchFamily="18" charset="0"/>
              </a:rPr>
              <a:t>E’ importante condividere con responsabilità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77" r="4500" b="33595"/>
          <a:stretch/>
        </p:blipFill>
        <p:spPr>
          <a:xfrm>
            <a:off x="0" y="70340"/>
            <a:ext cx="1877199" cy="47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493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8745F49-52EA-6EE2-5FD0-345025815BF7}"/>
              </a:ext>
            </a:extLst>
          </p:cNvPr>
          <p:cNvSpPr txBox="1"/>
          <p:nvPr/>
        </p:nvSpPr>
        <p:spPr>
          <a:xfrm>
            <a:off x="6640349" y="1860185"/>
            <a:ext cx="5150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E’ davvero il social della verità?</a:t>
            </a:r>
          </a:p>
        </p:txBody>
      </p:sp>
      <p:pic>
        <p:nvPicPr>
          <p:cNvPr id="3" name="Picture 2" descr="BeReal: Hype or hit? What to know about the Gen Z photo-sharing app  climbing the charts | TechCrunch">
            <a:extLst>
              <a:ext uri="{FF2B5EF4-FFF2-40B4-BE49-F238E27FC236}">
                <a16:creationId xmlns:a16="http://schemas.microsoft.com/office/drawing/2014/main" id="{E2B89907-117C-B3FC-898E-DDA1CB27EF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57" t="-6034" b="40572"/>
          <a:stretch/>
        </p:blipFill>
        <p:spPr bwMode="auto">
          <a:xfrm>
            <a:off x="-174171" y="-609600"/>
            <a:ext cx="6270171" cy="748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 put the BeReal app to the test and ended up loving it - TODAY">
            <a:extLst>
              <a:ext uri="{FF2B5EF4-FFF2-40B4-BE49-F238E27FC236}">
                <a16:creationId xmlns:a16="http://schemas.microsoft.com/office/drawing/2014/main" id="{4DEA7D47-9389-01C0-8A14-B6E9E419F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38799"/>
            <a:ext cx="6096000" cy="457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37C2487-525E-F23D-8E03-9862042BA0CA}"/>
              </a:ext>
            </a:extLst>
          </p:cNvPr>
          <p:cNvSpPr txBox="1"/>
          <p:nvPr/>
        </p:nvSpPr>
        <p:spPr>
          <a:xfrm>
            <a:off x="8839028" y="2562754"/>
            <a:ext cx="29515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dirty="0">
                <a:solidFill>
                  <a:schemeClr val="bg1"/>
                </a:solidFill>
                <a:cs typeface="Times New Roman" panose="02020603050405020304" pitchFamily="18" charset="0"/>
              </a:rPr>
              <a:t>Zero filtri</a:t>
            </a:r>
          </a:p>
          <a:p>
            <a:pPr algn="r"/>
            <a:r>
              <a:rPr lang="it-IT" sz="2400" dirty="0">
                <a:solidFill>
                  <a:schemeClr val="bg1"/>
                </a:solidFill>
                <a:cs typeface="Times New Roman" panose="02020603050405020304" pitchFamily="18" charset="0"/>
              </a:rPr>
              <a:t>Zero </a:t>
            </a:r>
            <a:r>
              <a:rPr lang="it-IT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like</a:t>
            </a:r>
            <a:endParaRPr lang="it-IT" sz="24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algn="r"/>
            <a:r>
              <a:rPr lang="it-IT" sz="2400" dirty="0">
                <a:solidFill>
                  <a:schemeClr val="bg1"/>
                </a:solidFill>
                <a:cs typeface="Times New Roman" panose="02020603050405020304" pitchFamily="18" charset="0"/>
              </a:rPr>
              <a:t>Zero </a:t>
            </a:r>
            <a:r>
              <a:rPr lang="it-IT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follower</a:t>
            </a:r>
            <a:endParaRPr lang="it-IT" sz="24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115A127-BF08-25D3-010B-4BB2429A7EE2}"/>
              </a:ext>
            </a:extLst>
          </p:cNvPr>
          <p:cNvSpPr txBox="1"/>
          <p:nvPr/>
        </p:nvSpPr>
        <p:spPr>
          <a:xfrm>
            <a:off x="8125532" y="3783227"/>
            <a:ext cx="3665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dirty="0">
                <a:solidFill>
                  <a:schemeClr val="bg1"/>
                </a:solidFill>
                <a:cs typeface="Times New Roman" panose="02020603050405020304" pitchFamily="18" charset="0"/>
              </a:rPr>
              <a:t>Solo foto spontanee e reali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28962E6-8A3B-E1DB-26FA-8ADC756CDD78}"/>
              </a:ext>
            </a:extLst>
          </p:cNvPr>
          <p:cNvSpPr txBox="1"/>
          <p:nvPr/>
        </p:nvSpPr>
        <p:spPr>
          <a:xfrm>
            <a:off x="8839028" y="4265036"/>
            <a:ext cx="2951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dirty="0">
                <a:solidFill>
                  <a:schemeClr val="bg1"/>
                </a:solidFill>
                <a:cs typeface="Times New Roman" panose="02020603050405020304" pitchFamily="18" charset="0"/>
              </a:rPr>
              <a:t>Ma sarà davvero così?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77" r="4500" b="33595"/>
          <a:stretch/>
        </p:blipFill>
        <p:spPr>
          <a:xfrm>
            <a:off x="10314801" y="73681"/>
            <a:ext cx="1877199" cy="47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6622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A3B3947-A31D-9E4C-950B-9DF9A82C22E6}"/>
              </a:ext>
            </a:extLst>
          </p:cNvPr>
          <p:cNvSpPr txBox="1"/>
          <p:nvPr/>
        </p:nvSpPr>
        <p:spPr>
          <a:xfrm>
            <a:off x="246175" y="796416"/>
            <a:ext cx="5697637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  <a:cs typeface="Times New Roman" panose="02020603050405020304" pitchFamily="18" charset="0"/>
              </a:rPr>
              <a:t>TIKTOK NOW E CANDID STORIES</a:t>
            </a:r>
          </a:p>
        </p:txBody>
      </p:sp>
      <p:pic>
        <p:nvPicPr>
          <p:cNvPr id="3" name="Picture 2" descr="TikTok Now, la nuova opzione che assomiglia a BeReal">
            <a:extLst>
              <a:ext uri="{FF2B5EF4-FFF2-40B4-BE49-F238E27FC236}">
                <a16:creationId xmlns:a16="http://schemas.microsoft.com/office/drawing/2014/main" id="{FE6D8D23-3BD1-CD83-EFFE-311AF042C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2487"/>
            <a:ext cx="6102904" cy="346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nstagram launches its BeReal clone, Candid Stories | Engadget">
            <a:extLst>
              <a:ext uri="{FF2B5EF4-FFF2-40B4-BE49-F238E27FC236}">
                <a16:creationId xmlns:a16="http://schemas.microsoft.com/office/drawing/2014/main" id="{2B76375C-EB21-B468-8665-4296CE1AD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1608"/>
            <a:ext cx="6096000" cy="547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A1493CE-AD9C-B920-3E55-CC417B918307}"/>
              </a:ext>
            </a:extLst>
          </p:cNvPr>
          <p:cNvSpPr txBox="1"/>
          <p:nvPr/>
        </p:nvSpPr>
        <p:spPr>
          <a:xfrm>
            <a:off x="246175" y="1361014"/>
            <a:ext cx="5357860" cy="15696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  <a:cs typeface="Times New Roman" panose="02020603050405020304" pitchFamily="18" charset="0"/>
              </a:rPr>
              <a:t>Esce TikTok Now e Instagram Candid Stories, due nuove funzionalità delle piattaforme che presentano le stesse identiche affordances di BeReal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C35AEF9-7066-ED3F-CE93-76DF3BD69BD2}"/>
              </a:ext>
            </a:extLst>
          </p:cNvPr>
          <p:cNvSpPr txBox="1"/>
          <p:nvPr/>
        </p:nvSpPr>
        <p:spPr>
          <a:xfrm>
            <a:off x="6612967" y="5933872"/>
            <a:ext cx="5156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Tiktok</a:t>
            </a:r>
            <a:r>
              <a:rPr lang="it-IT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e Instagram copiano BeReal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77" r="4500" b="33595"/>
          <a:stretch/>
        </p:blipFill>
        <p:spPr>
          <a:xfrm>
            <a:off x="0" y="88332"/>
            <a:ext cx="1877199" cy="47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8344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8D2D8F5-7B63-2984-4A1A-AC222729A387}"/>
              </a:ext>
            </a:extLst>
          </p:cNvPr>
          <p:cNvSpPr txBox="1"/>
          <p:nvPr/>
        </p:nvSpPr>
        <p:spPr>
          <a:xfrm>
            <a:off x="6499670" y="672056"/>
            <a:ext cx="54931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dirty="0">
                <a:solidFill>
                  <a:schemeClr val="bg1"/>
                </a:solidFill>
                <a:cs typeface="Times New Roman" panose="02020603050405020304" pitchFamily="18" charset="0"/>
              </a:rPr>
              <a:t>L’identità comunicativa di BeReal ha come obiettivo quello di sdoganare il mondo perfetto e patinato che vediamo su tutti gli altri social. Un mondo che si è rivelato essere altamente nocivo per la salute e il benessere mentale.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E3666A3-96C0-BF05-5CF3-03C51F062DE7}"/>
              </a:ext>
            </a:extLst>
          </p:cNvPr>
          <p:cNvSpPr txBox="1"/>
          <p:nvPr/>
        </p:nvSpPr>
        <p:spPr>
          <a:xfrm>
            <a:off x="311753" y="4329280"/>
            <a:ext cx="52105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  <a:cs typeface="Times New Roman" panose="02020603050405020304" pitchFamily="18" charset="0"/>
              </a:rPr>
              <a:t>Tutti gli utenti sono uguali, nessuno ha più importanza di altri.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0BB8C21-465B-9DFE-E352-E9A9DD5C91DF}"/>
              </a:ext>
            </a:extLst>
          </p:cNvPr>
          <p:cNvSpPr txBox="1"/>
          <p:nvPr/>
        </p:nvSpPr>
        <p:spPr>
          <a:xfrm>
            <a:off x="311753" y="5329728"/>
            <a:ext cx="5472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  <a:cs typeface="Times New Roman" panose="02020603050405020304" pitchFamily="18" charset="0"/>
              </a:rPr>
              <a:t>Per quanto però ci si provi, la vera autenticità e ricerca della verità nei social sono quasi del tutto irraggiungibili.</a:t>
            </a:r>
          </a:p>
        </p:txBody>
      </p:sp>
      <p:pic>
        <p:nvPicPr>
          <p:cNvPr id="5" name="Picture 2" descr="What Is BeReal, the New Social Media App Without Filters? Here's What You  Need to Know | Glamour">
            <a:extLst>
              <a:ext uri="{FF2B5EF4-FFF2-40B4-BE49-F238E27FC236}">
                <a16:creationId xmlns:a16="http://schemas.microsoft.com/office/drawing/2014/main" id="{C1590121-38A2-3123-3E26-E1C6191CA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3608387"/>
            <a:ext cx="6509657" cy="325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rriva BeReal. Cos'è il nuovo social network e perché sta spopolando -  ilGiornale.it">
            <a:extLst>
              <a:ext uri="{FF2B5EF4-FFF2-40B4-BE49-F238E27FC236}">
                <a16:creationId xmlns:a16="http://schemas.microsoft.com/office/drawing/2014/main" id="{64A59C47-7164-9E6B-75C0-17E46D26B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77" r="4500" b="33595"/>
          <a:stretch/>
        </p:blipFill>
        <p:spPr>
          <a:xfrm>
            <a:off x="10314801" y="0"/>
            <a:ext cx="1877199" cy="474525"/>
          </a:xfrm>
          <a:prstGeom prst="rect">
            <a:avLst/>
          </a:prstGeom>
        </p:spPr>
      </p:pic>
      <p:pic>
        <p:nvPicPr>
          <p:cNvPr id="6" name="Picture 4" descr="Duplicating BeReal: The role of patent and copyright protections for  startup social networks – Spartan Shield">
            <a:extLst>
              <a:ext uri="{FF2B5EF4-FFF2-40B4-BE49-F238E27FC236}">
                <a16:creationId xmlns:a16="http://schemas.microsoft.com/office/drawing/2014/main" id="{B713C041-F874-B5C7-731A-F4B0AFB49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702" y="2682501"/>
            <a:ext cx="2648596" cy="147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6766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431471" y="3044279"/>
            <a:ext cx="93290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i="1" dirty="0">
                <a:solidFill>
                  <a:schemeClr val="bg1"/>
                </a:solidFill>
              </a:rPr>
              <a:t>Grazie per l’attenzione</a:t>
            </a:r>
          </a:p>
        </p:txBody>
      </p:sp>
    </p:spTree>
    <p:extLst>
      <p:ext uri="{BB962C8B-B14F-4D97-AF65-F5344CB8AC3E}">
        <p14:creationId xmlns:p14="http://schemas.microsoft.com/office/powerpoint/2010/main" val="2525166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48AAE8E-DCB6-62BF-7924-48E4F67653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0"/>
            <a:ext cx="12191980" cy="685799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BBFBB35-40FA-41BB-71BA-1A1639567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988724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it-IT" sz="60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BeReal. Your friends for </a:t>
            </a:r>
            <a:r>
              <a:rPr lang="it-IT" sz="6000" b="1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</a:t>
            </a:r>
            <a:r>
              <a:rPr lang="it-IT" sz="40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it-IT" sz="4000" dirty="0">
              <a:solidFill>
                <a:srgbClr val="FFFFFF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DF1CC94-2622-9A08-A1D5-F43C68E9EC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9046" y="1965513"/>
            <a:ext cx="6364250" cy="2960448"/>
          </a:xfrm>
        </p:spPr>
        <p:txBody>
          <a:bodyPr anchor="ctr">
            <a:normAutofit/>
          </a:bodyPr>
          <a:lstStyle/>
          <a:p>
            <a:pPr marL="0" indent="0" algn="r">
              <a:buNone/>
            </a:pPr>
            <a:r>
              <a:rPr lang="it-IT" sz="2400" dirty="0">
                <a:solidFill>
                  <a:srgbClr val="FFFFFF"/>
                </a:solidFill>
              </a:rPr>
              <a:t>Attraverso questo Slogan, </a:t>
            </a:r>
            <a:r>
              <a:rPr lang="it-IT" sz="2400" dirty="0" err="1">
                <a:solidFill>
                  <a:srgbClr val="FFFFFF"/>
                </a:solidFill>
              </a:rPr>
              <a:t>BeReal</a:t>
            </a:r>
            <a:r>
              <a:rPr lang="it-IT" sz="2400" dirty="0">
                <a:solidFill>
                  <a:srgbClr val="FFFFFF"/>
                </a:solidFill>
              </a:rPr>
              <a:t> </a:t>
            </a:r>
            <a:r>
              <a:rPr lang="it-IT" sz="2400" dirty="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invita i suoi utenti ad essere reali.</a:t>
            </a:r>
          </a:p>
          <a:p>
            <a:pPr marL="0" indent="0" algn="r">
              <a:buNone/>
            </a:pPr>
            <a:r>
              <a:rPr lang="it-IT" sz="2400" dirty="0">
                <a:solidFill>
                  <a:srgbClr val="FFFFFF"/>
                </a:solidFill>
              </a:rPr>
              <a:t>Il primo social network che si definisce spontaneo e imprevedibile dove condividere, una volta al giorno, la nostra vita reale.</a:t>
            </a:r>
          </a:p>
        </p:txBody>
      </p:sp>
      <p:cxnSp>
        <p:nvCxnSpPr>
          <p:cNvPr id="15" name="Straight Connector 11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77" r="4500" b="33595"/>
          <a:stretch/>
        </p:blipFill>
        <p:spPr>
          <a:xfrm>
            <a:off x="10300285" y="91534"/>
            <a:ext cx="1877199" cy="47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6520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A3FA0DB-3FB8-9FAD-74BF-6E51BF426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775" y="678426"/>
            <a:ext cx="3951256" cy="5501148"/>
          </a:xfrm>
          <a:solidFill>
            <a:schemeClr val="tx1"/>
          </a:solidFill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it-IT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BeReal è un’applicazione francese.</a:t>
            </a:r>
          </a:p>
          <a:p>
            <a:pPr marL="0" indent="0">
              <a:buNone/>
            </a:pP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Nasce a Parigi nel 2020 dall’idea di Alexis </a:t>
            </a:r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Barreyat</a:t>
            </a: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Kévin</a:t>
            </a: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Perau</a:t>
            </a: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Infatti, il primo successo lo ottiene in Francia.</a:t>
            </a:r>
          </a:p>
          <a:p>
            <a:pPr marL="0" indent="0">
              <a:buNone/>
            </a:pP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Fattore decisivo per la crescita è stata la creazione del programma di ambasciatori, il BeReal College Team.</a:t>
            </a:r>
            <a:endParaRPr lang="it-IT" sz="2400" dirty="0">
              <a:solidFill>
                <a:schemeClr val="bg1"/>
              </a:solidFill>
            </a:endParaRPr>
          </a:p>
        </p:txBody>
      </p:sp>
      <p:pic>
        <p:nvPicPr>
          <p:cNvPr id="5" name="Immagine 4" descr="Immagine che contiene testo, persona, interni, folla&#10;&#10;Descrizione generata automaticamente">
            <a:extLst>
              <a:ext uri="{FF2B5EF4-FFF2-40B4-BE49-F238E27FC236}">
                <a16:creationId xmlns:a16="http://schemas.microsoft.com/office/drawing/2014/main" id="{717E5E31-06AC-2A3A-F66E-B2E653B4A7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6" r="11264"/>
          <a:stretch/>
        </p:blipFill>
        <p:spPr>
          <a:xfrm>
            <a:off x="6113417" y="0"/>
            <a:ext cx="6078583" cy="6858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77" r="4500" b="33595"/>
          <a:stretch/>
        </p:blipFill>
        <p:spPr>
          <a:xfrm>
            <a:off x="0" y="95250"/>
            <a:ext cx="1877199" cy="47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702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DF009BDF-08A0-3495-B3E5-8974A4362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29" y="1117484"/>
            <a:ext cx="7372978" cy="4623030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95FB036-28A2-D969-7A75-B5F537899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4099" y="906740"/>
            <a:ext cx="3649881" cy="5044517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Programma che invita gli studenti nei college americani a diventare degli ambasciatori di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BeReal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il compito di promuovere l’app nei campus.</a:t>
            </a:r>
          </a:p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ragazzi selezionati attraverso i colloqui avranno, persino, un budget marketing per organizzare feste e sponsorizzare l’app.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77" r="4500" b="33595"/>
          <a:stretch/>
        </p:blipFill>
        <p:spPr>
          <a:xfrm>
            <a:off x="10300285" y="91534"/>
            <a:ext cx="1877199" cy="47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750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E3A5D02C-EA9D-C286-3DFE-53715128F4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2" t="7316" r="9881"/>
          <a:stretch/>
        </p:blipFill>
        <p:spPr bwMode="auto">
          <a:xfrm>
            <a:off x="4616701" y="0"/>
            <a:ext cx="7564970" cy="6858000"/>
          </a:xfrm>
          <a:prstGeom prst="rect">
            <a:avLst/>
          </a:prstGeom>
          <a:noFill/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83B9B0B-25B3-B5D1-F777-49CCECB47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186" y="1017774"/>
            <a:ext cx="4241515" cy="510093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it-IT" sz="2400" dirty="0"/>
              <a:t>Grazie al successo di questo programma, l’applicazione è cresciuta tantissimo:</a:t>
            </a:r>
          </a:p>
          <a:p>
            <a:r>
              <a:rPr lang="it-IT" sz="2400" dirty="0"/>
              <a:t>Solo ad Agosto ha registrato 7 milioni di nuovi utenti;</a:t>
            </a:r>
          </a:p>
          <a:p>
            <a:r>
              <a:rPr lang="it-IT" sz="2400" dirty="0"/>
              <a:t>A Settembre ci sono stati quasi 15 milioni di download;</a:t>
            </a:r>
          </a:p>
          <a:p>
            <a:r>
              <a:rPr lang="it-IT" sz="2400" dirty="0"/>
              <a:t>Nel totale, solo nel 2022 ha registrato più di 45 milioni di download;</a:t>
            </a:r>
          </a:p>
          <a:p>
            <a:r>
              <a:rPr lang="it-IT" sz="2400" dirty="0"/>
              <a:t>È la quarta app gratuita più scaricata in Francia, Regno Unito e Stati Uniti.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77" r="4500" b="33595"/>
          <a:stretch/>
        </p:blipFill>
        <p:spPr>
          <a:xfrm>
            <a:off x="6246" y="71466"/>
            <a:ext cx="1877199" cy="47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716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960120" y="0"/>
            <a:ext cx="11218661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420248" y="0"/>
            <a:ext cx="10771752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36893D9A-929C-89A5-74BA-9D2B5D6F60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" y="436307"/>
            <a:ext cx="3710940" cy="5985386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EC227D6-ED91-7F4E-FF8B-DDD70C4E6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2478" y="961659"/>
            <a:ext cx="7129650" cy="4934681"/>
          </a:xfrm>
        </p:spPr>
        <p:txBody>
          <a:bodyPr anchor="ctr">
            <a:normAutofit/>
          </a:bodyPr>
          <a:lstStyle/>
          <a:p>
            <a:pPr marL="0" indent="0" algn="r">
              <a:buNone/>
            </a:pP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successo di BeReal è dovuto soprattutto alla sua linea di pensiero che la distingue dagli altri social network di massa. Il suo mantra è fondamentale “</a:t>
            </a:r>
            <a:r>
              <a:rPr lang="it-IT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BeReal è la vita,</a:t>
            </a:r>
          </a:p>
          <a:p>
            <a:pPr marL="0" indent="0" algn="r">
              <a:buNone/>
            </a:pPr>
            <a:r>
              <a:rPr lang="it-IT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vita vera, e la vita vera non ha i filtri.</a:t>
            </a:r>
          </a:p>
          <a:p>
            <a:pPr marL="0" indent="0">
              <a:buNone/>
            </a:pPr>
            <a:endParaRPr lang="it-IT" sz="24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 è una piattaforma per influencer o per persone che cercano di diventare popolari attraverso internet.</a:t>
            </a:r>
            <a:endParaRPr lang="it-IT" sz="2400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77" r="4500" b="33595"/>
          <a:stretch/>
        </p:blipFill>
        <p:spPr>
          <a:xfrm>
            <a:off x="10300285" y="91534"/>
            <a:ext cx="1877199" cy="47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9021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8F1F9CA-AC34-5898-EFA9-257BC6275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371" y="739515"/>
            <a:ext cx="5188009" cy="5737498"/>
          </a:xfrm>
        </p:spPr>
        <p:txBody>
          <a:bodyPr anchor="ctr">
            <a:no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Una filosofia di pensiero che quasi racchiude la dicotomia pirandelliana sull’essere e sull’apparire.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social network possono essere l’ennesima maschera che le persone usano per rappresentare un’immagine fittizia, diversa da quella reale, che punta a mostrarsi secondo canoni attribuiti da altri e non sempre sono sinceri.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Ovviamente qui non troviamo il concetto di “reale” di Pirandello nella sua totalità. Sebbene le premesse anche in </a:t>
            </a:r>
            <a:r>
              <a:rPr lang="it-IT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BeReal</a:t>
            </a:r>
            <a:r>
              <a:rPr lang="it-IT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è possibile usare delle “maschere” per rendersi più interessanti.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77" r="4500" b="33595"/>
          <a:stretch/>
        </p:blipFill>
        <p:spPr>
          <a:xfrm>
            <a:off x="10300285" y="91534"/>
            <a:ext cx="1877199" cy="474525"/>
          </a:xfrm>
          <a:prstGeom prst="rect">
            <a:avLst/>
          </a:prstGeom>
        </p:spPr>
      </p:pic>
      <p:pic>
        <p:nvPicPr>
          <p:cNvPr id="8" name="Segnaposto contenuto 7" descr="Immagine che contiene sipario&#10;&#10;Descrizione generata automaticamente">
            <a:extLst>
              <a:ext uri="{FF2B5EF4-FFF2-40B4-BE49-F238E27FC236}">
                <a16:creationId xmlns:a16="http://schemas.microsoft.com/office/drawing/2014/main" id="{81592D01-B72C-A75A-5C07-E26D7B6514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3457" t="1551" r="22016" b="59"/>
          <a:stretch/>
        </p:blipFill>
        <p:spPr>
          <a:xfrm>
            <a:off x="6096000" y="-15499"/>
            <a:ext cx="6256634" cy="6881247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77" r="4500" b="33595"/>
          <a:stretch/>
        </p:blipFill>
        <p:spPr>
          <a:xfrm>
            <a:off x="3049" y="154980"/>
            <a:ext cx="1877199" cy="47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950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5670B4E-9299-0B93-6779-A8901ADED8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1498" y="0"/>
            <a:ext cx="10925084" cy="685800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6096000" y="-14990"/>
            <a:ext cx="6096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1622A12-904E-88CC-DA83-06006F81E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043" y="1574470"/>
            <a:ext cx="4288273" cy="3647710"/>
          </a:xfrm>
          <a:noFill/>
        </p:spPr>
        <p:txBody>
          <a:bodyPr anchor="ctr">
            <a:normAutofit/>
          </a:bodyPr>
          <a:lstStyle/>
          <a:p>
            <a:pPr marL="0" indent="0" algn="r">
              <a:buNone/>
            </a:pPr>
            <a:r>
              <a:rPr lang="it-IT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Questo approccio limitato e “vero” di BeReal è molto apprezzato dalla </a:t>
            </a:r>
            <a:r>
              <a:rPr lang="it-IT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</a:t>
            </a:r>
            <a:r>
              <a:rPr lang="it-IT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 </a:t>
            </a:r>
          </a:p>
          <a:p>
            <a:pPr marL="0" indent="0" algn="r">
              <a:buNone/>
            </a:pP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Non esistono ne </a:t>
            </a:r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likè</a:t>
            </a: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ne follower e gli </a:t>
            </a:r>
            <a:r>
              <a:rPr lang="it-IT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utenti della piattaforma sono messi tutti sullo stesso piano. </a:t>
            </a: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it-IT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c’è nessuno che può acquisire più importanza</a:t>
            </a:r>
            <a:endParaRPr lang="it-IT" sz="2400" dirty="0">
              <a:solidFill>
                <a:schemeClr val="bg1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77" r="4500" b="33595"/>
          <a:stretch/>
        </p:blipFill>
        <p:spPr>
          <a:xfrm>
            <a:off x="10300285" y="91534"/>
            <a:ext cx="1877199" cy="47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7019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413</TotalTime>
  <Words>1629</Words>
  <Application>Microsoft Office PowerPoint</Application>
  <PresentationFormat>Widescreen</PresentationFormat>
  <Paragraphs>120</Paragraphs>
  <Slides>29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Tw Cen MT</vt:lpstr>
      <vt:lpstr>Tema di Office</vt:lpstr>
      <vt:lpstr>Presentazione standard di PowerPoint</vt:lpstr>
      <vt:lpstr>Presentazione standard di PowerPoint</vt:lpstr>
      <vt:lpstr>BeReal. Your friends for real.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BeReal. Your friends for real.</dc:title>
  <dc:creator>Vitantonio Prezioso</dc:creator>
  <cp:lastModifiedBy>Vitantonio Prezioso</cp:lastModifiedBy>
  <cp:revision>42</cp:revision>
  <dcterms:created xsi:type="dcterms:W3CDTF">2022-12-15T10:19:38Z</dcterms:created>
  <dcterms:modified xsi:type="dcterms:W3CDTF">2022-12-16T05:36:45Z</dcterms:modified>
</cp:coreProperties>
</file>