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62" r:id="rId5"/>
    <p:sldId id="264" r:id="rId6"/>
    <p:sldId id="259" r:id="rId7"/>
    <p:sldId id="261" r:id="rId8"/>
    <p:sldId id="269" r:id="rId9"/>
    <p:sldId id="260" r:id="rId10"/>
    <p:sldId id="266" r:id="rId11"/>
    <p:sldId id="263" r:id="rId12"/>
    <p:sldId id="276" r:id="rId13"/>
    <p:sldId id="273" r:id="rId14"/>
    <p:sldId id="274" r:id="rId15"/>
    <p:sldId id="275" r:id="rId16"/>
    <p:sldId id="277" r:id="rId17"/>
    <p:sldId id="270" r:id="rId18"/>
    <p:sldId id="271" r:id="rId19"/>
    <p:sldId id="265" r:id="rId20"/>
    <p:sldId id="267" r:id="rId21"/>
    <p:sldId id="268" r:id="rId2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50" autoAdjust="0"/>
    <p:restoredTop sz="94660"/>
  </p:normalViewPr>
  <p:slideViewPr>
    <p:cSldViewPr>
      <p:cViewPr varScale="1">
        <p:scale>
          <a:sx n="68" d="100"/>
          <a:sy n="68" d="100"/>
        </p:scale>
        <p:origin x="-121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2CE4F7-C481-403F-8933-4E0A6EA7F8E6}" type="datetimeFigureOut">
              <a:rPr lang="it-IT" smtClean="0"/>
              <a:t>17/02/2019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CBC2ED-5CFA-48FF-856F-01150D159E92}" type="slidenum">
              <a:rPr lang="it-IT" smtClean="0"/>
              <a:t>‹N›</a:t>
            </a:fld>
            <a:endParaRPr lang="it-IT"/>
          </a:p>
        </p:txBody>
      </p:sp>
    </p:spTree>
    <p:extLst>
      <p:ext uri="{BB962C8B-B14F-4D97-AF65-F5344CB8AC3E}">
        <p14:creationId xmlns:p14="http://schemas.microsoft.com/office/powerpoint/2010/main" val="354973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F911C37-6129-45DD-B7FE-402D8D5C8383}" type="datetimeFigureOut">
              <a:rPr lang="it-IT" smtClean="0"/>
              <a:t>17/02/2019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B0FF91-A525-4EF8-887F-A02D6102F5E6}" type="slidenum">
              <a:rPr lang="it-IT" smtClean="0"/>
              <a:t>‹N›</a:t>
            </a:fld>
            <a:endParaRPr lang="it-IT"/>
          </a:p>
        </p:txBody>
      </p:sp>
    </p:spTree>
    <p:extLst>
      <p:ext uri="{BB962C8B-B14F-4D97-AF65-F5344CB8AC3E}">
        <p14:creationId xmlns:p14="http://schemas.microsoft.com/office/powerpoint/2010/main" val="136387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F911C37-6129-45DD-B7FE-402D8D5C8383}" type="datetimeFigureOut">
              <a:rPr lang="it-IT" smtClean="0"/>
              <a:t>17/02/2019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B0FF91-A525-4EF8-887F-A02D6102F5E6}" type="slidenum">
              <a:rPr lang="it-IT" smtClean="0"/>
              <a:t>‹N›</a:t>
            </a:fld>
            <a:endParaRPr lang="it-IT"/>
          </a:p>
        </p:txBody>
      </p:sp>
    </p:spTree>
    <p:extLst>
      <p:ext uri="{BB962C8B-B14F-4D97-AF65-F5344CB8AC3E}">
        <p14:creationId xmlns:p14="http://schemas.microsoft.com/office/powerpoint/2010/main" val="3159982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F911C37-6129-45DD-B7FE-402D8D5C8383}" type="datetimeFigureOut">
              <a:rPr lang="it-IT" smtClean="0"/>
              <a:t>17/02/2019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B0FF91-A525-4EF8-887F-A02D6102F5E6}" type="slidenum">
              <a:rPr lang="it-IT" smtClean="0"/>
              <a:t>‹N›</a:t>
            </a:fld>
            <a:endParaRPr lang="it-IT"/>
          </a:p>
        </p:txBody>
      </p:sp>
    </p:spTree>
    <p:extLst>
      <p:ext uri="{BB962C8B-B14F-4D97-AF65-F5344CB8AC3E}">
        <p14:creationId xmlns:p14="http://schemas.microsoft.com/office/powerpoint/2010/main" val="1987928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F911C37-6129-45DD-B7FE-402D8D5C8383}" type="datetimeFigureOut">
              <a:rPr lang="it-IT" smtClean="0"/>
              <a:t>17/02/2019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B0FF91-A525-4EF8-887F-A02D6102F5E6}" type="slidenum">
              <a:rPr lang="it-IT" smtClean="0"/>
              <a:t>‹N›</a:t>
            </a:fld>
            <a:endParaRPr lang="it-IT"/>
          </a:p>
        </p:txBody>
      </p:sp>
    </p:spTree>
    <p:extLst>
      <p:ext uri="{BB962C8B-B14F-4D97-AF65-F5344CB8AC3E}">
        <p14:creationId xmlns:p14="http://schemas.microsoft.com/office/powerpoint/2010/main" val="16673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F911C37-6129-45DD-B7FE-402D8D5C8383}" type="datetimeFigureOut">
              <a:rPr lang="it-IT" smtClean="0"/>
              <a:t>17/02/2019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B0FF91-A525-4EF8-887F-A02D6102F5E6}" type="slidenum">
              <a:rPr lang="it-IT" smtClean="0"/>
              <a:t>‹N›</a:t>
            </a:fld>
            <a:endParaRPr lang="it-IT"/>
          </a:p>
        </p:txBody>
      </p:sp>
    </p:spTree>
    <p:extLst>
      <p:ext uri="{BB962C8B-B14F-4D97-AF65-F5344CB8AC3E}">
        <p14:creationId xmlns:p14="http://schemas.microsoft.com/office/powerpoint/2010/main" val="4117010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F911C37-6129-45DD-B7FE-402D8D5C8383}" type="datetimeFigureOut">
              <a:rPr lang="it-IT" smtClean="0"/>
              <a:t>17/02/2019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AB0FF91-A525-4EF8-887F-A02D6102F5E6}" type="slidenum">
              <a:rPr lang="it-IT" smtClean="0"/>
              <a:t>‹N›</a:t>
            </a:fld>
            <a:endParaRPr lang="it-IT"/>
          </a:p>
        </p:txBody>
      </p:sp>
    </p:spTree>
    <p:extLst>
      <p:ext uri="{BB962C8B-B14F-4D97-AF65-F5344CB8AC3E}">
        <p14:creationId xmlns:p14="http://schemas.microsoft.com/office/powerpoint/2010/main" val="4100114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F911C37-6129-45DD-B7FE-402D8D5C8383}" type="datetimeFigureOut">
              <a:rPr lang="it-IT" smtClean="0"/>
              <a:t>17/02/2019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AB0FF91-A525-4EF8-887F-A02D6102F5E6}" type="slidenum">
              <a:rPr lang="it-IT" smtClean="0"/>
              <a:t>‹N›</a:t>
            </a:fld>
            <a:endParaRPr lang="it-IT"/>
          </a:p>
        </p:txBody>
      </p:sp>
    </p:spTree>
    <p:extLst>
      <p:ext uri="{BB962C8B-B14F-4D97-AF65-F5344CB8AC3E}">
        <p14:creationId xmlns:p14="http://schemas.microsoft.com/office/powerpoint/2010/main" val="1649233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F911C37-6129-45DD-B7FE-402D8D5C8383}" type="datetimeFigureOut">
              <a:rPr lang="it-IT" smtClean="0"/>
              <a:t>17/02/2019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AB0FF91-A525-4EF8-887F-A02D6102F5E6}" type="slidenum">
              <a:rPr lang="it-IT" smtClean="0"/>
              <a:t>‹N›</a:t>
            </a:fld>
            <a:endParaRPr lang="it-IT"/>
          </a:p>
        </p:txBody>
      </p:sp>
    </p:spTree>
    <p:extLst>
      <p:ext uri="{BB962C8B-B14F-4D97-AF65-F5344CB8AC3E}">
        <p14:creationId xmlns:p14="http://schemas.microsoft.com/office/powerpoint/2010/main" val="3438435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F911C37-6129-45DD-B7FE-402D8D5C8383}" type="datetimeFigureOut">
              <a:rPr lang="it-IT" smtClean="0"/>
              <a:t>17/02/2019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AB0FF91-A525-4EF8-887F-A02D6102F5E6}" type="slidenum">
              <a:rPr lang="it-IT" smtClean="0"/>
              <a:t>‹N›</a:t>
            </a:fld>
            <a:endParaRPr lang="it-IT"/>
          </a:p>
        </p:txBody>
      </p:sp>
    </p:spTree>
    <p:extLst>
      <p:ext uri="{BB962C8B-B14F-4D97-AF65-F5344CB8AC3E}">
        <p14:creationId xmlns:p14="http://schemas.microsoft.com/office/powerpoint/2010/main" val="536525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F911C37-6129-45DD-B7FE-402D8D5C8383}" type="datetimeFigureOut">
              <a:rPr lang="it-IT" smtClean="0"/>
              <a:t>17/02/2019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AB0FF91-A525-4EF8-887F-A02D6102F5E6}" type="slidenum">
              <a:rPr lang="it-IT" smtClean="0"/>
              <a:t>‹N›</a:t>
            </a:fld>
            <a:endParaRPr lang="it-IT"/>
          </a:p>
        </p:txBody>
      </p:sp>
    </p:spTree>
    <p:extLst>
      <p:ext uri="{BB962C8B-B14F-4D97-AF65-F5344CB8AC3E}">
        <p14:creationId xmlns:p14="http://schemas.microsoft.com/office/powerpoint/2010/main" val="1631955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F911C37-6129-45DD-B7FE-402D8D5C8383}" type="datetimeFigureOut">
              <a:rPr lang="it-IT" smtClean="0"/>
              <a:t>17/02/2019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AB0FF91-A525-4EF8-887F-A02D6102F5E6}" type="slidenum">
              <a:rPr lang="it-IT" smtClean="0"/>
              <a:t>‹N›</a:t>
            </a:fld>
            <a:endParaRPr lang="it-IT"/>
          </a:p>
        </p:txBody>
      </p:sp>
    </p:spTree>
    <p:extLst>
      <p:ext uri="{BB962C8B-B14F-4D97-AF65-F5344CB8AC3E}">
        <p14:creationId xmlns:p14="http://schemas.microsoft.com/office/powerpoint/2010/main" val="5541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11C37-6129-45DD-B7FE-402D8D5C8383}" type="datetimeFigureOut">
              <a:rPr lang="it-IT" smtClean="0"/>
              <a:t>17/02/2019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B0FF91-A525-4EF8-887F-A02D6102F5E6}" type="slidenum">
              <a:rPr lang="it-IT" smtClean="0"/>
              <a:t>‹N›</a:t>
            </a:fld>
            <a:endParaRPr lang="it-IT"/>
          </a:p>
        </p:txBody>
      </p:sp>
    </p:spTree>
    <p:extLst>
      <p:ext uri="{BB962C8B-B14F-4D97-AF65-F5344CB8AC3E}">
        <p14:creationId xmlns:p14="http://schemas.microsoft.com/office/powerpoint/2010/main" val="3825122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0.gif"/><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5.gif"/></Relationships>
</file>

<file path=ppt/slides/_rels/slide1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gif"/></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44.jp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50.gif"/><Relationship Id="rId5" Type="http://schemas.openxmlformats.org/officeDocument/2006/relationships/image" Target="../media/image49.jpeg"/><Relationship Id="rId4" Type="http://schemas.openxmlformats.org/officeDocument/2006/relationships/image" Target="../media/image48.gif"/></Relationships>
</file>

<file path=ppt/slides/_rels/slide1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54.jpg"/><Relationship Id="rId4" Type="http://schemas.openxmlformats.org/officeDocument/2006/relationships/image" Target="../media/image53.gif"/></Relationships>
</file>

<file path=ppt/slides/_rels/slide1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61.jp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gif"/></Relationships>
</file>

<file path=ppt/slides/_rels/slide2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1.jp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22.gif"/><Relationship Id="rId7" Type="http://schemas.openxmlformats.org/officeDocument/2006/relationships/image" Target="../media/image26.gif"/><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ttangolo 3"/>
          <p:cNvSpPr/>
          <p:nvPr/>
        </p:nvSpPr>
        <p:spPr>
          <a:xfrm>
            <a:off x="323528" y="260646"/>
            <a:ext cx="4176464" cy="1323439"/>
          </a:xfrm>
          <a:prstGeom prst="rect">
            <a:avLst/>
          </a:prstGeom>
          <a:noFill/>
          <a:ln w="28575">
            <a:solidFill>
              <a:schemeClr val="bg1"/>
            </a:solidFill>
          </a:ln>
        </p:spPr>
        <p:txBody>
          <a:bodyPr wrap="square" lIns="91440" tIns="45720" rIns="91440" bIns="45720">
            <a:spAutoFit/>
          </a:bodyPr>
          <a:lstStyle/>
          <a:p>
            <a:pPr algn="ctr"/>
            <a:r>
              <a:rPr lang="it-IT"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Il latte</a:t>
            </a:r>
            <a:endParaRPr lang="it-IT" sz="8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CasellaDiTesto 4"/>
          <p:cNvSpPr txBox="1"/>
          <p:nvPr/>
        </p:nvSpPr>
        <p:spPr>
          <a:xfrm>
            <a:off x="7783011" y="4847515"/>
            <a:ext cx="1172180" cy="369332"/>
          </a:xfrm>
          <a:prstGeom prst="rect">
            <a:avLst/>
          </a:prstGeom>
          <a:solidFill>
            <a:srgbClr val="00B0F0"/>
          </a:solidFill>
          <a:ln>
            <a:solidFill>
              <a:schemeClr val="bg1"/>
            </a:solidFill>
          </a:ln>
        </p:spPr>
        <p:txBody>
          <a:bodyPr wrap="none" rtlCol="0">
            <a:spAutoFit/>
          </a:bodyPr>
          <a:lstStyle/>
          <a:p>
            <a:r>
              <a:rPr lang="it-IT" dirty="0" smtClean="0"/>
              <a:t>A cura di : </a:t>
            </a:r>
          </a:p>
        </p:txBody>
      </p:sp>
      <p:sp>
        <p:nvSpPr>
          <p:cNvPr id="6" name="CasellaDiTesto 5"/>
          <p:cNvSpPr txBox="1"/>
          <p:nvPr/>
        </p:nvSpPr>
        <p:spPr>
          <a:xfrm>
            <a:off x="5675939" y="5236464"/>
            <a:ext cx="3267241" cy="1569660"/>
          </a:xfrm>
          <a:prstGeom prst="rect">
            <a:avLst/>
          </a:prstGeom>
          <a:noFill/>
          <a:ln w="28575">
            <a:solidFill>
              <a:srgbClr val="00B0F0"/>
            </a:solidFill>
          </a:ln>
        </p:spPr>
        <p:txBody>
          <a:bodyPr wrap="none" rtlCol="0">
            <a:spAutoFit/>
          </a:bodyPr>
          <a:lstStyle/>
          <a:p>
            <a:pPr algn="r"/>
            <a:r>
              <a:rPr lang="it-IT" sz="2400" dirty="0" smtClean="0">
                <a:latin typeface="Aparajita" panose="020B0604020202020204" pitchFamily="34" charset="0"/>
                <a:cs typeface="Aparajita" panose="020B0604020202020204" pitchFamily="34" charset="0"/>
              </a:rPr>
              <a:t>Alessandra Spinelli</a:t>
            </a:r>
          </a:p>
          <a:p>
            <a:pPr algn="r"/>
            <a:r>
              <a:rPr lang="it-IT" sz="2400" dirty="0" smtClean="0">
                <a:latin typeface="Aparajita" panose="020B0604020202020204" pitchFamily="34" charset="0"/>
                <a:cs typeface="Aparajita" panose="020B0604020202020204" pitchFamily="34" charset="0"/>
              </a:rPr>
              <a:t>Elena </a:t>
            </a:r>
            <a:r>
              <a:rPr lang="it-IT" sz="2400" dirty="0" err="1" smtClean="0">
                <a:latin typeface="Aparajita" panose="020B0604020202020204" pitchFamily="34" charset="0"/>
                <a:cs typeface="Aparajita" panose="020B0604020202020204" pitchFamily="34" charset="0"/>
              </a:rPr>
              <a:t>Loconsole</a:t>
            </a:r>
            <a:endParaRPr lang="it-IT" sz="2400" dirty="0" smtClean="0">
              <a:latin typeface="Aparajita" panose="020B0604020202020204" pitchFamily="34" charset="0"/>
              <a:cs typeface="Aparajita" panose="020B0604020202020204" pitchFamily="34" charset="0"/>
            </a:endParaRPr>
          </a:p>
          <a:p>
            <a:pPr algn="r"/>
            <a:r>
              <a:rPr lang="it-IT" sz="2400" dirty="0" smtClean="0">
                <a:latin typeface="Aparajita" panose="020B0604020202020204" pitchFamily="34" charset="0"/>
                <a:cs typeface="Aparajita" panose="020B0604020202020204" pitchFamily="34" charset="0"/>
              </a:rPr>
              <a:t>Giuseppe Tommaso </a:t>
            </a:r>
            <a:r>
              <a:rPr lang="it-IT" sz="2400" dirty="0" err="1" smtClean="0">
                <a:latin typeface="Aparajita" panose="020B0604020202020204" pitchFamily="34" charset="0"/>
                <a:cs typeface="Aparajita" panose="020B0604020202020204" pitchFamily="34" charset="0"/>
              </a:rPr>
              <a:t>Labalestra</a:t>
            </a:r>
            <a:endParaRPr lang="it-IT" sz="2400" dirty="0" smtClean="0">
              <a:latin typeface="Aparajita" panose="020B0604020202020204" pitchFamily="34" charset="0"/>
              <a:cs typeface="Aparajita" panose="020B0604020202020204" pitchFamily="34" charset="0"/>
            </a:endParaRPr>
          </a:p>
          <a:p>
            <a:pPr algn="r"/>
            <a:r>
              <a:rPr lang="it-IT" sz="2400" dirty="0" smtClean="0">
                <a:latin typeface="Aparajita" panose="020B0604020202020204" pitchFamily="34" charset="0"/>
                <a:cs typeface="Aparajita" panose="020B0604020202020204" pitchFamily="34" charset="0"/>
              </a:rPr>
              <a:t>Saverio </a:t>
            </a:r>
            <a:r>
              <a:rPr lang="it-IT" sz="2400" dirty="0" err="1" smtClean="0">
                <a:latin typeface="Aparajita" panose="020B0604020202020204" pitchFamily="34" charset="0"/>
                <a:cs typeface="Aparajita" panose="020B0604020202020204" pitchFamily="34" charset="0"/>
              </a:rPr>
              <a:t>Cannito</a:t>
            </a:r>
            <a:endParaRPr lang="it-IT" sz="2400" dirty="0">
              <a:latin typeface="Aparajita" panose="020B0604020202020204" pitchFamily="34" charset="0"/>
              <a:cs typeface="Aparajita" panose="020B0604020202020204" pitchFamily="34" charset="0"/>
            </a:endParaRPr>
          </a:p>
        </p:txBody>
      </p:sp>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772816"/>
            <a:ext cx="2880320" cy="1919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1442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6"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80">
                                          <p:stCondLst>
                                            <p:cond delay="0"/>
                                          </p:stCondLst>
                                        </p:cTn>
                                        <p:tgtEl>
                                          <p:spTgt spid="12"/>
                                        </p:tgtEl>
                                      </p:cBhvr>
                                    </p:animEffect>
                                    <p:anim calcmode="lin" valueType="num">
                                      <p:cBhvr>
                                        <p:cTn id="1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6" dur="26">
                                          <p:stCondLst>
                                            <p:cond delay="650"/>
                                          </p:stCondLst>
                                        </p:cTn>
                                        <p:tgtEl>
                                          <p:spTgt spid="12"/>
                                        </p:tgtEl>
                                      </p:cBhvr>
                                      <p:to x="100000" y="60000"/>
                                    </p:animScale>
                                    <p:animScale>
                                      <p:cBhvr>
                                        <p:cTn id="17" dur="166" decel="50000">
                                          <p:stCondLst>
                                            <p:cond delay="676"/>
                                          </p:stCondLst>
                                        </p:cTn>
                                        <p:tgtEl>
                                          <p:spTgt spid="12"/>
                                        </p:tgtEl>
                                      </p:cBhvr>
                                      <p:to x="100000" y="100000"/>
                                    </p:animScale>
                                    <p:animScale>
                                      <p:cBhvr>
                                        <p:cTn id="18" dur="26">
                                          <p:stCondLst>
                                            <p:cond delay="1312"/>
                                          </p:stCondLst>
                                        </p:cTn>
                                        <p:tgtEl>
                                          <p:spTgt spid="12"/>
                                        </p:tgtEl>
                                      </p:cBhvr>
                                      <p:to x="100000" y="80000"/>
                                    </p:animScale>
                                    <p:animScale>
                                      <p:cBhvr>
                                        <p:cTn id="19" dur="166" decel="50000">
                                          <p:stCondLst>
                                            <p:cond delay="1338"/>
                                          </p:stCondLst>
                                        </p:cTn>
                                        <p:tgtEl>
                                          <p:spTgt spid="12"/>
                                        </p:tgtEl>
                                      </p:cBhvr>
                                      <p:to x="100000" y="100000"/>
                                    </p:animScale>
                                    <p:animScale>
                                      <p:cBhvr>
                                        <p:cTn id="20" dur="26">
                                          <p:stCondLst>
                                            <p:cond delay="1642"/>
                                          </p:stCondLst>
                                        </p:cTn>
                                        <p:tgtEl>
                                          <p:spTgt spid="12"/>
                                        </p:tgtEl>
                                      </p:cBhvr>
                                      <p:to x="100000" y="90000"/>
                                    </p:animScale>
                                    <p:animScale>
                                      <p:cBhvr>
                                        <p:cTn id="21" dur="166" decel="50000">
                                          <p:stCondLst>
                                            <p:cond delay="1668"/>
                                          </p:stCondLst>
                                        </p:cTn>
                                        <p:tgtEl>
                                          <p:spTgt spid="12"/>
                                        </p:tgtEl>
                                      </p:cBhvr>
                                      <p:to x="100000" y="100000"/>
                                    </p:animScale>
                                    <p:animScale>
                                      <p:cBhvr>
                                        <p:cTn id="22" dur="26">
                                          <p:stCondLst>
                                            <p:cond delay="1808"/>
                                          </p:stCondLst>
                                        </p:cTn>
                                        <p:tgtEl>
                                          <p:spTgt spid="12"/>
                                        </p:tgtEl>
                                      </p:cBhvr>
                                      <p:to x="100000" y="95000"/>
                                    </p:animScale>
                                    <p:animScale>
                                      <p:cBhvr>
                                        <p:cTn id="23" dur="166" decel="50000">
                                          <p:stCondLst>
                                            <p:cond delay="1834"/>
                                          </p:stCondLst>
                                        </p:cTn>
                                        <p:tgtEl>
                                          <p:spTgt spid="12"/>
                                        </p:tgtEl>
                                      </p:cBhvr>
                                      <p:to x="100000" y="100000"/>
                                    </p:animScale>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9000" r="-9000"/>
          </a:stretch>
        </a:blipFill>
        <a:effectLst/>
      </p:bgPr>
    </p:bg>
    <p:spTree>
      <p:nvGrpSpPr>
        <p:cNvPr id="1" name=""/>
        <p:cNvGrpSpPr/>
        <p:nvPr/>
      </p:nvGrpSpPr>
      <p:grpSpPr>
        <a:xfrm>
          <a:off x="0" y="0"/>
          <a:ext cx="0" cy="0"/>
          <a:chOff x="0" y="0"/>
          <a:chExt cx="0" cy="0"/>
        </a:xfrm>
      </p:grpSpPr>
      <p:sp>
        <p:nvSpPr>
          <p:cNvPr id="4" name="CasellaDiTesto 3"/>
          <p:cNvSpPr txBox="1"/>
          <p:nvPr/>
        </p:nvSpPr>
        <p:spPr>
          <a:xfrm>
            <a:off x="481175" y="238010"/>
            <a:ext cx="8267289" cy="830997"/>
          </a:xfrm>
          <a:prstGeom prst="rect">
            <a:avLst/>
          </a:prstGeom>
          <a:solidFill>
            <a:schemeClr val="bg2"/>
          </a:solidFill>
          <a:ln>
            <a:solidFill>
              <a:schemeClr val="tx1"/>
            </a:solidFill>
          </a:ln>
        </p:spPr>
        <p:txBody>
          <a:bodyPr wrap="square" rtlCol="0">
            <a:spAutoFit/>
          </a:bodyPr>
          <a:lstStyle/>
          <a:p>
            <a:pPr algn="ctr"/>
            <a:r>
              <a:rPr lang="it-IT" sz="2800" b="1" dirty="0">
                <a:latin typeface="Baskerville Old Face" panose="02020602080505020303" pitchFamily="18" charset="0"/>
              </a:rPr>
              <a:t>Classificazione in base al trattamento </a:t>
            </a:r>
            <a:r>
              <a:rPr lang="it-IT" sz="2800" b="1" dirty="0" smtClean="0">
                <a:latin typeface="Baskerville Old Face" panose="02020602080505020303" pitchFamily="18" charset="0"/>
              </a:rPr>
              <a:t>termico :</a:t>
            </a:r>
            <a:endParaRPr lang="it-IT" sz="2800" dirty="0">
              <a:latin typeface="Baskerville Old Face" panose="02020602080505020303" pitchFamily="18" charset="0"/>
            </a:endParaRPr>
          </a:p>
          <a:p>
            <a:endParaRPr lang="it-IT" sz="2000" dirty="0"/>
          </a:p>
        </p:txBody>
      </p:sp>
      <p:sp>
        <p:nvSpPr>
          <p:cNvPr id="5" name="CasellaDiTesto 4"/>
          <p:cNvSpPr txBox="1"/>
          <p:nvPr/>
        </p:nvSpPr>
        <p:spPr>
          <a:xfrm>
            <a:off x="681365" y="1571338"/>
            <a:ext cx="2234450" cy="461665"/>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r>
              <a:rPr lang="it-IT" sz="2400" b="1" dirty="0" smtClean="0">
                <a:latin typeface="Baskerville Old Face" panose="02020602080505020303" pitchFamily="18" charset="0"/>
              </a:rPr>
              <a:t>Latte crudo  </a:t>
            </a:r>
            <a:endParaRPr lang="it-IT" sz="2400" b="1" dirty="0">
              <a:latin typeface="Baskerville Old Face" panose="02020602080505020303" pitchFamily="18" charset="0"/>
            </a:endParaRPr>
          </a:p>
        </p:txBody>
      </p:sp>
      <p:sp>
        <p:nvSpPr>
          <p:cNvPr id="6" name="CasellaDiTesto 5"/>
          <p:cNvSpPr txBox="1"/>
          <p:nvPr/>
        </p:nvSpPr>
        <p:spPr>
          <a:xfrm>
            <a:off x="4692120" y="1687252"/>
            <a:ext cx="2610010" cy="461665"/>
          </a:xfrm>
          <a:prstGeom prst="rect">
            <a:avLst/>
          </a:prstGeom>
          <a:solidFill>
            <a:schemeClr val="accent3">
              <a:lumMod val="20000"/>
              <a:lumOff val="80000"/>
            </a:schemeClr>
          </a:solidFill>
        </p:spPr>
        <p:txBody>
          <a:bodyPr wrap="none" rtlCol="0">
            <a:spAutoFit/>
          </a:bodyPr>
          <a:lstStyle/>
          <a:p>
            <a:pPr marL="285750" indent="-285750" algn="ctr">
              <a:buFont typeface="Arial" panose="020B0604020202020204" pitchFamily="34" charset="0"/>
              <a:buChar char="•"/>
            </a:pPr>
            <a:r>
              <a:rPr lang="it-IT" sz="2400" b="1" dirty="0" smtClean="0">
                <a:latin typeface="Baskerville Old Face" panose="02020602080505020303" pitchFamily="18" charset="0"/>
              </a:rPr>
              <a:t>Latte pastorizzato</a:t>
            </a:r>
            <a:endParaRPr lang="it-IT" sz="2400" b="1" dirty="0">
              <a:latin typeface="Baskerville Old Face" panose="02020602080505020303" pitchFamily="18" charset="0"/>
            </a:endParaRPr>
          </a:p>
        </p:txBody>
      </p:sp>
      <p:sp>
        <p:nvSpPr>
          <p:cNvPr id="7" name="CasellaDiTesto 6"/>
          <p:cNvSpPr txBox="1"/>
          <p:nvPr/>
        </p:nvSpPr>
        <p:spPr>
          <a:xfrm>
            <a:off x="285054" y="5104909"/>
            <a:ext cx="2891785" cy="769441"/>
          </a:xfrm>
          <a:prstGeom prst="rect">
            <a:avLst/>
          </a:prstGeom>
          <a:solidFill>
            <a:schemeClr val="accent6">
              <a:lumMod val="40000"/>
              <a:lumOff val="60000"/>
            </a:schemeClr>
          </a:solidFill>
        </p:spPr>
        <p:txBody>
          <a:bodyPr wrap="square" rtlCol="0">
            <a:spAutoFit/>
          </a:bodyPr>
          <a:lstStyle/>
          <a:p>
            <a:pPr marL="285750" indent="-285750" algn="ctr">
              <a:buFont typeface="Arial" panose="020B0604020202020204" pitchFamily="34" charset="0"/>
              <a:buChar char="•"/>
            </a:pPr>
            <a:r>
              <a:rPr lang="it-IT" sz="2000" b="1" dirty="0" smtClean="0">
                <a:latin typeface="Baskerville Old Face" panose="02020602080505020303" pitchFamily="18" charset="0"/>
              </a:rPr>
              <a:t>Latte fresco </a:t>
            </a:r>
            <a:r>
              <a:rPr lang="it-IT" sz="2400" b="1" dirty="0" smtClean="0">
                <a:latin typeface="Baskerville Old Face" panose="02020602080505020303" pitchFamily="18" charset="0"/>
              </a:rPr>
              <a:t>pastorizzato</a:t>
            </a:r>
            <a:endParaRPr lang="it-IT" sz="2000" b="1" dirty="0">
              <a:latin typeface="Baskerville Old Face" panose="02020602080505020303" pitchFamily="18" charset="0"/>
            </a:endParaRPr>
          </a:p>
        </p:txBody>
      </p:sp>
      <p:sp>
        <p:nvSpPr>
          <p:cNvPr id="8" name="CasellaDiTesto 7"/>
          <p:cNvSpPr txBox="1"/>
          <p:nvPr/>
        </p:nvSpPr>
        <p:spPr>
          <a:xfrm>
            <a:off x="343581" y="4116003"/>
            <a:ext cx="4632230" cy="400110"/>
          </a:xfrm>
          <a:prstGeom prst="rect">
            <a:avLst/>
          </a:prstGeom>
          <a:solidFill>
            <a:srgbClr val="FFC000"/>
          </a:solidFill>
        </p:spPr>
        <p:txBody>
          <a:bodyPr wrap="none" rtlCol="0">
            <a:spAutoFit/>
          </a:bodyPr>
          <a:lstStyle/>
          <a:p>
            <a:pPr marL="285750" indent="-285750">
              <a:buFont typeface="Arial" panose="020B0604020202020204" pitchFamily="34" charset="0"/>
              <a:buChar char="•"/>
            </a:pPr>
            <a:r>
              <a:rPr lang="it-IT" sz="2000" b="1" dirty="0" smtClean="0"/>
              <a:t>Latte fresco pastorizzato di alta qualità </a:t>
            </a:r>
            <a:endParaRPr lang="it-IT" sz="2000" b="1" dirty="0"/>
          </a:p>
        </p:txBody>
      </p:sp>
      <p:sp>
        <p:nvSpPr>
          <p:cNvPr id="9" name="CasellaDiTesto 8"/>
          <p:cNvSpPr txBox="1"/>
          <p:nvPr/>
        </p:nvSpPr>
        <p:spPr>
          <a:xfrm>
            <a:off x="5580112" y="4472907"/>
            <a:ext cx="3374216" cy="461665"/>
          </a:xfrm>
          <a:prstGeom prst="rect">
            <a:avLst/>
          </a:prstGeom>
          <a:solidFill>
            <a:schemeClr val="accent5">
              <a:lumMod val="40000"/>
              <a:lumOff val="60000"/>
            </a:schemeClr>
          </a:solidFill>
        </p:spPr>
        <p:txBody>
          <a:bodyPr wrap="square" rtlCol="0">
            <a:spAutoFit/>
          </a:bodyPr>
          <a:lstStyle/>
          <a:p>
            <a:pPr marL="285750" indent="-285750" algn="ctr">
              <a:buFont typeface="Arial" panose="020B0604020202020204" pitchFamily="34" charset="0"/>
              <a:buChar char="•"/>
            </a:pPr>
            <a:r>
              <a:rPr lang="it-IT" sz="2400" b="1" dirty="0" smtClean="0">
                <a:latin typeface="Baskerville Old Face" panose="02020602080505020303" pitchFamily="18" charset="0"/>
              </a:rPr>
              <a:t>Latte microfiltrato </a:t>
            </a:r>
            <a:endParaRPr lang="it-IT" sz="2400" b="1" dirty="0">
              <a:latin typeface="Baskerville Old Face" panose="02020602080505020303" pitchFamily="18" charset="0"/>
            </a:endParaRPr>
          </a:p>
        </p:txBody>
      </p:sp>
      <p:sp>
        <p:nvSpPr>
          <p:cNvPr id="10" name="CasellaDiTesto 9"/>
          <p:cNvSpPr txBox="1"/>
          <p:nvPr/>
        </p:nvSpPr>
        <p:spPr>
          <a:xfrm>
            <a:off x="3455587" y="4904854"/>
            <a:ext cx="2124525" cy="400110"/>
          </a:xfrm>
          <a:prstGeom prst="rect">
            <a:avLst/>
          </a:prstGeom>
          <a:solidFill>
            <a:schemeClr val="accent4">
              <a:lumMod val="60000"/>
              <a:lumOff val="40000"/>
            </a:schemeClr>
          </a:solidFill>
        </p:spPr>
        <p:txBody>
          <a:bodyPr wrap="square" rtlCol="0">
            <a:spAutoFit/>
          </a:bodyPr>
          <a:lstStyle/>
          <a:p>
            <a:pPr marL="285750" indent="-285750" algn="ctr">
              <a:buFont typeface="Arial" panose="020B0604020202020204" pitchFamily="34" charset="0"/>
              <a:buChar char="•"/>
            </a:pPr>
            <a:r>
              <a:rPr lang="it-IT" sz="2000" b="1" dirty="0" smtClean="0">
                <a:latin typeface="Baskerville Old Face" panose="02020602080505020303" pitchFamily="18" charset="0"/>
              </a:rPr>
              <a:t>Latte UHT</a:t>
            </a:r>
            <a:endParaRPr lang="it-IT" sz="2000" b="1" dirty="0">
              <a:latin typeface="Baskerville Old Face" panose="02020602080505020303" pitchFamily="18" charset="0"/>
            </a:endParaRPr>
          </a:p>
        </p:txBody>
      </p:sp>
      <p:sp>
        <p:nvSpPr>
          <p:cNvPr id="11" name="CasellaDiTesto 10"/>
          <p:cNvSpPr txBox="1"/>
          <p:nvPr/>
        </p:nvSpPr>
        <p:spPr>
          <a:xfrm>
            <a:off x="4616271" y="3007405"/>
            <a:ext cx="4406334" cy="400110"/>
          </a:xfrm>
          <a:prstGeom prst="rect">
            <a:avLst/>
          </a:prstGeom>
          <a:solidFill>
            <a:schemeClr val="accent1">
              <a:lumMod val="40000"/>
              <a:lumOff val="60000"/>
            </a:schemeClr>
          </a:solidFill>
        </p:spPr>
        <p:txBody>
          <a:bodyPr wrap="none" rtlCol="0">
            <a:spAutoFit/>
          </a:bodyPr>
          <a:lstStyle/>
          <a:p>
            <a:pPr marL="285750" indent="-285750">
              <a:buFont typeface="Arial" panose="020B0604020202020204" pitchFamily="34" charset="0"/>
              <a:buChar char="•"/>
            </a:pPr>
            <a:r>
              <a:rPr lang="it-IT" sz="2000" b="1" dirty="0" smtClean="0"/>
              <a:t>Latte sterilizzato con metodo classico</a:t>
            </a:r>
            <a:endParaRPr lang="it-IT" sz="2000" b="1" dirty="0"/>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53931"/>
            <a:ext cx="594588" cy="594588"/>
          </a:xfrm>
          <a:prstGeom prst="rect">
            <a:avLst/>
          </a:prstGeom>
        </p:spPr>
      </p:pic>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175" y="2612872"/>
            <a:ext cx="594588" cy="594588"/>
          </a:xfrm>
          <a:prstGeom prst="rect">
            <a:avLst/>
          </a:prstGeom>
        </p:spPr>
      </p:pic>
      <p:pic>
        <p:nvPicPr>
          <p:cNvPr id="13" name="Immagin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4826" y="1260918"/>
            <a:ext cx="594588" cy="594588"/>
          </a:xfrm>
          <a:prstGeom prst="rect">
            <a:avLst/>
          </a:prstGeom>
        </p:spPr>
      </p:pic>
      <p:pic>
        <p:nvPicPr>
          <p:cNvPr id="14" name="Immagin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223" y="2709500"/>
            <a:ext cx="594588" cy="594588"/>
          </a:xfrm>
          <a:prstGeom prst="rect">
            <a:avLst/>
          </a:prstGeom>
        </p:spPr>
      </p:pic>
      <p:pic>
        <p:nvPicPr>
          <p:cNvPr id="15" name="Immagin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17" y="3699083"/>
            <a:ext cx="594588" cy="594588"/>
          </a:xfrm>
          <a:prstGeom prst="rect">
            <a:avLst/>
          </a:prstGeom>
        </p:spPr>
      </p:pic>
      <p:pic>
        <p:nvPicPr>
          <p:cNvPr id="16" name="Immagin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11" y="1209317"/>
            <a:ext cx="594588" cy="594588"/>
          </a:xfrm>
          <a:prstGeom prst="rect">
            <a:avLst/>
          </a:prstGeom>
        </p:spPr>
      </p:pic>
      <p:pic>
        <p:nvPicPr>
          <p:cNvPr id="17" name="Immagin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2818" y="4035747"/>
            <a:ext cx="594588" cy="594588"/>
          </a:xfrm>
          <a:prstGeom prst="rect">
            <a:avLst/>
          </a:prstGeom>
        </p:spPr>
      </p:pic>
      <p:sp>
        <p:nvSpPr>
          <p:cNvPr id="18" name="CasellaDiTesto 17"/>
          <p:cNvSpPr txBox="1"/>
          <p:nvPr/>
        </p:nvSpPr>
        <p:spPr>
          <a:xfrm>
            <a:off x="472690" y="2033003"/>
            <a:ext cx="2704149" cy="1754326"/>
          </a:xfrm>
          <a:prstGeom prst="rect">
            <a:avLst/>
          </a:prstGeom>
          <a:solidFill>
            <a:schemeClr val="tx2">
              <a:lumMod val="60000"/>
              <a:lumOff val="40000"/>
            </a:schemeClr>
          </a:solidFill>
        </p:spPr>
        <p:txBody>
          <a:bodyPr wrap="square" rtlCol="0">
            <a:spAutoFit/>
          </a:bodyPr>
          <a:lstStyle/>
          <a:p>
            <a:pPr algn="ctr"/>
            <a:r>
              <a:rPr lang="it-IT" dirty="0">
                <a:latin typeface="Baskerville Old Face" panose="02020602080505020303" pitchFamily="18" charset="0"/>
              </a:rPr>
              <a:t>Latte non sottoposto ad una temperatura superiore a 40°C né ad un trattamento avente un effetto equivalente.</a:t>
            </a:r>
          </a:p>
          <a:p>
            <a:endParaRPr lang="it-IT" dirty="0"/>
          </a:p>
        </p:txBody>
      </p:sp>
      <p:sp>
        <p:nvSpPr>
          <p:cNvPr id="19" name="CasellaDiTesto 18"/>
          <p:cNvSpPr txBox="1"/>
          <p:nvPr/>
        </p:nvSpPr>
        <p:spPr>
          <a:xfrm>
            <a:off x="5845002" y="4944223"/>
            <a:ext cx="2957203" cy="1631216"/>
          </a:xfrm>
          <a:prstGeom prst="rect">
            <a:avLst/>
          </a:prstGeom>
          <a:solidFill>
            <a:schemeClr val="accent1">
              <a:lumMod val="60000"/>
              <a:lumOff val="40000"/>
            </a:schemeClr>
          </a:solidFill>
        </p:spPr>
        <p:txBody>
          <a:bodyPr wrap="square" rtlCol="0">
            <a:spAutoFit/>
          </a:bodyPr>
          <a:lstStyle/>
          <a:p>
            <a:pPr algn="ctr"/>
            <a:r>
              <a:rPr lang="it-IT" sz="2000" dirty="0">
                <a:latin typeface="Baskerville Old Face" panose="02020602080505020303" pitchFamily="18" charset="0"/>
              </a:rPr>
              <a:t>Prevede oltre alla pastorizzazione un trattamento di microfiltrazione, una tecnica di filtrazione </a:t>
            </a:r>
          </a:p>
        </p:txBody>
      </p:sp>
      <p:pic>
        <p:nvPicPr>
          <p:cNvPr id="20" name="Immagin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7706" y="4542121"/>
            <a:ext cx="594588" cy="594588"/>
          </a:xfrm>
          <a:prstGeom prst="rect">
            <a:avLst/>
          </a:prstGeom>
        </p:spPr>
      </p:pic>
      <p:sp>
        <p:nvSpPr>
          <p:cNvPr id="23" name="CasellaDiTesto 22"/>
          <p:cNvSpPr txBox="1"/>
          <p:nvPr/>
        </p:nvSpPr>
        <p:spPr>
          <a:xfrm>
            <a:off x="3359791" y="5373836"/>
            <a:ext cx="2316115" cy="1200329"/>
          </a:xfrm>
          <a:prstGeom prst="rect">
            <a:avLst/>
          </a:prstGeom>
          <a:solidFill>
            <a:schemeClr val="accent2">
              <a:lumMod val="40000"/>
              <a:lumOff val="60000"/>
            </a:schemeClr>
          </a:solidFill>
        </p:spPr>
        <p:txBody>
          <a:bodyPr wrap="square" rtlCol="0">
            <a:spAutoFit/>
          </a:bodyPr>
          <a:lstStyle/>
          <a:p>
            <a:pPr algn="ctr"/>
            <a:r>
              <a:rPr lang="it-IT" dirty="0">
                <a:latin typeface="Baskerville Old Face" panose="02020602080505020303" pitchFamily="18" charset="0"/>
              </a:rPr>
              <a:t>Il latte a temperatura ultra alta (UHT) è ottenuto mediante un </a:t>
            </a:r>
            <a:r>
              <a:rPr lang="it-IT" dirty="0" smtClean="0">
                <a:latin typeface="Baskerville Old Face" panose="02020602080505020303" pitchFamily="18" charset="0"/>
              </a:rPr>
              <a:t>trattamento</a:t>
            </a:r>
            <a:endParaRPr lang="it-IT" dirty="0">
              <a:latin typeface="Baskerville Old Face" panose="02020602080505020303" pitchFamily="18" charset="0"/>
            </a:endParaRPr>
          </a:p>
        </p:txBody>
      </p:sp>
    </p:spTree>
    <p:extLst>
      <p:ext uri="{BB962C8B-B14F-4D97-AF65-F5344CB8AC3E}">
        <p14:creationId xmlns:p14="http://schemas.microsoft.com/office/powerpoint/2010/main" val="310160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6"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par>
                          <p:cTn id="20" fill="hold">
                            <p:stCondLst>
                              <p:cond delay="4000"/>
                            </p:stCondLst>
                            <p:childTnLst>
                              <p:par>
                                <p:cTn id="21" presetID="21" presetClass="entr" presetSubtype="1"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par>
                          <p:cTn id="27" fill="hold">
                            <p:stCondLst>
                              <p:cond delay="6000"/>
                            </p:stCondLst>
                            <p:childTnLst>
                              <p:par>
                                <p:cTn id="28" presetID="2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par>
                          <p:cTn id="34" fill="hold">
                            <p:stCondLst>
                              <p:cond delay="6500"/>
                            </p:stCondLst>
                            <p:childTnLst>
                              <p:par>
                                <p:cTn id="35" presetID="26"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80">
                                          <p:stCondLst>
                                            <p:cond delay="0"/>
                                          </p:stCondLst>
                                        </p:cTn>
                                        <p:tgtEl>
                                          <p:spTgt spid="2"/>
                                        </p:tgtEl>
                                      </p:cBhvr>
                                    </p:animEffect>
                                    <p:anim calcmode="lin" valueType="num">
                                      <p:cBhvr>
                                        <p:cTn id="3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3" dur="26">
                                          <p:stCondLst>
                                            <p:cond delay="650"/>
                                          </p:stCondLst>
                                        </p:cTn>
                                        <p:tgtEl>
                                          <p:spTgt spid="2"/>
                                        </p:tgtEl>
                                      </p:cBhvr>
                                      <p:to x="100000" y="60000"/>
                                    </p:animScale>
                                    <p:animScale>
                                      <p:cBhvr>
                                        <p:cTn id="44" dur="166" decel="50000">
                                          <p:stCondLst>
                                            <p:cond delay="676"/>
                                          </p:stCondLst>
                                        </p:cTn>
                                        <p:tgtEl>
                                          <p:spTgt spid="2"/>
                                        </p:tgtEl>
                                      </p:cBhvr>
                                      <p:to x="100000" y="100000"/>
                                    </p:animScale>
                                    <p:animScale>
                                      <p:cBhvr>
                                        <p:cTn id="45" dur="26">
                                          <p:stCondLst>
                                            <p:cond delay="1312"/>
                                          </p:stCondLst>
                                        </p:cTn>
                                        <p:tgtEl>
                                          <p:spTgt spid="2"/>
                                        </p:tgtEl>
                                      </p:cBhvr>
                                      <p:to x="100000" y="80000"/>
                                    </p:animScale>
                                    <p:animScale>
                                      <p:cBhvr>
                                        <p:cTn id="46" dur="166" decel="50000">
                                          <p:stCondLst>
                                            <p:cond delay="1338"/>
                                          </p:stCondLst>
                                        </p:cTn>
                                        <p:tgtEl>
                                          <p:spTgt spid="2"/>
                                        </p:tgtEl>
                                      </p:cBhvr>
                                      <p:to x="100000" y="100000"/>
                                    </p:animScale>
                                    <p:animScale>
                                      <p:cBhvr>
                                        <p:cTn id="47" dur="26">
                                          <p:stCondLst>
                                            <p:cond delay="1642"/>
                                          </p:stCondLst>
                                        </p:cTn>
                                        <p:tgtEl>
                                          <p:spTgt spid="2"/>
                                        </p:tgtEl>
                                      </p:cBhvr>
                                      <p:to x="100000" y="90000"/>
                                    </p:animScale>
                                    <p:animScale>
                                      <p:cBhvr>
                                        <p:cTn id="48" dur="166" decel="50000">
                                          <p:stCondLst>
                                            <p:cond delay="1668"/>
                                          </p:stCondLst>
                                        </p:cTn>
                                        <p:tgtEl>
                                          <p:spTgt spid="2"/>
                                        </p:tgtEl>
                                      </p:cBhvr>
                                      <p:to x="100000" y="100000"/>
                                    </p:animScale>
                                    <p:animScale>
                                      <p:cBhvr>
                                        <p:cTn id="49" dur="26">
                                          <p:stCondLst>
                                            <p:cond delay="1808"/>
                                          </p:stCondLst>
                                        </p:cTn>
                                        <p:tgtEl>
                                          <p:spTgt spid="2"/>
                                        </p:tgtEl>
                                      </p:cBhvr>
                                      <p:to x="100000" y="95000"/>
                                    </p:animScale>
                                    <p:animScale>
                                      <p:cBhvr>
                                        <p:cTn id="50" dur="166" decel="50000">
                                          <p:stCondLst>
                                            <p:cond delay="1834"/>
                                          </p:stCondLst>
                                        </p:cTn>
                                        <p:tgtEl>
                                          <p:spTgt spid="2"/>
                                        </p:tgtEl>
                                      </p:cBhvr>
                                      <p:to x="100000" y="100000"/>
                                    </p:animScale>
                                  </p:childTnLst>
                                </p:cTn>
                              </p:par>
                              <p:par>
                                <p:cTn id="51" presetID="45" presetClass="entr" presetSubtype="0" fill="hold" nodeType="with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animEffect transition="in" filter="fade">
                                      <p:cBhvr>
                                        <p:cTn id="53" dur="2000"/>
                                        <p:tgtEl>
                                          <p:spTgt spid="7">
                                            <p:txEl>
                                              <p:pRg st="0" end="0"/>
                                            </p:txEl>
                                          </p:spTgt>
                                        </p:tgtEl>
                                      </p:cBhvr>
                                    </p:animEffect>
                                    <p:anim calcmode="lin" valueType="num">
                                      <p:cBhvr>
                                        <p:cTn id="54"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55"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par>
                          <p:cTn id="56" fill="hold">
                            <p:stCondLst>
                              <p:cond delay="8500"/>
                            </p:stCondLst>
                            <p:childTnLst>
                              <p:par>
                                <p:cTn id="57" presetID="6" presetClass="entr" presetSubtype="16"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circle(in)">
                                      <p:cBhvr>
                                        <p:cTn id="59" dur="2000"/>
                                        <p:tgtEl>
                                          <p:spTgt spid="20"/>
                                        </p:tgtEl>
                                      </p:cBhvr>
                                    </p:animEffect>
                                  </p:childTnLst>
                                </p:cTn>
                              </p:par>
                              <p:par>
                                <p:cTn id="60" presetID="45" presetClass="entr" presetSubtype="0"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2000"/>
                                        <p:tgtEl>
                                          <p:spTgt spid="10"/>
                                        </p:tgtEl>
                                      </p:cBhvr>
                                    </p:animEffect>
                                    <p:anim calcmode="lin" valueType="num">
                                      <p:cBhvr>
                                        <p:cTn id="63" dur="2000" fill="hold"/>
                                        <p:tgtEl>
                                          <p:spTgt spid="10"/>
                                        </p:tgtEl>
                                        <p:attrNameLst>
                                          <p:attrName>ppt_w</p:attrName>
                                        </p:attrNameLst>
                                      </p:cBhvr>
                                      <p:tavLst>
                                        <p:tav tm="0" fmla="#ppt_w*sin(2.5*pi*$)">
                                          <p:val>
                                            <p:fltVal val="0"/>
                                          </p:val>
                                        </p:tav>
                                        <p:tav tm="100000">
                                          <p:val>
                                            <p:fltVal val="1"/>
                                          </p:val>
                                        </p:tav>
                                      </p:tavLst>
                                    </p:anim>
                                    <p:anim calcmode="lin" valueType="num">
                                      <p:cBhvr>
                                        <p:cTn id="64" dur="2000" fill="hold"/>
                                        <p:tgtEl>
                                          <p:spTgt spid="10"/>
                                        </p:tgtEl>
                                        <p:attrNameLst>
                                          <p:attrName>ppt_h</p:attrName>
                                        </p:attrNameLst>
                                      </p:cBhvr>
                                      <p:tavLst>
                                        <p:tav tm="0">
                                          <p:val>
                                            <p:strVal val="#ppt_h"/>
                                          </p:val>
                                        </p:tav>
                                        <p:tav tm="100000">
                                          <p:val>
                                            <p:strVal val="#ppt_h"/>
                                          </p:val>
                                        </p:tav>
                                      </p:tavLst>
                                    </p:anim>
                                  </p:childTnLst>
                                </p:cTn>
                              </p:par>
                              <p:par>
                                <p:cTn id="65" presetID="6" presetClass="entr" presetSubtype="16"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circle(in)">
                                      <p:cBhvr>
                                        <p:cTn id="67" dur="2000"/>
                                        <p:tgtEl>
                                          <p:spTgt spid="23"/>
                                        </p:tgtEl>
                                      </p:cBhvr>
                                    </p:animEffect>
                                  </p:childTnLst>
                                </p:cTn>
                              </p:par>
                            </p:childTnLst>
                          </p:cTn>
                        </p:par>
                        <p:par>
                          <p:cTn id="68" fill="hold">
                            <p:stCondLst>
                              <p:cond delay="10500"/>
                            </p:stCondLst>
                            <p:childTnLst>
                              <p:par>
                                <p:cTn id="69" presetID="26" presetClass="entr" presetSubtype="0"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down)">
                                      <p:cBhvr>
                                        <p:cTn id="71" dur="580">
                                          <p:stCondLst>
                                            <p:cond delay="0"/>
                                          </p:stCondLst>
                                        </p:cTn>
                                        <p:tgtEl>
                                          <p:spTgt spid="17"/>
                                        </p:tgtEl>
                                      </p:cBhvr>
                                    </p:animEffect>
                                    <p:anim calcmode="lin" valueType="num">
                                      <p:cBhvr>
                                        <p:cTn id="7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7" dur="26">
                                          <p:stCondLst>
                                            <p:cond delay="650"/>
                                          </p:stCondLst>
                                        </p:cTn>
                                        <p:tgtEl>
                                          <p:spTgt spid="17"/>
                                        </p:tgtEl>
                                      </p:cBhvr>
                                      <p:to x="100000" y="60000"/>
                                    </p:animScale>
                                    <p:animScale>
                                      <p:cBhvr>
                                        <p:cTn id="78" dur="166" decel="50000">
                                          <p:stCondLst>
                                            <p:cond delay="676"/>
                                          </p:stCondLst>
                                        </p:cTn>
                                        <p:tgtEl>
                                          <p:spTgt spid="17"/>
                                        </p:tgtEl>
                                      </p:cBhvr>
                                      <p:to x="100000" y="100000"/>
                                    </p:animScale>
                                    <p:animScale>
                                      <p:cBhvr>
                                        <p:cTn id="79" dur="26">
                                          <p:stCondLst>
                                            <p:cond delay="1312"/>
                                          </p:stCondLst>
                                        </p:cTn>
                                        <p:tgtEl>
                                          <p:spTgt spid="17"/>
                                        </p:tgtEl>
                                      </p:cBhvr>
                                      <p:to x="100000" y="80000"/>
                                    </p:animScale>
                                    <p:animScale>
                                      <p:cBhvr>
                                        <p:cTn id="80" dur="166" decel="50000">
                                          <p:stCondLst>
                                            <p:cond delay="1338"/>
                                          </p:stCondLst>
                                        </p:cTn>
                                        <p:tgtEl>
                                          <p:spTgt spid="17"/>
                                        </p:tgtEl>
                                      </p:cBhvr>
                                      <p:to x="100000" y="100000"/>
                                    </p:animScale>
                                    <p:animScale>
                                      <p:cBhvr>
                                        <p:cTn id="81" dur="26">
                                          <p:stCondLst>
                                            <p:cond delay="1642"/>
                                          </p:stCondLst>
                                        </p:cTn>
                                        <p:tgtEl>
                                          <p:spTgt spid="17"/>
                                        </p:tgtEl>
                                      </p:cBhvr>
                                      <p:to x="100000" y="90000"/>
                                    </p:animScale>
                                    <p:animScale>
                                      <p:cBhvr>
                                        <p:cTn id="82" dur="166" decel="50000">
                                          <p:stCondLst>
                                            <p:cond delay="1668"/>
                                          </p:stCondLst>
                                        </p:cTn>
                                        <p:tgtEl>
                                          <p:spTgt spid="17"/>
                                        </p:tgtEl>
                                      </p:cBhvr>
                                      <p:to x="100000" y="100000"/>
                                    </p:animScale>
                                    <p:animScale>
                                      <p:cBhvr>
                                        <p:cTn id="83" dur="26">
                                          <p:stCondLst>
                                            <p:cond delay="1808"/>
                                          </p:stCondLst>
                                        </p:cTn>
                                        <p:tgtEl>
                                          <p:spTgt spid="17"/>
                                        </p:tgtEl>
                                      </p:cBhvr>
                                      <p:to x="100000" y="95000"/>
                                    </p:animScale>
                                    <p:animScale>
                                      <p:cBhvr>
                                        <p:cTn id="84" dur="166" decel="50000">
                                          <p:stCondLst>
                                            <p:cond delay="1834"/>
                                          </p:stCondLst>
                                        </p:cTn>
                                        <p:tgtEl>
                                          <p:spTgt spid="17"/>
                                        </p:tgtEl>
                                      </p:cBhvr>
                                      <p:to x="100000" y="100000"/>
                                    </p:animScale>
                                  </p:childTnLst>
                                </p:cTn>
                              </p:par>
                              <p:par>
                                <p:cTn id="85" presetID="45" presetClass="entr" presetSubtype="0"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2000"/>
                                        <p:tgtEl>
                                          <p:spTgt spid="9"/>
                                        </p:tgtEl>
                                      </p:cBhvr>
                                    </p:animEffect>
                                    <p:anim calcmode="lin" valueType="num">
                                      <p:cBhvr>
                                        <p:cTn id="88" dur="2000" fill="hold"/>
                                        <p:tgtEl>
                                          <p:spTgt spid="9"/>
                                        </p:tgtEl>
                                        <p:attrNameLst>
                                          <p:attrName>ppt_w</p:attrName>
                                        </p:attrNameLst>
                                      </p:cBhvr>
                                      <p:tavLst>
                                        <p:tav tm="0" fmla="#ppt_w*sin(2.5*pi*$)">
                                          <p:val>
                                            <p:fltVal val="0"/>
                                          </p:val>
                                        </p:tav>
                                        <p:tav tm="100000">
                                          <p:val>
                                            <p:fltVal val="1"/>
                                          </p:val>
                                        </p:tav>
                                      </p:tavLst>
                                    </p:anim>
                                    <p:anim calcmode="lin" valueType="num">
                                      <p:cBhvr>
                                        <p:cTn id="89" dur="2000" fill="hold"/>
                                        <p:tgtEl>
                                          <p:spTgt spid="9"/>
                                        </p:tgtEl>
                                        <p:attrNameLst>
                                          <p:attrName>ppt_h</p:attrName>
                                        </p:attrNameLst>
                                      </p:cBhvr>
                                      <p:tavLst>
                                        <p:tav tm="0">
                                          <p:val>
                                            <p:strVal val="#ppt_h"/>
                                          </p:val>
                                        </p:tav>
                                        <p:tav tm="100000">
                                          <p:val>
                                            <p:strVal val="#ppt_h"/>
                                          </p:val>
                                        </p:tav>
                                      </p:tavLst>
                                    </p:anim>
                                  </p:childTnLst>
                                </p:cTn>
                              </p:par>
                              <p:par>
                                <p:cTn id="90" presetID="26" presetClass="entr" presetSubtype="0"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down)">
                                      <p:cBhvr>
                                        <p:cTn id="92" dur="580">
                                          <p:stCondLst>
                                            <p:cond delay="0"/>
                                          </p:stCondLst>
                                        </p:cTn>
                                        <p:tgtEl>
                                          <p:spTgt spid="19"/>
                                        </p:tgtEl>
                                      </p:cBhvr>
                                    </p:animEffect>
                                    <p:anim calcmode="lin" valueType="num">
                                      <p:cBhvr>
                                        <p:cTn id="9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98" dur="26">
                                          <p:stCondLst>
                                            <p:cond delay="650"/>
                                          </p:stCondLst>
                                        </p:cTn>
                                        <p:tgtEl>
                                          <p:spTgt spid="19"/>
                                        </p:tgtEl>
                                      </p:cBhvr>
                                      <p:to x="100000" y="60000"/>
                                    </p:animScale>
                                    <p:animScale>
                                      <p:cBhvr>
                                        <p:cTn id="99" dur="166" decel="50000">
                                          <p:stCondLst>
                                            <p:cond delay="676"/>
                                          </p:stCondLst>
                                        </p:cTn>
                                        <p:tgtEl>
                                          <p:spTgt spid="19"/>
                                        </p:tgtEl>
                                      </p:cBhvr>
                                      <p:to x="100000" y="100000"/>
                                    </p:animScale>
                                    <p:animScale>
                                      <p:cBhvr>
                                        <p:cTn id="100" dur="26">
                                          <p:stCondLst>
                                            <p:cond delay="1312"/>
                                          </p:stCondLst>
                                        </p:cTn>
                                        <p:tgtEl>
                                          <p:spTgt spid="19"/>
                                        </p:tgtEl>
                                      </p:cBhvr>
                                      <p:to x="100000" y="80000"/>
                                    </p:animScale>
                                    <p:animScale>
                                      <p:cBhvr>
                                        <p:cTn id="101" dur="166" decel="50000">
                                          <p:stCondLst>
                                            <p:cond delay="1338"/>
                                          </p:stCondLst>
                                        </p:cTn>
                                        <p:tgtEl>
                                          <p:spTgt spid="19"/>
                                        </p:tgtEl>
                                      </p:cBhvr>
                                      <p:to x="100000" y="100000"/>
                                    </p:animScale>
                                    <p:animScale>
                                      <p:cBhvr>
                                        <p:cTn id="102" dur="26">
                                          <p:stCondLst>
                                            <p:cond delay="1642"/>
                                          </p:stCondLst>
                                        </p:cTn>
                                        <p:tgtEl>
                                          <p:spTgt spid="19"/>
                                        </p:tgtEl>
                                      </p:cBhvr>
                                      <p:to x="100000" y="90000"/>
                                    </p:animScale>
                                    <p:animScale>
                                      <p:cBhvr>
                                        <p:cTn id="103" dur="166" decel="50000">
                                          <p:stCondLst>
                                            <p:cond delay="1668"/>
                                          </p:stCondLst>
                                        </p:cTn>
                                        <p:tgtEl>
                                          <p:spTgt spid="19"/>
                                        </p:tgtEl>
                                      </p:cBhvr>
                                      <p:to x="100000" y="100000"/>
                                    </p:animScale>
                                    <p:animScale>
                                      <p:cBhvr>
                                        <p:cTn id="104" dur="26">
                                          <p:stCondLst>
                                            <p:cond delay="1808"/>
                                          </p:stCondLst>
                                        </p:cTn>
                                        <p:tgtEl>
                                          <p:spTgt spid="19"/>
                                        </p:tgtEl>
                                      </p:cBhvr>
                                      <p:to x="100000" y="95000"/>
                                    </p:animScale>
                                    <p:animScale>
                                      <p:cBhvr>
                                        <p:cTn id="105" dur="166" decel="50000">
                                          <p:stCondLst>
                                            <p:cond delay="1834"/>
                                          </p:stCondLst>
                                        </p:cTn>
                                        <p:tgtEl>
                                          <p:spTgt spid="19"/>
                                        </p:tgtEl>
                                      </p:cBhvr>
                                      <p:to x="100000" y="100000"/>
                                    </p:animScale>
                                  </p:childTnLst>
                                </p:cTn>
                              </p:par>
                            </p:childTnLst>
                          </p:cTn>
                        </p:par>
                        <p:par>
                          <p:cTn id="106" fill="hold">
                            <p:stCondLst>
                              <p:cond delay="12500"/>
                            </p:stCondLst>
                            <p:childTnLst>
                              <p:par>
                                <p:cTn id="107" presetID="6" presetClass="entr" presetSubtype="16" fill="hold" nodeType="after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circle(in)">
                                      <p:cBhvr>
                                        <p:cTn id="109" dur="2000"/>
                                        <p:tgtEl>
                                          <p:spTgt spid="14"/>
                                        </p:tgtEl>
                                      </p:cBhvr>
                                    </p:animEffect>
                                  </p:childTnLst>
                                </p:cTn>
                              </p:par>
                              <p:par>
                                <p:cTn id="110" presetID="26" presetClass="entr" presetSubtype="0" fill="hold" grpId="0" nodeType="with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wipe(down)">
                                      <p:cBhvr>
                                        <p:cTn id="112" dur="580">
                                          <p:stCondLst>
                                            <p:cond delay="0"/>
                                          </p:stCondLst>
                                        </p:cTn>
                                        <p:tgtEl>
                                          <p:spTgt spid="11"/>
                                        </p:tgtEl>
                                      </p:cBhvr>
                                    </p:animEffect>
                                    <p:anim calcmode="lin" valueType="num">
                                      <p:cBhvr>
                                        <p:cTn id="1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8" dur="26">
                                          <p:stCondLst>
                                            <p:cond delay="650"/>
                                          </p:stCondLst>
                                        </p:cTn>
                                        <p:tgtEl>
                                          <p:spTgt spid="11"/>
                                        </p:tgtEl>
                                      </p:cBhvr>
                                      <p:to x="100000" y="60000"/>
                                    </p:animScale>
                                    <p:animScale>
                                      <p:cBhvr>
                                        <p:cTn id="119" dur="166" decel="50000">
                                          <p:stCondLst>
                                            <p:cond delay="676"/>
                                          </p:stCondLst>
                                        </p:cTn>
                                        <p:tgtEl>
                                          <p:spTgt spid="11"/>
                                        </p:tgtEl>
                                      </p:cBhvr>
                                      <p:to x="100000" y="100000"/>
                                    </p:animScale>
                                    <p:animScale>
                                      <p:cBhvr>
                                        <p:cTn id="120" dur="26">
                                          <p:stCondLst>
                                            <p:cond delay="1312"/>
                                          </p:stCondLst>
                                        </p:cTn>
                                        <p:tgtEl>
                                          <p:spTgt spid="11"/>
                                        </p:tgtEl>
                                      </p:cBhvr>
                                      <p:to x="100000" y="80000"/>
                                    </p:animScale>
                                    <p:animScale>
                                      <p:cBhvr>
                                        <p:cTn id="121" dur="166" decel="50000">
                                          <p:stCondLst>
                                            <p:cond delay="1338"/>
                                          </p:stCondLst>
                                        </p:cTn>
                                        <p:tgtEl>
                                          <p:spTgt spid="11"/>
                                        </p:tgtEl>
                                      </p:cBhvr>
                                      <p:to x="100000" y="100000"/>
                                    </p:animScale>
                                    <p:animScale>
                                      <p:cBhvr>
                                        <p:cTn id="122" dur="26">
                                          <p:stCondLst>
                                            <p:cond delay="1642"/>
                                          </p:stCondLst>
                                        </p:cTn>
                                        <p:tgtEl>
                                          <p:spTgt spid="11"/>
                                        </p:tgtEl>
                                      </p:cBhvr>
                                      <p:to x="100000" y="90000"/>
                                    </p:animScale>
                                    <p:animScale>
                                      <p:cBhvr>
                                        <p:cTn id="123" dur="166" decel="50000">
                                          <p:stCondLst>
                                            <p:cond delay="1668"/>
                                          </p:stCondLst>
                                        </p:cTn>
                                        <p:tgtEl>
                                          <p:spTgt spid="11"/>
                                        </p:tgtEl>
                                      </p:cBhvr>
                                      <p:to x="100000" y="100000"/>
                                    </p:animScale>
                                    <p:animScale>
                                      <p:cBhvr>
                                        <p:cTn id="124" dur="26">
                                          <p:stCondLst>
                                            <p:cond delay="1808"/>
                                          </p:stCondLst>
                                        </p:cTn>
                                        <p:tgtEl>
                                          <p:spTgt spid="11"/>
                                        </p:tgtEl>
                                      </p:cBhvr>
                                      <p:to x="100000" y="95000"/>
                                    </p:animScale>
                                    <p:animScale>
                                      <p:cBhvr>
                                        <p:cTn id="1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8" grpId="0" animBg="1"/>
      <p:bldP spid="19"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l="-34000" r="-34000"/>
          </a:stretch>
        </a:blipFill>
        <a:effectLst/>
      </p:bgPr>
    </p:bg>
    <p:spTree>
      <p:nvGrpSpPr>
        <p:cNvPr id="1" name=""/>
        <p:cNvGrpSpPr/>
        <p:nvPr/>
      </p:nvGrpSpPr>
      <p:grpSpPr>
        <a:xfrm>
          <a:off x="0" y="0"/>
          <a:ext cx="0" cy="0"/>
          <a:chOff x="0" y="0"/>
          <a:chExt cx="0" cy="0"/>
        </a:xfrm>
      </p:grpSpPr>
      <p:sp>
        <p:nvSpPr>
          <p:cNvPr id="4" name="CasellaDiTesto 3"/>
          <p:cNvSpPr txBox="1"/>
          <p:nvPr/>
        </p:nvSpPr>
        <p:spPr>
          <a:xfrm>
            <a:off x="182763" y="2348880"/>
            <a:ext cx="8853733" cy="4247317"/>
          </a:xfrm>
          <a:prstGeom prst="rect">
            <a:avLst/>
          </a:prstGeom>
          <a:solidFill>
            <a:schemeClr val="accent1">
              <a:lumMod val="40000"/>
              <a:lumOff val="60000"/>
            </a:schemeClr>
          </a:solidFill>
          <a:ln>
            <a:solidFill>
              <a:schemeClr val="bg1"/>
            </a:solidFill>
          </a:ln>
        </p:spPr>
        <p:txBody>
          <a:bodyPr wrap="square" rtlCol="0">
            <a:spAutoFit/>
          </a:bodyPr>
          <a:lstStyle/>
          <a:p>
            <a:pPr algn="ctr"/>
            <a:r>
              <a:rPr lang="it-IT" sz="3200" b="1" dirty="0">
                <a:latin typeface="Baskerville Old Face" panose="02020602080505020303" pitchFamily="18" charset="0"/>
              </a:rPr>
              <a:t>Ciclo di pastorizzazione</a:t>
            </a:r>
            <a:endParaRPr lang="it-IT" sz="3200" dirty="0">
              <a:latin typeface="Baskerville Old Face" panose="02020602080505020303" pitchFamily="18" charset="0"/>
            </a:endParaRPr>
          </a:p>
          <a:p>
            <a:pPr algn="ctr"/>
            <a:r>
              <a:rPr lang="it-IT" sz="2000" dirty="0">
                <a:latin typeface="Baskerville Old Face" panose="02020602080505020303" pitchFamily="18" charset="0"/>
              </a:rPr>
              <a:t>Lo schema tipico di funzionamento di un pastorizzatore è il seguente</a:t>
            </a:r>
            <a:r>
              <a:rPr lang="it-IT" sz="2000" dirty="0" smtClean="0">
                <a:latin typeface="Baskerville Old Face" panose="02020602080505020303" pitchFamily="18" charset="0"/>
              </a:rPr>
              <a:t>:</a:t>
            </a:r>
          </a:p>
          <a:p>
            <a:pPr algn="ctr"/>
            <a:endParaRPr lang="it-IT" sz="2000" dirty="0">
              <a:latin typeface="Baskerville Old Face" panose="02020602080505020303" pitchFamily="18" charset="0"/>
            </a:endParaRPr>
          </a:p>
          <a:p>
            <a:pPr marL="285750" lvl="0" indent="-285750">
              <a:buFont typeface="Arial" panose="020B0604020202020204" pitchFamily="34" charset="0"/>
              <a:buChar char="•"/>
            </a:pPr>
            <a:r>
              <a:rPr lang="it-IT" sz="2000" b="1" dirty="0">
                <a:latin typeface="Baskerville Old Face" panose="02020602080505020303" pitchFamily="18" charset="0"/>
              </a:rPr>
              <a:t>preriscaldamento del latte</a:t>
            </a:r>
            <a:r>
              <a:rPr lang="it-IT" sz="2000" dirty="0">
                <a:latin typeface="Baskerville Old Face" panose="02020602080505020303" pitchFamily="18" charset="0"/>
              </a:rPr>
              <a:t> per circolazione del latte freddo nelle piastre in controcorrente con il latte caldo pastorizzato;</a:t>
            </a:r>
          </a:p>
          <a:p>
            <a:pPr marL="285750" lvl="0" indent="-285750">
              <a:buFont typeface="Arial" panose="020B0604020202020204" pitchFamily="34" charset="0"/>
              <a:buChar char="•"/>
            </a:pPr>
            <a:r>
              <a:rPr lang="it-IT" sz="2000" b="1" dirty="0">
                <a:latin typeface="Baskerville Old Face" panose="02020602080505020303" pitchFamily="18" charset="0"/>
              </a:rPr>
              <a:t>riscaldamento di pastorizzazione </a:t>
            </a:r>
            <a:r>
              <a:rPr lang="it-IT" sz="2000" dirty="0">
                <a:latin typeface="Baskerville Old Face" panose="02020602080505020303" pitchFamily="18" charset="0"/>
              </a:rPr>
              <a:t>vera e propria con acqua calda;</a:t>
            </a:r>
          </a:p>
          <a:p>
            <a:pPr marL="285750" lvl="0" indent="-285750">
              <a:buFont typeface="Arial" panose="020B0604020202020204" pitchFamily="34" charset="0"/>
              <a:buChar char="•"/>
            </a:pPr>
            <a:r>
              <a:rPr lang="it-IT" sz="2000" b="1" dirty="0">
                <a:latin typeface="Baskerville Old Face" panose="02020602080505020303" pitchFamily="18" charset="0"/>
              </a:rPr>
              <a:t>mantenimento del latte a temperatura di pastorizzazione </a:t>
            </a:r>
            <a:r>
              <a:rPr lang="it-IT" sz="2000" dirty="0">
                <a:latin typeface="Baskerville Old Face" panose="02020602080505020303" pitchFamily="18" charset="0"/>
              </a:rPr>
              <a:t>per il tempo necessario mediante circolazione dello stesso nella </a:t>
            </a:r>
            <a:r>
              <a:rPr lang="it-IT" sz="2000" b="1" dirty="0">
                <a:latin typeface="Baskerville Old Face" panose="02020602080505020303" pitchFamily="18" charset="0"/>
              </a:rPr>
              <a:t>sezione di mantenimento;</a:t>
            </a:r>
          </a:p>
          <a:p>
            <a:pPr marL="285750" lvl="0" indent="-285750">
              <a:buFont typeface="Arial" panose="020B0604020202020204" pitchFamily="34" charset="0"/>
              <a:buChar char="•"/>
            </a:pPr>
            <a:r>
              <a:rPr lang="it-IT" sz="2000" b="1" dirty="0">
                <a:latin typeface="Baskerville Old Face" panose="02020602080505020303" pitchFamily="18" charset="0"/>
              </a:rPr>
              <a:t>preraffreddamento del latte </a:t>
            </a:r>
            <a:r>
              <a:rPr lang="it-IT" sz="2000" dirty="0">
                <a:latin typeface="Baskerville Old Face" panose="02020602080505020303" pitchFamily="18" charset="0"/>
              </a:rPr>
              <a:t>pastorizzato per cessione di calore al latte freddo in arrivo;</a:t>
            </a:r>
          </a:p>
          <a:p>
            <a:pPr marL="285750" lvl="0" indent="-285750">
              <a:buFont typeface="Arial" panose="020B0604020202020204" pitchFamily="34" charset="0"/>
              <a:buChar char="•"/>
            </a:pPr>
            <a:r>
              <a:rPr lang="it-IT" sz="2000" b="1" dirty="0">
                <a:latin typeface="Baskerville Old Face" panose="02020602080505020303" pitchFamily="18" charset="0"/>
              </a:rPr>
              <a:t>raffreddamento finale del latte </a:t>
            </a:r>
            <a:r>
              <a:rPr lang="it-IT" sz="2000" dirty="0">
                <a:latin typeface="Baskerville Old Face" panose="02020602080505020303" pitchFamily="18" charset="0"/>
              </a:rPr>
              <a:t>con acqua fredda circolante tra le piastre nella sezione di raffreddamento.</a:t>
            </a:r>
          </a:p>
          <a:p>
            <a:endParaRPr lang="it-IT" dirty="0"/>
          </a:p>
        </p:txBody>
      </p:sp>
      <p:sp>
        <p:nvSpPr>
          <p:cNvPr id="2" name="CasellaDiTesto 1"/>
          <p:cNvSpPr txBox="1"/>
          <p:nvPr/>
        </p:nvSpPr>
        <p:spPr>
          <a:xfrm>
            <a:off x="130166" y="236171"/>
            <a:ext cx="3564396" cy="1938992"/>
          </a:xfrm>
          <a:prstGeom prst="rect">
            <a:avLst/>
          </a:prstGeom>
          <a:solidFill>
            <a:schemeClr val="accent2">
              <a:lumMod val="60000"/>
              <a:lumOff val="40000"/>
            </a:schemeClr>
          </a:solidFill>
          <a:ln>
            <a:solidFill>
              <a:schemeClr val="bg1"/>
            </a:solidFill>
          </a:ln>
        </p:spPr>
        <p:txBody>
          <a:bodyPr wrap="square" rtlCol="0">
            <a:spAutoFit/>
          </a:bodyPr>
          <a:lstStyle/>
          <a:p>
            <a:pPr algn="ctr"/>
            <a:r>
              <a:rPr lang="it-IT" sz="2000" dirty="0" smtClean="0">
                <a:latin typeface="Baskerville Old Face" panose="02020602080505020303" pitchFamily="18" charset="0"/>
              </a:rPr>
              <a:t>I </a:t>
            </a:r>
            <a:r>
              <a:rPr lang="it-IT" sz="2000" b="1" dirty="0" smtClean="0">
                <a:latin typeface="Baskerville Old Face" panose="02020602080505020303" pitchFamily="18" charset="0"/>
              </a:rPr>
              <a:t>pastorizzatori</a:t>
            </a:r>
            <a:r>
              <a:rPr lang="it-IT" sz="2000" dirty="0" smtClean="0">
                <a:latin typeface="Baskerville Old Face" panose="02020602080505020303" pitchFamily="18" charset="0"/>
              </a:rPr>
              <a:t> sono apparecchiature dove gli scambi di calore avvengono attraverso una </a:t>
            </a:r>
            <a:r>
              <a:rPr lang="it-IT" sz="2000" b="1" dirty="0" smtClean="0">
                <a:latin typeface="Baskerville Old Face" panose="02020602080505020303" pitchFamily="18" charset="0"/>
              </a:rPr>
              <a:t>sottile parete metallica </a:t>
            </a:r>
            <a:r>
              <a:rPr lang="it-IT" sz="2000" dirty="0" smtClean="0">
                <a:latin typeface="Baskerville Old Face" panose="02020602080505020303" pitchFamily="18" charset="0"/>
              </a:rPr>
              <a:t>che separa i due fluidi circolanti in senso </a:t>
            </a:r>
            <a:r>
              <a:rPr lang="it-IT" sz="2000" b="1" dirty="0" smtClean="0">
                <a:latin typeface="Baskerville Old Face" panose="02020602080505020303" pitchFamily="18" charset="0"/>
              </a:rPr>
              <a:t>opposto</a:t>
            </a:r>
            <a:r>
              <a:rPr lang="it-IT" sz="2000" dirty="0" smtClean="0">
                <a:latin typeface="Baskerville Old Face" panose="02020602080505020303" pitchFamily="18" charset="0"/>
              </a:rPr>
              <a:t>.</a:t>
            </a:r>
            <a:endParaRPr lang="it-IT" sz="2000" dirty="0">
              <a:latin typeface="Baskerville Old Face" panose="02020602080505020303" pitchFamily="18" charset="0"/>
            </a:endParaRPr>
          </a:p>
        </p:txBody>
      </p:sp>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4562" y="236171"/>
            <a:ext cx="2070688" cy="2049617"/>
          </a:xfrm>
          <a:prstGeom prst="rect">
            <a:avLst/>
          </a:prstGeom>
          <a:ln>
            <a:noFill/>
          </a:ln>
          <a:effectLst>
            <a:softEdge rad="112500"/>
          </a:effectLst>
        </p:spPr>
      </p:pic>
      <p:pic>
        <p:nvPicPr>
          <p:cNvPr id="14" name="Immagin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5250" y="266859"/>
            <a:ext cx="3378751" cy="2018929"/>
          </a:xfrm>
          <a:prstGeom prst="rect">
            <a:avLst/>
          </a:prstGeom>
          <a:ln>
            <a:noFill/>
          </a:ln>
          <a:effectLst>
            <a:softEdge rad="112500"/>
          </a:effectLst>
        </p:spPr>
      </p:pic>
      <p:pic>
        <p:nvPicPr>
          <p:cNvPr id="15" name="Immagin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724633" flipH="1">
            <a:off x="-51826" y="2039533"/>
            <a:ext cx="618693" cy="618693"/>
          </a:xfrm>
          <a:prstGeom prst="rect">
            <a:avLst/>
          </a:prstGeom>
        </p:spPr>
      </p:pic>
      <p:pic>
        <p:nvPicPr>
          <p:cNvPr id="16" name="Immagin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724633" flipH="1">
            <a:off x="-126583" y="-42488"/>
            <a:ext cx="618693" cy="618693"/>
          </a:xfrm>
          <a:prstGeom prst="rect">
            <a:avLst/>
          </a:prstGeom>
        </p:spPr>
      </p:pic>
    </p:spTree>
    <p:extLst>
      <p:ext uri="{BB962C8B-B14F-4D97-AF65-F5344CB8AC3E}">
        <p14:creationId xmlns:p14="http://schemas.microsoft.com/office/powerpoint/2010/main" val="71403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par>
                                <p:cTn id="21" presetID="6" presetClass="entr" presetSubtype="16"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par>
                          <p:cTn id="24" fill="hold">
                            <p:stCondLst>
                              <p:cond delay="2000"/>
                            </p:stCondLst>
                            <p:childTnLst>
                              <p:par>
                                <p:cTn id="25" presetID="26"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80">
                                          <p:stCondLst>
                                            <p:cond delay="0"/>
                                          </p:stCondLst>
                                        </p:cTn>
                                        <p:tgtEl>
                                          <p:spTgt spid="15"/>
                                        </p:tgtEl>
                                      </p:cBhvr>
                                    </p:animEffect>
                                    <p:anim calcmode="lin" valueType="num">
                                      <p:cBhvr>
                                        <p:cTn id="2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3" dur="26">
                                          <p:stCondLst>
                                            <p:cond delay="650"/>
                                          </p:stCondLst>
                                        </p:cTn>
                                        <p:tgtEl>
                                          <p:spTgt spid="15"/>
                                        </p:tgtEl>
                                      </p:cBhvr>
                                      <p:to x="100000" y="60000"/>
                                    </p:animScale>
                                    <p:animScale>
                                      <p:cBhvr>
                                        <p:cTn id="34" dur="166" decel="50000">
                                          <p:stCondLst>
                                            <p:cond delay="676"/>
                                          </p:stCondLst>
                                        </p:cTn>
                                        <p:tgtEl>
                                          <p:spTgt spid="15"/>
                                        </p:tgtEl>
                                      </p:cBhvr>
                                      <p:to x="100000" y="100000"/>
                                    </p:animScale>
                                    <p:animScale>
                                      <p:cBhvr>
                                        <p:cTn id="35" dur="26">
                                          <p:stCondLst>
                                            <p:cond delay="1312"/>
                                          </p:stCondLst>
                                        </p:cTn>
                                        <p:tgtEl>
                                          <p:spTgt spid="15"/>
                                        </p:tgtEl>
                                      </p:cBhvr>
                                      <p:to x="100000" y="80000"/>
                                    </p:animScale>
                                    <p:animScale>
                                      <p:cBhvr>
                                        <p:cTn id="36" dur="166" decel="50000">
                                          <p:stCondLst>
                                            <p:cond delay="1338"/>
                                          </p:stCondLst>
                                        </p:cTn>
                                        <p:tgtEl>
                                          <p:spTgt spid="15"/>
                                        </p:tgtEl>
                                      </p:cBhvr>
                                      <p:to x="100000" y="100000"/>
                                    </p:animScale>
                                    <p:animScale>
                                      <p:cBhvr>
                                        <p:cTn id="37" dur="26">
                                          <p:stCondLst>
                                            <p:cond delay="1642"/>
                                          </p:stCondLst>
                                        </p:cTn>
                                        <p:tgtEl>
                                          <p:spTgt spid="15"/>
                                        </p:tgtEl>
                                      </p:cBhvr>
                                      <p:to x="100000" y="90000"/>
                                    </p:animScale>
                                    <p:animScale>
                                      <p:cBhvr>
                                        <p:cTn id="38" dur="166" decel="50000">
                                          <p:stCondLst>
                                            <p:cond delay="1668"/>
                                          </p:stCondLst>
                                        </p:cTn>
                                        <p:tgtEl>
                                          <p:spTgt spid="15"/>
                                        </p:tgtEl>
                                      </p:cBhvr>
                                      <p:to x="100000" y="100000"/>
                                    </p:animScale>
                                    <p:animScale>
                                      <p:cBhvr>
                                        <p:cTn id="39" dur="26">
                                          <p:stCondLst>
                                            <p:cond delay="1808"/>
                                          </p:stCondLst>
                                        </p:cTn>
                                        <p:tgtEl>
                                          <p:spTgt spid="15"/>
                                        </p:tgtEl>
                                      </p:cBhvr>
                                      <p:to x="100000" y="95000"/>
                                    </p:animScale>
                                    <p:animScale>
                                      <p:cBhvr>
                                        <p:cTn id="40" dur="166" decel="50000">
                                          <p:stCondLst>
                                            <p:cond delay="1834"/>
                                          </p:stCondLst>
                                        </p:cTn>
                                        <p:tgtEl>
                                          <p:spTgt spid="15"/>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par>
                          <p:cTn id="57" fill="hold">
                            <p:stCondLst>
                              <p:cond delay="4000"/>
                            </p:stCondLst>
                            <p:childTnLst>
                              <p:par>
                                <p:cTn id="58" presetID="6" presetClass="entr" presetSubtype="16"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ircle(in)">
                                      <p:cBhvr>
                                        <p:cTn id="60" dur="2000"/>
                                        <p:tgtEl>
                                          <p:spTgt spid="11"/>
                                        </p:tgtEl>
                                      </p:cBhvr>
                                    </p:animEffect>
                                  </p:childTnLst>
                                </p:cTn>
                              </p:par>
                            </p:childTnLst>
                          </p:cTn>
                        </p:par>
                        <p:par>
                          <p:cTn id="61" fill="hold">
                            <p:stCondLst>
                              <p:cond delay="6000"/>
                            </p:stCondLst>
                            <p:childTnLst>
                              <p:par>
                                <p:cTn id="62" presetID="6" presetClass="entr" presetSubtype="16"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circle(in)">
                                      <p:cBhvr>
                                        <p:cTn id="6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l="-17000" r="-17000"/>
          </a:stretch>
        </a:blipFill>
        <a:effectLst/>
      </p:bgPr>
    </p:bg>
    <p:spTree>
      <p:nvGrpSpPr>
        <p:cNvPr id="1" name=""/>
        <p:cNvGrpSpPr/>
        <p:nvPr/>
      </p:nvGrpSpPr>
      <p:grpSpPr>
        <a:xfrm>
          <a:off x="0" y="0"/>
          <a:ext cx="0" cy="0"/>
          <a:chOff x="0" y="0"/>
          <a:chExt cx="0" cy="0"/>
        </a:xfrm>
      </p:grpSpPr>
      <p:sp>
        <p:nvSpPr>
          <p:cNvPr id="5" name="CasellaDiTesto 4"/>
          <p:cNvSpPr txBox="1"/>
          <p:nvPr/>
        </p:nvSpPr>
        <p:spPr>
          <a:xfrm>
            <a:off x="323402" y="260648"/>
            <a:ext cx="2520281" cy="400110"/>
          </a:xfrm>
          <a:prstGeom prst="rect">
            <a:avLst/>
          </a:prstGeom>
          <a:solidFill>
            <a:schemeClr val="accent6">
              <a:lumMod val="75000"/>
            </a:schemeClr>
          </a:solidFill>
        </p:spPr>
        <p:txBody>
          <a:bodyPr wrap="square" rtlCol="0">
            <a:spAutoFit/>
          </a:bodyPr>
          <a:lstStyle/>
          <a:p>
            <a:pPr algn="ctr"/>
            <a:r>
              <a:rPr lang="it-IT" sz="2000" b="1" dirty="0" smtClean="0">
                <a:latin typeface="Baskerville Old Face" panose="02020602080505020303" pitchFamily="18" charset="0"/>
              </a:rPr>
              <a:t>Scambiatori tubulari : </a:t>
            </a:r>
            <a:endParaRPr lang="it-IT" sz="2000" b="1" dirty="0">
              <a:latin typeface="Baskerville Old Face" panose="02020602080505020303" pitchFamily="18" charset="0"/>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16632"/>
            <a:ext cx="5070663" cy="27941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asellaDiTesto 6"/>
          <p:cNvSpPr txBox="1"/>
          <p:nvPr/>
        </p:nvSpPr>
        <p:spPr>
          <a:xfrm>
            <a:off x="323403" y="854558"/>
            <a:ext cx="2520280" cy="1938992"/>
          </a:xfrm>
          <a:prstGeom prst="rect">
            <a:avLst/>
          </a:prstGeom>
          <a:solidFill>
            <a:schemeClr val="accent3">
              <a:lumMod val="60000"/>
              <a:lumOff val="40000"/>
            </a:schemeClr>
          </a:solidFill>
          <a:ln>
            <a:solidFill>
              <a:schemeClr val="bg1"/>
            </a:solidFill>
          </a:ln>
        </p:spPr>
        <p:txBody>
          <a:bodyPr wrap="square" rtlCol="0">
            <a:spAutoFit/>
          </a:bodyPr>
          <a:lstStyle/>
          <a:p>
            <a:pPr algn="ctr"/>
            <a:r>
              <a:rPr lang="it-IT" sz="2000" dirty="0" smtClean="0">
                <a:latin typeface="Baskerville Old Face" panose="02020602080505020303" pitchFamily="18" charset="0"/>
              </a:rPr>
              <a:t>Il latte circola attraverso un </a:t>
            </a:r>
            <a:r>
              <a:rPr lang="it-IT" sz="2000" b="1" dirty="0" smtClean="0">
                <a:latin typeface="Baskerville Old Face" panose="02020602080505020303" pitchFamily="18" charset="0"/>
              </a:rPr>
              <a:t>fascio orizzontale di lunghi tubi </a:t>
            </a:r>
            <a:r>
              <a:rPr lang="it-IT" sz="2000" dirty="0" smtClean="0">
                <a:latin typeface="Baskerville Old Face" panose="02020602080505020303" pitchFamily="18" charset="0"/>
              </a:rPr>
              <a:t> in uno spazio anulare di qualche mm di spessore. </a:t>
            </a:r>
            <a:endParaRPr lang="it-IT" sz="2000" dirty="0">
              <a:latin typeface="Baskerville Old Face" panose="02020602080505020303" pitchFamily="18" charset="0"/>
            </a:endParaRPr>
          </a:p>
        </p:txBody>
      </p:sp>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17913">
            <a:off x="2829923" y="2157868"/>
            <a:ext cx="623857" cy="1505758"/>
          </a:xfrm>
          <a:prstGeom prst="rect">
            <a:avLst/>
          </a:prstGeom>
        </p:spPr>
      </p:pic>
      <p:sp>
        <p:nvSpPr>
          <p:cNvPr id="9" name="CasellaDiTesto 8"/>
          <p:cNvSpPr txBox="1"/>
          <p:nvPr/>
        </p:nvSpPr>
        <p:spPr>
          <a:xfrm>
            <a:off x="3933789" y="3185914"/>
            <a:ext cx="4618572" cy="400110"/>
          </a:xfrm>
          <a:prstGeom prst="rect">
            <a:avLst/>
          </a:prstGeom>
          <a:solidFill>
            <a:schemeClr val="accent4">
              <a:lumMod val="60000"/>
              <a:lumOff val="40000"/>
            </a:schemeClr>
          </a:solidFill>
        </p:spPr>
        <p:txBody>
          <a:bodyPr wrap="none" rtlCol="0">
            <a:spAutoFit/>
          </a:bodyPr>
          <a:lstStyle/>
          <a:p>
            <a:pPr algn="ctr"/>
            <a:r>
              <a:rPr lang="it-IT" sz="2000" b="1" dirty="0" smtClean="0">
                <a:latin typeface="Baskerville Old Face" panose="02020602080505020303" pitchFamily="18" charset="0"/>
              </a:rPr>
              <a:t>E’ un sistema ingombrante e molto costoso.</a:t>
            </a:r>
            <a:endParaRPr lang="it-IT" sz="2000" b="1" dirty="0">
              <a:latin typeface="Baskerville Old Face" panose="02020602080505020303" pitchFamily="18" charset="0"/>
            </a:endParaRPr>
          </a:p>
        </p:txBody>
      </p:sp>
      <p:sp>
        <p:nvSpPr>
          <p:cNvPr id="10" name="CasellaDiTesto 9"/>
          <p:cNvSpPr txBox="1"/>
          <p:nvPr/>
        </p:nvSpPr>
        <p:spPr>
          <a:xfrm>
            <a:off x="370316" y="3945423"/>
            <a:ext cx="2771536" cy="400110"/>
          </a:xfrm>
          <a:prstGeom prst="rect">
            <a:avLst/>
          </a:prstGeom>
          <a:solidFill>
            <a:schemeClr val="accent2">
              <a:lumMod val="75000"/>
            </a:schemeClr>
          </a:solidFill>
        </p:spPr>
        <p:txBody>
          <a:bodyPr wrap="square" rtlCol="0">
            <a:spAutoFit/>
          </a:bodyPr>
          <a:lstStyle/>
          <a:p>
            <a:pPr algn="ctr"/>
            <a:r>
              <a:rPr lang="it-IT" sz="2000" b="1" dirty="0" smtClean="0">
                <a:latin typeface="Baskerville Old Face" panose="02020602080505020303" pitchFamily="18" charset="0"/>
              </a:rPr>
              <a:t>Scambiatori a piastre </a:t>
            </a:r>
            <a:r>
              <a:rPr lang="it-IT" b="1" dirty="0" smtClean="0">
                <a:latin typeface="Baskerville Old Face" panose="02020602080505020303" pitchFamily="18" charset="0"/>
              </a:rPr>
              <a:t>:</a:t>
            </a:r>
            <a:endParaRPr lang="it-IT" b="1" dirty="0">
              <a:latin typeface="Baskerville Old Face" panose="02020602080505020303" pitchFamily="18" charset="0"/>
            </a:endParaRPr>
          </a:p>
        </p:txBody>
      </p:sp>
      <p:sp>
        <p:nvSpPr>
          <p:cNvPr id="11" name="CasellaDiTesto 10"/>
          <p:cNvSpPr txBox="1"/>
          <p:nvPr/>
        </p:nvSpPr>
        <p:spPr>
          <a:xfrm>
            <a:off x="323403" y="4437112"/>
            <a:ext cx="2827666" cy="2246769"/>
          </a:xfrm>
          <a:prstGeom prst="rect">
            <a:avLst/>
          </a:prstGeom>
          <a:solidFill>
            <a:schemeClr val="accent3">
              <a:lumMod val="60000"/>
              <a:lumOff val="40000"/>
            </a:schemeClr>
          </a:solidFill>
          <a:ln>
            <a:solidFill>
              <a:schemeClr val="bg1"/>
            </a:solidFill>
          </a:ln>
        </p:spPr>
        <p:txBody>
          <a:bodyPr wrap="square" rtlCol="0">
            <a:spAutoFit/>
          </a:bodyPr>
          <a:lstStyle/>
          <a:p>
            <a:pPr algn="ctr"/>
            <a:r>
              <a:rPr lang="it-IT" sz="2000" dirty="0" smtClean="0">
                <a:latin typeface="Baskerville Old Face" panose="02020602080505020303" pitchFamily="18" charset="0"/>
              </a:rPr>
              <a:t>Il latte passa attraverso </a:t>
            </a:r>
            <a:r>
              <a:rPr lang="it-IT" sz="2000" b="1" dirty="0" smtClean="0">
                <a:latin typeface="Baskerville Old Face" panose="02020602080505020303" pitchFamily="18" charset="0"/>
              </a:rPr>
              <a:t>celle sottili limitate da piastre di metallo</a:t>
            </a:r>
            <a:r>
              <a:rPr lang="it-IT" sz="2000" dirty="0" smtClean="0">
                <a:latin typeface="Baskerville Old Face" panose="02020602080505020303" pitchFamily="18" charset="0"/>
              </a:rPr>
              <a:t>;  le piastre presentano rilievi per assicurare una distribuzione regolare del latte.</a:t>
            </a:r>
            <a:endParaRPr lang="it-IT" sz="2000" dirty="0">
              <a:latin typeface="Baskerville Old Face" panose="02020602080505020303" pitchFamily="18" charset="0"/>
            </a:endParaRPr>
          </a:p>
        </p:txBody>
      </p:sp>
      <p:pic>
        <p:nvPicPr>
          <p:cNvPr id="13" name="Immagin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827033" y="5672595"/>
            <a:ext cx="648072" cy="1584176"/>
          </a:xfrm>
          <a:prstGeom prst="rect">
            <a:avLst/>
          </a:prstGeom>
        </p:spPr>
      </p:pic>
      <p:sp>
        <p:nvSpPr>
          <p:cNvPr id="14" name="CasellaDiTesto 13"/>
          <p:cNvSpPr txBox="1"/>
          <p:nvPr/>
        </p:nvSpPr>
        <p:spPr>
          <a:xfrm>
            <a:off x="3960574" y="6280017"/>
            <a:ext cx="5082939" cy="369332"/>
          </a:xfrm>
          <a:prstGeom prst="rect">
            <a:avLst/>
          </a:prstGeom>
          <a:solidFill>
            <a:schemeClr val="accent2">
              <a:lumMod val="60000"/>
              <a:lumOff val="40000"/>
            </a:schemeClr>
          </a:solidFill>
        </p:spPr>
        <p:txBody>
          <a:bodyPr wrap="square" rtlCol="0">
            <a:spAutoFit/>
          </a:bodyPr>
          <a:lstStyle/>
          <a:p>
            <a:pPr algn="ctr"/>
            <a:r>
              <a:rPr lang="it-IT" b="1" dirty="0" smtClean="0"/>
              <a:t>E’ un sistema economico e facilmente </a:t>
            </a:r>
            <a:r>
              <a:rPr lang="it-IT" b="1" dirty="0" err="1" smtClean="0"/>
              <a:t>sanificabile</a:t>
            </a:r>
            <a:r>
              <a:rPr lang="it-IT" b="1" dirty="0" smtClean="0"/>
              <a:t>.</a:t>
            </a:r>
            <a:endParaRPr lang="it-IT" b="1" dirty="0"/>
          </a:p>
        </p:txBody>
      </p:sp>
      <p:pic>
        <p:nvPicPr>
          <p:cNvPr id="16" name="Immagin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3586025"/>
            <a:ext cx="3816424" cy="2693992"/>
          </a:xfrm>
          <a:prstGeom prst="rect">
            <a:avLst/>
          </a:prstGeom>
          <a:ln>
            <a:noFill/>
          </a:ln>
          <a:effectLst>
            <a:softEdge rad="112500"/>
          </a:effectLst>
        </p:spPr>
      </p:pic>
    </p:spTree>
    <p:extLst>
      <p:ext uri="{BB962C8B-B14F-4D97-AF65-F5344CB8AC3E}">
        <p14:creationId xmlns:p14="http://schemas.microsoft.com/office/powerpoint/2010/main" val="261183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par>
                          <p:cTn id="13" fill="hold">
                            <p:stCondLst>
                              <p:cond delay="2000"/>
                            </p:stCondLst>
                            <p:childTnLst>
                              <p:par>
                                <p:cTn id="14" presetID="26"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80">
                                          <p:stCondLst>
                                            <p:cond delay="0"/>
                                          </p:stCondLst>
                                        </p:cTn>
                                        <p:tgtEl>
                                          <p:spTgt spid="8"/>
                                        </p:tgtEl>
                                      </p:cBhvr>
                                    </p:animEffect>
                                    <p:anim calcmode="lin" valueType="num">
                                      <p:cBhvr>
                                        <p:cTn id="1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2" dur="26">
                                          <p:stCondLst>
                                            <p:cond delay="650"/>
                                          </p:stCondLst>
                                        </p:cTn>
                                        <p:tgtEl>
                                          <p:spTgt spid="8"/>
                                        </p:tgtEl>
                                      </p:cBhvr>
                                      <p:to x="100000" y="60000"/>
                                    </p:animScale>
                                    <p:animScale>
                                      <p:cBhvr>
                                        <p:cTn id="23" dur="166" decel="50000">
                                          <p:stCondLst>
                                            <p:cond delay="676"/>
                                          </p:stCondLst>
                                        </p:cTn>
                                        <p:tgtEl>
                                          <p:spTgt spid="8"/>
                                        </p:tgtEl>
                                      </p:cBhvr>
                                      <p:to x="100000" y="100000"/>
                                    </p:animScale>
                                    <p:animScale>
                                      <p:cBhvr>
                                        <p:cTn id="24" dur="26">
                                          <p:stCondLst>
                                            <p:cond delay="1312"/>
                                          </p:stCondLst>
                                        </p:cTn>
                                        <p:tgtEl>
                                          <p:spTgt spid="8"/>
                                        </p:tgtEl>
                                      </p:cBhvr>
                                      <p:to x="100000" y="80000"/>
                                    </p:animScale>
                                    <p:animScale>
                                      <p:cBhvr>
                                        <p:cTn id="25" dur="166" decel="50000">
                                          <p:stCondLst>
                                            <p:cond delay="1338"/>
                                          </p:stCondLst>
                                        </p:cTn>
                                        <p:tgtEl>
                                          <p:spTgt spid="8"/>
                                        </p:tgtEl>
                                      </p:cBhvr>
                                      <p:to x="100000" y="100000"/>
                                    </p:animScale>
                                    <p:animScale>
                                      <p:cBhvr>
                                        <p:cTn id="26" dur="26">
                                          <p:stCondLst>
                                            <p:cond delay="1642"/>
                                          </p:stCondLst>
                                        </p:cTn>
                                        <p:tgtEl>
                                          <p:spTgt spid="8"/>
                                        </p:tgtEl>
                                      </p:cBhvr>
                                      <p:to x="100000" y="90000"/>
                                    </p:animScale>
                                    <p:animScale>
                                      <p:cBhvr>
                                        <p:cTn id="27" dur="166" decel="50000">
                                          <p:stCondLst>
                                            <p:cond delay="1668"/>
                                          </p:stCondLst>
                                        </p:cTn>
                                        <p:tgtEl>
                                          <p:spTgt spid="8"/>
                                        </p:tgtEl>
                                      </p:cBhvr>
                                      <p:to x="100000" y="100000"/>
                                    </p:animScale>
                                    <p:animScale>
                                      <p:cBhvr>
                                        <p:cTn id="28" dur="26">
                                          <p:stCondLst>
                                            <p:cond delay="1808"/>
                                          </p:stCondLst>
                                        </p:cTn>
                                        <p:tgtEl>
                                          <p:spTgt spid="8"/>
                                        </p:tgtEl>
                                      </p:cBhvr>
                                      <p:to x="100000" y="95000"/>
                                    </p:animScale>
                                    <p:animScale>
                                      <p:cBhvr>
                                        <p:cTn id="29" dur="166" decel="50000">
                                          <p:stCondLst>
                                            <p:cond delay="1834"/>
                                          </p:stCondLst>
                                        </p:cTn>
                                        <p:tgtEl>
                                          <p:spTgt spid="8"/>
                                        </p:tgtEl>
                                      </p:cBhvr>
                                      <p:to x="100000" y="100000"/>
                                    </p:animScale>
                                  </p:childTnLst>
                                </p:cTn>
                              </p:par>
                              <p:par>
                                <p:cTn id="30" presetID="45"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anim calcmode="lin" valueType="num">
                                      <p:cBhvr>
                                        <p:cTn id="33" dur="2000" fill="hold"/>
                                        <p:tgtEl>
                                          <p:spTgt spid="9"/>
                                        </p:tgtEl>
                                        <p:attrNameLst>
                                          <p:attrName>ppt_w</p:attrName>
                                        </p:attrNameLst>
                                      </p:cBhvr>
                                      <p:tavLst>
                                        <p:tav tm="0" fmla="#ppt_w*sin(2.5*pi*$)">
                                          <p:val>
                                            <p:fltVal val="0"/>
                                          </p:val>
                                        </p:tav>
                                        <p:tav tm="100000">
                                          <p:val>
                                            <p:fltVal val="1"/>
                                          </p:val>
                                        </p:tav>
                                      </p:tavLst>
                                    </p:anim>
                                    <p:anim calcmode="lin" valueType="num">
                                      <p:cBhvr>
                                        <p:cTn id="34" dur="2000" fill="hold"/>
                                        <p:tgtEl>
                                          <p:spTgt spid="9"/>
                                        </p:tgtEl>
                                        <p:attrNameLst>
                                          <p:attrName>ppt_h</p:attrName>
                                        </p:attrNameLst>
                                      </p:cBhvr>
                                      <p:tavLst>
                                        <p:tav tm="0">
                                          <p:val>
                                            <p:strVal val="#ppt_h"/>
                                          </p:val>
                                        </p:tav>
                                        <p:tav tm="100000">
                                          <p:val>
                                            <p:strVal val="#ppt_h"/>
                                          </p:val>
                                        </p:tav>
                                      </p:tavLst>
                                    </p:anim>
                                  </p:childTnLst>
                                </p:cTn>
                              </p:par>
                            </p:childTnLst>
                          </p:cTn>
                        </p:par>
                        <p:par>
                          <p:cTn id="35" fill="hold">
                            <p:stCondLst>
                              <p:cond delay="4000"/>
                            </p:stCondLst>
                            <p:childTnLst>
                              <p:par>
                                <p:cTn id="36" presetID="6" presetClass="entr" presetSubtype="16"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ircle(in)">
                                      <p:cBhvr>
                                        <p:cTn id="38" dur="2000"/>
                                        <p:tgtEl>
                                          <p:spTgt spid="6"/>
                                        </p:tgtEl>
                                      </p:cBhvr>
                                    </p:animEffect>
                                  </p:childTnLst>
                                </p:cTn>
                              </p:par>
                            </p:childTnLst>
                          </p:cTn>
                        </p:par>
                        <p:par>
                          <p:cTn id="39" fill="hold">
                            <p:stCondLst>
                              <p:cond delay="6000"/>
                            </p:stCondLst>
                            <p:childTnLst>
                              <p:par>
                                <p:cTn id="40" presetID="21" presetClass="entr" presetSubtype="1"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heel(1)">
                                      <p:cBhvr>
                                        <p:cTn id="42" dur="2000"/>
                                        <p:tgtEl>
                                          <p:spTgt spid="10"/>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childTnLst>
                          </p:cTn>
                        </p:par>
                        <p:par>
                          <p:cTn id="46" fill="hold">
                            <p:stCondLst>
                              <p:cond delay="8000"/>
                            </p:stCondLst>
                            <p:childTnLst>
                              <p:par>
                                <p:cTn id="47" presetID="26"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80">
                                          <p:stCondLst>
                                            <p:cond delay="0"/>
                                          </p:stCondLst>
                                        </p:cTn>
                                        <p:tgtEl>
                                          <p:spTgt spid="13"/>
                                        </p:tgtEl>
                                      </p:cBhvr>
                                    </p:animEffect>
                                    <p:anim calcmode="lin" valueType="num">
                                      <p:cBhvr>
                                        <p:cTn id="5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5" dur="26">
                                          <p:stCondLst>
                                            <p:cond delay="650"/>
                                          </p:stCondLst>
                                        </p:cTn>
                                        <p:tgtEl>
                                          <p:spTgt spid="13"/>
                                        </p:tgtEl>
                                      </p:cBhvr>
                                      <p:to x="100000" y="60000"/>
                                    </p:animScale>
                                    <p:animScale>
                                      <p:cBhvr>
                                        <p:cTn id="56" dur="166" decel="50000">
                                          <p:stCondLst>
                                            <p:cond delay="676"/>
                                          </p:stCondLst>
                                        </p:cTn>
                                        <p:tgtEl>
                                          <p:spTgt spid="13"/>
                                        </p:tgtEl>
                                      </p:cBhvr>
                                      <p:to x="100000" y="100000"/>
                                    </p:animScale>
                                    <p:animScale>
                                      <p:cBhvr>
                                        <p:cTn id="57" dur="26">
                                          <p:stCondLst>
                                            <p:cond delay="1312"/>
                                          </p:stCondLst>
                                        </p:cTn>
                                        <p:tgtEl>
                                          <p:spTgt spid="13"/>
                                        </p:tgtEl>
                                      </p:cBhvr>
                                      <p:to x="100000" y="80000"/>
                                    </p:animScale>
                                    <p:animScale>
                                      <p:cBhvr>
                                        <p:cTn id="58" dur="166" decel="50000">
                                          <p:stCondLst>
                                            <p:cond delay="1338"/>
                                          </p:stCondLst>
                                        </p:cTn>
                                        <p:tgtEl>
                                          <p:spTgt spid="13"/>
                                        </p:tgtEl>
                                      </p:cBhvr>
                                      <p:to x="100000" y="100000"/>
                                    </p:animScale>
                                    <p:animScale>
                                      <p:cBhvr>
                                        <p:cTn id="59" dur="26">
                                          <p:stCondLst>
                                            <p:cond delay="1642"/>
                                          </p:stCondLst>
                                        </p:cTn>
                                        <p:tgtEl>
                                          <p:spTgt spid="13"/>
                                        </p:tgtEl>
                                      </p:cBhvr>
                                      <p:to x="100000" y="90000"/>
                                    </p:animScale>
                                    <p:animScale>
                                      <p:cBhvr>
                                        <p:cTn id="60" dur="166" decel="50000">
                                          <p:stCondLst>
                                            <p:cond delay="1668"/>
                                          </p:stCondLst>
                                        </p:cTn>
                                        <p:tgtEl>
                                          <p:spTgt spid="13"/>
                                        </p:tgtEl>
                                      </p:cBhvr>
                                      <p:to x="100000" y="100000"/>
                                    </p:animScale>
                                    <p:animScale>
                                      <p:cBhvr>
                                        <p:cTn id="61" dur="26">
                                          <p:stCondLst>
                                            <p:cond delay="1808"/>
                                          </p:stCondLst>
                                        </p:cTn>
                                        <p:tgtEl>
                                          <p:spTgt spid="13"/>
                                        </p:tgtEl>
                                      </p:cBhvr>
                                      <p:to x="100000" y="95000"/>
                                    </p:animScale>
                                    <p:animScale>
                                      <p:cBhvr>
                                        <p:cTn id="62" dur="166" decel="50000">
                                          <p:stCondLst>
                                            <p:cond delay="1834"/>
                                          </p:stCondLst>
                                        </p:cTn>
                                        <p:tgtEl>
                                          <p:spTgt spid="13"/>
                                        </p:tgtEl>
                                      </p:cBhvr>
                                      <p:to x="100000" y="100000"/>
                                    </p:animScale>
                                  </p:childTnLst>
                                </p:cTn>
                              </p:par>
                              <p:par>
                                <p:cTn id="63" presetID="45"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2000"/>
                                        <p:tgtEl>
                                          <p:spTgt spid="14"/>
                                        </p:tgtEl>
                                      </p:cBhvr>
                                    </p:animEffect>
                                    <p:anim calcmode="lin" valueType="num">
                                      <p:cBhvr>
                                        <p:cTn id="66" dur="2000" fill="hold"/>
                                        <p:tgtEl>
                                          <p:spTgt spid="14"/>
                                        </p:tgtEl>
                                        <p:attrNameLst>
                                          <p:attrName>ppt_w</p:attrName>
                                        </p:attrNameLst>
                                      </p:cBhvr>
                                      <p:tavLst>
                                        <p:tav tm="0" fmla="#ppt_w*sin(2.5*pi*$)">
                                          <p:val>
                                            <p:fltVal val="0"/>
                                          </p:val>
                                        </p:tav>
                                        <p:tav tm="100000">
                                          <p:val>
                                            <p:fltVal val="1"/>
                                          </p:val>
                                        </p:tav>
                                      </p:tavLst>
                                    </p:anim>
                                    <p:anim calcmode="lin" valueType="num">
                                      <p:cBhvr>
                                        <p:cTn id="67" dur="2000" fill="hold"/>
                                        <p:tgtEl>
                                          <p:spTgt spid="14"/>
                                        </p:tgtEl>
                                        <p:attrNameLst>
                                          <p:attrName>ppt_h</p:attrName>
                                        </p:attrNameLst>
                                      </p:cBhvr>
                                      <p:tavLst>
                                        <p:tav tm="0">
                                          <p:val>
                                            <p:strVal val="#ppt_h"/>
                                          </p:val>
                                        </p:tav>
                                        <p:tav tm="100000">
                                          <p:val>
                                            <p:strVal val="#ppt_h"/>
                                          </p:val>
                                        </p:tav>
                                      </p:tavLst>
                                    </p:anim>
                                  </p:childTnLst>
                                </p:cTn>
                              </p:par>
                            </p:childTnLst>
                          </p:cTn>
                        </p:par>
                        <p:par>
                          <p:cTn id="68" fill="hold">
                            <p:stCondLst>
                              <p:cond delay="10000"/>
                            </p:stCondLst>
                            <p:childTnLst>
                              <p:par>
                                <p:cTn id="69" presetID="53" presetClass="entr" presetSubtype="16"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l="-12000" r="-12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00610" y="260647"/>
            <a:ext cx="8229600" cy="1143000"/>
          </a:xfrm>
        </p:spPr>
        <p:txBody>
          <a:bodyPr>
            <a:normAutofit fontScale="90000"/>
          </a:bodyPr>
          <a:lstStyle/>
          <a:p>
            <a:r>
              <a:rPr lang="it-IT" dirty="0" smtClean="0"/>
              <a:t/>
            </a:r>
            <a:br>
              <a:rPr lang="it-IT" dirty="0" smtClean="0"/>
            </a:br>
            <a:endParaRPr lang="it-IT" dirty="0"/>
          </a:p>
        </p:txBody>
      </p:sp>
      <p:sp>
        <p:nvSpPr>
          <p:cNvPr id="4" name="CasellaDiTesto 3"/>
          <p:cNvSpPr txBox="1"/>
          <p:nvPr/>
        </p:nvSpPr>
        <p:spPr>
          <a:xfrm>
            <a:off x="179512" y="260647"/>
            <a:ext cx="4496204" cy="1569660"/>
          </a:xfrm>
          <a:prstGeom prst="rect">
            <a:avLst/>
          </a:prstGeom>
          <a:solidFill>
            <a:schemeClr val="accent2">
              <a:lumMod val="40000"/>
              <a:lumOff val="60000"/>
            </a:schemeClr>
          </a:solidFill>
        </p:spPr>
        <p:txBody>
          <a:bodyPr wrap="square" rtlCol="0">
            <a:spAutoFit/>
          </a:bodyPr>
          <a:lstStyle/>
          <a:p>
            <a:pPr algn="ctr"/>
            <a:r>
              <a:rPr lang="it-IT" sz="2400" dirty="0">
                <a:latin typeface="Baskerville Old Face" panose="02020602080505020303" pitchFamily="18" charset="0"/>
                <a:cs typeface="Aparajita" panose="020B0604020202020204" pitchFamily="34" charset="0"/>
              </a:rPr>
              <a:t>Anche il </a:t>
            </a:r>
            <a:r>
              <a:rPr lang="it-IT" sz="2400" b="1" dirty="0">
                <a:solidFill>
                  <a:srgbClr val="7030A0"/>
                </a:solidFill>
                <a:latin typeface="Baskerville Old Face" panose="02020602080505020303" pitchFamily="18" charset="0"/>
                <a:cs typeface="Aparajita" panose="020B0604020202020204" pitchFamily="34" charset="0"/>
              </a:rPr>
              <a:t>packaging</a:t>
            </a:r>
            <a:r>
              <a:rPr lang="it-IT" sz="2400" dirty="0">
                <a:latin typeface="Baskerville Old Face" panose="02020602080505020303" pitchFamily="18" charset="0"/>
                <a:cs typeface="Aparajita" panose="020B0604020202020204" pitchFamily="34" charset="0"/>
              </a:rPr>
              <a:t> è fondamentale per assicurare la sicurezza di un prodotto e per evitare qualunque tipo di </a:t>
            </a:r>
            <a:r>
              <a:rPr lang="it-IT" sz="2400" b="1" dirty="0" smtClean="0">
                <a:solidFill>
                  <a:srgbClr val="7030A0"/>
                </a:solidFill>
                <a:latin typeface="Baskerville Old Face" panose="02020602080505020303" pitchFamily="18" charset="0"/>
                <a:cs typeface="Aparajita" panose="020B0604020202020204" pitchFamily="34" charset="0"/>
              </a:rPr>
              <a:t>rischio.</a:t>
            </a:r>
            <a:endParaRPr lang="it-IT" sz="2400" dirty="0">
              <a:latin typeface="Baskerville Old Face" panose="02020602080505020303" pitchFamily="18" charset="0"/>
            </a:endParaRPr>
          </a:p>
        </p:txBody>
      </p:sp>
      <p:sp>
        <p:nvSpPr>
          <p:cNvPr id="6" name="Freccia in giù 5"/>
          <p:cNvSpPr/>
          <p:nvPr/>
        </p:nvSpPr>
        <p:spPr>
          <a:xfrm>
            <a:off x="338138" y="2025576"/>
            <a:ext cx="334050" cy="2411536"/>
          </a:xfrm>
          <a:prstGeom prst="downArrow">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rot="10800000" flipV="1">
            <a:off x="301978" y="4578942"/>
            <a:ext cx="5089782" cy="1938992"/>
          </a:xfrm>
          <a:prstGeom prst="rect">
            <a:avLst/>
          </a:prstGeom>
          <a:solidFill>
            <a:schemeClr val="accent2">
              <a:lumMod val="40000"/>
              <a:lumOff val="60000"/>
            </a:schemeClr>
          </a:solidFill>
        </p:spPr>
        <p:txBody>
          <a:bodyPr wrap="square" rtlCol="0">
            <a:spAutoFit/>
          </a:bodyPr>
          <a:lstStyle/>
          <a:p>
            <a:pPr algn="ctr"/>
            <a:r>
              <a:rPr lang="it-IT" sz="2000" dirty="0">
                <a:latin typeface="Baskerville Old Face" panose="02020602080505020303" pitchFamily="18" charset="0"/>
                <a:cs typeface="Aparajita" panose="020B0604020202020204" pitchFamily="34" charset="0"/>
              </a:rPr>
              <a:t>L’</a:t>
            </a:r>
            <a:r>
              <a:rPr lang="it-IT" sz="2000" b="1" dirty="0">
                <a:solidFill>
                  <a:srgbClr val="FF0000"/>
                </a:solidFill>
                <a:latin typeface="Baskerville Old Face" panose="02020602080505020303" pitchFamily="18" charset="0"/>
                <a:cs typeface="Aparajita" panose="020B0604020202020204" pitchFamily="34" charset="0"/>
              </a:rPr>
              <a:t>imballaggio</a:t>
            </a:r>
            <a:r>
              <a:rPr lang="it-IT" sz="2000" dirty="0">
                <a:solidFill>
                  <a:srgbClr val="FF0000"/>
                </a:solidFill>
                <a:latin typeface="Baskerville Old Face" panose="02020602080505020303" pitchFamily="18" charset="0"/>
                <a:cs typeface="Aparajita" panose="020B0604020202020204" pitchFamily="34" charset="0"/>
              </a:rPr>
              <a:t> </a:t>
            </a:r>
            <a:r>
              <a:rPr lang="it-IT" sz="2000" dirty="0">
                <a:latin typeface="Baskerville Old Face" panose="02020602080505020303" pitchFamily="18" charset="0"/>
                <a:cs typeface="Aparajita" panose="020B0604020202020204" pitchFamily="34" charset="0"/>
              </a:rPr>
              <a:t>per alimenti deve dunque essere dichiarato idoneo allo scopo per cui è stato realizzato, deve dunque possedere ‘</a:t>
            </a:r>
            <a:r>
              <a:rPr lang="it-IT" sz="2000" b="1" dirty="0">
                <a:solidFill>
                  <a:srgbClr val="FF0000"/>
                </a:solidFill>
                <a:latin typeface="Baskerville Old Face" panose="02020602080505020303" pitchFamily="18" charset="0"/>
                <a:cs typeface="Aparajita" panose="020B0604020202020204" pitchFamily="34" charset="0"/>
              </a:rPr>
              <a:t>l’idoneità funzionale</a:t>
            </a:r>
            <a:r>
              <a:rPr lang="it-IT" sz="2000" dirty="0">
                <a:latin typeface="Baskerville Old Face" panose="02020602080505020303" pitchFamily="18" charset="0"/>
                <a:cs typeface="Aparajita" panose="020B0604020202020204" pitchFamily="34" charset="0"/>
              </a:rPr>
              <a:t>’ e ‘</a:t>
            </a:r>
            <a:r>
              <a:rPr lang="it-IT" sz="2000" dirty="0">
                <a:solidFill>
                  <a:srgbClr val="FF0000"/>
                </a:solidFill>
                <a:latin typeface="Baskerville Old Face" panose="02020602080505020303" pitchFamily="18" charset="0"/>
                <a:cs typeface="Aparajita" panose="020B0604020202020204" pitchFamily="34" charset="0"/>
              </a:rPr>
              <a:t>l’</a:t>
            </a:r>
            <a:r>
              <a:rPr lang="it-IT" sz="2000" b="1" dirty="0">
                <a:solidFill>
                  <a:srgbClr val="FF0000"/>
                </a:solidFill>
                <a:latin typeface="Baskerville Old Face" panose="02020602080505020303" pitchFamily="18" charset="0"/>
                <a:cs typeface="Aparajita" panose="020B0604020202020204" pitchFamily="34" charset="0"/>
              </a:rPr>
              <a:t>idoneità alimentare</a:t>
            </a:r>
            <a:r>
              <a:rPr lang="it-IT" sz="2000" dirty="0">
                <a:latin typeface="Baskerville Old Face" panose="02020602080505020303" pitchFamily="18" charset="0"/>
                <a:cs typeface="Aparajita" panose="020B0604020202020204" pitchFamily="34" charset="0"/>
              </a:rPr>
              <a:t>’ quale sicurezza d’uso e salvaguardia della salute del consumatore</a:t>
            </a:r>
            <a:endParaRPr lang="it-IT" sz="2000" dirty="0">
              <a:latin typeface="Baskerville Old Face" panose="02020602080505020303" pitchFamily="18" charset="0"/>
            </a:endParaRPr>
          </a:p>
        </p:txBody>
      </p:sp>
      <p:sp>
        <p:nvSpPr>
          <p:cNvPr id="8" name="CasellaDiTesto 7"/>
          <p:cNvSpPr txBox="1"/>
          <p:nvPr/>
        </p:nvSpPr>
        <p:spPr>
          <a:xfrm>
            <a:off x="6084168" y="260647"/>
            <a:ext cx="2890717" cy="3416320"/>
          </a:xfrm>
          <a:prstGeom prst="rect">
            <a:avLst/>
          </a:prstGeom>
          <a:solidFill>
            <a:schemeClr val="accent1">
              <a:lumMod val="40000"/>
              <a:lumOff val="60000"/>
            </a:schemeClr>
          </a:solidFill>
        </p:spPr>
        <p:txBody>
          <a:bodyPr wrap="square" rtlCol="0">
            <a:spAutoFit/>
          </a:bodyPr>
          <a:lstStyle/>
          <a:p>
            <a:pPr algn="ctr"/>
            <a:r>
              <a:rPr lang="it-IT" b="1" dirty="0">
                <a:solidFill>
                  <a:srgbClr val="002060"/>
                </a:solidFill>
                <a:latin typeface="Times New Roman" panose="02020603050405020304" pitchFamily="18" charset="0"/>
                <a:cs typeface="Times New Roman" panose="02020603050405020304" pitchFamily="18" charset="0"/>
              </a:rPr>
              <a:t>Funzione di protezione</a:t>
            </a:r>
            <a:r>
              <a:rPr lang="it-IT" dirty="0"/>
              <a:t>:</a:t>
            </a:r>
          </a:p>
          <a:p>
            <a:pPr algn="ctr"/>
            <a:r>
              <a:rPr lang="it-IT" dirty="0">
                <a:latin typeface="Batang" panose="02030600000101010101" pitchFamily="18" charset="-127"/>
                <a:ea typeface="Batang" panose="02030600000101010101" pitchFamily="18" charset="-127"/>
              </a:rPr>
              <a:t>La </a:t>
            </a:r>
            <a:r>
              <a:rPr lang="it-IT" b="1" dirty="0">
                <a:solidFill>
                  <a:srgbClr val="00B0F0"/>
                </a:solidFill>
                <a:latin typeface="Batang" panose="02030600000101010101" pitchFamily="18" charset="-127"/>
                <a:ea typeface="Batang" panose="02030600000101010101" pitchFamily="18" charset="-127"/>
              </a:rPr>
              <a:t>confezione</a:t>
            </a:r>
            <a:r>
              <a:rPr lang="it-IT" dirty="0">
                <a:latin typeface="Batang" panose="02030600000101010101" pitchFamily="18" charset="-127"/>
                <a:ea typeface="Batang" panose="02030600000101010101" pitchFamily="18" charset="-127"/>
              </a:rPr>
              <a:t> rappresenta l’interfaccia tra il prodotto e l’ambiente e consente la </a:t>
            </a:r>
            <a:r>
              <a:rPr lang="it-IT" b="1" dirty="0">
                <a:solidFill>
                  <a:srgbClr val="00B0F0"/>
                </a:solidFill>
                <a:latin typeface="Batang" panose="02030600000101010101" pitchFamily="18" charset="-127"/>
                <a:ea typeface="Batang" panose="02030600000101010101" pitchFamily="18" charset="-127"/>
              </a:rPr>
              <a:t>salvaguardia</a:t>
            </a:r>
            <a:r>
              <a:rPr lang="it-IT" dirty="0">
                <a:latin typeface="Batang" panose="02030600000101010101" pitchFamily="18" charset="-127"/>
                <a:ea typeface="Batang" panose="02030600000101010101" pitchFamily="18" charset="-127"/>
              </a:rPr>
              <a:t> dell’alimento sia dalle sollecitazioni meccaniche ,sia da tutte le possibili forme di </a:t>
            </a:r>
            <a:r>
              <a:rPr lang="it-IT" b="1" dirty="0">
                <a:solidFill>
                  <a:srgbClr val="00B0F0"/>
                </a:solidFill>
                <a:latin typeface="Batang" panose="02030600000101010101" pitchFamily="18" charset="-127"/>
                <a:ea typeface="Batang" panose="02030600000101010101" pitchFamily="18" charset="-127"/>
              </a:rPr>
              <a:t>contaminazione</a:t>
            </a:r>
            <a:r>
              <a:rPr lang="it-IT" dirty="0">
                <a:latin typeface="Batang" panose="02030600000101010101" pitchFamily="18" charset="-127"/>
                <a:ea typeface="Batang" panose="02030600000101010101" pitchFamily="18" charset="-127"/>
              </a:rPr>
              <a:t> microbiche e chimiche</a:t>
            </a:r>
            <a:endParaRPr lang="it-IT" dirty="0"/>
          </a:p>
        </p:txBody>
      </p:sp>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084849"/>
            <a:ext cx="1502650" cy="1649461"/>
          </a:xfrm>
          <a:prstGeom prst="rect">
            <a:avLst/>
          </a:prstGeom>
        </p:spPr>
      </p:pic>
      <p:pic>
        <p:nvPicPr>
          <p:cNvPr id="14" name="Immagin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52" y="2084626"/>
            <a:ext cx="3438470" cy="21364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Freccia a destra 14"/>
          <p:cNvSpPr/>
          <p:nvPr/>
        </p:nvSpPr>
        <p:spPr>
          <a:xfrm>
            <a:off x="4852887" y="836712"/>
            <a:ext cx="1077747" cy="208765"/>
          </a:xfrm>
          <a:prstGeom prst="rightArrow">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8234" y="3807221"/>
            <a:ext cx="3419475" cy="2903241"/>
          </a:xfrm>
          <a:prstGeom prst="rect">
            <a:avLst/>
          </a:prstGeom>
          <a:ln>
            <a:noFill/>
          </a:ln>
          <a:effectLst>
            <a:softEdge rad="112500"/>
          </a:effectLst>
        </p:spPr>
      </p:pic>
    </p:spTree>
    <p:extLst>
      <p:ext uri="{BB962C8B-B14F-4D97-AF65-F5344CB8AC3E}">
        <p14:creationId xmlns:p14="http://schemas.microsoft.com/office/powerpoint/2010/main" val="345033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300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par>
                          <p:cTn id="33" fill="hold">
                            <p:stCondLst>
                              <p:cond delay="5000"/>
                            </p:stCondLst>
                            <p:childTnLst>
                              <p:par>
                                <p:cTn id="34" presetID="45"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anim calcmode="lin" valueType="num">
                                      <p:cBhvr>
                                        <p:cTn id="37" dur="2000" fill="hold"/>
                                        <p:tgtEl>
                                          <p:spTgt spid="8"/>
                                        </p:tgtEl>
                                        <p:attrNameLst>
                                          <p:attrName>ppt_w</p:attrName>
                                        </p:attrNameLst>
                                      </p:cBhvr>
                                      <p:tavLst>
                                        <p:tav tm="0" fmla="#ppt_w*sin(2.5*pi*$)">
                                          <p:val>
                                            <p:fltVal val="0"/>
                                          </p:val>
                                        </p:tav>
                                        <p:tav tm="100000">
                                          <p:val>
                                            <p:fltVal val="1"/>
                                          </p:val>
                                        </p:tav>
                                      </p:tavLst>
                                    </p:anim>
                                    <p:anim calcmode="lin" valueType="num">
                                      <p:cBhvr>
                                        <p:cTn id="38" dur="2000" fill="hold"/>
                                        <p:tgtEl>
                                          <p:spTgt spid="8"/>
                                        </p:tgtEl>
                                        <p:attrNameLst>
                                          <p:attrName>ppt_h</p:attrName>
                                        </p:attrNameLst>
                                      </p:cBhvr>
                                      <p:tavLst>
                                        <p:tav tm="0">
                                          <p:val>
                                            <p:strVal val="#ppt_h"/>
                                          </p:val>
                                        </p:tav>
                                        <p:tav tm="100000">
                                          <p:val>
                                            <p:strVal val="#ppt_h"/>
                                          </p:val>
                                        </p:tav>
                                      </p:tavLst>
                                    </p:anim>
                                  </p:childTnLst>
                                </p:cTn>
                              </p:par>
                            </p:childTnLst>
                          </p:cTn>
                        </p:par>
                        <p:par>
                          <p:cTn id="39" fill="hold">
                            <p:stCondLst>
                              <p:cond delay="7000"/>
                            </p:stCondLst>
                            <p:childTnLst>
                              <p:par>
                                <p:cTn id="40" presetID="53" presetClass="entr" presetSubtype="16"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a:stretch>
        </a:blipFill>
        <a:effectLst/>
      </p:bgPr>
    </p:bg>
    <p:spTree>
      <p:nvGrpSpPr>
        <p:cNvPr id="1" name=""/>
        <p:cNvGrpSpPr/>
        <p:nvPr/>
      </p:nvGrpSpPr>
      <p:grpSpPr>
        <a:xfrm>
          <a:off x="0" y="0"/>
          <a:ext cx="0" cy="0"/>
          <a:chOff x="0" y="0"/>
          <a:chExt cx="0" cy="0"/>
        </a:xfrm>
      </p:grpSpPr>
      <p:sp>
        <p:nvSpPr>
          <p:cNvPr id="4" name="CasellaDiTesto 3"/>
          <p:cNvSpPr txBox="1"/>
          <p:nvPr/>
        </p:nvSpPr>
        <p:spPr>
          <a:xfrm>
            <a:off x="145589" y="248341"/>
            <a:ext cx="4248472" cy="3170099"/>
          </a:xfrm>
          <a:prstGeom prst="rect">
            <a:avLst/>
          </a:prstGeom>
          <a:solidFill>
            <a:schemeClr val="bg1">
              <a:lumMod val="75000"/>
            </a:schemeClr>
          </a:solidFill>
          <a:ln>
            <a:solidFill>
              <a:schemeClr val="tx1"/>
            </a:solidFill>
          </a:ln>
        </p:spPr>
        <p:txBody>
          <a:bodyPr wrap="square" rtlCol="0">
            <a:spAutoFit/>
          </a:bodyPr>
          <a:lstStyle/>
          <a:p>
            <a:pPr algn="ctr"/>
            <a:r>
              <a:rPr lang="it-IT" sz="2000" dirty="0" smtClean="0">
                <a:latin typeface="Baskerville Old Face" panose="02020602080505020303" pitchFamily="18" charset="0"/>
              </a:rPr>
              <a:t>Uno </a:t>
            </a:r>
            <a:r>
              <a:rPr lang="it-IT" sz="2000" dirty="0">
                <a:latin typeface="Baskerville Old Face" panose="02020602080505020303" pitchFamily="18" charset="0"/>
              </a:rPr>
              <a:t>dei packaging più datati in assoluto per non dire storici, potrebbe essere il </a:t>
            </a:r>
            <a:r>
              <a:rPr lang="it-IT" sz="2000" b="1" dirty="0">
                <a:latin typeface="Baskerville Old Face" panose="02020602080505020303" pitchFamily="18" charset="0"/>
              </a:rPr>
              <a:t>packaging del latte</a:t>
            </a:r>
            <a:r>
              <a:rPr lang="it-IT" sz="2000" dirty="0">
                <a:latin typeface="Baskerville Old Face" panose="02020602080505020303" pitchFamily="18" charset="0"/>
              </a:rPr>
              <a:t>. Una confezione di latte è storicamente rappresentata dalla bottiglia di vetro, </a:t>
            </a:r>
            <a:r>
              <a:rPr lang="it-IT" sz="2000" dirty="0" smtClean="0">
                <a:latin typeface="Baskerville Old Face" panose="02020602080505020303" pitchFamily="18" charset="0"/>
              </a:rPr>
              <a:t>oggi </a:t>
            </a:r>
            <a:r>
              <a:rPr lang="it-IT" sz="2000" dirty="0">
                <a:latin typeface="Baskerville Old Face" panose="02020602080505020303" pitchFamily="18" charset="0"/>
              </a:rPr>
              <a:t>la bottiglia di vetro non è certo il </a:t>
            </a:r>
            <a:r>
              <a:rPr lang="it-IT" sz="2000" b="1" dirty="0">
                <a:latin typeface="Baskerville Old Face" panose="02020602080505020303" pitchFamily="18" charset="0"/>
              </a:rPr>
              <a:t>packaging più diffuso</a:t>
            </a:r>
            <a:r>
              <a:rPr lang="it-IT" sz="2000" dirty="0">
                <a:latin typeface="Baskerville Old Face" panose="02020602080505020303" pitchFamily="18" charset="0"/>
              </a:rPr>
              <a:t>, ma è ancora quello che viene rappresentato con più frequenza ogni qual volta ci sia la necessità di </a:t>
            </a:r>
            <a:r>
              <a:rPr lang="it-IT" sz="2000" b="1" dirty="0">
                <a:latin typeface="Baskerville Old Face" panose="02020602080505020303" pitchFamily="18" charset="0"/>
              </a:rPr>
              <a:t>richiamare il concetto di </a:t>
            </a:r>
            <a:r>
              <a:rPr lang="it-IT" sz="2000" b="1" dirty="0" smtClean="0">
                <a:latin typeface="Baskerville Old Face" panose="02020602080505020303" pitchFamily="18" charset="0"/>
              </a:rPr>
              <a:t>latte</a:t>
            </a:r>
            <a:r>
              <a:rPr lang="it-IT" sz="2000" dirty="0" smtClean="0">
                <a:latin typeface="Baskerville Old Face" panose="02020602080505020303" pitchFamily="18" charset="0"/>
              </a:rPr>
              <a:t>.</a:t>
            </a:r>
            <a:endParaRPr lang="it-IT" sz="2000" dirty="0">
              <a:latin typeface="Baskerville Old Face" panose="02020602080505020303" pitchFamily="18" charset="0"/>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48341"/>
            <a:ext cx="4205953" cy="27015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asellaDiTesto 5"/>
          <p:cNvSpPr txBox="1"/>
          <p:nvPr/>
        </p:nvSpPr>
        <p:spPr>
          <a:xfrm>
            <a:off x="3745843" y="3789040"/>
            <a:ext cx="5360817" cy="1877437"/>
          </a:xfrm>
          <a:prstGeom prst="rect">
            <a:avLst/>
          </a:prstGeom>
          <a:solidFill>
            <a:schemeClr val="accent5">
              <a:lumMod val="40000"/>
              <a:lumOff val="60000"/>
            </a:schemeClr>
          </a:solidFill>
          <a:ln>
            <a:solidFill>
              <a:schemeClr val="bg1"/>
            </a:solidFill>
          </a:ln>
        </p:spPr>
        <p:txBody>
          <a:bodyPr wrap="square" rtlCol="0">
            <a:spAutoFit/>
          </a:bodyPr>
          <a:lstStyle/>
          <a:p>
            <a:pPr algn="ctr"/>
            <a:r>
              <a:rPr lang="it-IT" b="1" dirty="0"/>
              <a:t>Packaging latte in PET</a:t>
            </a:r>
            <a:endParaRPr lang="it-IT" dirty="0"/>
          </a:p>
          <a:p>
            <a:pPr algn="ctr"/>
            <a:r>
              <a:rPr lang="it-IT" sz="2000" dirty="0">
                <a:latin typeface="Baskerville Old Face" panose="02020602080505020303" pitchFamily="18" charset="0"/>
              </a:rPr>
              <a:t>Oggi il classico formato in bottiglia viene comunemente realizzato in plastica. Di solito nel formato da 1 Lt. ma esistono anche varianti in quello da mezzo o 2 Lt. o in alcuni casi da 5 Lt.</a:t>
            </a:r>
          </a:p>
          <a:p>
            <a:endParaRPr lang="it-IT" dirty="0"/>
          </a:p>
        </p:txBody>
      </p:sp>
      <p:sp>
        <p:nvSpPr>
          <p:cNvPr id="7" name="CasellaDiTesto 6"/>
          <p:cNvSpPr txBox="1"/>
          <p:nvPr/>
        </p:nvSpPr>
        <p:spPr>
          <a:xfrm>
            <a:off x="6010709" y="3195286"/>
            <a:ext cx="2448272" cy="461665"/>
          </a:xfrm>
          <a:prstGeom prst="rect">
            <a:avLst/>
          </a:prstGeom>
          <a:solidFill>
            <a:schemeClr val="accent5">
              <a:lumMod val="60000"/>
              <a:lumOff val="40000"/>
            </a:schemeClr>
          </a:solidFill>
        </p:spPr>
        <p:txBody>
          <a:bodyPr wrap="square" rtlCol="0">
            <a:spAutoFit/>
          </a:bodyPr>
          <a:lstStyle/>
          <a:p>
            <a:pPr algn="ctr"/>
            <a:r>
              <a:rPr lang="it-IT" sz="2400" b="1" dirty="0" smtClean="0">
                <a:latin typeface="Baskerville Old Face" panose="02020602080505020303" pitchFamily="18" charset="0"/>
              </a:rPr>
              <a:t>Attualmente :</a:t>
            </a:r>
            <a:endParaRPr lang="it-IT" sz="2400" b="1" dirty="0">
              <a:latin typeface="Baskerville Old Face" panose="02020602080505020303" pitchFamily="18" charset="0"/>
            </a:endParaRPr>
          </a:p>
        </p:txBody>
      </p:sp>
      <p:sp>
        <p:nvSpPr>
          <p:cNvPr id="8" name="CasellaDiTesto 7"/>
          <p:cNvSpPr txBox="1"/>
          <p:nvPr/>
        </p:nvSpPr>
        <p:spPr>
          <a:xfrm>
            <a:off x="2269825" y="5365363"/>
            <a:ext cx="6816560" cy="1477328"/>
          </a:xfrm>
          <a:prstGeom prst="rect">
            <a:avLst/>
          </a:prstGeom>
          <a:solidFill>
            <a:schemeClr val="accent1">
              <a:lumMod val="40000"/>
              <a:lumOff val="60000"/>
            </a:schemeClr>
          </a:solidFill>
          <a:ln>
            <a:solidFill>
              <a:schemeClr val="bg1"/>
            </a:solidFill>
          </a:ln>
        </p:spPr>
        <p:txBody>
          <a:bodyPr wrap="square" rtlCol="0">
            <a:spAutoFit/>
          </a:bodyPr>
          <a:lstStyle/>
          <a:p>
            <a:pPr algn="ctr"/>
            <a:r>
              <a:rPr lang="it-IT" b="1" dirty="0"/>
              <a:t>Packaging latte in Tetra </a:t>
            </a:r>
            <a:r>
              <a:rPr lang="it-IT" b="1" dirty="0" smtClean="0"/>
              <a:t>Pak</a:t>
            </a:r>
          </a:p>
          <a:p>
            <a:pPr algn="ctr"/>
            <a:r>
              <a:rPr lang="it-IT" dirty="0"/>
              <a:t>In Italia a fare la differenza fu Parmalat che nel 1962 scelse di </a:t>
            </a:r>
            <a:r>
              <a:rPr lang="it-IT" b="1" dirty="0"/>
              <a:t>abbandonare il vetro per passare al Tetra Pak</a:t>
            </a:r>
            <a:r>
              <a:rPr lang="it-IT" dirty="0"/>
              <a:t> per le proprie confezioni di latte. </a:t>
            </a:r>
            <a:r>
              <a:rPr lang="it-IT" dirty="0" smtClean="0"/>
              <a:t>Ha segnato una vera e </a:t>
            </a:r>
            <a:r>
              <a:rPr lang="it-IT" dirty="0"/>
              <a:t>propria evoluzione questo tipo di materiale molto più maneggevole e igienico</a:t>
            </a:r>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89" y="3349206"/>
            <a:ext cx="3654605" cy="2018265"/>
          </a:xfrm>
          <a:prstGeom prst="rect">
            <a:avLst/>
          </a:prstGeom>
          <a:ln>
            <a:noFill/>
          </a:ln>
          <a:effectLst>
            <a:softEdge rad="112500"/>
          </a:effectLst>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77" y="5333890"/>
            <a:ext cx="2124236" cy="1492637"/>
          </a:xfrm>
          <a:prstGeom prst="rect">
            <a:avLst/>
          </a:prstGeom>
          <a:ln>
            <a:noFill/>
          </a:ln>
          <a:effectLst>
            <a:softEdge rad="112500"/>
          </a:effectLst>
        </p:spPr>
      </p:pic>
    </p:spTree>
    <p:extLst>
      <p:ext uri="{BB962C8B-B14F-4D97-AF65-F5344CB8AC3E}">
        <p14:creationId xmlns:p14="http://schemas.microsoft.com/office/powerpoint/2010/main" val="161725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2000"/>
                            </p:stCondLst>
                            <p:childTnLst>
                              <p:par>
                                <p:cTn id="14" presetID="45"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anim calcmode="lin" valueType="num">
                                      <p:cBhvr>
                                        <p:cTn id="17" dur="2000" fill="hold"/>
                                        <p:tgtEl>
                                          <p:spTgt spid="7"/>
                                        </p:tgtEl>
                                        <p:attrNameLst>
                                          <p:attrName>ppt_w</p:attrName>
                                        </p:attrNameLst>
                                      </p:cBhvr>
                                      <p:tavLst>
                                        <p:tav tm="0" fmla="#ppt_w*sin(2.5*pi*$)">
                                          <p:val>
                                            <p:fltVal val="0"/>
                                          </p:val>
                                        </p:tav>
                                        <p:tav tm="100000">
                                          <p:val>
                                            <p:fltVal val="1"/>
                                          </p:val>
                                        </p:tav>
                                      </p:tavLst>
                                    </p:anim>
                                    <p:anim calcmode="lin" valueType="num">
                                      <p:cBhvr>
                                        <p:cTn id="18" dur="2000" fill="hold"/>
                                        <p:tgtEl>
                                          <p:spTgt spid="7"/>
                                        </p:tgtEl>
                                        <p:attrNameLst>
                                          <p:attrName>ppt_h</p:attrName>
                                        </p:attrNameLst>
                                      </p:cBhvr>
                                      <p:tavLst>
                                        <p:tav tm="0">
                                          <p:val>
                                            <p:strVal val="#ppt_h"/>
                                          </p:val>
                                        </p:tav>
                                        <p:tav tm="100000">
                                          <p:val>
                                            <p:strVal val="#ppt_h"/>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26"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80">
                                          <p:stCondLst>
                                            <p:cond delay="0"/>
                                          </p:stCondLst>
                                        </p:cTn>
                                        <p:tgtEl>
                                          <p:spTgt spid="8"/>
                                        </p:tgtEl>
                                      </p:cBhvr>
                                    </p:animEffect>
                                    <p:anim calcmode="lin" valueType="num">
                                      <p:cBhvr>
                                        <p:cTn id="2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0" dur="26">
                                          <p:stCondLst>
                                            <p:cond delay="650"/>
                                          </p:stCondLst>
                                        </p:cTn>
                                        <p:tgtEl>
                                          <p:spTgt spid="8"/>
                                        </p:tgtEl>
                                      </p:cBhvr>
                                      <p:to x="100000" y="60000"/>
                                    </p:animScale>
                                    <p:animScale>
                                      <p:cBhvr>
                                        <p:cTn id="31" dur="166" decel="50000">
                                          <p:stCondLst>
                                            <p:cond delay="676"/>
                                          </p:stCondLst>
                                        </p:cTn>
                                        <p:tgtEl>
                                          <p:spTgt spid="8"/>
                                        </p:tgtEl>
                                      </p:cBhvr>
                                      <p:to x="100000" y="100000"/>
                                    </p:animScale>
                                    <p:animScale>
                                      <p:cBhvr>
                                        <p:cTn id="32" dur="26">
                                          <p:stCondLst>
                                            <p:cond delay="1312"/>
                                          </p:stCondLst>
                                        </p:cTn>
                                        <p:tgtEl>
                                          <p:spTgt spid="8"/>
                                        </p:tgtEl>
                                      </p:cBhvr>
                                      <p:to x="100000" y="80000"/>
                                    </p:animScale>
                                    <p:animScale>
                                      <p:cBhvr>
                                        <p:cTn id="33" dur="166" decel="50000">
                                          <p:stCondLst>
                                            <p:cond delay="1338"/>
                                          </p:stCondLst>
                                        </p:cTn>
                                        <p:tgtEl>
                                          <p:spTgt spid="8"/>
                                        </p:tgtEl>
                                      </p:cBhvr>
                                      <p:to x="100000" y="100000"/>
                                    </p:animScale>
                                    <p:animScale>
                                      <p:cBhvr>
                                        <p:cTn id="34" dur="26">
                                          <p:stCondLst>
                                            <p:cond delay="1642"/>
                                          </p:stCondLst>
                                        </p:cTn>
                                        <p:tgtEl>
                                          <p:spTgt spid="8"/>
                                        </p:tgtEl>
                                      </p:cBhvr>
                                      <p:to x="100000" y="90000"/>
                                    </p:animScale>
                                    <p:animScale>
                                      <p:cBhvr>
                                        <p:cTn id="35" dur="166" decel="50000">
                                          <p:stCondLst>
                                            <p:cond delay="1668"/>
                                          </p:stCondLst>
                                        </p:cTn>
                                        <p:tgtEl>
                                          <p:spTgt spid="8"/>
                                        </p:tgtEl>
                                      </p:cBhvr>
                                      <p:to x="100000" y="100000"/>
                                    </p:animScale>
                                    <p:animScale>
                                      <p:cBhvr>
                                        <p:cTn id="36" dur="26">
                                          <p:stCondLst>
                                            <p:cond delay="1808"/>
                                          </p:stCondLst>
                                        </p:cTn>
                                        <p:tgtEl>
                                          <p:spTgt spid="8"/>
                                        </p:tgtEl>
                                      </p:cBhvr>
                                      <p:to x="100000" y="95000"/>
                                    </p:animScale>
                                    <p:animScale>
                                      <p:cBhvr>
                                        <p:cTn id="37" dur="166" decel="50000">
                                          <p:stCondLst>
                                            <p:cond delay="1834"/>
                                          </p:stCondLst>
                                        </p:cTn>
                                        <p:tgtEl>
                                          <p:spTgt spid="8"/>
                                        </p:tgtEl>
                                      </p:cBhvr>
                                      <p:to x="100000" y="100000"/>
                                    </p:animScale>
                                  </p:childTnLst>
                                </p:cTn>
                              </p:par>
                              <p:par>
                                <p:cTn id="38" presetID="6" presetClass="entr" presetSubtype="16"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par>
                                <p:cTn id="41" presetID="6" presetClass="entr" presetSubtype="16"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25000" b="-34000"/>
          </a:stretch>
        </a:blipFill>
        <a:effectLst/>
      </p:bgPr>
    </p:bg>
    <p:spTree>
      <p:nvGrpSpPr>
        <p:cNvPr id="1" name=""/>
        <p:cNvGrpSpPr/>
        <p:nvPr/>
      </p:nvGrpSpPr>
      <p:grpSpPr>
        <a:xfrm>
          <a:off x="0" y="0"/>
          <a:ext cx="0" cy="0"/>
          <a:chOff x="0" y="0"/>
          <a:chExt cx="0" cy="0"/>
        </a:xfrm>
      </p:grpSpPr>
      <p:sp>
        <p:nvSpPr>
          <p:cNvPr id="4" name="CasellaDiTesto 3"/>
          <p:cNvSpPr txBox="1"/>
          <p:nvPr/>
        </p:nvSpPr>
        <p:spPr>
          <a:xfrm>
            <a:off x="1356842" y="281625"/>
            <a:ext cx="6120680" cy="646331"/>
          </a:xfrm>
          <a:prstGeom prst="rect">
            <a:avLst/>
          </a:prstGeom>
          <a:solidFill>
            <a:schemeClr val="accent6">
              <a:lumMod val="40000"/>
              <a:lumOff val="60000"/>
            </a:schemeClr>
          </a:solidFill>
          <a:ln>
            <a:solidFill>
              <a:schemeClr val="bg1"/>
            </a:solidFill>
          </a:ln>
        </p:spPr>
        <p:txBody>
          <a:bodyPr wrap="square" rtlCol="0">
            <a:spAutoFit/>
          </a:bodyPr>
          <a:lstStyle/>
          <a:p>
            <a:pPr algn="ctr"/>
            <a:r>
              <a:rPr lang="it-IT" b="1" dirty="0">
                <a:latin typeface="Baskerville Old Face" panose="02020602080505020303" pitchFamily="18" charset="0"/>
              </a:rPr>
              <a:t>Sistema di apertura per packaging latte in Tetra </a:t>
            </a:r>
            <a:r>
              <a:rPr lang="it-IT" b="1" dirty="0" smtClean="0">
                <a:latin typeface="Baskerville Old Face" panose="02020602080505020303" pitchFamily="18" charset="0"/>
              </a:rPr>
              <a:t>Pak</a:t>
            </a:r>
            <a:r>
              <a:rPr lang="it-IT" b="1" dirty="0" smtClean="0"/>
              <a:t>:</a:t>
            </a:r>
            <a:endParaRPr lang="it-IT" b="1" dirty="0"/>
          </a:p>
          <a:p>
            <a:pPr algn="ctr"/>
            <a:endParaRPr lang="it-IT" dirty="0"/>
          </a:p>
        </p:txBody>
      </p:sp>
      <p:sp>
        <p:nvSpPr>
          <p:cNvPr id="5" name="CasellaDiTesto 4"/>
          <p:cNvSpPr txBox="1"/>
          <p:nvPr/>
        </p:nvSpPr>
        <p:spPr>
          <a:xfrm>
            <a:off x="157682" y="1196752"/>
            <a:ext cx="3550221" cy="1908215"/>
          </a:xfrm>
          <a:prstGeom prst="rect">
            <a:avLst/>
          </a:prstGeom>
          <a:solidFill>
            <a:schemeClr val="bg2">
              <a:lumMod val="75000"/>
            </a:schemeClr>
          </a:solidFill>
        </p:spPr>
        <p:txBody>
          <a:bodyPr wrap="square" rtlCol="0">
            <a:spAutoFit/>
          </a:bodyPr>
          <a:lstStyle/>
          <a:p>
            <a:pPr algn="ctr"/>
            <a:r>
              <a:rPr lang="it-IT" sz="2000" b="1" i="1" dirty="0">
                <a:latin typeface="Baskerville Old Face" panose="02020602080505020303" pitchFamily="18" charset="0"/>
              </a:rPr>
              <a:t>1. A taglio (senza apertura)</a:t>
            </a:r>
            <a:endParaRPr lang="it-IT" sz="2000" b="1" dirty="0">
              <a:latin typeface="Baskerville Old Face" panose="02020602080505020303" pitchFamily="18" charset="0"/>
            </a:endParaRPr>
          </a:p>
          <a:p>
            <a:pPr algn="ctr"/>
            <a:r>
              <a:rPr lang="it-IT" sz="2000" dirty="0">
                <a:latin typeface="Baskerville Old Face" panose="02020602080505020303" pitchFamily="18" charset="0"/>
              </a:rPr>
              <a:t>U</a:t>
            </a:r>
            <a:r>
              <a:rPr lang="it-IT" sz="2000" dirty="0" smtClean="0">
                <a:latin typeface="Baskerville Old Face" panose="02020602080505020303" pitchFamily="18" charset="0"/>
              </a:rPr>
              <a:t>n </a:t>
            </a:r>
            <a:r>
              <a:rPr lang="it-IT" sz="2000" dirty="0">
                <a:latin typeface="Baskerville Old Face" panose="02020602080505020303" pitchFamily="18" charset="0"/>
              </a:rPr>
              <a:t>angolo tratteggiato dell’aletta di chiusura viene tagliato fungendo da apertura per versare il latte.</a:t>
            </a:r>
          </a:p>
          <a:p>
            <a:endParaRPr lang="it-IT" dirty="0"/>
          </a:p>
        </p:txBody>
      </p:sp>
      <p:sp>
        <p:nvSpPr>
          <p:cNvPr id="6" name="CasellaDiTesto 5"/>
          <p:cNvSpPr txBox="1"/>
          <p:nvPr/>
        </p:nvSpPr>
        <p:spPr>
          <a:xfrm>
            <a:off x="323528" y="3356992"/>
            <a:ext cx="2448272" cy="1631216"/>
          </a:xfrm>
          <a:prstGeom prst="rect">
            <a:avLst/>
          </a:prstGeom>
          <a:solidFill>
            <a:schemeClr val="bg2">
              <a:lumMod val="50000"/>
            </a:schemeClr>
          </a:solidFill>
        </p:spPr>
        <p:txBody>
          <a:bodyPr wrap="square" rtlCol="0">
            <a:spAutoFit/>
          </a:bodyPr>
          <a:lstStyle/>
          <a:p>
            <a:pPr algn="ctr"/>
            <a:r>
              <a:rPr lang="it-IT" sz="2000" b="1" i="1" dirty="0">
                <a:latin typeface="Baskerville Old Face" panose="02020602080505020303" pitchFamily="18" charset="0"/>
              </a:rPr>
              <a:t>2. A tappo</a:t>
            </a:r>
            <a:endParaRPr lang="it-IT" sz="2000" b="1" dirty="0">
              <a:latin typeface="Baskerville Old Face" panose="02020602080505020303" pitchFamily="18" charset="0"/>
            </a:endParaRPr>
          </a:p>
          <a:p>
            <a:pPr algn="ctr"/>
            <a:r>
              <a:rPr lang="it-IT" sz="2000" dirty="0" smtClean="0">
                <a:latin typeface="Baskerville Old Face" panose="02020602080505020303" pitchFamily="18" charset="0"/>
              </a:rPr>
              <a:t>Un tappo a vite richiude la confezione salvaguardando il prodotto</a:t>
            </a:r>
            <a:endParaRPr lang="it-IT" sz="2000" dirty="0">
              <a:latin typeface="Baskerville Old Face" panose="02020602080505020303" pitchFamily="18" charset="0"/>
            </a:endParaRPr>
          </a:p>
        </p:txBody>
      </p:sp>
      <p:sp>
        <p:nvSpPr>
          <p:cNvPr id="7" name="CasellaDiTesto 6"/>
          <p:cNvSpPr txBox="1"/>
          <p:nvPr/>
        </p:nvSpPr>
        <p:spPr>
          <a:xfrm>
            <a:off x="302342" y="5157192"/>
            <a:ext cx="5400600" cy="1600438"/>
          </a:xfrm>
          <a:prstGeom prst="rect">
            <a:avLst/>
          </a:prstGeom>
          <a:solidFill>
            <a:schemeClr val="bg2">
              <a:lumMod val="25000"/>
            </a:schemeClr>
          </a:solidFill>
        </p:spPr>
        <p:txBody>
          <a:bodyPr wrap="square" rtlCol="0">
            <a:spAutoFit/>
          </a:bodyPr>
          <a:lstStyle/>
          <a:p>
            <a:pPr algn="ctr"/>
            <a:r>
              <a:rPr lang="it-IT" sz="2000" b="1" i="1" dirty="0">
                <a:latin typeface="Baskerville Old Face" panose="02020602080505020303" pitchFamily="18" charset="0"/>
              </a:rPr>
              <a:t>3. A Sportello </a:t>
            </a:r>
            <a:endParaRPr lang="it-IT" sz="2000" b="1" dirty="0">
              <a:latin typeface="Baskerville Old Face" panose="02020602080505020303" pitchFamily="18" charset="0"/>
            </a:endParaRPr>
          </a:p>
          <a:p>
            <a:pPr algn="ctr"/>
            <a:r>
              <a:rPr lang="it-IT" sz="2000" dirty="0">
                <a:latin typeface="Baskerville Old Face" panose="02020602080505020303" pitchFamily="18" charset="0"/>
              </a:rPr>
              <a:t>Un sistema di apertura posto nella parte superiore della confezione che attraverso un’apertura a sportello permette la fuoriuscita del </a:t>
            </a:r>
            <a:r>
              <a:rPr lang="it-IT" sz="2000" dirty="0" smtClean="0">
                <a:latin typeface="Baskerville Old Face" panose="02020602080505020303" pitchFamily="18" charset="0"/>
              </a:rPr>
              <a:t>prodotto.</a:t>
            </a:r>
            <a:endParaRPr lang="it-IT" sz="2000" dirty="0">
              <a:latin typeface="Baskerville Old Face" panose="02020602080505020303" pitchFamily="18" charset="0"/>
            </a:endParaRPr>
          </a:p>
          <a:p>
            <a:endParaRPr lang="it-IT" dirty="0"/>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32" y="927956"/>
            <a:ext cx="537592" cy="537592"/>
          </a:xfrm>
          <a:prstGeom prst="rect">
            <a:avLst/>
          </a:prstGeom>
        </p:spPr>
      </p:pic>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91" y="4888396"/>
            <a:ext cx="537592" cy="537592"/>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82" y="3088196"/>
            <a:ext cx="537592" cy="537592"/>
          </a:xfrm>
          <a:prstGeom prst="rect">
            <a:avLst/>
          </a:prstGeom>
        </p:spPr>
      </p:pic>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319" y="1117190"/>
            <a:ext cx="2689499" cy="1863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magin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888" y="3215321"/>
            <a:ext cx="2359461" cy="1755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magin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525634">
            <a:off x="3451476" y="1356533"/>
            <a:ext cx="1213326" cy="1213326"/>
          </a:xfrm>
          <a:prstGeom prst="rect">
            <a:avLst/>
          </a:prstGeom>
        </p:spPr>
      </p:pic>
      <p:pic>
        <p:nvPicPr>
          <p:cNvPr id="14" name="Immagin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525634">
            <a:off x="5500622" y="5362577"/>
            <a:ext cx="1213326" cy="1213326"/>
          </a:xfrm>
          <a:prstGeom prst="rect">
            <a:avLst/>
          </a:prstGeom>
        </p:spPr>
      </p:pic>
      <p:pic>
        <p:nvPicPr>
          <p:cNvPr id="15" name="Immagin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525634">
            <a:off x="2723109" y="3454662"/>
            <a:ext cx="1213326" cy="1213326"/>
          </a:xfrm>
          <a:prstGeom prst="rect">
            <a:avLst/>
          </a:prstGeom>
        </p:spPr>
      </p:pic>
      <p:pic>
        <p:nvPicPr>
          <p:cNvPr id="16" name="Immagin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8224" y="4966930"/>
            <a:ext cx="2355781" cy="1790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CasellaDiTesto 16"/>
          <p:cNvSpPr txBox="1"/>
          <p:nvPr/>
        </p:nvSpPr>
        <p:spPr>
          <a:xfrm>
            <a:off x="6273931" y="3104967"/>
            <a:ext cx="2552920" cy="1754326"/>
          </a:xfrm>
          <a:prstGeom prst="rect">
            <a:avLst/>
          </a:prstGeom>
          <a:solidFill>
            <a:schemeClr val="accent1">
              <a:lumMod val="20000"/>
              <a:lumOff val="80000"/>
            </a:schemeClr>
          </a:solidFill>
        </p:spPr>
        <p:txBody>
          <a:bodyPr wrap="square" rtlCol="0">
            <a:spAutoFit/>
          </a:bodyPr>
          <a:lstStyle/>
          <a:p>
            <a:pPr algn="ctr"/>
            <a:r>
              <a:rPr lang="it-IT" b="1" dirty="0" smtClean="0">
                <a:latin typeface="Baskerville Old Face" panose="02020602080505020303" pitchFamily="18" charset="0"/>
              </a:rPr>
              <a:t>Bricco merenda</a:t>
            </a:r>
            <a:r>
              <a:rPr lang="it-IT" dirty="0" smtClean="0">
                <a:latin typeface="Baskerville Old Face" panose="02020602080505020303" pitchFamily="18" charset="0"/>
              </a:rPr>
              <a:t>:</a:t>
            </a:r>
          </a:p>
          <a:p>
            <a:pPr algn="ctr"/>
            <a:r>
              <a:rPr lang="it-IT" dirty="0" smtClean="0">
                <a:latin typeface="Baskerville Old Face" panose="02020602080505020303" pitchFamily="18" charset="0"/>
              </a:rPr>
              <a:t>una </a:t>
            </a:r>
            <a:r>
              <a:rPr lang="it-IT" dirty="0">
                <a:latin typeface="Baskerville Old Face" panose="02020602080505020303" pitchFamily="18" charset="0"/>
              </a:rPr>
              <a:t>proposta precisa per rendere commercialmente appetibile un prodotto </a:t>
            </a:r>
            <a:r>
              <a:rPr lang="it-IT" dirty="0" smtClean="0">
                <a:latin typeface="Baskerville Old Face" panose="02020602080505020303" pitchFamily="18" charset="0"/>
              </a:rPr>
              <a:t>indifferenziato.</a:t>
            </a:r>
            <a:endParaRPr lang="it-IT" dirty="0">
              <a:latin typeface="Baskerville Old Face" panose="02020602080505020303" pitchFamily="18" charset="0"/>
            </a:endParaRPr>
          </a:p>
        </p:txBody>
      </p:sp>
      <p:pic>
        <p:nvPicPr>
          <p:cNvPr id="19" name="Immagin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0272" y="1310496"/>
            <a:ext cx="2697832" cy="2697832"/>
          </a:xfrm>
          <a:prstGeom prst="rect">
            <a:avLst/>
          </a:prstGeom>
        </p:spPr>
      </p:pic>
    </p:spTree>
    <p:extLst>
      <p:ext uri="{BB962C8B-B14F-4D97-AF65-F5344CB8AC3E}">
        <p14:creationId xmlns:p14="http://schemas.microsoft.com/office/powerpoint/2010/main" val="32060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80">
                                          <p:stCondLst>
                                            <p:cond delay="0"/>
                                          </p:stCondLst>
                                        </p:cTn>
                                        <p:tgtEl>
                                          <p:spTgt spid="8"/>
                                        </p:tgtEl>
                                      </p:cBhvr>
                                    </p:animEffect>
                                    <p:anim calcmode="lin" valueType="num">
                                      <p:cBhvr>
                                        <p:cTn id="2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0" dur="26">
                                          <p:stCondLst>
                                            <p:cond delay="650"/>
                                          </p:stCondLst>
                                        </p:cTn>
                                        <p:tgtEl>
                                          <p:spTgt spid="8"/>
                                        </p:tgtEl>
                                      </p:cBhvr>
                                      <p:to x="100000" y="60000"/>
                                    </p:animScale>
                                    <p:animScale>
                                      <p:cBhvr>
                                        <p:cTn id="31" dur="166" decel="50000">
                                          <p:stCondLst>
                                            <p:cond delay="676"/>
                                          </p:stCondLst>
                                        </p:cTn>
                                        <p:tgtEl>
                                          <p:spTgt spid="8"/>
                                        </p:tgtEl>
                                      </p:cBhvr>
                                      <p:to x="100000" y="100000"/>
                                    </p:animScale>
                                    <p:animScale>
                                      <p:cBhvr>
                                        <p:cTn id="32" dur="26">
                                          <p:stCondLst>
                                            <p:cond delay="1312"/>
                                          </p:stCondLst>
                                        </p:cTn>
                                        <p:tgtEl>
                                          <p:spTgt spid="8"/>
                                        </p:tgtEl>
                                      </p:cBhvr>
                                      <p:to x="100000" y="80000"/>
                                    </p:animScale>
                                    <p:animScale>
                                      <p:cBhvr>
                                        <p:cTn id="33" dur="166" decel="50000">
                                          <p:stCondLst>
                                            <p:cond delay="1338"/>
                                          </p:stCondLst>
                                        </p:cTn>
                                        <p:tgtEl>
                                          <p:spTgt spid="8"/>
                                        </p:tgtEl>
                                      </p:cBhvr>
                                      <p:to x="100000" y="100000"/>
                                    </p:animScale>
                                    <p:animScale>
                                      <p:cBhvr>
                                        <p:cTn id="34" dur="26">
                                          <p:stCondLst>
                                            <p:cond delay="1642"/>
                                          </p:stCondLst>
                                        </p:cTn>
                                        <p:tgtEl>
                                          <p:spTgt spid="8"/>
                                        </p:tgtEl>
                                      </p:cBhvr>
                                      <p:to x="100000" y="90000"/>
                                    </p:animScale>
                                    <p:animScale>
                                      <p:cBhvr>
                                        <p:cTn id="35" dur="166" decel="50000">
                                          <p:stCondLst>
                                            <p:cond delay="1668"/>
                                          </p:stCondLst>
                                        </p:cTn>
                                        <p:tgtEl>
                                          <p:spTgt spid="8"/>
                                        </p:tgtEl>
                                      </p:cBhvr>
                                      <p:to x="100000" y="100000"/>
                                    </p:animScale>
                                    <p:animScale>
                                      <p:cBhvr>
                                        <p:cTn id="36" dur="26">
                                          <p:stCondLst>
                                            <p:cond delay="1808"/>
                                          </p:stCondLst>
                                        </p:cTn>
                                        <p:tgtEl>
                                          <p:spTgt spid="8"/>
                                        </p:tgtEl>
                                      </p:cBhvr>
                                      <p:to x="100000" y="95000"/>
                                    </p:animScale>
                                    <p:animScale>
                                      <p:cBhvr>
                                        <p:cTn id="37" dur="166" decel="50000">
                                          <p:stCondLst>
                                            <p:cond delay="1834"/>
                                          </p:stCondLst>
                                        </p:cTn>
                                        <p:tgtEl>
                                          <p:spTgt spid="8"/>
                                        </p:tgtEl>
                                      </p:cBhvr>
                                      <p:to x="100000" y="100000"/>
                                    </p:animScale>
                                  </p:childTnLst>
                                </p:cTn>
                              </p:par>
                              <p:par>
                                <p:cTn id="38" presetID="6" presetClass="entr" presetSubtype="16"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ircle(in)">
                                      <p:cBhvr>
                                        <p:cTn id="40" dur="2000"/>
                                        <p:tgtEl>
                                          <p:spTgt spid="5"/>
                                        </p:tgtEl>
                                      </p:cBhvr>
                                    </p:animEffect>
                                  </p:childTnLst>
                                </p:cTn>
                              </p:par>
                              <p:par>
                                <p:cTn id="41" presetID="26"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80">
                                          <p:stCondLst>
                                            <p:cond delay="0"/>
                                          </p:stCondLst>
                                        </p:cTn>
                                        <p:tgtEl>
                                          <p:spTgt spid="11"/>
                                        </p:tgtEl>
                                      </p:cBhvr>
                                    </p:animEffect>
                                    <p:anim calcmode="lin" valueType="num">
                                      <p:cBhvr>
                                        <p:cTn id="6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5" dur="26">
                                          <p:stCondLst>
                                            <p:cond delay="650"/>
                                          </p:stCondLst>
                                        </p:cTn>
                                        <p:tgtEl>
                                          <p:spTgt spid="11"/>
                                        </p:tgtEl>
                                      </p:cBhvr>
                                      <p:to x="100000" y="60000"/>
                                    </p:animScale>
                                    <p:animScale>
                                      <p:cBhvr>
                                        <p:cTn id="66" dur="166" decel="50000">
                                          <p:stCondLst>
                                            <p:cond delay="676"/>
                                          </p:stCondLst>
                                        </p:cTn>
                                        <p:tgtEl>
                                          <p:spTgt spid="11"/>
                                        </p:tgtEl>
                                      </p:cBhvr>
                                      <p:to x="100000" y="100000"/>
                                    </p:animScale>
                                    <p:animScale>
                                      <p:cBhvr>
                                        <p:cTn id="67" dur="26">
                                          <p:stCondLst>
                                            <p:cond delay="1312"/>
                                          </p:stCondLst>
                                        </p:cTn>
                                        <p:tgtEl>
                                          <p:spTgt spid="11"/>
                                        </p:tgtEl>
                                      </p:cBhvr>
                                      <p:to x="100000" y="80000"/>
                                    </p:animScale>
                                    <p:animScale>
                                      <p:cBhvr>
                                        <p:cTn id="68" dur="166" decel="50000">
                                          <p:stCondLst>
                                            <p:cond delay="1338"/>
                                          </p:stCondLst>
                                        </p:cTn>
                                        <p:tgtEl>
                                          <p:spTgt spid="11"/>
                                        </p:tgtEl>
                                      </p:cBhvr>
                                      <p:to x="100000" y="100000"/>
                                    </p:animScale>
                                    <p:animScale>
                                      <p:cBhvr>
                                        <p:cTn id="69" dur="26">
                                          <p:stCondLst>
                                            <p:cond delay="1642"/>
                                          </p:stCondLst>
                                        </p:cTn>
                                        <p:tgtEl>
                                          <p:spTgt spid="11"/>
                                        </p:tgtEl>
                                      </p:cBhvr>
                                      <p:to x="100000" y="90000"/>
                                    </p:animScale>
                                    <p:animScale>
                                      <p:cBhvr>
                                        <p:cTn id="70" dur="166" decel="50000">
                                          <p:stCondLst>
                                            <p:cond delay="1668"/>
                                          </p:stCondLst>
                                        </p:cTn>
                                        <p:tgtEl>
                                          <p:spTgt spid="11"/>
                                        </p:tgtEl>
                                      </p:cBhvr>
                                      <p:to x="100000" y="100000"/>
                                    </p:animScale>
                                    <p:animScale>
                                      <p:cBhvr>
                                        <p:cTn id="71" dur="26">
                                          <p:stCondLst>
                                            <p:cond delay="1808"/>
                                          </p:stCondLst>
                                        </p:cTn>
                                        <p:tgtEl>
                                          <p:spTgt spid="11"/>
                                        </p:tgtEl>
                                      </p:cBhvr>
                                      <p:to x="100000" y="95000"/>
                                    </p:animScale>
                                    <p:animScale>
                                      <p:cBhvr>
                                        <p:cTn id="72" dur="166" decel="50000">
                                          <p:stCondLst>
                                            <p:cond delay="1834"/>
                                          </p:stCondLst>
                                        </p:cTn>
                                        <p:tgtEl>
                                          <p:spTgt spid="11"/>
                                        </p:tgtEl>
                                      </p:cBhvr>
                                      <p:to x="100000" y="100000"/>
                                    </p:animScale>
                                  </p:childTnLst>
                                </p:cTn>
                              </p:par>
                            </p:childTnLst>
                          </p:cTn>
                        </p:par>
                        <p:par>
                          <p:cTn id="73" fill="hold">
                            <p:stCondLst>
                              <p:cond delay="4000"/>
                            </p:stCondLst>
                            <p:childTnLst>
                              <p:par>
                                <p:cTn id="74" presetID="53" presetClass="entr" presetSubtype="16" fill="hold" nodeType="after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Effect transition="in" filter="fade">
                                      <p:cBhvr>
                                        <p:cTn id="78" dur="500"/>
                                        <p:tgtEl>
                                          <p:spTgt spid="10"/>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circle(in)">
                                      <p:cBhvr>
                                        <p:cTn id="81" dur="2000"/>
                                        <p:tgtEl>
                                          <p:spTgt spid="6"/>
                                        </p:tgtEl>
                                      </p:cBhvr>
                                    </p:animEffect>
                                  </p:childTnLst>
                                </p:cTn>
                              </p:par>
                              <p:par>
                                <p:cTn id="82" presetID="53" presetClass="entr" presetSubtype="16"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par>
                                <p:cTn id="87" presetID="45" presetClass="entr" presetSubtype="0" fill="hold" nodeType="with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fade">
                                      <p:cBhvr>
                                        <p:cTn id="89" dur="2000"/>
                                        <p:tgtEl>
                                          <p:spTgt spid="12"/>
                                        </p:tgtEl>
                                      </p:cBhvr>
                                    </p:animEffect>
                                    <p:anim calcmode="lin" valueType="num">
                                      <p:cBhvr>
                                        <p:cTn id="90" dur="2000" fill="hold"/>
                                        <p:tgtEl>
                                          <p:spTgt spid="12"/>
                                        </p:tgtEl>
                                        <p:attrNameLst>
                                          <p:attrName>ppt_w</p:attrName>
                                        </p:attrNameLst>
                                      </p:cBhvr>
                                      <p:tavLst>
                                        <p:tav tm="0" fmla="#ppt_w*sin(2.5*pi*$)">
                                          <p:val>
                                            <p:fltVal val="0"/>
                                          </p:val>
                                        </p:tav>
                                        <p:tav tm="100000">
                                          <p:val>
                                            <p:fltVal val="1"/>
                                          </p:val>
                                        </p:tav>
                                      </p:tavLst>
                                    </p:anim>
                                    <p:anim calcmode="lin" valueType="num">
                                      <p:cBhvr>
                                        <p:cTn id="91" dur="2000" fill="hold"/>
                                        <p:tgtEl>
                                          <p:spTgt spid="12"/>
                                        </p:tgtEl>
                                        <p:attrNameLst>
                                          <p:attrName>ppt_h</p:attrName>
                                        </p:attrNameLst>
                                      </p:cBhvr>
                                      <p:tavLst>
                                        <p:tav tm="0">
                                          <p:val>
                                            <p:strVal val="#ppt_h"/>
                                          </p:val>
                                        </p:tav>
                                        <p:tav tm="100000">
                                          <p:val>
                                            <p:strVal val="#ppt_h"/>
                                          </p:val>
                                        </p:tav>
                                      </p:tavLst>
                                    </p:anim>
                                  </p:childTnLst>
                                </p:cTn>
                              </p:par>
                            </p:childTnLst>
                          </p:cTn>
                        </p:par>
                        <p:par>
                          <p:cTn id="92" fill="hold">
                            <p:stCondLst>
                              <p:cond delay="6000"/>
                            </p:stCondLst>
                            <p:childTnLst>
                              <p:par>
                                <p:cTn id="93" presetID="6" presetClass="entr" presetSubtype="16" fill="hold" nodeType="after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circle(in)">
                                      <p:cBhvr>
                                        <p:cTn id="95" dur="2000"/>
                                        <p:tgtEl>
                                          <p:spTgt spid="9"/>
                                        </p:tgtEl>
                                      </p:cBhvr>
                                    </p:animEffect>
                                  </p:childTnLst>
                                </p:cTn>
                              </p:par>
                              <p:par>
                                <p:cTn id="96" presetID="6" presetClass="entr" presetSubtype="16" fill="hold" grpId="0" nodeType="with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circle(in)">
                                      <p:cBhvr>
                                        <p:cTn id="98" dur="2000"/>
                                        <p:tgtEl>
                                          <p:spTgt spid="7"/>
                                        </p:tgtEl>
                                      </p:cBhvr>
                                    </p:animEffect>
                                  </p:childTnLst>
                                </p:cTn>
                              </p:par>
                              <p:par>
                                <p:cTn id="99" presetID="53" presetClass="entr" presetSubtype="16" fill="hold" nodeType="withEffect">
                                  <p:stCondLst>
                                    <p:cond delay="0"/>
                                  </p:stCondLst>
                                  <p:childTnLst>
                                    <p:set>
                                      <p:cBhvr>
                                        <p:cTn id="100" dur="1" fill="hold">
                                          <p:stCondLst>
                                            <p:cond delay="0"/>
                                          </p:stCondLst>
                                        </p:cTn>
                                        <p:tgtEl>
                                          <p:spTgt spid="14"/>
                                        </p:tgtEl>
                                        <p:attrNameLst>
                                          <p:attrName>style.visibility</p:attrName>
                                        </p:attrNameLst>
                                      </p:cBhvr>
                                      <p:to>
                                        <p:strVal val="visible"/>
                                      </p:to>
                                    </p:set>
                                    <p:anim calcmode="lin" valueType="num">
                                      <p:cBhvr>
                                        <p:cTn id="101" dur="500" fill="hold"/>
                                        <p:tgtEl>
                                          <p:spTgt spid="14"/>
                                        </p:tgtEl>
                                        <p:attrNameLst>
                                          <p:attrName>ppt_w</p:attrName>
                                        </p:attrNameLst>
                                      </p:cBhvr>
                                      <p:tavLst>
                                        <p:tav tm="0">
                                          <p:val>
                                            <p:fltVal val="0"/>
                                          </p:val>
                                        </p:tav>
                                        <p:tav tm="100000">
                                          <p:val>
                                            <p:strVal val="#ppt_w"/>
                                          </p:val>
                                        </p:tav>
                                      </p:tavLst>
                                    </p:anim>
                                    <p:anim calcmode="lin" valueType="num">
                                      <p:cBhvr>
                                        <p:cTn id="102" dur="500" fill="hold"/>
                                        <p:tgtEl>
                                          <p:spTgt spid="14"/>
                                        </p:tgtEl>
                                        <p:attrNameLst>
                                          <p:attrName>ppt_h</p:attrName>
                                        </p:attrNameLst>
                                      </p:cBhvr>
                                      <p:tavLst>
                                        <p:tav tm="0">
                                          <p:val>
                                            <p:fltVal val="0"/>
                                          </p:val>
                                        </p:tav>
                                        <p:tav tm="100000">
                                          <p:val>
                                            <p:strVal val="#ppt_h"/>
                                          </p:val>
                                        </p:tav>
                                      </p:tavLst>
                                    </p:anim>
                                    <p:animEffect transition="in" filter="fade">
                                      <p:cBhvr>
                                        <p:cTn id="103" dur="500"/>
                                        <p:tgtEl>
                                          <p:spTgt spid="14"/>
                                        </p:tgtEl>
                                      </p:cBhvr>
                                    </p:animEffect>
                                  </p:childTnLst>
                                </p:cTn>
                              </p:par>
                              <p:par>
                                <p:cTn id="104" presetID="6" presetClass="entr" presetSubtype="16" fill="hold" nodeType="with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circle(in)">
                                      <p:cBhvr>
                                        <p:cTn id="106" dur="2000"/>
                                        <p:tgtEl>
                                          <p:spTgt spid="16"/>
                                        </p:tgtEl>
                                      </p:cBhvr>
                                    </p:animEffect>
                                  </p:childTnLst>
                                </p:cTn>
                              </p:par>
                            </p:childTnLst>
                          </p:cTn>
                        </p:par>
                        <p:par>
                          <p:cTn id="107" fill="hold">
                            <p:stCondLst>
                              <p:cond delay="8000"/>
                            </p:stCondLst>
                            <p:childTnLst>
                              <p:par>
                                <p:cTn id="108" presetID="10" presetClass="entr" presetSubtype="0" fill="hold" grpId="0" nodeType="afterEffect">
                                  <p:stCondLst>
                                    <p:cond delay="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500"/>
                                        <p:tgtEl>
                                          <p:spTgt spid="17"/>
                                        </p:tgtEl>
                                      </p:cBhvr>
                                    </p:animEffect>
                                  </p:childTnLst>
                                </p:cTn>
                              </p:par>
                              <p:par>
                                <p:cTn id="111" presetID="6" presetClass="entr" presetSubtype="16" fill="hold"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circle(in)">
                                      <p:cBhvr>
                                        <p:cTn id="1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l="-9000" r="-9000"/>
          </a:stretch>
        </a:blipFill>
        <a:effectLst/>
      </p:bgPr>
    </p:bg>
    <p:spTree>
      <p:nvGrpSpPr>
        <p:cNvPr id="1" name=""/>
        <p:cNvGrpSpPr/>
        <p:nvPr/>
      </p:nvGrpSpPr>
      <p:grpSpPr>
        <a:xfrm>
          <a:off x="0" y="0"/>
          <a:ext cx="0" cy="0"/>
          <a:chOff x="0" y="0"/>
          <a:chExt cx="0" cy="0"/>
        </a:xfrm>
      </p:grpSpPr>
      <p:sp>
        <p:nvSpPr>
          <p:cNvPr id="4" name="CasellaDiTesto 3"/>
          <p:cNvSpPr txBox="1"/>
          <p:nvPr/>
        </p:nvSpPr>
        <p:spPr>
          <a:xfrm>
            <a:off x="45686" y="0"/>
            <a:ext cx="2556792" cy="5632311"/>
          </a:xfrm>
          <a:prstGeom prst="rect">
            <a:avLst/>
          </a:prstGeom>
          <a:solidFill>
            <a:schemeClr val="accent6">
              <a:lumMod val="40000"/>
              <a:lumOff val="60000"/>
            </a:schemeClr>
          </a:solidFill>
          <a:ln>
            <a:solidFill>
              <a:schemeClr val="bg1"/>
            </a:solidFill>
          </a:ln>
        </p:spPr>
        <p:txBody>
          <a:bodyPr wrap="square" rtlCol="0">
            <a:spAutoFit/>
          </a:bodyPr>
          <a:lstStyle/>
          <a:p>
            <a:pPr algn="ctr"/>
            <a:r>
              <a:rPr lang="it-IT" sz="2000" dirty="0">
                <a:latin typeface="Baskerville Old Face" panose="02020602080505020303" pitchFamily="18" charset="0"/>
              </a:rPr>
              <a:t>Anche se non lo ritroviamo nell’utilizzo quotidiano, il </a:t>
            </a:r>
            <a:r>
              <a:rPr lang="it-IT" sz="2000" dirty="0" smtClean="0">
                <a:latin typeface="Baskerville Old Face" panose="02020602080505020303" pitchFamily="18" charset="0"/>
              </a:rPr>
              <a:t>contenitore di </a:t>
            </a:r>
            <a:r>
              <a:rPr lang="it-IT" sz="2000" b="1" dirty="0" smtClean="0">
                <a:latin typeface="Baskerville Old Face" panose="02020602080505020303" pitchFamily="18" charset="0"/>
              </a:rPr>
              <a:t>latte </a:t>
            </a:r>
            <a:r>
              <a:rPr lang="it-IT" sz="2000" b="1" dirty="0">
                <a:latin typeface="Baskerville Old Face" panose="02020602080505020303" pitchFamily="18" charset="0"/>
              </a:rPr>
              <a:t>in alluminio è un elemento visivo che richiama istantaneamente il concetto di latte fresco</a:t>
            </a:r>
            <a:r>
              <a:rPr lang="it-IT" sz="2000" dirty="0">
                <a:latin typeface="Baskerville Old Face" panose="02020602080505020303" pitchFamily="18" charset="0"/>
              </a:rPr>
              <a:t>. Infatti su molte confezioni di latte in Tetra Pak o PVC il pittogramma del contenitore in alluminio viene riproposto proprio per attivare questo transfer di </a:t>
            </a:r>
            <a:r>
              <a:rPr lang="it-IT" sz="2000" dirty="0" smtClean="0">
                <a:latin typeface="Baskerville Old Face" panose="02020602080505020303" pitchFamily="18" charset="0"/>
              </a:rPr>
              <a:t>sensazioni.</a:t>
            </a:r>
            <a:endParaRPr lang="it-IT" sz="2000" dirty="0">
              <a:latin typeface="Baskerville Old Face" panose="02020602080505020303" pitchFamily="18" charset="0"/>
            </a:endParaRPr>
          </a:p>
        </p:txBody>
      </p:sp>
      <p:sp>
        <p:nvSpPr>
          <p:cNvPr id="5" name="CasellaDiTesto 4"/>
          <p:cNvSpPr txBox="1"/>
          <p:nvPr/>
        </p:nvSpPr>
        <p:spPr>
          <a:xfrm>
            <a:off x="6356958" y="547845"/>
            <a:ext cx="2747772" cy="6217087"/>
          </a:xfrm>
          <a:prstGeom prst="rect">
            <a:avLst/>
          </a:prstGeom>
          <a:solidFill>
            <a:schemeClr val="accent4">
              <a:lumMod val="40000"/>
              <a:lumOff val="60000"/>
            </a:schemeClr>
          </a:solidFill>
          <a:ln>
            <a:solidFill>
              <a:schemeClr val="tx1"/>
            </a:solidFill>
          </a:ln>
        </p:spPr>
        <p:txBody>
          <a:bodyPr wrap="square" rtlCol="0">
            <a:spAutoFit/>
          </a:bodyPr>
          <a:lstStyle/>
          <a:p>
            <a:pPr algn="ctr"/>
            <a:r>
              <a:rPr lang="it-IT" sz="2000" dirty="0" smtClean="0">
                <a:latin typeface="Baskerville Old Face" panose="02020602080505020303" pitchFamily="18" charset="0"/>
              </a:rPr>
              <a:t>È </a:t>
            </a:r>
            <a:r>
              <a:rPr lang="it-IT" sz="2000" dirty="0">
                <a:latin typeface="Baskerville Old Face" panose="02020602080505020303" pitchFamily="18" charset="0"/>
              </a:rPr>
              <a:t>chiaramente </a:t>
            </a:r>
            <a:r>
              <a:rPr lang="it-IT" sz="2000" b="1" dirty="0">
                <a:latin typeface="Baskerville Old Face" panose="02020602080505020303" pitchFamily="18" charset="0"/>
              </a:rPr>
              <a:t>un contenitore utilizzato nella mungitura e non per uso domestico</a:t>
            </a:r>
            <a:r>
              <a:rPr lang="it-IT" sz="2000" dirty="0">
                <a:latin typeface="Baskerville Old Face" panose="02020602080505020303" pitchFamily="18" charset="0"/>
              </a:rPr>
              <a:t>, ma pur non potendosi considerare un contenitore per latte ad uso commerciale, ciò che conta è quello che </a:t>
            </a:r>
            <a:r>
              <a:rPr lang="it-IT" sz="2000" b="1" dirty="0">
                <a:latin typeface="Baskerville Old Face" panose="02020602080505020303" pitchFamily="18" charset="0"/>
              </a:rPr>
              <a:t>evoca senza sforzo nella mente del consumatore e sfruttare in modo intelligente elementi come questo significa rinforzare l’associazione tra un contenitore in latte </a:t>
            </a:r>
            <a:r>
              <a:rPr lang="it-IT" sz="2000" dirty="0">
                <a:latin typeface="Baskerville Old Face" panose="02020602080505020303" pitchFamily="18" charset="0"/>
              </a:rPr>
              <a:t>comune e la mungitura di latte genuina della stalla.</a:t>
            </a:r>
          </a:p>
          <a:p>
            <a:endParaRPr lang="it-IT" dirty="0"/>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895020"/>
            <a:ext cx="3513150" cy="46602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82737">
            <a:off x="3131840" y="5952704"/>
            <a:ext cx="2364854" cy="974500"/>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661464">
            <a:off x="3239852" y="-108432"/>
            <a:ext cx="2148830" cy="873136"/>
          </a:xfrm>
          <a:prstGeom prst="rect">
            <a:avLst/>
          </a:prstGeom>
        </p:spPr>
      </p:pic>
    </p:spTree>
    <p:extLst>
      <p:ext uri="{BB962C8B-B14F-4D97-AF65-F5344CB8AC3E}">
        <p14:creationId xmlns:p14="http://schemas.microsoft.com/office/powerpoint/2010/main" val="403651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6" presetClass="entr" presetSubtype="16"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par>
                          <p:cTn id="25" fill="hold">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par>
                          <p:cTn id="42" fill="hold">
                            <p:stCondLst>
                              <p:cond delay="6000"/>
                            </p:stCondLst>
                            <p:childTnLst>
                              <p:par>
                                <p:cTn id="43" presetID="6" presetClass="entr" presetSubtype="16"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childTnLst>
                          </p:cTn>
                        </p:par>
                        <p:par>
                          <p:cTn id="46" fill="hold">
                            <p:stCondLst>
                              <p:cond delay="8000"/>
                            </p:stCondLst>
                            <p:childTnLst>
                              <p:par>
                                <p:cTn id="47" presetID="45" presetClass="entr" presetSubtype="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2000"/>
                                        <p:tgtEl>
                                          <p:spTgt spid="6"/>
                                        </p:tgtEl>
                                      </p:cBhvr>
                                    </p:animEffect>
                                    <p:anim calcmode="lin" valueType="num">
                                      <p:cBhvr>
                                        <p:cTn id="50" dur="2000" fill="hold"/>
                                        <p:tgtEl>
                                          <p:spTgt spid="6"/>
                                        </p:tgtEl>
                                        <p:attrNameLst>
                                          <p:attrName>ppt_w</p:attrName>
                                        </p:attrNameLst>
                                      </p:cBhvr>
                                      <p:tavLst>
                                        <p:tav tm="0" fmla="#ppt_w*sin(2.5*pi*$)">
                                          <p:val>
                                            <p:fltVal val="0"/>
                                          </p:val>
                                        </p:tav>
                                        <p:tav tm="100000">
                                          <p:val>
                                            <p:fltVal val="1"/>
                                          </p:val>
                                        </p:tav>
                                      </p:tavLst>
                                    </p:anim>
                                    <p:anim calcmode="lin" valueType="num">
                                      <p:cBhvr>
                                        <p:cTn id="51"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1000" b="-1000"/>
          </a:stretch>
        </a:blipFill>
        <a:effectLst/>
      </p:bgPr>
    </p:bg>
    <p:spTree>
      <p:nvGrpSpPr>
        <p:cNvPr id="1" name=""/>
        <p:cNvGrpSpPr/>
        <p:nvPr/>
      </p:nvGrpSpPr>
      <p:grpSpPr>
        <a:xfrm>
          <a:off x="0" y="0"/>
          <a:ext cx="0" cy="0"/>
          <a:chOff x="0" y="0"/>
          <a:chExt cx="0" cy="0"/>
        </a:xfrm>
      </p:grpSpPr>
      <p:sp>
        <p:nvSpPr>
          <p:cNvPr id="3" name="Rettangolo 2"/>
          <p:cNvSpPr/>
          <p:nvPr/>
        </p:nvSpPr>
        <p:spPr>
          <a:xfrm>
            <a:off x="1835696" y="67490"/>
            <a:ext cx="5832648" cy="1015663"/>
          </a:xfrm>
          <a:prstGeom prst="rect">
            <a:avLst/>
          </a:prstGeom>
          <a:solidFill>
            <a:schemeClr val="accent1">
              <a:lumMod val="40000"/>
              <a:lumOff val="60000"/>
            </a:schemeClr>
          </a:solidFill>
          <a:ln>
            <a:solidFill>
              <a:schemeClr val="bg1"/>
            </a:solidFill>
          </a:ln>
        </p:spPr>
        <p:txBody>
          <a:bodyPr wrap="square" lIns="91440" tIns="45720" rIns="91440" bIns="45720">
            <a:spAutoFit/>
          </a:bodyPr>
          <a:lstStyle/>
          <a:p>
            <a:pPr algn="ctr"/>
            <a:r>
              <a:rPr lang="it-IT" sz="6000" b="1" cap="none" spc="0" dirty="0" smtClean="0">
                <a:ln w="10541" cmpd="sng">
                  <a:solidFill>
                    <a:schemeClr val="accent1">
                      <a:lumMod val="50000"/>
                    </a:schemeClr>
                  </a:solidFill>
                  <a:prstDash val="solid"/>
                </a:ln>
                <a:solidFill>
                  <a:schemeClr val="accent1">
                    <a:lumMod val="20000"/>
                    <a:lumOff val="80000"/>
                  </a:schemeClr>
                </a:solidFill>
                <a:effectLst/>
              </a:rPr>
              <a:t>Sterilizzazione</a:t>
            </a:r>
            <a:endParaRPr lang="it-IT" sz="5400" b="1" cap="none" spc="0" dirty="0">
              <a:ln w="10541" cmpd="sng">
                <a:solidFill>
                  <a:schemeClr val="accent1">
                    <a:lumMod val="50000"/>
                  </a:schemeClr>
                </a:solidFill>
                <a:prstDash val="solid"/>
              </a:ln>
              <a:solidFill>
                <a:schemeClr val="accent1">
                  <a:lumMod val="20000"/>
                  <a:lumOff val="80000"/>
                </a:schemeClr>
              </a:solidFill>
              <a:effectLst/>
            </a:endParaRPr>
          </a:p>
        </p:txBody>
      </p:sp>
      <p:sp>
        <p:nvSpPr>
          <p:cNvPr id="4" name="CasellaDiTesto 3"/>
          <p:cNvSpPr txBox="1"/>
          <p:nvPr/>
        </p:nvSpPr>
        <p:spPr>
          <a:xfrm>
            <a:off x="251520" y="1204302"/>
            <a:ext cx="8640960" cy="2246769"/>
          </a:xfrm>
          <a:prstGeom prst="rect">
            <a:avLst/>
          </a:prstGeom>
          <a:solidFill>
            <a:schemeClr val="accent1">
              <a:lumMod val="60000"/>
              <a:lumOff val="40000"/>
            </a:schemeClr>
          </a:solidFill>
          <a:ln>
            <a:solidFill>
              <a:schemeClr val="bg1"/>
            </a:solidFill>
          </a:ln>
        </p:spPr>
        <p:txBody>
          <a:bodyPr wrap="square" rtlCol="0">
            <a:spAutoFit/>
          </a:bodyPr>
          <a:lstStyle/>
          <a:p>
            <a:pPr algn="ctr"/>
            <a:r>
              <a:rPr lang="it-IT" sz="2000" dirty="0">
                <a:latin typeface="Baskerville Old Face" panose="02020602080505020303" pitchFamily="18" charset="0"/>
              </a:rPr>
              <a:t>Consiste in un </a:t>
            </a:r>
            <a:r>
              <a:rPr lang="it-IT" sz="2000" b="1" dirty="0">
                <a:latin typeface="Baskerville Old Face" panose="02020602080505020303" pitchFamily="18" charset="0"/>
              </a:rPr>
              <a:t>“</a:t>
            </a:r>
            <a:r>
              <a:rPr lang="it-IT" sz="2000" b="1" i="1" dirty="0">
                <a:latin typeface="Baskerville Old Face" panose="02020602080505020303" pitchFamily="18" charset="0"/>
              </a:rPr>
              <a:t>trattamento termico idoneo ad assicurare la distruzione di tutti i microrganismi presenti nel latte o che ne impedisca definitivamente la proliferazione</a:t>
            </a:r>
            <a:r>
              <a:rPr lang="it-IT" sz="2000" b="1" i="1" dirty="0" smtClean="0">
                <a:latin typeface="Baskerville Old Face" panose="02020602080505020303" pitchFamily="18" charset="0"/>
              </a:rPr>
              <a:t>.</a:t>
            </a:r>
            <a:r>
              <a:rPr lang="it-IT" sz="2000" dirty="0" smtClean="0">
                <a:latin typeface="Baskerville Old Face" panose="02020602080505020303" pitchFamily="18" charset="0"/>
              </a:rPr>
              <a:t>” </a:t>
            </a:r>
            <a:r>
              <a:rPr lang="it-IT" sz="2000" b="1" dirty="0">
                <a:solidFill>
                  <a:srgbClr val="FF0000"/>
                </a:solidFill>
                <a:latin typeface="Baskerville Old Face" panose="02020602080505020303" pitchFamily="18" charset="0"/>
              </a:rPr>
              <a:t>(Legge </a:t>
            </a:r>
            <a:r>
              <a:rPr lang="it-IT" sz="2000" b="1" dirty="0" smtClean="0">
                <a:solidFill>
                  <a:srgbClr val="FF0000"/>
                </a:solidFill>
                <a:latin typeface="Baskerville Old Face" panose="02020602080505020303" pitchFamily="18" charset="0"/>
              </a:rPr>
              <a:t>189/1969</a:t>
            </a:r>
            <a:r>
              <a:rPr lang="it-IT" sz="2000" dirty="0" smtClean="0">
                <a:latin typeface="Baskerville Old Face" panose="02020602080505020303" pitchFamily="18" charset="0"/>
              </a:rPr>
              <a:t>)</a:t>
            </a:r>
          </a:p>
          <a:p>
            <a:pPr algn="ctr"/>
            <a:endParaRPr lang="it-IT" sz="2000" dirty="0">
              <a:latin typeface="Baskerville Old Face" panose="02020602080505020303" pitchFamily="18" charset="0"/>
            </a:endParaRPr>
          </a:p>
          <a:p>
            <a:pPr algn="ctr"/>
            <a:r>
              <a:rPr lang="it-IT" sz="2000" b="1" dirty="0">
                <a:solidFill>
                  <a:srgbClr val="FF0000"/>
                </a:solidFill>
                <a:latin typeface="Baskerville Old Face" panose="02020602080505020303" pitchFamily="18" charset="0"/>
              </a:rPr>
              <a:t>La sterilizzazione </a:t>
            </a:r>
            <a:r>
              <a:rPr lang="it-IT" sz="2000" b="1" dirty="0">
                <a:latin typeface="Baskerville Old Face" panose="02020602080505020303" pitchFamily="18" charset="0"/>
              </a:rPr>
              <a:t>ha come obiettivo la </a:t>
            </a:r>
            <a:r>
              <a:rPr lang="it-IT" sz="2000" b="1" dirty="0">
                <a:solidFill>
                  <a:srgbClr val="FF0000"/>
                </a:solidFill>
                <a:latin typeface="Baskerville Old Face" panose="02020602080505020303" pitchFamily="18" charset="0"/>
              </a:rPr>
              <a:t>distruzione</a:t>
            </a:r>
            <a:r>
              <a:rPr lang="it-IT" sz="2000" b="1" dirty="0">
                <a:latin typeface="Baskerville Old Face" panose="02020602080505020303" pitchFamily="18" charset="0"/>
              </a:rPr>
              <a:t> totale dei microrganismi </a:t>
            </a:r>
            <a:r>
              <a:rPr lang="it-IT" sz="2000" dirty="0">
                <a:latin typeface="Baskerville Old Face" panose="02020602080505020303" pitchFamily="18" charset="0"/>
              </a:rPr>
              <a:t>in forma vegetativa, patogeni e non patogeni, e delle spore.</a:t>
            </a:r>
          </a:p>
          <a:p>
            <a:pPr algn="ctr"/>
            <a:endParaRPr lang="it-IT" sz="2000" dirty="0">
              <a:latin typeface="Baskerville Old Face" panose="02020602080505020303" pitchFamily="18" charset="0"/>
            </a:endParaRPr>
          </a:p>
        </p:txBody>
      </p:sp>
      <p:sp>
        <p:nvSpPr>
          <p:cNvPr id="5" name="CasellaDiTesto 4"/>
          <p:cNvSpPr txBox="1"/>
          <p:nvPr/>
        </p:nvSpPr>
        <p:spPr>
          <a:xfrm>
            <a:off x="252825" y="4005064"/>
            <a:ext cx="3009777" cy="2554545"/>
          </a:xfrm>
          <a:prstGeom prst="rect">
            <a:avLst/>
          </a:prstGeom>
          <a:solidFill>
            <a:schemeClr val="accent2">
              <a:lumMod val="60000"/>
              <a:lumOff val="40000"/>
            </a:schemeClr>
          </a:solidFill>
          <a:ln>
            <a:solidFill>
              <a:schemeClr val="bg1"/>
            </a:solidFill>
          </a:ln>
        </p:spPr>
        <p:txBody>
          <a:bodyPr wrap="square" rtlCol="0">
            <a:spAutoFit/>
          </a:bodyPr>
          <a:lstStyle/>
          <a:p>
            <a:pPr algn="ctr"/>
            <a:r>
              <a:rPr lang="it-IT" sz="2000" b="1" dirty="0">
                <a:latin typeface="Baskerville Old Face" panose="02020602080505020303" pitchFamily="18" charset="0"/>
              </a:rPr>
              <a:t>Sterilizzazione classica</a:t>
            </a:r>
            <a:endParaRPr lang="it-IT" sz="2000" dirty="0">
              <a:latin typeface="Baskerville Old Face" panose="02020602080505020303" pitchFamily="18" charset="0"/>
            </a:endParaRPr>
          </a:p>
          <a:p>
            <a:pPr algn="ctr"/>
            <a:r>
              <a:rPr lang="it-IT" sz="2000" dirty="0">
                <a:latin typeface="Baskerville Old Face" panose="02020602080505020303" pitchFamily="18" charset="0"/>
              </a:rPr>
              <a:t>Il latte sterilizzato deve essere riscaldato e sterilizzato in confezioni o recipienti ermeticamente chiusi; il dispositivo di chiusura deve rimanere intatto;</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560198">
            <a:off x="3460561" y="3773086"/>
            <a:ext cx="1626355" cy="885747"/>
          </a:xfrm>
          <a:prstGeom prst="rect">
            <a:avLst/>
          </a:prstGeom>
        </p:spPr>
      </p:pic>
      <p:sp>
        <p:nvSpPr>
          <p:cNvPr id="8" name="CasellaDiTesto 7"/>
          <p:cNvSpPr txBox="1"/>
          <p:nvPr/>
        </p:nvSpPr>
        <p:spPr>
          <a:xfrm>
            <a:off x="5004048" y="4725144"/>
            <a:ext cx="4032448" cy="2031325"/>
          </a:xfrm>
          <a:prstGeom prst="rect">
            <a:avLst/>
          </a:prstGeom>
          <a:solidFill>
            <a:schemeClr val="accent2">
              <a:lumMod val="40000"/>
              <a:lumOff val="60000"/>
            </a:schemeClr>
          </a:solidFill>
          <a:ln>
            <a:solidFill>
              <a:schemeClr val="bg1"/>
            </a:solidFill>
          </a:ln>
        </p:spPr>
        <p:txBody>
          <a:bodyPr wrap="square" rtlCol="0">
            <a:spAutoFit/>
          </a:bodyPr>
          <a:lstStyle/>
          <a:p>
            <a:pPr algn="ctr"/>
            <a:r>
              <a:rPr lang="it-IT" dirty="0"/>
              <a:t>Il latte sterilizzato con </a:t>
            </a:r>
            <a:r>
              <a:rPr lang="it-IT" b="1" dirty="0"/>
              <a:t>metodo classico </a:t>
            </a:r>
            <a:r>
              <a:rPr lang="it-IT" dirty="0"/>
              <a:t>presenta buone caratteristiche di </a:t>
            </a:r>
            <a:r>
              <a:rPr lang="it-IT" b="1" dirty="0"/>
              <a:t>conservabilità</a:t>
            </a:r>
            <a:r>
              <a:rPr lang="it-IT" dirty="0"/>
              <a:t>, ma l’esposizione ad elevate temperature per tempi lunghi, determina uno </a:t>
            </a:r>
            <a:r>
              <a:rPr lang="it-IT" b="1" dirty="0"/>
              <a:t>scadimento delle caratteristiche organolettiche e nutrizionali del prodotto.</a:t>
            </a:r>
          </a:p>
        </p:txBody>
      </p:sp>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6485" y="2822638"/>
            <a:ext cx="2190095" cy="2190095"/>
          </a:xfrm>
          <a:prstGeom prst="rect">
            <a:avLst/>
          </a:prstGeom>
        </p:spPr>
      </p:pic>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250" y="5000446"/>
            <a:ext cx="1757952" cy="1651675"/>
          </a:xfrm>
          <a:prstGeom prst="rect">
            <a:avLst/>
          </a:prstGeom>
          <a:ln>
            <a:noFill/>
          </a:ln>
          <a:effectLst>
            <a:softEdge rad="112500"/>
          </a:effectLst>
        </p:spPr>
      </p:pic>
      <p:pic>
        <p:nvPicPr>
          <p:cNvPr id="12" name="Immagin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9613" y="3560705"/>
            <a:ext cx="1679436"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479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6"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26"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par>
                          <p:cTn id="36" fill="hold">
                            <p:stCondLst>
                              <p:cond delay="60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par>
                                <p:cTn id="42" presetID="6" presetClass="entr" presetSubtype="16"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2000"/>
                                        <p:tgtEl>
                                          <p:spTgt spid="12"/>
                                        </p:tgtEl>
                                      </p:cBhvr>
                                    </p:animEffect>
                                  </p:childTnLst>
                                </p:cTn>
                              </p:par>
                            </p:childTnLst>
                          </p:cTn>
                        </p:par>
                        <p:par>
                          <p:cTn id="45" fill="hold">
                            <p:stCondLst>
                              <p:cond delay="8000"/>
                            </p:stCondLst>
                            <p:childTnLst>
                              <p:par>
                                <p:cTn id="46" presetID="22" presetClass="entr" presetSubtype="4"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par>
                          <p:cTn id="49" fill="hold">
                            <p:stCondLst>
                              <p:cond delay="8500"/>
                            </p:stCondLst>
                            <p:childTnLst>
                              <p:par>
                                <p:cTn id="50" presetID="53" presetClass="entr" presetSubtype="16"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31" y="-99392"/>
            <a:ext cx="1656184" cy="1628800"/>
          </a:xfrm>
          <a:prstGeom prst="rect">
            <a:avLst/>
          </a:prstGeom>
        </p:spPr>
      </p:pic>
      <p:sp>
        <p:nvSpPr>
          <p:cNvPr id="8" name="CasellaDiTesto 7"/>
          <p:cNvSpPr txBox="1"/>
          <p:nvPr/>
        </p:nvSpPr>
        <p:spPr>
          <a:xfrm>
            <a:off x="2195736" y="99226"/>
            <a:ext cx="4608512" cy="830997"/>
          </a:xfrm>
          <a:prstGeom prst="rect">
            <a:avLst/>
          </a:prstGeom>
          <a:solidFill>
            <a:srgbClr val="FFC000"/>
          </a:solidFill>
          <a:ln>
            <a:solidFill>
              <a:schemeClr val="bg1"/>
            </a:solidFill>
          </a:ln>
        </p:spPr>
        <p:txBody>
          <a:bodyPr wrap="square" rtlCol="0">
            <a:spAutoFit/>
          </a:bodyPr>
          <a:lstStyle/>
          <a:p>
            <a:pPr algn="ctr"/>
            <a:r>
              <a:rPr lang="it-IT" sz="2400" dirty="0" smtClean="0">
                <a:latin typeface="Baskerville Old Face" panose="02020602080505020303" pitchFamily="18" charset="0"/>
              </a:rPr>
              <a:t>Derivati del latte : </a:t>
            </a:r>
          </a:p>
          <a:p>
            <a:pPr algn="ctr"/>
            <a:r>
              <a:rPr lang="it-IT" sz="2400" dirty="0">
                <a:latin typeface="Baskerville Old Face" panose="02020602080505020303" pitchFamily="18" charset="0"/>
              </a:rPr>
              <a:t> </a:t>
            </a:r>
            <a:r>
              <a:rPr lang="it-IT" sz="2400" dirty="0" smtClean="0">
                <a:latin typeface="Baskerville Old Face" panose="02020602080505020303" pitchFamily="18" charset="0"/>
              </a:rPr>
              <a:t>Formaggio</a:t>
            </a:r>
            <a:endParaRPr lang="it-IT" sz="2400" dirty="0">
              <a:latin typeface="Baskerville Old Face" panose="02020602080505020303" pitchFamily="18" charset="0"/>
            </a:endParaRPr>
          </a:p>
        </p:txBody>
      </p:sp>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0599" y="152531"/>
            <a:ext cx="1913401" cy="1376877"/>
          </a:xfrm>
          <a:prstGeom prst="rect">
            <a:avLst/>
          </a:prstGeom>
        </p:spPr>
      </p:pic>
      <p:sp>
        <p:nvSpPr>
          <p:cNvPr id="10" name="CasellaDiTesto 9"/>
          <p:cNvSpPr txBox="1"/>
          <p:nvPr/>
        </p:nvSpPr>
        <p:spPr>
          <a:xfrm>
            <a:off x="97730" y="1529408"/>
            <a:ext cx="8928992" cy="1292662"/>
          </a:xfrm>
          <a:prstGeom prst="rect">
            <a:avLst/>
          </a:prstGeom>
          <a:solidFill>
            <a:schemeClr val="accent3">
              <a:lumMod val="60000"/>
              <a:lumOff val="40000"/>
            </a:schemeClr>
          </a:solidFill>
        </p:spPr>
        <p:txBody>
          <a:bodyPr wrap="square" rtlCol="0">
            <a:spAutoFit/>
          </a:bodyPr>
          <a:lstStyle/>
          <a:p>
            <a:pPr algn="ctr"/>
            <a:r>
              <a:rPr lang="it-IT" sz="2000" dirty="0">
                <a:latin typeface="Baskerville Old Face" panose="02020602080505020303" pitchFamily="18" charset="0"/>
              </a:rPr>
              <a:t>Secondo la legislazione italiana " il formaggio o cacio è il prodotto che si ricava </a:t>
            </a:r>
            <a:r>
              <a:rPr lang="it-IT" sz="2000" b="1" dirty="0">
                <a:latin typeface="Baskerville Old Face" panose="02020602080505020303" pitchFamily="18" charset="0"/>
              </a:rPr>
              <a:t>dal latte intero o parzialmente scremato o scremato</a:t>
            </a:r>
            <a:r>
              <a:rPr lang="it-IT" sz="2000" dirty="0">
                <a:latin typeface="Baskerville Old Face" panose="02020602080505020303" pitchFamily="18" charset="0"/>
              </a:rPr>
              <a:t>, oppure dalla crema in seguito a coagulazione </a:t>
            </a:r>
            <a:r>
              <a:rPr lang="it-IT" sz="2000" dirty="0" smtClean="0">
                <a:latin typeface="Baskerville Old Face" panose="02020602080505020303" pitchFamily="18" charset="0"/>
              </a:rPr>
              <a:t>acida, </a:t>
            </a:r>
            <a:r>
              <a:rPr lang="it-IT" sz="2000" dirty="0">
                <a:latin typeface="Baskerville Old Face" panose="02020602080505020303" pitchFamily="18" charset="0"/>
              </a:rPr>
              <a:t>anche facendo uso di fermenti e di sale da cucina".</a:t>
            </a:r>
          </a:p>
          <a:p>
            <a:endParaRPr lang="it-IT" dirty="0"/>
          </a:p>
        </p:txBody>
      </p:sp>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7617" y="4852094"/>
            <a:ext cx="2608064" cy="1956048"/>
          </a:xfrm>
          <a:prstGeom prst="rect">
            <a:avLst/>
          </a:prstGeom>
          <a:ln>
            <a:noFill/>
          </a:ln>
          <a:effectLst>
            <a:softEdge rad="112500"/>
          </a:effectLst>
        </p:spPr>
      </p:pic>
      <p:sp>
        <p:nvSpPr>
          <p:cNvPr id="12" name="Freccia in giù 11"/>
          <p:cNvSpPr/>
          <p:nvPr/>
        </p:nvSpPr>
        <p:spPr>
          <a:xfrm>
            <a:off x="201808" y="2996971"/>
            <a:ext cx="343738" cy="1571111"/>
          </a:xfrm>
          <a:prstGeom prst="downArrow">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CasellaDiTesto 12"/>
          <p:cNvSpPr txBox="1"/>
          <p:nvPr/>
        </p:nvSpPr>
        <p:spPr>
          <a:xfrm>
            <a:off x="44857" y="4653136"/>
            <a:ext cx="6383575" cy="2246769"/>
          </a:xfrm>
          <a:prstGeom prst="rect">
            <a:avLst/>
          </a:prstGeom>
          <a:solidFill>
            <a:schemeClr val="bg2">
              <a:lumMod val="75000"/>
            </a:schemeClr>
          </a:solidFill>
        </p:spPr>
        <p:txBody>
          <a:bodyPr wrap="square" rtlCol="0">
            <a:spAutoFit/>
          </a:bodyPr>
          <a:lstStyle/>
          <a:p>
            <a:pPr algn="ctr"/>
            <a:r>
              <a:rPr lang="it-IT" sz="2000" dirty="0">
                <a:latin typeface="Baskerville Old Face" panose="02020602080505020303" pitchFamily="18" charset="0"/>
              </a:rPr>
              <a:t>La </a:t>
            </a:r>
            <a:r>
              <a:rPr lang="it-IT" sz="2000" b="1" dirty="0">
                <a:latin typeface="Baskerville Old Face" panose="02020602080505020303" pitchFamily="18" charset="0"/>
              </a:rPr>
              <a:t>coagulazione </a:t>
            </a:r>
            <a:r>
              <a:rPr lang="it-IT" sz="2000" b="1" dirty="0" err="1">
                <a:latin typeface="Baskerville Old Face" panose="02020602080505020303" pitchFamily="18" charset="0"/>
              </a:rPr>
              <a:t>presamica</a:t>
            </a:r>
            <a:r>
              <a:rPr lang="it-IT" sz="2000" b="1" dirty="0">
                <a:latin typeface="Baskerville Old Face" panose="02020602080505020303" pitchFamily="18" charset="0"/>
              </a:rPr>
              <a:t> </a:t>
            </a:r>
            <a:r>
              <a:rPr lang="it-IT" sz="2000" dirty="0">
                <a:latin typeface="Baskerville Old Face" panose="02020602080505020303" pitchFamily="18" charset="0"/>
              </a:rPr>
              <a:t>consiste nel far diventare il latte una gelatina grazie all’aggiunta del caglio, un</a:t>
            </a:r>
          </a:p>
          <a:p>
            <a:pPr algn="ctr"/>
            <a:r>
              <a:rPr lang="it-IT" sz="2000" dirty="0">
                <a:latin typeface="Baskerville Old Face" panose="02020602080505020303" pitchFamily="18" charset="0"/>
              </a:rPr>
              <a:t>elemento di origine animale estratto dallo stomaco di lattanti come ovini, bovini e caprini. </a:t>
            </a:r>
            <a:r>
              <a:rPr lang="it-IT" sz="2000" b="1" dirty="0">
                <a:latin typeface="Baskerville Old Face" panose="02020602080505020303" pitchFamily="18" charset="0"/>
              </a:rPr>
              <a:t>La cagliata </a:t>
            </a:r>
            <a:r>
              <a:rPr lang="it-IT" sz="2000" dirty="0">
                <a:latin typeface="Baskerville Old Face" panose="02020602080505020303" pitchFamily="18" charset="0"/>
              </a:rPr>
              <a:t>agisce</a:t>
            </a:r>
          </a:p>
          <a:p>
            <a:pPr algn="ctr"/>
            <a:r>
              <a:rPr lang="it-IT" sz="2000" dirty="0">
                <a:latin typeface="Baskerville Old Face" panose="02020602080505020303" pitchFamily="18" charset="0"/>
              </a:rPr>
              <a:t>grazie alla proteina ‘</a:t>
            </a:r>
            <a:r>
              <a:rPr lang="it-IT" sz="2000" b="1" dirty="0">
                <a:latin typeface="Baskerville Old Face" panose="02020602080505020303" pitchFamily="18" charset="0"/>
              </a:rPr>
              <a:t>CASEINA</a:t>
            </a:r>
            <a:r>
              <a:rPr lang="it-IT" sz="2000" dirty="0">
                <a:latin typeface="Baskerville Old Face" panose="02020602080505020303" pitchFamily="18" charset="0"/>
              </a:rPr>
              <a:t>’ che racchiude all’interno del reticolo caseinico i globuli di grasso e acqua,</a:t>
            </a:r>
          </a:p>
          <a:p>
            <a:pPr algn="ctr"/>
            <a:r>
              <a:rPr lang="it-IT" sz="2000" dirty="0">
                <a:latin typeface="Baskerville Old Face" panose="02020602080505020303" pitchFamily="18" charset="0"/>
              </a:rPr>
              <a:t>capaci di mantenere in soluzione i Sali minerali e le vitamine.</a:t>
            </a:r>
          </a:p>
        </p:txBody>
      </p:sp>
      <p:sp>
        <p:nvSpPr>
          <p:cNvPr id="20" name="CasellaDiTesto 19"/>
          <p:cNvSpPr txBox="1"/>
          <p:nvPr/>
        </p:nvSpPr>
        <p:spPr>
          <a:xfrm rot="10800000" flipV="1">
            <a:off x="2382498" y="3043862"/>
            <a:ext cx="6661641" cy="1477328"/>
          </a:xfrm>
          <a:prstGeom prst="rect">
            <a:avLst/>
          </a:prstGeom>
          <a:solidFill>
            <a:schemeClr val="accent6">
              <a:lumMod val="60000"/>
              <a:lumOff val="40000"/>
            </a:schemeClr>
          </a:solidFill>
          <a:ln>
            <a:solidFill>
              <a:schemeClr val="bg1"/>
            </a:solidFill>
          </a:ln>
        </p:spPr>
        <p:txBody>
          <a:bodyPr wrap="square" rtlCol="0">
            <a:spAutoFit/>
          </a:bodyPr>
          <a:lstStyle/>
          <a:p>
            <a:pPr algn="ctr"/>
            <a:r>
              <a:rPr lang="it-IT" b="1" dirty="0">
                <a:latin typeface="Baskerville Old Face" panose="02020602080505020303" pitchFamily="18" charset="0"/>
              </a:rPr>
              <a:t>I formaggi molli </a:t>
            </a:r>
            <a:r>
              <a:rPr lang="it-IT" dirty="0">
                <a:latin typeface="Baskerville Old Face" panose="02020602080505020303" pitchFamily="18" charset="0"/>
              </a:rPr>
              <a:t>per terminare la loro preparazione devo stufare</a:t>
            </a:r>
            <a:r>
              <a:rPr lang="it-IT" b="1" dirty="0">
                <a:latin typeface="Baskerville Old Face" panose="02020602080505020303" pitchFamily="18" charset="0"/>
              </a:rPr>
              <a:t>, i formaggi semiduri o duri </a:t>
            </a:r>
            <a:r>
              <a:rPr lang="it-IT" dirty="0">
                <a:latin typeface="Baskerville Old Face" panose="02020602080505020303" pitchFamily="18" charset="0"/>
              </a:rPr>
              <a:t>vengono pressati e poi salati in salamoia o a secco. Invece per quanto riguarda </a:t>
            </a:r>
            <a:r>
              <a:rPr lang="it-IT" b="1" dirty="0">
                <a:latin typeface="Baskerville Old Face" panose="02020602080505020303" pitchFamily="18" charset="0"/>
              </a:rPr>
              <a:t>la coagulazione acida o lattica,</a:t>
            </a:r>
            <a:r>
              <a:rPr lang="it-IT" dirty="0">
                <a:latin typeface="Baskerville Old Face" panose="02020602080505020303" pitchFamily="18" charset="0"/>
              </a:rPr>
              <a:t> non si utilizza il caglio e coagulanti e il processo</a:t>
            </a:r>
          </a:p>
          <a:p>
            <a:pPr algn="ctr"/>
            <a:r>
              <a:rPr lang="it-IT" dirty="0">
                <a:latin typeface="Baskerville Old Face" panose="02020602080505020303" pitchFamily="18" charset="0"/>
              </a:rPr>
              <a:t>avviene naturalmente con il tempo.</a:t>
            </a:r>
          </a:p>
        </p:txBody>
      </p:sp>
      <p:pic>
        <p:nvPicPr>
          <p:cNvPr id="2" name="Immagin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33059">
            <a:off x="595225" y="3291983"/>
            <a:ext cx="1782206" cy="981086"/>
          </a:xfrm>
          <a:prstGeom prst="rect">
            <a:avLst/>
          </a:prstGeom>
        </p:spPr>
      </p:pic>
    </p:spTree>
    <p:extLst>
      <p:ext uri="{BB962C8B-B14F-4D97-AF65-F5344CB8AC3E}">
        <p14:creationId xmlns:p14="http://schemas.microsoft.com/office/powerpoint/2010/main" val="298924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par>
                          <p:cTn id="24" fill="hold">
                            <p:stCondLst>
                              <p:cond delay="2000"/>
                            </p:stCondLst>
                            <p:childTnLst>
                              <p:par>
                                <p:cTn id="25" presetID="21"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4500"/>
                            </p:stCondLst>
                            <p:childTnLst>
                              <p:par>
                                <p:cTn id="35" presetID="53"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5000"/>
                            </p:stCondLst>
                            <p:childTnLst>
                              <p:par>
                                <p:cTn id="41" presetID="3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style.rotation</p:attrName>
                                        </p:attrNameLst>
                                      </p:cBhvr>
                                      <p:tavLst>
                                        <p:tav tm="0">
                                          <p:val>
                                            <p:fltVal val="90"/>
                                          </p:val>
                                        </p:tav>
                                        <p:tav tm="100000">
                                          <p:val>
                                            <p:fltVal val="0"/>
                                          </p:val>
                                        </p:tav>
                                      </p:tavLst>
                                    </p:anim>
                                    <p:animEffect transition="in" filter="fade">
                                      <p:cBhvr>
                                        <p:cTn id="46" dur="1000"/>
                                        <p:tgtEl>
                                          <p:spTgt spid="13"/>
                                        </p:tgtEl>
                                      </p:cBhvr>
                                    </p:animEffect>
                                  </p:childTnLst>
                                </p:cTn>
                              </p:par>
                              <p:par>
                                <p:cTn id="47" presetID="6" presetClass="entr" presetSubtype="16"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circle(in)">
                                      <p:cBhvr>
                                        <p:cTn id="49" dur="2000"/>
                                        <p:tgtEl>
                                          <p:spTgt spid="2"/>
                                        </p:tgtEl>
                                      </p:cBhvr>
                                    </p:animEffect>
                                  </p:childTnLst>
                                </p:cTn>
                              </p:par>
                            </p:childTnLst>
                          </p:cTn>
                        </p:par>
                        <p:par>
                          <p:cTn id="50" fill="hold">
                            <p:stCondLst>
                              <p:cond delay="7000"/>
                            </p:stCondLst>
                            <p:childTnLst>
                              <p:par>
                                <p:cTn id="51" presetID="53" presetClass="entr" presetSubtype="16"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Effect transition="in" filter="fade">
                                      <p:cBhvr>
                                        <p:cTn id="55" dur="500"/>
                                        <p:tgtEl>
                                          <p:spTgt spid="20"/>
                                        </p:tgtEl>
                                      </p:cBhvr>
                                    </p:animEffect>
                                  </p:childTnLst>
                                </p:cTn>
                              </p:par>
                              <p:par>
                                <p:cTn id="56" presetID="6" presetClass="entr" presetSubtype="16"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circle(in)">
                                      <p:cBhvr>
                                        <p:cTn id="5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4" name="CasellaDiTesto 3"/>
          <p:cNvSpPr txBox="1"/>
          <p:nvPr/>
        </p:nvSpPr>
        <p:spPr>
          <a:xfrm>
            <a:off x="86940" y="404664"/>
            <a:ext cx="8784976" cy="1631216"/>
          </a:xfrm>
          <a:prstGeom prst="rect">
            <a:avLst/>
          </a:prstGeom>
          <a:solidFill>
            <a:schemeClr val="bg2">
              <a:lumMod val="75000"/>
            </a:schemeClr>
          </a:solidFill>
        </p:spPr>
        <p:txBody>
          <a:bodyPr wrap="square" rtlCol="0">
            <a:spAutoFit/>
          </a:bodyPr>
          <a:lstStyle/>
          <a:p>
            <a:pPr algn="ctr"/>
            <a:r>
              <a:rPr lang="it-IT" sz="2000" dirty="0">
                <a:latin typeface="Baskerville Old Face" panose="02020602080505020303" pitchFamily="18" charset="0"/>
              </a:rPr>
              <a:t>Il latte, pur se ottenuto da individui sani, contiene sempre vari microrganismi, elementi cellulari del sangue e della mammella. </a:t>
            </a:r>
            <a:r>
              <a:rPr lang="it-IT" sz="2000" b="1" dirty="0">
                <a:latin typeface="Baskerville Old Face" panose="02020602080505020303" pitchFamily="18" charset="0"/>
              </a:rPr>
              <a:t>I microrganismi presenti nel latte sono: lieviti, muffe, occasionalmente virus, ma soprattutto batteri. Gli elementi </a:t>
            </a:r>
            <a:r>
              <a:rPr lang="it-IT" sz="2000" dirty="0">
                <a:latin typeface="Baskerville Old Face" panose="02020602080505020303" pitchFamily="18" charset="0"/>
              </a:rPr>
              <a:t>cellulari sono detti «cellule somatiche» e sono soprattutto leucociti (globuli bianchi).</a:t>
            </a:r>
          </a:p>
          <a:p>
            <a:pPr algn="ctr"/>
            <a:endParaRPr lang="it-IT" sz="2000" dirty="0">
              <a:latin typeface="Baskerville Old Face" panose="02020602080505020303" pitchFamily="18" charset="0"/>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6148" y="-224141"/>
            <a:ext cx="1350907" cy="1628419"/>
          </a:xfrm>
          <a:prstGeom prst="rect">
            <a:avLst/>
          </a:prstGeom>
        </p:spPr>
      </p:pic>
      <p:sp>
        <p:nvSpPr>
          <p:cNvPr id="6" name="CasellaDiTesto 5"/>
          <p:cNvSpPr txBox="1"/>
          <p:nvPr/>
        </p:nvSpPr>
        <p:spPr>
          <a:xfrm>
            <a:off x="86940" y="5517232"/>
            <a:ext cx="8644662" cy="1015663"/>
          </a:xfrm>
          <a:prstGeom prst="rect">
            <a:avLst/>
          </a:prstGeom>
          <a:solidFill>
            <a:schemeClr val="accent3">
              <a:lumMod val="20000"/>
              <a:lumOff val="80000"/>
            </a:schemeClr>
          </a:solidFill>
        </p:spPr>
        <p:txBody>
          <a:bodyPr wrap="square" rtlCol="0">
            <a:spAutoFit/>
          </a:bodyPr>
          <a:lstStyle/>
          <a:p>
            <a:pPr algn="ctr"/>
            <a:r>
              <a:rPr lang="it-IT" sz="2000" b="1" dirty="0">
                <a:latin typeface="Baskerville Old Face" panose="02020602080505020303" pitchFamily="18" charset="0"/>
              </a:rPr>
              <a:t>OBBLIGO DELLA REFRIGERAZIONE </a:t>
            </a:r>
            <a:endParaRPr lang="it-IT" sz="2000" b="1" dirty="0" smtClean="0">
              <a:latin typeface="Baskerville Old Face" panose="02020602080505020303" pitchFamily="18" charset="0"/>
            </a:endParaRPr>
          </a:p>
          <a:p>
            <a:pPr algn="ctr"/>
            <a:r>
              <a:rPr lang="it-IT" sz="2000" dirty="0" smtClean="0">
                <a:latin typeface="Baskerville Old Face" panose="02020602080505020303" pitchFamily="18" charset="0"/>
              </a:rPr>
              <a:t>Per </a:t>
            </a:r>
            <a:r>
              <a:rPr lang="it-IT" sz="2000" b="1" dirty="0">
                <a:latin typeface="Baskerville Old Face" panose="02020602080505020303" pitchFamily="18" charset="0"/>
              </a:rPr>
              <a:t>evitare </a:t>
            </a:r>
            <a:r>
              <a:rPr lang="it-IT" sz="2000" dirty="0">
                <a:latin typeface="Baskerville Old Face" panose="02020602080505020303" pitchFamily="18" charset="0"/>
              </a:rPr>
              <a:t>una proliferazione eccessiva della microflora, il latte deve essere sottoposto già in azienda zootecnica a </a:t>
            </a:r>
            <a:r>
              <a:rPr lang="it-IT" sz="2000" dirty="0" smtClean="0">
                <a:latin typeface="Baskerville Old Face" panose="02020602080505020303" pitchFamily="18" charset="0"/>
              </a:rPr>
              <a:t>refrigerazione.</a:t>
            </a:r>
            <a:endParaRPr lang="it-IT" sz="2000" dirty="0">
              <a:latin typeface="Baskerville Old Face" panose="02020602080505020303" pitchFamily="18" charset="0"/>
            </a:endParaRPr>
          </a:p>
        </p:txBody>
      </p:sp>
      <p:sp>
        <p:nvSpPr>
          <p:cNvPr id="7" name="CasellaDiTesto 6"/>
          <p:cNvSpPr txBox="1"/>
          <p:nvPr/>
        </p:nvSpPr>
        <p:spPr>
          <a:xfrm>
            <a:off x="1547664" y="2108338"/>
            <a:ext cx="5421854" cy="461665"/>
          </a:xfrm>
          <a:prstGeom prst="rect">
            <a:avLst/>
          </a:prstGeom>
          <a:solidFill>
            <a:srgbClr val="FFC000"/>
          </a:solidFill>
        </p:spPr>
        <p:txBody>
          <a:bodyPr wrap="square" rtlCol="0">
            <a:spAutoFit/>
          </a:bodyPr>
          <a:lstStyle/>
          <a:p>
            <a:pPr algn="ctr"/>
            <a:r>
              <a:rPr lang="it-IT" sz="2000" b="1" dirty="0">
                <a:latin typeface="Baskerville Old Face" panose="02020602080505020303" pitchFamily="18" charset="0"/>
              </a:rPr>
              <a:t>La carica microbica del </a:t>
            </a:r>
            <a:r>
              <a:rPr lang="it-IT" sz="2400" b="1" dirty="0">
                <a:latin typeface="Baskerville Old Face" panose="02020602080505020303" pitchFamily="18" charset="0"/>
              </a:rPr>
              <a:t>latte</a:t>
            </a:r>
            <a:r>
              <a:rPr lang="it-IT" sz="2000" b="1" dirty="0">
                <a:latin typeface="Baskerville Old Face" panose="02020602080505020303" pitchFamily="18" charset="0"/>
              </a:rPr>
              <a:t> è legata </a:t>
            </a:r>
            <a:r>
              <a:rPr lang="it-IT" sz="2000" b="1" dirty="0" smtClean="0">
                <a:latin typeface="Baskerville Old Face" panose="02020602080505020303" pitchFamily="18" charset="0"/>
              </a:rPr>
              <a:t>a:</a:t>
            </a:r>
            <a:endParaRPr lang="it-IT" sz="2000" b="1" dirty="0">
              <a:latin typeface="Baskerville Old Face" panose="02020602080505020303" pitchFamily="18" charset="0"/>
            </a:endParaRPr>
          </a:p>
        </p:txBody>
      </p:sp>
      <p:sp>
        <p:nvSpPr>
          <p:cNvPr id="9" name="Freccia in giù 8"/>
          <p:cNvSpPr/>
          <p:nvPr/>
        </p:nvSpPr>
        <p:spPr>
          <a:xfrm rot="1516002">
            <a:off x="1665958" y="2673833"/>
            <a:ext cx="360040" cy="1384971"/>
          </a:xfrm>
          <a:prstGeom prst="downArrow">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67969" y="4067136"/>
            <a:ext cx="2954655" cy="400110"/>
          </a:xfrm>
          <a:prstGeom prst="rect">
            <a:avLst/>
          </a:prstGeom>
          <a:solidFill>
            <a:schemeClr val="accent6">
              <a:lumMod val="40000"/>
              <a:lumOff val="60000"/>
            </a:schemeClr>
          </a:solidFill>
        </p:spPr>
        <p:txBody>
          <a:bodyPr wrap="none" rtlCol="0">
            <a:spAutoFit/>
          </a:bodyPr>
          <a:lstStyle/>
          <a:p>
            <a:pPr algn="ctr"/>
            <a:r>
              <a:rPr lang="it-IT" sz="2000" dirty="0" smtClean="0">
                <a:latin typeface="Baskerville Old Face" panose="02020602080505020303" pitchFamily="18" charset="0"/>
              </a:rPr>
              <a:t>Stato di </a:t>
            </a:r>
            <a:r>
              <a:rPr lang="it-IT" sz="2000" b="1" dirty="0" smtClean="0">
                <a:latin typeface="Baskerville Old Face" panose="02020602080505020303" pitchFamily="18" charset="0"/>
              </a:rPr>
              <a:t>salute</a:t>
            </a:r>
            <a:r>
              <a:rPr lang="it-IT" sz="2000" dirty="0" smtClean="0">
                <a:latin typeface="Baskerville Old Face" panose="02020602080505020303" pitchFamily="18" charset="0"/>
              </a:rPr>
              <a:t> dell’animale </a:t>
            </a:r>
            <a:endParaRPr lang="it-IT" sz="2000" dirty="0">
              <a:latin typeface="Baskerville Old Face" panose="02020602080505020303" pitchFamily="18" charset="0"/>
            </a:endParaRPr>
          </a:p>
        </p:txBody>
      </p:sp>
      <p:sp>
        <p:nvSpPr>
          <p:cNvPr id="12" name="Freccia in giù 11"/>
          <p:cNvSpPr/>
          <p:nvPr/>
        </p:nvSpPr>
        <p:spPr>
          <a:xfrm>
            <a:off x="3957528" y="2663244"/>
            <a:ext cx="360040" cy="938455"/>
          </a:xfrm>
          <a:prstGeom prst="downArrow">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3068806" y="3712925"/>
            <a:ext cx="2497523" cy="1631216"/>
          </a:xfrm>
          <a:prstGeom prst="rect">
            <a:avLst/>
          </a:prstGeom>
          <a:solidFill>
            <a:schemeClr val="accent2">
              <a:lumMod val="60000"/>
              <a:lumOff val="40000"/>
            </a:schemeClr>
          </a:solidFill>
        </p:spPr>
        <p:txBody>
          <a:bodyPr wrap="square" rtlCol="0">
            <a:spAutoFit/>
          </a:bodyPr>
          <a:lstStyle/>
          <a:p>
            <a:pPr algn="ctr"/>
            <a:r>
              <a:rPr lang="it-IT" sz="2000" b="1" dirty="0" smtClean="0">
                <a:latin typeface="Baskerville Old Face" panose="02020602080505020303" pitchFamily="18" charset="0"/>
              </a:rPr>
              <a:t>Igiene</a:t>
            </a:r>
            <a:r>
              <a:rPr lang="it-IT" sz="2000" dirty="0" smtClean="0">
                <a:latin typeface="Baskerville Old Face" panose="02020602080505020303" pitchFamily="18" charset="0"/>
              </a:rPr>
              <a:t> dell’allevamento, degli impianti </a:t>
            </a:r>
          </a:p>
          <a:p>
            <a:pPr algn="ctr"/>
            <a:r>
              <a:rPr lang="it-IT" sz="2000" dirty="0" smtClean="0">
                <a:latin typeface="Baskerville Old Face" panose="02020602080505020303" pitchFamily="18" charset="0"/>
              </a:rPr>
              <a:t>e dell’ambiente di mungitura</a:t>
            </a:r>
            <a:endParaRPr lang="it-IT" sz="2000" dirty="0">
              <a:latin typeface="Baskerville Old Face" panose="02020602080505020303" pitchFamily="18" charset="0"/>
            </a:endParaRPr>
          </a:p>
        </p:txBody>
      </p:sp>
      <p:sp>
        <p:nvSpPr>
          <p:cNvPr id="18" name="CasellaDiTesto 17"/>
          <p:cNvSpPr txBox="1"/>
          <p:nvPr/>
        </p:nvSpPr>
        <p:spPr>
          <a:xfrm>
            <a:off x="5618201" y="4351600"/>
            <a:ext cx="2920992" cy="400110"/>
          </a:xfrm>
          <a:prstGeom prst="rect">
            <a:avLst/>
          </a:prstGeom>
          <a:solidFill>
            <a:schemeClr val="accent1">
              <a:lumMod val="40000"/>
              <a:lumOff val="60000"/>
            </a:schemeClr>
          </a:solidFill>
        </p:spPr>
        <p:txBody>
          <a:bodyPr wrap="none" rtlCol="0">
            <a:spAutoFit/>
          </a:bodyPr>
          <a:lstStyle/>
          <a:p>
            <a:pPr algn="ctr"/>
            <a:r>
              <a:rPr lang="it-IT" sz="2000" b="1" dirty="0" smtClean="0">
                <a:latin typeface="Baskerville Old Face" panose="02020602080505020303" pitchFamily="18" charset="0"/>
              </a:rPr>
              <a:t>Velocità</a:t>
            </a:r>
            <a:r>
              <a:rPr lang="it-IT" sz="2000" dirty="0" smtClean="0">
                <a:latin typeface="Baskerville Old Face" panose="02020602080505020303" pitchFamily="18" charset="0"/>
              </a:rPr>
              <a:t> di raffreddamento</a:t>
            </a:r>
          </a:p>
        </p:txBody>
      </p:sp>
      <p:sp>
        <p:nvSpPr>
          <p:cNvPr id="20" name="Freccia in giù 19"/>
          <p:cNvSpPr/>
          <p:nvPr/>
        </p:nvSpPr>
        <p:spPr>
          <a:xfrm rot="20224282">
            <a:off x="5605106" y="2589213"/>
            <a:ext cx="283712" cy="1743963"/>
          </a:xfrm>
          <a:prstGeom prst="downArrow">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reccia in giù 20"/>
          <p:cNvSpPr/>
          <p:nvPr/>
        </p:nvSpPr>
        <p:spPr>
          <a:xfrm rot="19465934">
            <a:off x="7113978" y="2571130"/>
            <a:ext cx="269930" cy="738191"/>
          </a:xfrm>
          <a:prstGeom prst="downArrow">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p:cNvSpPr txBox="1"/>
          <p:nvPr/>
        </p:nvSpPr>
        <p:spPr>
          <a:xfrm>
            <a:off x="6460174" y="3318963"/>
            <a:ext cx="2611567" cy="769441"/>
          </a:xfrm>
          <a:prstGeom prst="rect">
            <a:avLst/>
          </a:prstGeom>
          <a:solidFill>
            <a:schemeClr val="accent3">
              <a:lumMod val="40000"/>
              <a:lumOff val="60000"/>
            </a:schemeClr>
          </a:solidFill>
        </p:spPr>
        <p:txBody>
          <a:bodyPr wrap="square" rtlCol="0">
            <a:spAutoFit/>
          </a:bodyPr>
          <a:lstStyle/>
          <a:p>
            <a:pPr algn="ctr"/>
            <a:r>
              <a:rPr lang="it-IT" sz="2000" b="1" dirty="0" smtClean="0">
                <a:latin typeface="Baskerville Old Face" panose="02020602080505020303" pitchFamily="18" charset="0"/>
              </a:rPr>
              <a:t>Igiene</a:t>
            </a:r>
            <a:r>
              <a:rPr lang="it-IT" sz="2000" dirty="0" smtClean="0">
                <a:latin typeface="Baskerville Old Face" panose="02020602080505020303" pitchFamily="18" charset="0"/>
              </a:rPr>
              <a:t> ed </a:t>
            </a:r>
            <a:r>
              <a:rPr lang="it-IT" sz="2400" dirty="0" smtClean="0">
                <a:latin typeface="Baskerville Old Face" panose="02020602080505020303" pitchFamily="18" charset="0"/>
              </a:rPr>
              <a:t>efficienza</a:t>
            </a:r>
            <a:r>
              <a:rPr lang="it-IT" sz="2000" dirty="0" smtClean="0">
                <a:latin typeface="Baskerville Old Face" panose="02020602080505020303" pitchFamily="18" charset="0"/>
              </a:rPr>
              <a:t> del refrigeratore </a:t>
            </a:r>
            <a:endParaRPr lang="it-IT" sz="2000" dirty="0">
              <a:latin typeface="Baskerville Old Face" panose="02020602080505020303" pitchFamily="18" charset="0"/>
            </a:endParaRPr>
          </a:p>
        </p:txBody>
      </p:sp>
      <p:pic>
        <p:nvPicPr>
          <p:cNvPr id="23" name="Immagin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276" y="5691663"/>
            <a:ext cx="1400175" cy="1076325"/>
          </a:xfrm>
          <a:prstGeom prst="rect">
            <a:avLst/>
          </a:prstGeom>
        </p:spPr>
      </p:pic>
    </p:spTree>
    <p:extLst>
      <p:ext uri="{BB962C8B-B14F-4D97-AF65-F5344CB8AC3E}">
        <p14:creationId xmlns:p14="http://schemas.microsoft.com/office/powerpoint/2010/main" val="270882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par>
                          <p:cTn id="17" fill="hold">
                            <p:stCondLst>
                              <p:cond delay="4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par>
                          <p:cTn id="26" fill="hold">
                            <p:stCondLst>
                              <p:cond delay="6000"/>
                            </p:stCondLst>
                            <p:childTnLst>
                              <p:par>
                                <p:cTn id="27" presetID="6" presetClass="entr" presetSubtype="16"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26"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80">
                                          <p:stCondLst>
                                            <p:cond delay="0"/>
                                          </p:stCondLst>
                                        </p:cTn>
                                        <p:tgtEl>
                                          <p:spTgt spid="17"/>
                                        </p:tgtEl>
                                      </p:cBhvr>
                                    </p:animEffect>
                                    <p:anim calcmode="lin" valueType="num">
                                      <p:cBhvr>
                                        <p:cTn id="3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8" dur="26">
                                          <p:stCondLst>
                                            <p:cond delay="650"/>
                                          </p:stCondLst>
                                        </p:cTn>
                                        <p:tgtEl>
                                          <p:spTgt spid="17"/>
                                        </p:tgtEl>
                                      </p:cBhvr>
                                      <p:to x="100000" y="60000"/>
                                    </p:animScale>
                                    <p:animScale>
                                      <p:cBhvr>
                                        <p:cTn id="39" dur="166" decel="50000">
                                          <p:stCondLst>
                                            <p:cond delay="67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childTnLst>
                                </p:cTn>
                              </p:par>
                            </p:childTnLst>
                          </p:cTn>
                        </p:par>
                        <p:par>
                          <p:cTn id="46" fill="hold">
                            <p:stCondLst>
                              <p:cond delay="8000"/>
                            </p:stCondLst>
                            <p:childTnLst>
                              <p:par>
                                <p:cTn id="47" presetID="6" presetClass="entr" presetSubtype="1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circle(in)">
                                      <p:cBhvr>
                                        <p:cTn id="49" dur="2000"/>
                                        <p:tgtEl>
                                          <p:spTgt spid="20"/>
                                        </p:tgtEl>
                                      </p:cBhvr>
                                    </p:animEffect>
                                  </p:childTnLst>
                                </p:cTn>
                              </p:par>
                              <p:par>
                                <p:cTn id="50" presetID="26"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80">
                                          <p:stCondLst>
                                            <p:cond delay="0"/>
                                          </p:stCondLst>
                                        </p:cTn>
                                        <p:tgtEl>
                                          <p:spTgt spid="18"/>
                                        </p:tgtEl>
                                      </p:cBhvr>
                                    </p:animEffect>
                                    <p:anim calcmode="lin" valueType="num">
                                      <p:cBhvr>
                                        <p:cTn id="5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8" dur="26">
                                          <p:stCondLst>
                                            <p:cond delay="650"/>
                                          </p:stCondLst>
                                        </p:cTn>
                                        <p:tgtEl>
                                          <p:spTgt spid="18"/>
                                        </p:tgtEl>
                                      </p:cBhvr>
                                      <p:to x="100000" y="60000"/>
                                    </p:animScale>
                                    <p:animScale>
                                      <p:cBhvr>
                                        <p:cTn id="59" dur="166" decel="50000">
                                          <p:stCondLst>
                                            <p:cond delay="676"/>
                                          </p:stCondLst>
                                        </p:cTn>
                                        <p:tgtEl>
                                          <p:spTgt spid="18"/>
                                        </p:tgtEl>
                                      </p:cBhvr>
                                      <p:to x="100000" y="100000"/>
                                    </p:animScale>
                                    <p:animScale>
                                      <p:cBhvr>
                                        <p:cTn id="60" dur="26">
                                          <p:stCondLst>
                                            <p:cond delay="1312"/>
                                          </p:stCondLst>
                                        </p:cTn>
                                        <p:tgtEl>
                                          <p:spTgt spid="18"/>
                                        </p:tgtEl>
                                      </p:cBhvr>
                                      <p:to x="100000" y="80000"/>
                                    </p:animScale>
                                    <p:animScale>
                                      <p:cBhvr>
                                        <p:cTn id="61" dur="166" decel="50000">
                                          <p:stCondLst>
                                            <p:cond delay="1338"/>
                                          </p:stCondLst>
                                        </p:cTn>
                                        <p:tgtEl>
                                          <p:spTgt spid="18"/>
                                        </p:tgtEl>
                                      </p:cBhvr>
                                      <p:to x="100000" y="100000"/>
                                    </p:animScale>
                                    <p:animScale>
                                      <p:cBhvr>
                                        <p:cTn id="62" dur="26">
                                          <p:stCondLst>
                                            <p:cond delay="1642"/>
                                          </p:stCondLst>
                                        </p:cTn>
                                        <p:tgtEl>
                                          <p:spTgt spid="18"/>
                                        </p:tgtEl>
                                      </p:cBhvr>
                                      <p:to x="100000" y="90000"/>
                                    </p:animScale>
                                    <p:animScale>
                                      <p:cBhvr>
                                        <p:cTn id="63" dur="166" decel="50000">
                                          <p:stCondLst>
                                            <p:cond delay="1668"/>
                                          </p:stCondLst>
                                        </p:cTn>
                                        <p:tgtEl>
                                          <p:spTgt spid="18"/>
                                        </p:tgtEl>
                                      </p:cBhvr>
                                      <p:to x="100000" y="100000"/>
                                    </p:animScale>
                                    <p:animScale>
                                      <p:cBhvr>
                                        <p:cTn id="64" dur="26">
                                          <p:stCondLst>
                                            <p:cond delay="1808"/>
                                          </p:stCondLst>
                                        </p:cTn>
                                        <p:tgtEl>
                                          <p:spTgt spid="18"/>
                                        </p:tgtEl>
                                      </p:cBhvr>
                                      <p:to x="100000" y="95000"/>
                                    </p:animScale>
                                    <p:animScale>
                                      <p:cBhvr>
                                        <p:cTn id="65" dur="166" decel="50000">
                                          <p:stCondLst>
                                            <p:cond delay="1834"/>
                                          </p:stCondLst>
                                        </p:cTn>
                                        <p:tgtEl>
                                          <p:spTgt spid="18"/>
                                        </p:tgtEl>
                                      </p:cBhvr>
                                      <p:to x="100000" y="100000"/>
                                    </p:animScale>
                                  </p:childTnLst>
                                </p:cTn>
                              </p:par>
                            </p:childTnLst>
                          </p:cTn>
                        </p:par>
                        <p:par>
                          <p:cTn id="66" fill="hold">
                            <p:stCondLst>
                              <p:cond delay="10000"/>
                            </p:stCondLst>
                            <p:childTnLst>
                              <p:par>
                                <p:cTn id="67" presetID="6" presetClass="entr" presetSubtype="16"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circle(in)">
                                      <p:cBhvr>
                                        <p:cTn id="69" dur="2000"/>
                                        <p:tgtEl>
                                          <p:spTgt spid="21"/>
                                        </p:tgtEl>
                                      </p:cBhvr>
                                    </p:animEffect>
                                  </p:childTnLst>
                                </p:cTn>
                              </p:par>
                              <p:par>
                                <p:cTn id="70" presetID="26"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down)">
                                      <p:cBhvr>
                                        <p:cTn id="72" dur="580">
                                          <p:stCondLst>
                                            <p:cond delay="0"/>
                                          </p:stCondLst>
                                        </p:cTn>
                                        <p:tgtEl>
                                          <p:spTgt spid="22"/>
                                        </p:tgtEl>
                                      </p:cBhvr>
                                    </p:animEffect>
                                    <p:anim calcmode="lin" valueType="num">
                                      <p:cBhvr>
                                        <p:cTn id="7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8" dur="26">
                                          <p:stCondLst>
                                            <p:cond delay="650"/>
                                          </p:stCondLst>
                                        </p:cTn>
                                        <p:tgtEl>
                                          <p:spTgt spid="22"/>
                                        </p:tgtEl>
                                      </p:cBhvr>
                                      <p:to x="100000" y="60000"/>
                                    </p:animScale>
                                    <p:animScale>
                                      <p:cBhvr>
                                        <p:cTn id="79" dur="166" decel="50000">
                                          <p:stCondLst>
                                            <p:cond delay="676"/>
                                          </p:stCondLst>
                                        </p:cTn>
                                        <p:tgtEl>
                                          <p:spTgt spid="22"/>
                                        </p:tgtEl>
                                      </p:cBhvr>
                                      <p:to x="100000" y="100000"/>
                                    </p:animScale>
                                    <p:animScale>
                                      <p:cBhvr>
                                        <p:cTn id="80" dur="26">
                                          <p:stCondLst>
                                            <p:cond delay="1312"/>
                                          </p:stCondLst>
                                        </p:cTn>
                                        <p:tgtEl>
                                          <p:spTgt spid="22"/>
                                        </p:tgtEl>
                                      </p:cBhvr>
                                      <p:to x="100000" y="80000"/>
                                    </p:animScale>
                                    <p:animScale>
                                      <p:cBhvr>
                                        <p:cTn id="81" dur="166" decel="50000">
                                          <p:stCondLst>
                                            <p:cond delay="1338"/>
                                          </p:stCondLst>
                                        </p:cTn>
                                        <p:tgtEl>
                                          <p:spTgt spid="22"/>
                                        </p:tgtEl>
                                      </p:cBhvr>
                                      <p:to x="100000" y="100000"/>
                                    </p:animScale>
                                    <p:animScale>
                                      <p:cBhvr>
                                        <p:cTn id="82" dur="26">
                                          <p:stCondLst>
                                            <p:cond delay="1642"/>
                                          </p:stCondLst>
                                        </p:cTn>
                                        <p:tgtEl>
                                          <p:spTgt spid="22"/>
                                        </p:tgtEl>
                                      </p:cBhvr>
                                      <p:to x="100000" y="90000"/>
                                    </p:animScale>
                                    <p:animScale>
                                      <p:cBhvr>
                                        <p:cTn id="83" dur="166" decel="50000">
                                          <p:stCondLst>
                                            <p:cond delay="1668"/>
                                          </p:stCondLst>
                                        </p:cTn>
                                        <p:tgtEl>
                                          <p:spTgt spid="22"/>
                                        </p:tgtEl>
                                      </p:cBhvr>
                                      <p:to x="100000" y="100000"/>
                                    </p:animScale>
                                    <p:animScale>
                                      <p:cBhvr>
                                        <p:cTn id="84" dur="26">
                                          <p:stCondLst>
                                            <p:cond delay="1808"/>
                                          </p:stCondLst>
                                        </p:cTn>
                                        <p:tgtEl>
                                          <p:spTgt spid="22"/>
                                        </p:tgtEl>
                                      </p:cBhvr>
                                      <p:to x="100000" y="95000"/>
                                    </p:animScale>
                                    <p:animScale>
                                      <p:cBhvr>
                                        <p:cTn id="85" dur="166" decel="50000">
                                          <p:stCondLst>
                                            <p:cond delay="1834"/>
                                          </p:stCondLst>
                                        </p:cTn>
                                        <p:tgtEl>
                                          <p:spTgt spid="22"/>
                                        </p:tgtEl>
                                      </p:cBhvr>
                                      <p:to x="100000" y="100000"/>
                                    </p:animScale>
                                  </p:childTnLst>
                                </p:cTn>
                              </p:par>
                            </p:childTnLst>
                          </p:cTn>
                        </p:par>
                        <p:par>
                          <p:cTn id="86" fill="hold">
                            <p:stCondLst>
                              <p:cond delay="12000"/>
                            </p:stCondLst>
                            <p:childTnLst>
                              <p:par>
                                <p:cTn id="87" presetID="21" presetClass="entr" presetSubtype="1" fill="hold" grpId="0" nodeType="after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wheel(1)">
                                      <p:cBhvr>
                                        <p:cTn id="89" dur="2000"/>
                                        <p:tgtEl>
                                          <p:spTgt spid="6"/>
                                        </p:tgtEl>
                                      </p:cBhvr>
                                    </p:animEffect>
                                  </p:childTnLst>
                                </p:cTn>
                              </p:par>
                              <p:par>
                                <p:cTn id="90" presetID="53" presetClass="entr" presetSubtype="16" fill="hold"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2" grpId="0" animBg="1"/>
      <p:bldP spid="17" grpId="0" animBg="1"/>
      <p:bldP spid="18"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1000" b="-1000"/>
          </a:stretch>
        </a:blipFill>
        <a:effectLst/>
      </p:bgPr>
    </p:bg>
    <p:spTree>
      <p:nvGrpSpPr>
        <p:cNvPr id="1" name=""/>
        <p:cNvGrpSpPr/>
        <p:nvPr/>
      </p:nvGrpSpPr>
      <p:grpSpPr>
        <a:xfrm>
          <a:off x="0" y="0"/>
          <a:ext cx="0" cy="0"/>
          <a:chOff x="0" y="0"/>
          <a:chExt cx="0" cy="0"/>
        </a:xfrm>
      </p:grpSpPr>
      <p:sp>
        <p:nvSpPr>
          <p:cNvPr id="5" name="CasellaDiTesto 4"/>
          <p:cNvSpPr txBox="1"/>
          <p:nvPr/>
        </p:nvSpPr>
        <p:spPr>
          <a:xfrm>
            <a:off x="179512" y="432611"/>
            <a:ext cx="6984776" cy="2308324"/>
          </a:xfrm>
          <a:prstGeom prst="rect">
            <a:avLst/>
          </a:prstGeom>
          <a:solidFill>
            <a:schemeClr val="accent5">
              <a:lumMod val="40000"/>
              <a:lumOff val="60000"/>
            </a:schemeClr>
          </a:solidFill>
          <a:ln w="28575">
            <a:solidFill>
              <a:schemeClr val="bg1"/>
            </a:solidFill>
          </a:ln>
        </p:spPr>
        <p:txBody>
          <a:bodyPr wrap="square" rtlCol="0">
            <a:spAutoFit/>
          </a:bodyPr>
          <a:lstStyle/>
          <a:p>
            <a:pPr algn="ctr"/>
            <a:r>
              <a:rPr lang="it-IT" sz="2400" b="1" dirty="0" smtClean="0">
                <a:solidFill>
                  <a:schemeClr val="tx2">
                    <a:lumMod val="50000"/>
                  </a:schemeClr>
                </a:solidFill>
                <a:latin typeface="Baskerville Old Face" panose="02020602080505020303" pitchFamily="18" charset="0"/>
              </a:rPr>
              <a:t>L’importanza del settore nel contesto nazionale :</a:t>
            </a:r>
          </a:p>
          <a:p>
            <a:pPr algn="ctr"/>
            <a:r>
              <a:rPr lang="it-IT" sz="2000" dirty="0">
                <a:latin typeface="Iskoola Pota" panose="020B0502040204020203" pitchFamily="34" charset="0"/>
                <a:cs typeface="Iskoola Pota" panose="020B0502040204020203" pitchFamily="34" charset="0"/>
              </a:rPr>
              <a:t>La filiera </a:t>
            </a:r>
            <a:r>
              <a:rPr lang="it-IT" sz="2000" b="1" dirty="0">
                <a:latin typeface="Iskoola Pota" panose="020B0502040204020203" pitchFamily="34" charset="0"/>
                <a:cs typeface="Iskoola Pota" panose="020B0502040204020203" pitchFamily="34" charset="0"/>
              </a:rPr>
              <a:t>lattiero-casearia</a:t>
            </a:r>
            <a:r>
              <a:rPr lang="it-IT" sz="2000" dirty="0">
                <a:latin typeface="Iskoola Pota" panose="020B0502040204020203" pitchFamily="34" charset="0"/>
                <a:cs typeface="Iskoola Pota" panose="020B0502040204020203" pitchFamily="34" charset="0"/>
              </a:rPr>
              <a:t> fornisce un contributo rilevante alle performance del sistema agroalimentare italiano. Il comparto attualmente contribuisce per il </a:t>
            </a:r>
            <a:r>
              <a:rPr lang="it-IT" sz="2000" b="1" dirty="0">
                <a:latin typeface="Iskoola Pota" panose="020B0502040204020203" pitchFamily="34" charset="0"/>
                <a:cs typeface="Iskoola Pota" panose="020B0502040204020203" pitchFamily="34" charset="0"/>
              </a:rPr>
              <a:t>15% </a:t>
            </a:r>
            <a:r>
              <a:rPr lang="it-IT" sz="2000" dirty="0">
                <a:latin typeface="Iskoola Pota" panose="020B0502040204020203" pitchFamily="34" charset="0"/>
                <a:cs typeface="Iskoola Pota" panose="020B0502040204020203" pitchFamily="34" charset="0"/>
              </a:rPr>
              <a:t>al valore totale del fatturato realizzato dall’industria alimentare italiana e per il 2% a quello dell’intero manifatturiero nazionale. Nel 2013 ha contribuito per </a:t>
            </a:r>
            <a:r>
              <a:rPr lang="it-IT" sz="2000" b="1" dirty="0">
                <a:latin typeface="Iskoola Pota" panose="020B0502040204020203" pitchFamily="34" charset="0"/>
                <a:cs typeface="Iskoola Pota" panose="020B0502040204020203" pitchFamily="34" charset="0"/>
              </a:rPr>
              <a:t>il 9,5% </a:t>
            </a:r>
            <a:r>
              <a:rPr lang="it-IT" sz="2000" dirty="0">
                <a:latin typeface="Iskoola Pota" panose="020B0502040204020203" pitchFamily="34" charset="0"/>
                <a:cs typeface="Iskoola Pota" panose="020B0502040204020203" pitchFamily="34" charset="0"/>
              </a:rPr>
              <a:t>al totale del valore </a:t>
            </a:r>
            <a:r>
              <a:rPr lang="it-IT" sz="2000" b="1" dirty="0">
                <a:latin typeface="Iskoola Pota" panose="020B0502040204020203" pitchFamily="34" charset="0"/>
                <a:cs typeface="Iskoola Pota" panose="020B0502040204020203" pitchFamily="34" charset="0"/>
              </a:rPr>
              <a:t>dell’export agroalimentare nazionale</a:t>
            </a:r>
            <a:r>
              <a:rPr lang="it-IT" sz="2000" dirty="0" smtClean="0">
                <a:latin typeface="Iskoola Pota" panose="020B0502040204020203" pitchFamily="34" charset="0"/>
                <a:cs typeface="Iskoola Pota" panose="020B0502040204020203" pitchFamily="34" charset="0"/>
              </a:rPr>
              <a:t>.</a:t>
            </a:r>
            <a:endParaRPr lang="it-IT" sz="2000" dirty="0">
              <a:latin typeface="Iskoola Pota" panose="020B0502040204020203" pitchFamily="34" charset="0"/>
              <a:cs typeface="Iskoola Pota" panose="020B0502040204020203" pitchFamily="34"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6263"/>
            <a:ext cx="692696" cy="692696"/>
          </a:xfrm>
          <a:prstGeom prst="rect">
            <a:avLst/>
          </a:prstGeom>
        </p:spPr>
      </p:pic>
      <p:sp>
        <p:nvSpPr>
          <p:cNvPr id="8" name="CasellaDiTesto 7"/>
          <p:cNvSpPr txBox="1"/>
          <p:nvPr/>
        </p:nvSpPr>
        <p:spPr>
          <a:xfrm>
            <a:off x="1557519" y="2954905"/>
            <a:ext cx="2424446" cy="369332"/>
          </a:xfrm>
          <a:prstGeom prst="rect">
            <a:avLst/>
          </a:prstGeom>
          <a:solidFill>
            <a:srgbClr val="00B0F0"/>
          </a:solidFill>
        </p:spPr>
        <p:txBody>
          <a:bodyPr wrap="none" rtlCol="0">
            <a:spAutoFit/>
          </a:bodyPr>
          <a:lstStyle/>
          <a:p>
            <a:pPr algn="ctr"/>
            <a:r>
              <a:rPr lang="it-IT" b="1" dirty="0" smtClean="0">
                <a:solidFill>
                  <a:srgbClr val="002060"/>
                </a:solidFill>
                <a:latin typeface="Baskerville Old Face" panose="02020602080505020303" pitchFamily="18" charset="0"/>
              </a:rPr>
              <a:t>Composizione del latte:</a:t>
            </a:r>
            <a:endParaRPr lang="it-IT" b="1" dirty="0">
              <a:solidFill>
                <a:srgbClr val="002060"/>
              </a:solidFill>
              <a:latin typeface="Baskerville Old Face" panose="02020602080505020303" pitchFamily="18" charset="0"/>
            </a:endParaRPr>
          </a:p>
        </p:txBody>
      </p:sp>
      <p:sp>
        <p:nvSpPr>
          <p:cNvPr id="10" name="CasellaDiTesto 9"/>
          <p:cNvSpPr txBox="1"/>
          <p:nvPr/>
        </p:nvSpPr>
        <p:spPr>
          <a:xfrm>
            <a:off x="463428" y="3324237"/>
            <a:ext cx="4612628" cy="3416320"/>
          </a:xfrm>
          <a:prstGeom prst="rect">
            <a:avLst/>
          </a:prstGeom>
          <a:noFill/>
          <a:ln w="28575">
            <a:solidFill>
              <a:srgbClr val="00B0F0"/>
            </a:solidFill>
          </a:ln>
        </p:spPr>
        <p:txBody>
          <a:bodyPr wrap="square" rtlCol="0">
            <a:spAutoFit/>
          </a:bodyPr>
          <a:lstStyle/>
          <a:p>
            <a:pPr algn="ctr"/>
            <a:r>
              <a:rPr lang="it-IT" sz="2400" dirty="0">
                <a:latin typeface="Aparajita" panose="020B0604020202020204" pitchFamily="34" charset="0"/>
                <a:cs typeface="Aparajita" panose="020B0604020202020204" pitchFamily="34" charset="0"/>
              </a:rPr>
              <a:t>Si definisce </a:t>
            </a:r>
            <a:r>
              <a:rPr lang="it-IT" sz="2400" b="1" dirty="0">
                <a:latin typeface="Aparajita" panose="020B0604020202020204" pitchFamily="34" charset="0"/>
                <a:cs typeface="Aparajita" panose="020B0604020202020204" pitchFamily="34" charset="0"/>
              </a:rPr>
              <a:t>“</a:t>
            </a:r>
            <a:r>
              <a:rPr lang="it-IT" sz="2400" b="1" dirty="0">
                <a:solidFill>
                  <a:srgbClr val="002060"/>
                </a:solidFill>
                <a:latin typeface="Aparajita" panose="020B0604020202020204" pitchFamily="34" charset="0"/>
                <a:cs typeface="Aparajita" panose="020B0604020202020204" pitchFamily="34" charset="0"/>
              </a:rPr>
              <a:t>latte crudo</a:t>
            </a:r>
            <a:r>
              <a:rPr lang="it-IT" sz="2400" b="1" dirty="0">
                <a:latin typeface="Aparajita" panose="020B0604020202020204" pitchFamily="34" charset="0"/>
                <a:cs typeface="Aparajita" panose="020B0604020202020204" pitchFamily="34" charset="0"/>
              </a:rPr>
              <a:t>” </a:t>
            </a:r>
            <a:r>
              <a:rPr lang="it-IT" sz="2400" dirty="0">
                <a:latin typeface="Aparajita" panose="020B0604020202020204" pitchFamily="34" charset="0"/>
                <a:cs typeface="Aparajita" panose="020B0604020202020204" pitchFamily="34" charset="0"/>
              </a:rPr>
              <a:t>il prodotto della mungitura regolare, completa e ininterrotta della mammella di bovine in buono stato di salute e di nutrizione, che non sia stato trattato ad una temperatura superiore a 40°C ne ad un trattamento avente effetto equivalente (</a:t>
            </a:r>
            <a:r>
              <a:rPr lang="it-IT" sz="2400" b="1" dirty="0">
                <a:solidFill>
                  <a:srgbClr val="002060"/>
                </a:solidFill>
                <a:latin typeface="Aparajita" panose="020B0604020202020204" pitchFamily="34" charset="0"/>
                <a:cs typeface="Aparajita" panose="020B0604020202020204" pitchFamily="34" charset="0"/>
              </a:rPr>
              <a:t>Reg. CE 853/2004</a:t>
            </a:r>
            <a:r>
              <a:rPr lang="it-IT" sz="2400" dirty="0">
                <a:latin typeface="Aparajita" panose="020B0604020202020204" pitchFamily="34" charset="0"/>
                <a:cs typeface="Aparajita" panose="020B0604020202020204" pitchFamily="34" charset="0"/>
              </a:rPr>
              <a:t>). In altre parole, non subisce alcun trattamento se non una refrigerazione. </a:t>
            </a:r>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110390" y="3815686"/>
            <a:ext cx="667293" cy="1729777"/>
          </a:xfrm>
          <a:prstGeom prst="rect">
            <a:avLst/>
          </a:prstGeom>
        </p:spPr>
      </p:pic>
      <p:sp>
        <p:nvSpPr>
          <p:cNvPr id="12" name="CasellaDiTesto 11"/>
          <p:cNvSpPr txBox="1"/>
          <p:nvPr/>
        </p:nvSpPr>
        <p:spPr>
          <a:xfrm>
            <a:off x="6308923" y="3262682"/>
            <a:ext cx="2627784" cy="3477875"/>
          </a:xfrm>
          <a:prstGeom prst="rect">
            <a:avLst/>
          </a:prstGeom>
          <a:solidFill>
            <a:srgbClr val="00B0F0"/>
          </a:solidFill>
          <a:ln w="28575">
            <a:solidFill>
              <a:srgbClr val="00B0F0"/>
            </a:solidFill>
          </a:ln>
        </p:spPr>
        <p:txBody>
          <a:bodyPr wrap="square" rtlCol="0">
            <a:spAutoFit/>
          </a:bodyPr>
          <a:lstStyle/>
          <a:p>
            <a:pPr algn="ctr"/>
            <a:r>
              <a:rPr lang="it-IT" sz="2000" dirty="0" smtClean="0">
                <a:latin typeface="Aparajita" panose="020B0604020202020204" pitchFamily="34" charset="0"/>
                <a:cs typeface="Aparajita" panose="020B0604020202020204" pitchFamily="34" charset="0"/>
              </a:rPr>
              <a:t> Il «</a:t>
            </a:r>
            <a:r>
              <a:rPr lang="it-IT" sz="2000" b="1" dirty="0" smtClean="0">
                <a:solidFill>
                  <a:srgbClr val="002060"/>
                </a:solidFill>
                <a:latin typeface="Aparajita" panose="020B0604020202020204" pitchFamily="34" charset="0"/>
                <a:cs typeface="Aparajita" panose="020B0604020202020204" pitchFamily="34" charset="0"/>
              </a:rPr>
              <a:t>latte </a:t>
            </a:r>
            <a:r>
              <a:rPr lang="it-IT" sz="2000" b="1" dirty="0">
                <a:solidFill>
                  <a:srgbClr val="002060"/>
                </a:solidFill>
                <a:latin typeface="Aparajita" panose="020B0604020202020204" pitchFamily="34" charset="0"/>
                <a:cs typeface="Aparajita" panose="020B0604020202020204" pitchFamily="34" charset="0"/>
              </a:rPr>
              <a:t>trattato termicamente</a:t>
            </a:r>
            <a:r>
              <a:rPr lang="it-IT" sz="2000" dirty="0">
                <a:latin typeface="Aparajita" panose="020B0604020202020204" pitchFamily="34" charset="0"/>
                <a:cs typeface="Aparajita" panose="020B0604020202020204" pitchFamily="34" charset="0"/>
              </a:rPr>
              <a:t>» </a:t>
            </a:r>
            <a:r>
              <a:rPr lang="it-IT" sz="2000" dirty="0" smtClean="0">
                <a:latin typeface="Aparajita" panose="020B0604020202020204" pitchFamily="34" charset="0"/>
                <a:cs typeface="Aparajita" panose="020B0604020202020204" pitchFamily="34" charset="0"/>
              </a:rPr>
              <a:t>è sottoposto a </a:t>
            </a:r>
            <a:r>
              <a:rPr lang="it-IT" sz="2000" b="1" dirty="0" smtClean="0">
                <a:latin typeface="Aparajita" panose="020B0604020202020204" pitchFamily="34" charset="0"/>
                <a:cs typeface="Aparajita" panose="020B0604020202020204" pitchFamily="34" charset="0"/>
              </a:rPr>
              <a:t>pastorizzazione</a:t>
            </a:r>
            <a:r>
              <a:rPr lang="it-IT" sz="2000" dirty="0" smtClean="0">
                <a:latin typeface="Aparajita" panose="020B0604020202020204" pitchFamily="34" charset="0"/>
                <a:cs typeface="Aparajita" panose="020B0604020202020204" pitchFamily="34" charset="0"/>
              </a:rPr>
              <a:t>, </a:t>
            </a:r>
            <a:r>
              <a:rPr lang="it-IT" sz="2000" b="1" dirty="0" smtClean="0">
                <a:latin typeface="Aparajita" panose="020B0604020202020204" pitchFamily="34" charset="0"/>
                <a:cs typeface="Aparajita" panose="020B0604020202020204" pitchFamily="34" charset="0"/>
              </a:rPr>
              <a:t>sterilizzazione</a:t>
            </a:r>
            <a:r>
              <a:rPr lang="it-IT" sz="2000" dirty="0" smtClean="0">
                <a:latin typeface="Aparajita" panose="020B0604020202020204" pitchFamily="34" charset="0"/>
                <a:cs typeface="Aparajita" panose="020B0604020202020204" pitchFamily="34" charset="0"/>
              </a:rPr>
              <a:t> etc. Il </a:t>
            </a:r>
            <a:r>
              <a:rPr lang="it-IT" sz="2000" dirty="0">
                <a:latin typeface="Aparajita" panose="020B0604020202020204" pitchFamily="34" charset="0"/>
                <a:cs typeface="Aparajita" panose="020B0604020202020204" pitchFamily="34" charset="0"/>
              </a:rPr>
              <a:t>latte alimentare deve necessariamente essere sottoposto a trattamento termico (pastorizzazione, sterilizzazione) o altro trattamento che ne assicuri la conservabilità</a:t>
            </a:r>
            <a:r>
              <a:rPr lang="it-IT" sz="2000" dirty="0" smtClean="0">
                <a:latin typeface="Aparajita" panose="020B0604020202020204" pitchFamily="34" charset="0"/>
                <a:cs typeface="Aparajita" panose="020B0604020202020204" pitchFamily="34" charset="0"/>
              </a:rPr>
              <a:t>.</a:t>
            </a:r>
            <a:endParaRPr lang="it-IT" sz="2000" dirty="0">
              <a:latin typeface="Aparajita" panose="020B0604020202020204" pitchFamily="34" charset="0"/>
              <a:cs typeface="Aparajita" panose="020B0604020202020204" pitchFamily="34" charset="0"/>
            </a:endParaRPr>
          </a:p>
        </p:txBody>
      </p:sp>
      <p:pic>
        <p:nvPicPr>
          <p:cNvPr id="14" name="Immagin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014388">
            <a:off x="8457831" y="2882351"/>
            <a:ext cx="692696" cy="692696"/>
          </a:xfrm>
          <a:prstGeom prst="rect">
            <a:avLst/>
          </a:prstGeom>
        </p:spPr>
      </p:pic>
      <p:pic>
        <p:nvPicPr>
          <p:cNvPr id="16" name="Immagin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5445" y="98518"/>
            <a:ext cx="2060450" cy="2192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198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45"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anim calcmode="lin" valueType="num">
                                      <p:cBhvr>
                                        <p:cTn id="27" dur="2000" fill="hold"/>
                                        <p:tgtEl>
                                          <p:spTgt spid="16"/>
                                        </p:tgtEl>
                                        <p:attrNameLst>
                                          <p:attrName>ppt_w</p:attrName>
                                        </p:attrNameLst>
                                      </p:cBhvr>
                                      <p:tavLst>
                                        <p:tav tm="0" fmla="#ppt_w*sin(2.5*pi*$)">
                                          <p:val>
                                            <p:fltVal val="0"/>
                                          </p:val>
                                        </p:tav>
                                        <p:tav tm="100000">
                                          <p:val>
                                            <p:fltVal val="1"/>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childTnLst>
                                </p:cTn>
                              </p:par>
                            </p:childTnLst>
                          </p:cTn>
                        </p:par>
                        <p:par>
                          <p:cTn id="29" fill="hold">
                            <p:stCondLst>
                              <p:cond delay="2000"/>
                            </p:stCondLst>
                            <p:childTnLst>
                              <p:par>
                                <p:cTn id="30" presetID="6" presetClass="entr" presetSubtype="16"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par>
                          <p:cTn id="38" fill="hold">
                            <p:stCondLst>
                              <p:cond delay="4000"/>
                            </p:stCondLst>
                            <p:childTnLst>
                              <p:par>
                                <p:cTn id="39" presetID="53" presetClass="entr" presetSubtype="16"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par>
                          <p:cTn id="44" fill="hold">
                            <p:stCondLst>
                              <p:cond delay="4500"/>
                            </p:stCondLst>
                            <p:childTnLst>
                              <p:par>
                                <p:cTn id="45" presetID="6" presetClass="entr" presetSubtype="16"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4" name="CasellaDiTesto 3"/>
          <p:cNvSpPr txBox="1"/>
          <p:nvPr/>
        </p:nvSpPr>
        <p:spPr>
          <a:xfrm>
            <a:off x="1043608" y="260648"/>
            <a:ext cx="6912768" cy="677108"/>
          </a:xfrm>
          <a:prstGeom prst="rect">
            <a:avLst/>
          </a:prstGeom>
          <a:solidFill>
            <a:schemeClr val="accent4">
              <a:lumMod val="20000"/>
              <a:lumOff val="80000"/>
            </a:schemeClr>
          </a:solidFill>
          <a:ln>
            <a:solidFill>
              <a:schemeClr val="tx1"/>
            </a:solidFill>
          </a:ln>
        </p:spPr>
        <p:txBody>
          <a:bodyPr wrap="square" rtlCol="0">
            <a:spAutoFit/>
          </a:bodyPr>
          <a:lstStyle/>
          <a:p>
            <a:pPr algn="ctr"/>
            <a:r>
              <a:rPr lang="it-IT" sz="2000" dirty="0" smtClean="0">
                <a:latin typeface="Baskerville Old Face" panose="02020602080505020303" pitchFamily="18" charset="0"/>
              </a:rPr>
              <a:t>I batteri </a:t>
            </a:r>
            <a:r>
              <a:rPr lang="it-IT" sz="2000" dirty="0">
                <a:latin typeface="Baskerville Old Face" panose="02020602080505020303" pitchFamily="18" charset="0"/>
              </a:rPr>
              <a:t>lattici sono i microrganismi più importanti: </a:t>
            </a:r>
            <a:endParaRPr lang="it-IT" sz="2000" dirty="0" smtClean="0">
              <a:latin typeface="Baskerville Old Face" panose="02020602080505020303" pitchFamily="18" charset="0"/>
            </a:endParaRPr>
          </a:p>
          <a:p>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583472">
            <a:off x="1345647" y="1061800"/>
            <a:ext cx="1171497" cy="1171497"/>
          </a:xfrm>
          <a:prstGeom prst="rect">
            <a:avLst/>
          </a:prstGeom>
        </p:spPr>
      </p:pic>
      <p:sp>
        <p:nvSpPr>
          <p:cNvPr id="6" name="CasellaDiTesto 5"/>
          <p:cNvSpPr txBox="1"/>
          <p:nvPr/>
        </p:nvSpPr>
        <p:spPr>
          <a:xfrm>
            <a:off x="958768" y="2120484"/>
            <a:ext cx="1680687" cy="400110"/>
          </a:xfrm>
          <a:prstGeom prst="rect">
            <a:avLst/>
          </a:prstGeom>
          <a:solidFill>
            <a:schemeClr val="bg2"/>
          </a:solidFill>
        </p:spPr>
        <p:txBody>
          <a:bodyPr wrap="square" rtlCol="0">
            <a:spAutoFit/>
          </a:bodyPr>
          <a:lstStyle/>
          <a:p>
            <a:pPr algn="ctr"/>
            <a:r>
              <a:rPr lang="it-IT" sz="2000" b="1" i="1" dirty="0" err="1" smtClean="0">
                <a:latin typeface="Baskerville Old Face" panose="02020602080505020303" pitchFamily="18" charset="0"/>
              </a:rPr>
              <a:t>Steptococco</a:t>
            </a:r>
            <a:endParaRPr lang="it-IT" sz="2000" b="1" i="1" dirty="0">
              <a:latin typeface="Baskerville Old Face" panose="02020602080505020303" pitchFamily="18" charset="0"/>
            </a:endParaRP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217960">
            <a:off x="6919074" y="1138484"/>
            <a:ext cx="1126647" cy="1126647"/>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23558">
            <a:off x="4138696" y="1061800"/>
            <a:ext cx="1171497" cy="1171497"/>
          </a:xfrm>
          <a:prstGeom prst="rect">
            <a:avLst/>
          </a:prstGeom>
        </p:spPr>
      </p:pic>
      <p:sp>
        <p:nvSpPr>
          <p:cNvPr id="11" name="CasellaDiTesto 10"/>
          <p:cNvSpPr txBox="1"/>
          <p:nvPr/>
        </p:nvSpPr>
        <p:spPr>
          <a:xfrm>
            <a:off x="4155971" y="2162772"/>
            <a:ext cx="1342578" cy="369332"/>
          </a:xfrm>
          <a:prstGeom prst="rect">
            <a:avLst/>
          </a:prstGeom>
          <a:solidFill>
            <a:schemeClr val="accent1">
              <a:lumMod val="60000"/>
              <a:lumOff val="40000"/>
            </a:schemeClr>
          </a:solidFill>
        </p:spPr>
        <p:txBody>
          <a:bodyPr wrap="square" rtlCol="0">
            <a:spAutoFit/>
          </a:bodyPr>
          <a:lstStyle/>
          <a:p>
            <a:pPr algn="ctr"/>
            <a:r>
              <a:rPr lang="it-IT" b="1" i="1" dirty="0" err="1" smtClean="0"/>
              <a:t>Lactococchi</a:t>
            </a:r>
            <a:endParaRPr lang="it-IT" b="1" i="1" dirty="0"/>
          </a:p>
        </p:txBody>
      </p:sp>
      <p:sp>
        <p:nvSpPr>
          <p:cNvPr id="12" name="CasellaDiTesto 11"/>
          <p:cNvSpPr txBox="1"/>
          <p:nvPr/>
        </p:nvSpPr>
        <p:spPr>
          <a:xfrm>
            <a:off x="7065439" y="2281668"/>
            <a:ext cx="1251625" cy="369332"/>
          </a:xfrm>
          <a:prstGeom prst="rect">
            <a:avLst/>
          </a:prstGeom>
          <a:solidFill>
            <a:schemeClr val="accent2">
              <a:lumMod val="40000"/>
              <a:lumOff val="60000"/>
            </a:schemeClr>
          </a:solidFill>
        </p:spPr>
        <p:txBody>
          <a:bodyPr wrap="none" rtlCol="0">
            <a:spAutoFit/>
          </a:bodyPr>
          <a:lstStyle/>
          <a:p>
            <a:pPr algn="ctr"/>
            <a:r>
              <a:rPr lang="it-IT" b="1" i="1" dirty="0" smtClean="0"/>
              <a:t>Lactobacilli</a:t>
            </a:r>
            <a:endParaRPr lang="it-IT" b="1" i="1" dirty="0"/>
          </a:p>
        </p:txBody>
      </p:sp>
      <p:pic>
        <p:nvPicPr>
          <p:cNvPr id="17" name="Immagin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91915" y="1430533"/>
            <a:ext cx="1085850" cy="7273846"/>
          </a:xfrm>
          <a:prstGeom prst="rect">
            <a:avLst/>
          </a:prstGeom>
        </p:spPr>
      </p:pic>
      <p:pic>
        <p:nvPicPr>
          <p:cNvPr id="18" name="Immagin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508" y="2681742"/>
            <a:ext cx="2151206" cy="1743075"/>
          </a:xfrm>
          <a:prstGeom prst="rect">
            <a:avLst/>
          </a:prstGeom>
          <a:ln>
            <a:noFill/>
          </a:ln>
          <a:effectLst>
            <a:outerShdw blurRad="292100" dist="139700" dir="2700000" algn="tl" rotWithShape="0">
              <a:srgbClr val="333333">
                <a:alpha val="65000"/>
              </a:srgbClr>
            </a:outerShdw>
          </a:effectLst>
        </p:spPr>
      </p:pic>
      <p:pic>
        <p:nvPicPr>
          <p:cNvPr id="19" name="Immagin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7812" y="2651000"/>
            <a:ext cx="2138896" cy="1724025"/>
          </a:xfrm>
          <a:prstGeom prst="rect">
            <a:avLst/>
          </a:prstGeom>
          <a:ln>
            <a:noFill/>
          </a:ln>
          <a:effectLst>
            <a:outerShdw blurRad="292100" dist="139700" dir="2700000" algn="tl" rotWithShape="0">
              <a:srgbClr val="333333">
                <a:alpha val="65000"/>
              </a:srgbClr>
            </a:outerShdw>
          </a:effectLst>
        </p:spPr>
      </p:pic>
      <p:pic>
        <p:nvPicPr>
          <p:cNvPr id="20" name="Immagin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9143" y="2733229"/>
            <a:ext cx="1944215" cy="1630649"/>
          </a:xfrm>
          <a:prstGeom prst="rect">
            <a:avLst/>
          </a:prstGeom>
          <a:ln>
            <a:noFill/>
          </a:ln>
          <a:effectLst>
            <a:outerShdw blurRad="292100" dist="139700" dir="2700000" algn="tl" rotWithShape="0">
              <a:srgbClr val="333333">
                <a:alpha val="65000"/>
              </a:srgbClr>
            </a:outerShdw>
          </a:effectLst>
        </p:spPr>
      </p:pic>
      <p:sp>
        <p:nvSpPr>
          <p:cNvPr id="21" name="CasellaDiTesto 20"/>
          <p:cNvSpPr txBox="1"/>
          <p:nvPr/>
        </p:nvSpPr>
        <p:spPr>
          <a:xfrm>
            <a:off x="718117" y="5733256"/>
            <a:ext cx="8012654" cy="923330"/>
          </a:xfrm>
          <a:prstGeom prst="rect">
            <a:avLst/>
          </a:prstGeom>
          <a:solidFill>
            <a:schemeClr val="accent2">
              <a:lumMod val="40000"/>
              <a:lumOff val="60000"/>
            </a:schemeClr>
          </a:solidFill>
          <a:ln>
            <a:solidFill>
              <a:schemeClr val="bg2"/>
            </a:solidFill>
          </a:ln>
        </p:spPr>
        <p:txBody>
          <a:bodyPr wrap="square" rtlCol="0">
            <a:spAutoFit/>
          </a:bodyPr>
          <a:lstStyle/>
          <a:p>
            <a:pPr algn="ctr"/>
            <a:r>
              <a:rPr lang="it-IT" dirty="0" smtClean="0">
                <a:latin typeface="Baskerville Old Face" panose="02020602080505020303" pitchFamily="18" charset="0"/>
              </a:rPr>
              <a:t>Questi batteri sono asporigen</a:t>
            </a:r>
            <a:r>
              <a:rPr lang="it-IT" dirty="0" smtClean="0">
                <a:effectLst>
                  <a:outerShdw blurRad="38100" dist="38100" dir="2700000" algn="tl">
                    <a:srgbClr val="000000">
                      <a:alpha val="43137"/>
                    </a:srgbClr>
                  </a:outerShdw>
                </a:effectLst>
                <a:latin typeface="Baskerville Old Face" panose="02020602080505020303" pitchFamily="18" charset="0"/>
              </a:rPr>
              <a:t>i GRAMPOSITIVI e fermentatori: utilizzano il lattosio e producono acido </a:t>
            </a:r>
            <a:r>
              <a:rPr lang="it-IT" dirty="0" err="1" smtClean="0">
                <a:effectLst>
                  <a:outerShdw blurRad="38100" dist="38100" dir="2700000" algn="tl">
                    <a:srgbClr val="000000">
                      <a:alpha val="43137"/>
                    </a:srgbClr>
                  </a:outerShdw>
                </a:effectLst>
                <a:latin typeface="Baskerville Old Face" panose="02020602080505020303" pitchFamily="18" charset="0"/>
              </a:rPr>
              <a:t>lattico,etanolo</a:t>
            </a:r>
            <a:r>
              <a:rPr lang="it-IT" dirty="0" smtClean="0">
                <a:effectLst>
                  <a:outerShdw blurRad="38100" dist="38100" dir="2700000" algn="tl">
                    <a:srgbClr val="000000">
                      <a:alpha val="43137"/>
                    </a:srgbClr>
                  </a:outerShdw>
                </a:effectLst>
                <a:latin typeface="Baskerville Old Face" panose="02020602080505020303" pitchFamily="18" charset="0"/>
              </a:rPr>
              <a:t> e CO2. Se presenti in quantità eccessive nel formaggio producono gonfiore (tra i difetti più ricorrenti del </a:t>
            </a:r>
            <a:r>
              <a:rPr lang="it-IT" dirty="0" err="1" smtClean="0">
                <a:effectLst>
                  <a:outerShdw blurRad="38100" dist="38100" dir="2700000" algn="tl">
                    <a:srgbClr val="000000">
                      <a:alpha val="43137"/>
                    </a:srgbClr>
                  </a:outerShdw>
                </a:effectLst>
                <a:latin typeface="Baskerville Old Face" panose="02020602080505020303" pitchFamily="18" charset="0"/>
              </a:rPr>
              <a:t>formaggio,esso</a:t>
            </a:r>
            <a:r>
              <a:rPr lang="it-IT" dirty="0" smtClean="0">
                <a:effectLst>
                  <a:outerShdw blurRad="38100" dist="38100" dir="2700000" algn="tl">
                    <a:srgbClr val="000000">
                      <a:alpha val="43137"/>
                    </a:srgbClr>
                  </a:outerShdw>
                </a:effectLst>
                <a:latin typeface="Baskerville Old Face" panose="02020602080505020303" pitchFamily="18" charset="0"/>
              </a:rPr>
              <a:t> </a:t>
            </a:r>
            <a:r>
              <a:rPr lang="it-IT" dirty="0" err="1" smtClean="0">
                <a:effectLst>
                  <a:outerShdw blurRad="38100" dist="38100" dir="2700000" algn="tl">
                    <a:srgbClr val="000000">
                      <a:alpha val="43137"/>
                    </a:srgbClr>
                  </a:outerShdw>
                </a:effectLst>
                <a:latin typeface="Baskerville Old Face" panose="02020602080505020303" pitchFamily="18" charset="0"/>
              </a:rPr>
              <a:t>rifulta</a:t>
            </a:r>
            <a:r>
              <a:rPr lang="it-IT" dirty="0" smtClean="0">
                <a:effectLst>
                  <a:outerShdw blurRad="38100" dist="38100" dir="2700000" algn="tl">
                    <a:srgbClr val="000000">
                      <a:alpha val="43137"/>
                    </a:srgbClr>
                  </a:outerShdw>
                </a:effectLst>
                <a:latin typeface="Baskerville Old Face" panose="02020602080505020303" pitchFamily="18" charset="0"/>
              </a:rPr>
              <a:t> gonfio.)</a:t>
            </a:r>
            <a:endParaRPr lang="it-IT" dirty="0">
              <a:latin typeface="Baskerville Old Face" panose="02020602080505020303" pitchFamily="18" charset="0"/>
            </a:endParaRPr>
          </a:p>
        </p:txBody>
      </p:sp>
    </p:spTree>
    <p:extLst>
      <p:ext uri="{BB962C8B-B14F-4D97-AF65-F5344CB8AC3E}">
        <p14:creationId xmlns:p14="http://schemas.microsoft.com/office/powerpoint/2010/main" val="298337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par>
                                <p:cTn id="12" presetID="45"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4000"/>
                            </p:stCondLst>
                            <p:childTnLst>
                              <p:par>
                                <p:cTn id="18" presetID="6" presetClass="entr" presetSubtype="16"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par>
                          <p:cTn id="21" fill="hold">
                            <p:stCondLst>
                              <p:cond delay="60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par>
                          <p:cTn id="30" fill="hold">
                            <p:stCondLst>
                              <p:cond delay="8000"/>
                            </p:stCondLst>
                            <p:childTnLst>
                              <p:par>
                                <p:cTn id="31" presetID="6" presetClass="entr" presetSubtype="16"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in)">
                                      <p:cBhvr>
                                        <p:cTn id="33" dur="2000"/>
                                        <p:tgtEl>
                                          <p:spTgt spid="19"/>
                                        </p:tgtEl>
                                      </p:cBhvr>
                                    </p:animEffect>
                                  </p:childTnLst>
                                </p:cTn>
                              </p:par>
                            </p:childTnLst>
                          </p:cTn>
                        </p:par>
                        <p:par>
                          <p:cTn id="34" fill="hold">
                            <p:stCondLst>
                              <p:cond delay="10000"/>
                            </p:stCondLst>
                            <p:childTnLst>
                              <p:par>
                                <p:cTn id="35" presetID="45"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anim calcmode="lin" valueType="num">
                                      <p:cBhvr>
                                        <p:cTn id="38" dur="2000" fill="hold"/>
                                        <p:tgtEl>
                                          <p:spTgt spid="9"/>
                                        </p:tgtEl>
                                        <p:attrNameLst>
                                          <p:attrName>ppt_w</p:attrName>
                                        </p:attrNameLst>
                                      </p:cBhvr>
                                      <p:tavLst>
                                        <p:tav tm="0" fmla="#ppt_w*sin(2.5*pi*$)">
                                          <p:val>
                                            <p:fltVal val="0"/>
                                          </p:val>
                                        </p:tav>
                                        <p:tav tm="100000">
                                          <p:val>
                                            <p:fltVal val="1"/>
                                          </p:val>
                                        </p:tav>
                                      </p:tavLst>
                                    </p:anim>
                                    <p:anim calcmode="lin" valueType="num">
                                      <p:cBhvr>
                                        <p:cTn id="39" dur="2000" fill="hold"/>
                                        <p:tgtEl>
                                          <p:spTgt spid="9"/>
                                        </p:tgtEl>
                                        <p:attrNameLst>
                                          <p:attrName>ppt_h</p:attrName>
                                        </p:attrNameLst>
                                      </p:cBhvr>
                                      <p:tavLst>
                                        <p:tav tm="0">
                                          <p:val>
                                            <p:strVal val="#ppt_h"/>
                                          </p:val>
                                        </p:tav>
                                        <p:tav tm="100000">
                                          <p:val>
                                            <p:strVal val="#ppt_h"/>
                                          </p:val>
                                        </p:tav>
                                      </p:tavLst>
                                    </p:anim>
                                  </p:childTnLst>
                                </p:cTn>
                              </p:par>
                              <p:par>
                                <p:cTn id="40" presetID="6"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par>
                          <p:cTn id="43" fill="hold">
                            <p:stCondLst>
                              <p:cond delay="12000"/>
                            </p:stCondLst>
                            <p:childTnLst>
                              <p:par>
                                <p:cTn id="44" presetID="53" presetClass="entr" presetSubtype="16"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childTnLst>
                          </p:cTn>
                        </p:par>
                        <p:par>
                          <p:cTn id="49" fill="hold">
                            <p:stCondLst>
                              <p:cond delay="12500"/>
                            </p:stCondLst>
                            <p:childTnLst>
                              <p:par>
                                <p:cTn id="50" presetID="53" presetClass="entr" presetSubtype="16"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par>
                          <p:cTn id="55" fill="hold">
                            <p:stCondLst>
                              <p:cond delay="13000"/>
                            </p:stCondLst>
                            <p:childTnLst>
                              <p:par>
                                <p:cTn id="56" presetID="21" presetClass="entr" presetSubtype="1"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heel(1)">
                                      <p:cBhvr>
                                        <p:cTn id="5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P spid="12"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4" name="CasellaDiTesto 3"/>
          <p:cNvSpPr txBox="1"/>
          <p:nvPr/>
        </p:nvSpPr>
        <p:spPr>
          <a:xfrm>
            <a:off x="2475483" y="149946"/>
            <a:ext cx="4104312" cy="707886"/>
          </a:xfrm>
          <a:prstGeom prst="rect">
            <a:avLst/>
          </a:prstGeom>
          <a:solidFill>
            <a:schemeClr val="tx2">
              <a:lumMod val="40000"/>
              <a:lumOff val="60000"/>
            </a:schemeClr>
          </a:solidFill>
          <a:ln>
            <a:solidFill>
              <a:schemeClr val="bg1"/>
            </a:solidFill>
          </a:ln>
        </p:spPr>
        <p:txBody>
          <a:bodyPr wrap="square" rtlCol="0">
            <a:spAutoFit/>
          </a:bodyPr>
          <a:lstStyle/>
          <a:p>
            <a:pPr algn="ctr"/>
            <a:r>
              <a:rPr lang="it-IT" sz="2400" dirty="0" smtClean="0">
                <a:latin typeface="Baskerville Old Face" panose="02020602080505020303" pitchFamily="18" charset="0"/>
              </a:rPr>
              <a:t>Batteri patogeni GRAM</a:t>
            </a:r>
            <a:r>
              <a:rPr lang="it-IT" sz="4000" dirty="0" smtClean="0">
                <a:latin typeface="Baskerville Old Face" panose="02020602080505020303" pitchFamily="18" charset="0"/>
              </a:rPr>
              <a:t>-</a:t>
            </a:r>
            <a:r>
              <a:rPr lang="it-IT" sz="2400" dirty="0" smtClean="0">
                <a:latin typeface="Baskerville Old Face" panose="02020602080505020303" pitchFamily="18" charset="0"/>
              </a:rPr>
              <a:t> </a:t>
            </a:r>
            <a:endParaRPr lang="it-IT" sz="2400" dirty="0">
              <a:latin typeface="Baskerville Old Face" panose="02020602080505020303" pitchFamily="18"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162634">
            <a:off x="2361734" y="792177"/>
            <a:ext cx="1053796" cy="1053796"/>
          </a:xfrm>
          <a:prstGeom prst="rect">
            <a:avLst/>
          </a:prstGeom>
        </p:spPr>
      </p:pic>
      <p:sp>
        <p:nvSpPr>
          <p:cNvPr id="6" name="CasellaDiTesto 5"/>
          <p:cNvSpPr txBox="1"/>
          <p:nvPr/>
        </p:nvSpPr>
        <p:spPr>
          <a:xfrm>
            <a:off x="179490" y="1712683"/>
            <a:ext cx="3593100" cy="1015663"/>
          </a:xfrm>
          <a:prstGeom prst="rect">
            <a:avLst/>
          </a:prstGeom>
          <a:solidFill>
            <a:schemeClr val="bg2"/>
          </a:solidFill>
        </p:spPr>
        <p:txBody>
          <a:bodyPr wrap="square" rtlCol="0">
            <a:spAutoFit/>
          </a:bodyPr>
          <a:lstStyle/>
          <a:p>
            <a:pPr algn="ctr"/>
            <a:r>
              <a:rPr lang="it-IT" sz="2000" b="1" dirty="0" smtClean="0">
                <a:latin typeface="Baskerville Old Face" panose="02020602080505020303" pitchFamily="18" charset="0"/>
              </a:rPr>
              <a:t>Salmonella</a:t>
            </a:r>
            <a:r>
              <a:rPr lang="it-IT" sz="2000" dirty="0" smtClean="0">
                <a:latin typeface="Baskerville Old Face" panose="02020602080505020303" pitchFamily="18" charset="0"/>
              </a:rPr>
              <a:t> : fermentano il glucosio ,producono gas  e degradano le proteine solforate.</a:t>
            </a:r>
            <a:endParaRPr lang="it-IT" sz="2000" dirty="0">
              <a:latin typeface="Baskerville Old Face" panose="02020602080505020303" pitchFamily="18" charset="0"/>
            </a:endParaRP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472545">
            <a:off x="4624118" y="876612"/>
            <a:ext cx="1053796" cy="1053796"/>
          </a:xfrm>
          <a:prstGeom prst="rect">
            <a:avLst/>
          </a:prstGeom>
        </p:spPr>
      </p:pic>
      <p:sp>
        <p:nvSpPr>
          <p:cNvPr id="8" name="CasellaDiTesto 7"/>
          <p:cNvSpPr txBox="1"/>
          <p:nvPr/>
        </p:nvSpPr>
        <p:spPr>
          <a:xfrm>
            <a:off x="3899152" y="1886706"/>
            <a:ext cx="2407636" cy="1631216"/>
          </a:xfrm>
          <a:prstGeom prst="rect">
            <a:avLst/>
          </a:prstGeom>
          <a:solidFill>
            <a:schemeClr val="tx2">
              <a:lumMod val="40000"/>
              <a:lumOff val="60000"/>
            </a:schemeClr>
          </a:solidFill>
        </p:spPr>
        <p:txBody>
          <a:bodyPr wrap="square" rtlCol="0">
            <a:spAutoFit/>
          </a:bodyPr>
          <a:lstStyle/>
          <a:p>
            <a:pPr algn="ctr"/>
            <a:r>
              <a:rPr lang="it-IT" sz="2000" b="1" dirty="0" smtClean="0">
                <a:latin typeface="Baskerville Old Face" panose="02020602080505020303" pitchFamily="18" charset="0"/>
              </a:rPr>
              <a:t>Escherichia coli </a:t>
            </a:r>
            <a:r>
              <a:rPr lang="it-IT" sz="2000" dirty="0" smtClean="0">
                <a:latin typeface="Baskerville Old Face" panose="02020602080505020303" pitchFamily="18" charset="0"/>
              </a:rPr>
              <a:t>: vivono nell’intestino di animali a sangue caldo. E’ il principale contaminatore fecale.</a:t>
            </a:r>
            <a:endParaRPr lang="it-IT" sz="2000" dirty="0">
              <a:latin typeface="Baskerville Old Face" panose="02020602080505020303" pitchFamily="18" charset="0"/>
            </a:endParaRP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540729">
            <a:off x="6532235" y="772317"/>
            <a:ext cx="1185030" cy="1185030"/>
          </a:xfrm>
          <a:prstGeom prst="rect">
            <a:avLst/>
          </a:prstGeom>
        </p:spPr>
      </p:pic>
      <p:sp>
        <p:nvSpPr>
          <p:cNvPr id="10" name="CasellaDiTesto 9"/>
          <p:cNvSpPr txBox="1"/>
          <p:nvPr/>
        </p:nvSpPr>
        <p:spPr>
          <a:xfrm>
            <a:off x="6818494" y="1886706"/>
            <a:ext cx="2065653" cy="1477328"/>
          </a:xfrm>
          <a:prstGeom prst="rect">
            <a:avLst/>
          </a:prstGeom>
          <a:solidFill>
            <a:schemeClr val="accent1">
              <a:lumMod val="20000"/>
              <a:lumOff val="80000"/>
            </a:schemeClr>
          </a:solidFill>
        </p:spPr>
        <p:txBody>
          <a:bodyPr wrap="square" rtlCol="0">
            <a:spAutoFit/>
          </a:bodyPr>
          <a:lstStyle/>
          <a:p>
            <a:pPr algn="ctr"/>
            <a:r>
              <a:rPr lang="it-IT" b="1" dirty="0" err="1" smtClean="0"/>
              <a:t>Shigella</a:t>
            </a:r>
            <a:r>
              <a:rPr lang="it-IT" dirty="0" smtClean="0"/>
              <a:t>: i batteri di questo genere sono eziologici della </a:t>
            </a:r>
            <a:r>
              <a:rPr lang="it-IT" b="1" dirty="0" smtClean="0"/>
              <a:t>dissenteria</a:t>
            </a:r>
            <a:r>
              <a:rPr lang="it-IT" dirty="0" smtClean="0"/>
              <a:t> bacillare. </a:t>
            </a:r>
            <a:endParaRPr lang="it-IT" dirty="0"/>
          </a:p>
        </p:txBody>
      </p:sp>
      <p:pic>
        <p:nvPicPr>
          <p:cNvPr id="14" name="Immagin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38" y="2824370"/>
            <a:ext cx="3081005" cy="1823563"/>
          </a:xfrm>
          <a:prstGeom prst="rect">
            <a:avLst/>
          </a:prstGeom>
          <a:ln>
            <a:noFill/>
          </a:ln>
          <a:effectLst>
            <a:outerShdw blurRad="292100" dist="139700" dir="2700000" algn="tl" rotWithShape="0">
              <a:srgbClr val="333333">
                <a:alpha val="65000"/>
              </a:srgbClr>
            </a:outerShdw>
          </a:effectLst>
        </p:spPr>
      </p:pic>
      <p:pic>
        <p:nvPicPr>
          <p:cNvPr id="15" name="Immagin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1084" y="3581802"/>
            <a:ext cx="2643773" cy="2390292"/>
          </a:xfrm>
          <a:prstGeom prst="rect">
            <a:avLst/>
          </a:prstGeom>
          <a:ln>
            <a:noFill/>
          </a:ln>
          <a:effectLst>
            <a:outerShdw blurRad="292100" dist="139700" dir="2700000" algn="tl" rotWithShape="0">
              <a:srgbClr val="333333">
                <a:alpha val="65000"/>
              </a:srgbClr>
            </a:outerShdw>
          </a:effectLst>
        </p:spPr>
      </p:pic>
      <p:pic>
        <p:nvPicPr>
          <p:cNvPr id="16" name="Immagin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3346" y="3422619"/>
            <a:ext cx="2318028" cy="1661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0484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6"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par>
                          <p:cTn id="25" fill="hold">
                            <p:stCondLst>
                              <p:cond delay="4000"/>
                            </p:stCondLst>
                            <p:childTnLst>
                              <p:par>
                                <p:cTn id="26" presetID="6" presetClass="entr" presetSubtype="16"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par>
                          <p:cTn id="29" fill="hold">
                            <p:stCondLst>
                              <p:cond delay="6000"/>
                            </p:stCondLst>
                            <p:childTnLst>
                              <p:par>
                                <p:cTn id="30" presetID="21" presetClass="entr" presetSubtype="1"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par>
                          <p:cTn id="33" fill="hold">
                            <p:stCondLst>
                              <p:cond delay="8000"/>
                            </p:stCondLst>
                            <p:childTnLst>
                              <p:par>
                                <p:cTn id="34" presetID="6"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par>
                          <p:cTn id="37" fill="hold">
                            <p:stCondLst>
                              <p:cond delay="10000"/>
                            </p:stCondLst>
                            <p:childTnLst>
                              <p:par>
                                <p:cTn id="38" presetID="26"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80">
                                          <p:stCondLst>
                                            <p:cond delay="0"/>
                                          </p:stCondLst>
                                        </p:cTn>
                                        <p:tgtEl>
                                          <p:spTgt spid="8"/>
                                        </p:tgtEl>
                                      </p:cBhvr>
                                    </p:animEffect>
                                    <p:anim calcmode="lin" valueType="num">
                                      <p:cBhvr>
                                        <p:cTn id="4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6" dur="26">
                                          <p:stCondLst>
                                            <p:cond delay="650"/>
                                          </p:stCondLst>
                                        </p:cTn>
                                        <p:tgtEl>
                                          <p:spTgt spid="8"/>
                                        </p:tgtEl>
                                      </p:cBhvr>
                                      <p:to x="100000" y="60000"/>
                                    </p:animScale>
                                    <p:animScale>
                                      <p:cBhvr>
                                        <p:cTn id="47" dur="166" decel="50000">
                                          <p:stCondLst>
                                            <p:cond delay="676"/>
                                          </p:stCondLst>
                                        </p:cTn>
                                        <p:tgtEl>
                                          <p:spTgt spid="8"/>
                                        </p:tgtEl>
                                      </p:cBhvr>
                                      <p:to x="100000" y="100000"/>
                                    </p:animScale>
                                    <p:animScale>
                                      <p:cBhvr>
                                        <p:cTn id="48" dur="26">
                                          <p:stCondLst>
                                            <p:cond delay="1312"/>
                                          </p:stCondLst>
                                        </p:cTn>
                                        <p:tgtEl>
                                          <p:spTgt spid="8"/>
                                        </p:tgtEl>
                                      </p:cBhvr>
                                      <p:to x="100000" y="80000"/>
                                    </p:animScale>
                                    <p:animScale>
                                      <p:cBhvr>
                                        <p:cTn id="49" dur="166" decel="50000">
                                          <p:stCondLst>
                                            <p:cond delay="1338"/>
                                          </p:stCondLst>
                                        </p:cTn>
                                        <p:tgtEl>
                                          <p:spTgt spid="8"/>
                                        </p:tgtEl>
                                      </p:cBhvr>
                                      <p:to x="100000" y="100000"/>
                                    </p:animScale>
                                    <p:animScale>
                                      <p:cBhvr>
                                        <p:cTn id="50" dur="26">
                                          <p:stCondLst>
                                            <p:cond delay="1642"/>
                                          </p:stCondLst>
                                        </p:cTn>
                                        <p:tgtEl>
                                          <p:spTgt spid="8"/>
                                        </p:tgtEl>
                                      </p:cBhvr>
                                      <p:to x="100000" y="90000"/>
                                    </p:animScale>
                                    <p:animScale>
                                      <p:cBhvr>
                                        <p:cTn id="51" dur="166" decel="50000">
                                          <p:stCondLst>
                                            <p:cond delay="1668"/>
                                          </p:stCondLst>
                                        </p:cTn>
                                        <p:tgtEl>
                                          <p:spTgt spid="8"/>
                                        </p:tgtEl>
                                      </p:cBhvr>
                                      <p:to x="100000" y="100000"/>
                                    </p:animScale>
                                    <p:animScale>
                                      <p:cBhvr>
                                        <p:cTn id="52" dur="26">
                                          <p:stCondLst>
                                            <p:cond delay="1808"/>
                                          </p:stCondLst>
                                        </p:cTn>
                                        <p:tgtEl>
                                          <p:spTgt spid="8"/>
                                        </p:tgtEl>
                                      </p:cBhvr>
                                      <p:to x="100000" y="95000"/>
                                    </p:animScale>
                                    <p:animScale>
                                      <p:cBhvr>
                                        <p:cTn id="53" dur="166" decel="50000">
                                          <p:stCondLst>
                                            <p:cond delay="1834"/>
                                          </p:stCondLst>
                                        </p:cTn>
                                        <p:tgtEl>
                                          <p:spTgt spid="8"/>
                                        </p:tgtEl>
                                      </p:cBhvr>
                                      <p:to x="100000" y="100000"/>
                                    </p:animScale>
                                  </p:childTnLst>
                                </p:cTn>
                              </p:par>
                            </p:childTnLst>
                          </p:cTn>
                        </p:par>
                        <p:par>
                          <p:cTn id="54" fill="hold">
                            <p:stCondLst>
                              <p:cond delay="12000"/>
                            </p:stCondLst>
                            <p:childTnLst>
                              <p:par>
                                <p:cTn id="55" presetID="21" presetClass="entr" presetSubtype="1"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heel(1)">
                                      <p:cBhvr>
                                        <p:cTn id="57" dur="2000"/>
                                        <p:tgtEl>
                                          <p:spTgt spid="15"/>
                                        </p:tgtEl>
                                      </p:cBhvr>
                                    </p:animEffect>
                                  </p:childTnLst>
                                </p:cTn>
                              </p:par>
                            </p:childTnLst>
                          </p:cTn>
                        </p:par>
                        <p:par>
                          <p:cTn id="58" fill="hold">
                            <p:stCondLst>
                              <p:cond delay="14000"/>
                            </p:stCondLst>
                            <p:childTnLst>
                              <p:par>
                                <p:cTn id="59" presetID="6" presetClass="entr" presetSubtype="16"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circle(in)">
                                      <p:cBhvr>
                                        <p:cTn id="61" dur="2000"/>
                                        <p:tgtEl>
                                          <p:spTgt spid="9"/>
                                        </p:tgtEl>
                                      </p:cBhvr>
                                    </p:animEffect>
                                  </p:childTnLst>
                                </p:cTn>
                              </p:par>
                            </p:childTnLst>
                          </p:cTn>
                        </p:par>
                        <p:par>
                          <p:cTn id="62" fill="hold">
                            <p:stCondLst>
                              <p:cond delay="16000"/>
                            </p:stCondLst>
                            <p:childTnLst>
                              <p:par>
                                <p:cTn id="63" presetID="26"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down)">
                                      <p:cBhvr>
                                        <p:cTn id="65" dur="580">
                                          <p:stCondLst>
                                            <p:cond delay="0"/>
                                          </p:stCondLst>
                                        </p:cTn>
                                        <p:tgtEl>
                                          <p:spTgt spid="10"/>
                                        </p:tgtEl>
                                      </p:cBhvr>
                                    </p:animEffect>
                                    <p:anim calcmode="lin" valueType="num">
                                      <p:cBhvr>
                                        <p:cTn id="6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1" dur="26">
                                          <p:stCondLst>
                                            <p:cond delay="650"/>
                                          </p:stCondLst>
                                        </p:cTn>
                                        <p:tgtEl>
                                          <p:spTgt spid="10"/>
                                        </p:tgtEl>
                                      </p:cBhvr>
                                      <p:to x="100000" y="60000"/>
                                    </p:animScale>
                                    <p:animScale>
                                      <p:cBhvr>
                                        <p:cTn id="72" dur="166" decel="50000">
                                          <p:stCondLst>
                                            <p:cond delay="676"/>
                                          </p:stCondLst>
                                        </p:cTn>
                                        <p:tgtEl>
                                          <p:spTgt spid="10"/>
                                        </p:tgtEl>
                                      </p:cBhvr>
                                      <p:to x="100000" y="100000"/>
                                    </p:animScale>
                                    <p:animScale>
                                      <p:cBhvr>
                                        <p:cTn id="73" dur="26">
                                          <p:stCondLst>
                                            <p:cond delay="1312"/>
                                          </p:stCondLst>
                                        </p:cTn>
                                        <p:tgtEl>
                                          <p:spTgt spid="10"/>
                                        </p:tgtEl>
                                      </p:cBhvr>
                                      <p:to x="100000" y="80000"/>
                                    </p:animScale>
                                    <p:animScale>
                                      <p:cBhvr>
                                        <p:cTn id="74" dur="166" decel="50000">
                                          <p:stCondLst>
                                            <p:cond delay="1338"/>
                                          </p:stCondLst>
                                        </p:cTn>
                                        <p:tgtEl>
                                          <p:spTgt spid="10"/>
                                        </p:tgtEl>
                                      </p:cBhvr>
                                      <p:to x="100000" y="100000"/>
                                    </p:animScale>
                                    <p:animScale>
                                      <p:cBhvr>
                                        <p:cTn id="75" dur="26">
                                          <p:stCondLst>
                                            <p:cond delay="1642"/>
                                          </p:stCondLst>
                                        </p:cTn>
                                        <p:tgtEl>
                                          <p:spTgt spid="10"/>
                                        </p:tgtEl>
                                      </p:cBhvr>
                                      <p:to x="100000" y="90000"/>
                                    </p:animScale>
                                    <p:animScale>
                                      <p:cBhvr>
                                        <p:cTn id="76" dur="166" decel="50000">
                                          <p:stCondLst>
                                            <p:cond delay="1668"/>
                                          </p:stCondLst>
                                        </p:cTn>
                                        <p:tgtEl>
                                          <p:spTgt spid="10"/>
                                        </p:tgtEl>
                                      </p:cBhvr>
                                      <p:to x="100000" y="100000"/>
                                    </p:animScale>
                                    <p:animScale>
                                      <p:cBhvr>
                                        <p:cTn id="77" dur="26">
                                          <p:stCondLst>
                                            <p:cond delay="1808"/>
                                          </p:stCondLst>
                                        </p:cTn>
                                        <p:tgtEl>
                                          <p:spTgt spid="10"/>
                                        </p:tgtEl>
                                      </p:cBhvr>
                                      <p:to x="100000" y="95000"/>
                                    </p:animScale>
                                    <p:animScale>
                                      <p:cBhvr>
                                        <p:cTn id="78" dur="166" decel="50000">
                                          <p:stCondLst>
                                            <p:cond delay="1834"/>
                                          </p:stCondLst>
                                        </p:cTn>
                                        <p:tgtEl>
                                          <p:spTgt spid="10"/>
                                        </p:tgtEl>
                                      </p:cBhvr>
                                      <p:to x="100000" y="100000"/>
                                    </p:animScale>
                                  </p:childTnLst>
                                </p:cTn>
                              </p:par>
                            </p:childTnLst>
                          </p:cTn>
                        </p:par>
                        <p:par>
                          <p:cTn id="79" fill="hold">
                            <p:stCondLst>
                              <p:cond delay="18000"/>
                            </p:stCondLst>
                            <p:childTnLst>
                              <p:par>
                                <p:cTn id="80" presetID="53" presetClass="entr" presetSubtype="16" fill="hold" nodeType="after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1000" b="-1000"/>
          </a:stretch>
        </a:blipFill>
        <a:effectLst/>
      </p:bgPr>
    </p:bg>
    <p:spTree>
      <p:nvGrpSpPr>
        <p:cNvPr id="1" name=""/>
        <p:cNvGrpSpPr/>
        <p:nvPr/>
      </p:nvGrpSpPr>
      <p:grpSpPr>
        <a:xfrm>
          <a:off x="0" y="0"/>
          <a:ext cx="0" cy="0"/>
          <a:chOff x="0" y="0"/>
          <a:chExt cx="0" cy="0"/>
        </a:xfrm>
      </p:grpSpPr>
      <p:sp>
        <p:nvSpPr>
          <p:cNvPr id="4" name="CasellaDiTesto 3"/>
          <p:cNvSpPr txBox="1"/>
          <p:nvPr/>
        </p:nvSpPr>
        <p:spPr>
          <a:xfrm>
            <a:off x="152610" y="188640"/>
            <a:ext cx="3096344" cy="6555641"/>
          </a:xfrm>
          <a:prstGeom prst="rect">
            <a:avLst/>
          </a:prstGeom>
          <a:solidFill>
            <a:schemeClr val="accent5">
              <a:lumMod val="60000"/>
              <a:lumOff val="40000"/>
            </a:schemeClr>
          </a:solidFill>
        </p:spPr>
        <p:txBody>
          <a:bodyPr wrap="square" rtlCol="0">
            <a:spAutoFit/>
          </a:bodyPr>
          <a:lstStyle/>
          <a:p>
            <a:pPr algn="ctr"/>
            <a:r>
              <a:rPr lang="it-IT" sz="2000" dirty="0">
                <a:latin typeface="Baskerville Old Face" panose="02020602080505020303" pitchFamily="18" charset="0"/>
              </a:rPr>
              <a:t>Dal punto di vista </a:t>
            </a:r>
            <a:r>
              <a:rPr lang="it-IT" sz="2000" b="1" dirty="0">
                <a:latin typeface="Baskerville Old Face" panose="02020602080505020303" pitchFamily="18" charset="0"/>
              </a:rPr>
              <a:t>chimico-fisico il latte è un miscuglio composto da acqua, lipidi, protidi, glucidi, sostanze azotate, vitamine, sali minerali e enzimi</a:t>
            </a:r>
            <a:r>
              <a:rPr lang="it-IT" sz="2000" dirty="0">
                <a:latin typeface="Baskerville Old Face" panose="02020602080505020303" pitchFamily="18" charset="0"/>
              </a:rPr>
              <a:t>, in proporzioni variabili a seconda delle specie che lo hanno prodotto. Per gli animali della stessa specie, variazioni della composizione sono dovute alla razza, all’età, alla fase di lattazione, allo stato di salute e alle tecniche di alimentazione e di allevamento. </a:t>
            </a:r>
            <a:r>
              <a:rPr lang="it-IT" sz="2000" b="1" dirty="0">
                <a:latin typeface="Baskerville Old Face" panose="02020602080505020303" pitchFamily="18" charset="0"/>
              </a:rPr>
              <a:t>Il latte più vicino a quello umano, sotto l’aspetto compositivo, è quello di asina</a:t>
            </a:r>
            <a:r>
              <a:rPr lang="it-IT" sz="2000" dirty="0">
                <a:latin typeface="Baskerville Old Face" panose="02020602080505020303" pitchFamily="18" charset="0"/>
              </a:rPr>
              <a:t>. </a:t>
            </a:r>
          </a:p>
          <a:p>
            <a:pPr algn="ctr"/>
            <a:endParaRPr lang="it-IT" sz="2000" dirty="0">
              <a:latin typeface="Baskerville Old Face" panose="02020602080505020303" pitchFamily="18" charset="0"/>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524" y="4406687"/>
            <a:ext cx="1973765" cy="2254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46749">
            <a:off x="3515754" y="743476"/>
            <a:ext cx="1311865" cy="1311865"/>
          </a:xfrm>
          <a:prstGeom prst="rect">
            <a:avLst/>
          </a:prstGeom>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727" y="205057"/>
            <a:ext cx="4170189" cy="3888432"/>
          </a:xfrm>
          <a:prstGeom prst="rect">
            <a:avLst/>
          </a:prstGeom>
          <a:ln w="28575">
            <a:solidFill>
              <a:srgbClr val="0070C0"/>
            </a:solidFill>
          </a:ln>
          <a:effectLst>
            <a:outerShdw blurRad="292100" dist="139700" dir="2700000" algn="tl" rotWithShape="0">
              <a:srgbClr val="333333">
                <a:alpha val="65000"/>
              </a:srgbClr>
            </a:outerShdw>
          </a:effectLst>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46749">
            <a:off x="3543117" y="2798093"/>
            <a:ext cx="1336733" cy="1336733"/>
          </a:xfrm>
          <a:prstGeom prst="rect">
            <a:avLst/>
          </a:prstGeom>
        </p:spPr>
      </p:pic>
      <p:pic>
        <p:nvPicPr>
          <p:cNvPr id="11" name="Immagin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1256" y="4280881"/>
            <a:ext cx="1539070" cy="2463400"/>
          </a:xfrm>
          <a:prstGeom prst="rect">
            <a:avLst/>
          </a:prstGeom>
          <a:ln>
            <a:noFill/>
          </a:ln>
          <a:effectLst>
            <a:softEdge rad="112500"/>
          </a:effectLst>
        </p:spPr>
      </p:pic>
      <p:pic>
        <p:nvPicPr>
          <p:cNvPr id="12" name="Immagin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4597" y="4406687"/>
            <a:ext cx="2040188" cy="22548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057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4000"/>
                            </p:stCondLst>
                            <p:childTnLst>
                              <p:par>
                                <p:cTn id="23" presetID="6"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par>
                          <p:cTn id="26" fill="hold">
                            <p:stCondLst>
                              <p:cond delay="6000"/>
                            </p:stCondLst>
                            <p:childTnLst>
                              <p:par>
                                <p:cTn id="27" presetID="6" presetClass="entr" presetSubtype="16"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par>
                          <p:cTn id="30" fill="hold">
                            <p:stCondLst>
                              <p:cond delay="8000"/>
                            </p:stCondLst>
                            <p:childTnLst>
                              <p:par>
                                <p:cTn id="31" presetID="6" presetClass="entr" presetSubtype="16"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33000" b="-33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860032" y="142721"/>
            <a:ext cx="4032448" cy="4732007"/>
          </a:xfrm>
          <a:solidFill>
            <a:schemeClr val="bg2"/>
          </a:solidFill>
          <a:ln>
            <a:solidFill>
              <a:schemeClr val="tx1"/>
            </a:solidFill>
          </a:ln>
        </p:spPr>
        <p:txBody>
          <a:bodyPr>
            <a:normAutofit fontScale="70000" lnSpcReduction="20000"/>
          </a:bodyPr>
          <a:lstStyle/>
          <a:p>
            <a:pPr marL="0" indent="0" algn="ctr">
              <a:buNone/>
            </a:pPr>
            <a:endParaRPr lang="it-IT" sz="2800" b="1" dirty="0" smtClean="0">
              <a:latin typeface="Baskerville Old Face" panose="02020602080505020303" pitchFamily="18" charset="0"/>
            </a:endParaRPr>
          </a:p>
          <a:p>
            <a:pPr marL="0" indent="0" algn="ctr">
              <a:buNone/>
            </a:pPr>
            <a:r>
              <a:rPr lang="it-IT" sz="2800" b="1" dirty="0" smtClean="0">
                <a:latin typeface="Baskerville Old Face" panose="02020602080505020303" pitchFamily="18" charset="0"/>
              </a:rPr>
              <a:t>CHIMICA </a:t>
            </a:r>
            <a:r>
              <a:rPr lang="it-IT" sz="2800" b="1" dirty="0">
                <a:latin typeface="Baskerville Old Face" panose="02020602080505020303" pitchFamily="18" charset="0"/>
              </a:rPr>
              <a:t>DEL </a:t>
            </a:r>
            <a:r>
              <a:rPr lang="it-IT" sz="2800" b="1" dirty="0" smtClean="0">
                <a:latin typeface="Baskerville Old Face" panose="02020602080505020303" pitchFamily="18" charset="0"/>
              </a:rPr>
              <a:t>LATTE :</a:t>
            </a:r>
            <a:endParaRPr lang="it-IT" sz="2800" b="1" dirty="0">
              <a:latin typeface="Baskerville Old Face" panose="02020602080505020303" pitchFamily="18" charset="0"/>
            </a:endParaRPr>
          </a:p>
          <a:p>
            <a:pPr algn="ctr"/>
            <a:r>
              <a:rPr lang="it-IT" dirty="0">
                <a:latin typeface="Baskerville Old Face" panose="02020602080505020303" pitchFamily="18" charset="0"/>
              </a:rPr>
              <a:t>Il latte sostanzialmente è costituito da 3 fasi:</a:t>
            </a:r>
          </a:p>
          <a:p>
            <a:pPr algn="ctr"/>
            <a:r>
              <a:rPr lang="it-IT" b="1" dirty="0">
                <a:latin typeface="Baskerville Old Face" panose="02020602080505020303" pitchFamily="18" charset="0"/>
              </a:rPr>
              <a:t>1</a:t>
            </a:r>
            <a:r>
              <a:rPr lang="it-IT" dirty="0">
                <a:latin typeface="Baskerville Old Face" panose="02020602080505020303" pitchFamily="18" charset="0"/>
              </a:rPr>
              <a:t>. Soluzione vera di lattosio, sostanze azotate semplici, sali minerali e vitamine </a:t>
            </a:r>
          </a:p>
          <a:p>
            <a:pPr algn="ctr"/>
            <a:r>
              <a:rPr lang="it-IT" b="1" dirty="0">
                <a:latin typeface="Baskerville Old Face" panose="02020602080505020303" pitchFamily="18" charset="0"/>
              </a:rPr>
              <a:t>2</a:t>
            </a:r>
            <a:r>
              <a:rPr lang="it-IT" dirty="0">
                <a:latin typeface="Baskerville Old Face" panose="02020602080505020303" pitchFamily="18" charset="0"/>
              </a:rPr>
              <a:t>. Sospensione colloidale di caseina, proteine globulari e lipoproteine nella fase sierosa </a:t>
            </a:r>
          </a:p>
          <a:p>
            <a:pPr algn="ctr"/>
            <a:r>
              <a:rPr lang="it-IT" b="1" dirty="0">
                <a:latin typeface="Baskerville Old Face" panose="02020602080505020303" pitchFamily="18" charset="0"/>
              </a:rPr>
              <a:t>3</a:t>
            </a:r>
            <a:r>
              <a:rPr lang="it-IT" dirty="0">
                <a:latin typeface="Baskerville Old Face" panose="02020602080505020303" pitchFamily="18" charset="0"/>
              </a:rPr>
              <a:t>. Emulsione del grasso nel plasma latteo </a:t>
            </a:r>
            <a:endParaRPr lang="it-IT" dirty="0" smtClean="0">
              <a:latin typeface="Baskerville Old Face" panose="02020602080505020303" pitchFamily="18" charset="0"/>
            </a:endParaRPr>
          </a:p>
          <a:p>
            <a:pPr algn="ctr"/>
            <a:r>
              <a:rPr lang="it-IT" b="1" dirty="0" smtClean="0">
                <a:latin typeface="Baskerville Old Face" panose="02020602080505020303" pitchFamily="18" charset="0"/>
              </a:rPr>
              <a:t>4</a:t>
            </a:r>
            <a:r>
              <a:rPr lang="it-IT" dirty="0">
                <a:latin typeface="Baskerville Old Face" panose="02020602080505020303" pitchFamily="18" charset="0"/>
              </a:rPr>
              <a:t>. Macro sospensioni di cellule e microrganismi</a:t>
            </a:r>
          </a:p>
          <a:p>
            <a:pPr algn="ctr"/>
            <a:endParaRPr lang="it-IT" dirty="0">
              <a:latin typeface="Baskerville Old Face" panose="02020602080505020303" pitchFamily="18"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38" y="260648"/>
            <a:ext cx="4452278" cy="3265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0" y="4991134"/>
            <a:ext cx="1902837" cy="1763431"/>
          </a:xfrm>
          <a:prstGeom prst="ellipse">
            <a:avLst/>
          </a:prstGeom>
          <a:ln>
            <a:noFill/>
          </a:ln>
          <a:effectLst>
            <a:softEdge rad="112500"/>
          </a:effectLst>
        </p:spPr>
      </p:pic>
    </p:spTree>
    <p:extLst>
      <p:ext uri="{BB962C8B-B14F-4D97-AF65-F5344CB8AC3E}">
        <p14:creationId xmlns:p14="http://schemas.microsoft.com/office/powerpoint/2010/main" val="139738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par>
                                <p:cTn id="52" presetID="6" presetClass="entr" presetSubtype="16"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circle(in)">
                                      <p:cBhvr>
                                        <p:cTn id="54" dur="2000"/>
                                        <p:tgtEl>
                                          <p:spTgt spid="5"/>
                                        </p:tgtEl>
                                      </p:cBhvr>
                                    </p:animEffect>
                                  </p:childTnLst>
                                </p:cTn>
                              </p:par>
                            </p:childTnLst>
                          </p:cTn>
                        </p:par>
                        <p:par>
                          <p:cTn id="55" fill="hold">
                            <p:stCondLst>
                              <p:cond delay="2000"/>
                            </p:stCondLst>
                            <p:childTnLst>
                              <p:par>
                                <p:cTn id="56" presetID="2" presetClass="entr" presetSubtype="4"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ppt_x"/>
                                          </p:val>
                                        </p:tav>
                                        <p:tav tm="100000">
                                          <p:val>
                                            <p:strVal val="#ppt_x"/>
                                          </p:val>
                                        </p:tav>
                                      </p:tavLst>
                                    </p:anim>
                                    <p:anim calcmode="lin" valueType="num">
                                      <p:cBhvr additive="base">
                                        <p:cTn id="5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l="-17000" r="-17000"/>
          </a:stretch>
        </a:blipFill>
        <a:effectLst/>
      </p:bgPr>
    </p:bg>
    <p:spTree>
      <p:nvGrpSpPr>
        <p:cNvPr id="1" name=""/>
        <p:cNvGrpSpPr/>
        <p:nvPr/>
      </p:nvGrpSpPr>
      <p:grpSpPr>
        <a:xfrm>
          <a:off x="0" y="0"/>
          <a:ext cx="0" cy="0"/>
          <a:chOff x="0" y="0"/>
          <a:chExt cx="0" cy="0"/>
        </a:xfrm>
      </p:grpSpPr>
      <p:sp>
        <p:nvSpPr>
          <p:cNvPr id="4" name="CasellaDiTesto 3"/>
          <p:cNvSpPr txBox="1"/>
          <p:nvPr/>
        </p:nvSpPr>
        <p:spPr>
          <a:xfrm>
            <a:off x="323528" y="188640"/>
            <a:ext cx="3888432" cy="923330"/>
          </a:xfrm>
          <a:prstGeom prst="rect">
            <a:avLst/>
          </a:prstGeom>
          <a:noFill/>
          <a:ln w="19050">
            <a:solidFill>
              <a:schemeClr val="bg1"/>
            </a:solidFill>
          </a:ln>
        </p:spPr>
        <p:txBody>
          <a:bodyPr wrap="square" rtlCol="0">
            <a:spAutoFit/>
          </a:bodyPr>
          <a:lstStyle/>
          <a:p>
            <a:pPr algn="ctr"/>
            <a:r>
              <a:rPr lang="it-IT" b="1" dirty="0">
                <a:solidFill>
                  <a:srgbClr val="0070C0"/>
                </a:solidFill>
                <a:latin typeface="Baskerville Old Face" panose="02020602080505020303" pitchFamily="18" charset="0"/>
              </a:rPr>
              <a:t>VARIABILITÀ DELLA COMPOSIZIONE</a:t>
            </a:r>
          </a:p>
          <a:p>
            <a:pPr algn="ctr"/>
            <a:endParaRPr lang="it-IT" dirty="0">
              <a:solidFill>
                <a:srgbClr val="0070C0"/>
              </a:solidFill>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25385"/>
            <a:ext cx="2987824" cy="2780928"/>
          </a:xfrm>
          <a:prstGeom prst="rect">
            <a:avLst/>
          </a:prstGeom>
          <a:ln>
            <a:noFill/>
          </a:ln>
          <a:effectLst>
            <a:softEdge rad="112500"/>
          </a:effectLst>
        </p:spPr>
      </p:pic>
      <p:sp>
        <p:nvSpPr>
          <p:cNvPr id="6" name="CasellaDiTesto 5"/>
          <p:cNvSpPr txBox="1"/>
          <p:nvPr/>
        </p:nvSpPr>
        <p:spPr>
          <a:xfrm>
            <a:off x="179512" y="1398682"/>
            <a:ext cx="4032448" cy="2031325"/>
          </a:xfrm>
          <a:prstGeom prst="rect">
            <a:avLst/>
          </a:prstGeom>
          <a:solidFill>
            <a:schemeClr val="tx2">
              <a:lumMod val="20000"/>
              <a:lumOff val="80000"/>
            </a:schemeClr>
          </a:solidFill>
        </p:spPr>
        <p:txBody>
          <a:bodyPr wrap="square" rtlCol="0">
            <a:spAutoFit/>
          </a:bodyPr>
          <a:lstStyle/>
          <a:p>
            <a:pPr algn="ctr"/>
            <a:r>
              <a:rPr lang="it-IT" b="1" dirty="0"/>
              <a:t>Fattori endogeni: </a:t>
            </a:r>
            <a:r>
              <a:rPr lang="it-IT" dirty="0"/>
              <a:t>razza, stato di salute</a:t>
            </a:r>
            <a:r>
              <a:rPr lang="it-IT" dirty="0" smtClean="0"/>
              <a:t>,</a:t>
            </a:r>
          </a:p>
          <a:p>
            <a:pPr algn="ctr"/>
            <a:endParaRPr lang="it-IT" dirty="0"/>
          </a:p>
          <a:p>
            <a:pPr algn="ctr"/>
            <a:r>
              <a:rPr lang="it-IT" b="1" dirty="0"/>
              <a:t>Fattori esogeni: </a:t>
            </a:r>
            <a:r>
              <a:rPr lang="it-IT" dirty="0"/>
              <a:t>alimentazione, clima, tipo di allevamento e stabulazione, modalità di </a:t>
            </a:r>
            <a:r>
              <a:rPr lang="it-IT" dirty="0" smtClean="0"/>
              <a:t>conservazione</a:t>
            </a:r>
          </a:p>
          <a:p>
            <a:pPr algn="ctr"/>
            <a:endParaRPr lang="it-IT" dirty="0"/>
          </a:p>
          <a:p>
            <a:pPr algn="ctr"/>
            <a:endParaRPr lang="it-IT" dirty="0"/>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73" y="2947225"/>
            <a:ext cx="3493926" cy="1509875"/>
          </a:xfrm>
          <a:prstGeom prst="rect">
            <a:avLst/>
          </a:prstGeom>
          <a:ln>
            <a:noFill/>
          </a:ln>
          <a:effectLst>
            <a:outerShdw blurRad="292100" dist="139700" dir="2700000" algn="tl" rotWithShape="0">
              <a:srgbClr val="333333">
                <a:alpha val="65000"/>
              </a:srgbClr>
            </a:outerShdw>
          </a:effectLst>
        </p:spPr>
      </p:pic>
      <p:sp>
        <p:nvSpPr>
          <p:cNvPr id="8" name="CasellaDiTesto 7"/>
          <p:cNvSpPr txBox="1"/>
          <p:nvPr/>
        </p:nvSpPr>
        <p:spPr>
          <a:xfrm>
            <a:off x="481266" y="4725144"/>
            <a:ext cx="8267198" cy="2031325"/>
          </a:xfrm>
          <a:prstGeom prst="rect">
            <a:avLst/>
          </a:prstGeom>
          <a:solidFill>
            <a:schemeClr val="accent4">
              <a:lumMod val="40000"/>
              <a:lumOff val="60000"/>
            </a:schemeClr>
          </a:solidFill>
        </p:spPr>
        <p:txBody>
          <a:bodyPr wrap="square" rtlCol="0">
            <a:spAutoFit/>
          </a:bodyPr>
          <a:lstStyle/>
          <a:p>
            <a:pPr algn="ctr"/>
            <a:r>
              <a:rPr lang="it-IT" b="1" dirty="0">
                <a:latin typeface="Baskerville Old Face" panose="02020602080505020303" pitchFamily="18" charset="0"/>
              </a:rPr>
              <a:t>Alimentazione</a:t>
            </a:r>
            <a:r>
              <a:rPr lang="it-IT" dirty="0">
                <a:latin typeface="Baskerville Old Face" panose="02020602080505020303" pitchFamily="18" charset="0"/>
              </a:rPr>
              <a:t>: il fieno e i prodotti ricchi di cellulosa favoriscono la sintesi del grasso in generale, Un adeguato livello energetico e azotato è necessario perché l’animale esprima la sua potenzialità nella sintesi della caseina (caratteristica genetica) </a:t>
            </a:r>
            <a:r>
              <a:rPr lang="it-IT" dirty="0" smtClean="0">
                <a:latin typeface="Baskerville Old Face" panose="02020602080505020303" pitchFamily="18" charset="0"/>
              </a:rPr>
              <a:t>;</a:t>
            </a:r>
          </a:p>
          <a:p>
            <a:pPr algn="ctr"/>
            <a:endParaRPr lang="it-IT" dirty="0"/>
          </a:p>
          <a:p>
            <a:pPr algn="ctr"/>
            <a:r>
              <a:rPr lang="it-IT" b="1" dirty="0">
                <a:latin typeface="Baskerville Old Face" panose="02020602080505020303" pitchFamily="18" charset="0"/>
              </a:rPr>
              <a:t>Razza</a:t>
            </a:r>
            <a:r>
              <a:rPr lang="it-IT" dirty="0">
                <a:latin typeface="Baskerville Old Face" panose="02020602080505020303" pitchFamily="18" charset="0"/>
              </a:rPr>
              <a:t>: generalmente le razze più produttive danno origine a latte con minore estratto secco (minore concentrazione di tutti i costituenti).</a:t>
            </a:r>
          </a:p>
          <a:p>
            <a:pPr algn="ctr"/>
            <a:endParaRPr lang="it-IT" dirty="0"/>
          </a:p>
        </p:txBody>
      </p:sp>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594030">
            <a:off x="4034406" y="3028860"/>
            <a:ext cx="1799191" cy="1358990"/>
          </a:xfrm>
          <a:prstGeom prst="rect">
            <a:avLst/>
          </a:prstGeom>
        </p:spPr>
      </p:pic>
    </p:spTree>
    <p:extLst>
      <p:ext uri="{BB962C8B-B14F-4D97-AF65-F5344CB8AC3E}">
        <p14:creationId xmlns:p14="http://schemas.microsoft.com/office/powerpoint/2010/main" val="392488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par>
                          <p:cTn id="24" fill="hold">
                            <p:stCondLst>
                              <p:cond delay="2000"/>
                            </p:stCondLst>
                            <p:childTnLst>
                              <p:par>
                                <p:cTn id="25" presetID="6"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4000"/>
                            </p:stCondLst>
                            <p:childTnLst>
                              <p:par>
                                <p:cTn id="32" presetID="26"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80">
                                          <p:stCondLst>
                                            <p:cond delay="0"/>
                                          </p:stCondLst>
                                        </p:cTn>
                                        <p:tgtEl>
                                          <p:spTgt spid="9"/>
                                        </p:tgtEl>
                                      </p:cBhvr>
                                    </p:animEffect>
                                    <p:anim calcmode="lin" valueType="num">
                                      <p:cBhvr>
                                        <p:cTn id="3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0" dur="26">
                                          <p:stCondLst>
                                            <p:cond delay="650"/>
                                          </p:stCondLst>
                                        </p:cTn>
                                        <p:tgtEl>
                                          <p:spTgt spid="9"/>
                                        </p:tgtEl>
                                      </p:cBhvr>
                                      <p:to x="100000" y="60000"/>
                                    </p:animScale>
                                    <p:animScale>
                                      <p:cBhvr>
                                        <p:cTn id="41" dur="166" decel="50000">
                                          <p:stCondLst>
                                            <p:cond delay="676"/>
                                          </p:stCondLst>
                                        </p:cTn>
                                        <p:tgtEl>
                                          <p:spTgt spid="9"/>
                                        </p:tgtEl>
                                      </p:cBhvr>
                                      <p:to x="100000" y="100000"/>
                                    </p:animScale>
                                    <p:animScale>
                                      <p:cBhvr>
                                        <p:cTn id="42" dur="26">
                                          <p:stCondLst>
                                            <p:cond delay="1312"/>
                                          </p:stCondLst>
                                        </p:cTn>
                                        <p:tgtEl>
                                          <p:spTgt spid="9"/>
                                        </p:tgtEl>
                                      </p:cBhvr>
                                      <p:to x="100000" y="80000"/>
                                    </p:animScale>
                                    <p:animScale>
                                      <p:cBhvr>
                                        <p:cTn id="43" dur="166" decel="50000">
                                          <p:stCondLst>
                                            <p:cond delay="1338"/>
                                          </p:stCondLst>
                                        </p:cTn>
                                        <p:tgtEl>
                                          <p:spTgt spid="9"/>
                                        </p:tgtEl>
                                      </p:cBhvr>
                                      <p:to x="100000" y="100000"/>
                                    </p:animScale>
                                    <p:animScale>
                                      <p:cBhvr>
                                        <p:cTn id="44" dur="26">
                                          <p:stCondLst>
                                            <p:cond delay="1642"/>
                                          </p:stCondLst>
                                        </p:cTn>
                                        <p:tgtEl>
                                          <p:spTgt spid="9"/>
                                        </p:tgtEl>
                                      </p:cBhvr>
                                      <p:to x="100000" y="90000"/>
                                    </p:animScale>
                                    <p:animScale>
                                      <p:cBhvr>
                                        <p:cTn id="45" dur="166" decel="50000">
                                          <p:stCondLst>
                                            <p:cond delay="1668"/>
                                          </p:stCondLst>
                                        </p:cTn>
                                        <p:tgtEl>
                                          <p:spTgt spid="9"/>
                                        </p:tgtEl>
                                      </p:cBhvr>
                                      <p:to x="100000" y="100000"/>
                                    </p:animScale>
                                    <p:animScale>
                                      <p:cBhvr>
                                        <p:cTn id="46" dur="26">
                                          <p:stCondLst>
                                            <p:cond delay="1808"/>
                                          </p:stCondLst>
                                        </p:cTn>
                                        <p:tgtEl>
                                          <p:spTgt spid="9"/>
                                        </p:tgtEl>
                                      </p:cBhvr>
                                      <p:to x="100000" y="95000"/>
                                    </p:animScale>
                                    <p:animScale>
                                      <p:cBhvr>
                                        <p:cTn id="47" dur="166" decel="50000">
                                          <p:stCondLst>
                                            <p:cond delay="1834"/>
                                          </p:stCondLst>
                                        </p:cTn>
                                        <p:tgtEl>
                                          <p:spTgt spid="9"/>
                                        </p:tgtEl>
                                      </p:cBhvr>
                                      <p:to x="100000" y="100000"/>
                                    </p:animScale>
                                  </p:childTnLst>
                                </p:cTn>
                              </p:par>
                            </p:childTnLst>
                          </p:cTn>
                        </p:par>
                        <p:par>
                          <p:cTn id="48" fill="hold">
                            <p:stCondLst>
                              <p:cond delay="6000"/>
                            </p:stCondLst>
                            <p:childTnLst>
                              <p:par>
                                <p:cTn id="49" presetID="53" presetClass="entr" presetSubtype="16"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504" y="116632"/>
            <a:ext cx="4896544" cy="3312367"/>
          </a:xfrm>
          <a:solidFill>
            <a:schemeClr val="accent4">
              <a:lumMod val="40000"/>
              <a:lumOff val="60000"/>
            </a:schemeClr>
          </a:solidFill>
        </p:spPr>
        <p:txBody>
          <a:bodyPr>
            <a:normAutofit fontScale="92500" lnSpcReduction="20000"/>
          </a:bodyPr>
          <a:lstStyle/>
          <a:p>
            <a:pPr marL="0" indent="0" algn="ctr">
              <a:buNone/>
            </a:pPr>
            <a:r>
              <a:rPr lang="it-IT" sz="2100" b="1" dirty="0">
                <a:latin typeface="Baskerville Old Face" panose="02020602080505020303" pitchFamily="18" charset="0"/>
              </a:rPr>
              <a:t>CRITERI IGIENICO SANITARI DEL LATTE </a:t>
            </a:r>
            <a:r>
              <a:rPr lang="it-IT" sz="2100" b="1" dirty="0" smtClean="0">
                <a:latin typeface="Baskerville Old Face" panose="02020602080505020303" pitchFamily="18" charset="0"/>
              </a:rPr>
              <a:t>VACCINO:</a:t>
            </a:r>
            <a:endParaRPr lang="it-IT" sz="2100" dirty="0">
              <a:latin typeface="Baskerville Old Face" panose="02020602080505020303" pitchFamily="18" charset="0"/>
            </a:endParaRPr>
          </a:p>
          <a:p>
            <a:pPr marL="0" indent="0" algn="ctr">
              <a:buNone/>
            </a:pPr>
            <a:r>
              <a:rPr lang="it-IT" sz="2100" dirty="0">
                <a:latin typeface="Baskerville Old Face" panose="02020602080505020303" pitchFamily="18" charset="0"/>
              </a:rPr>
              <a:t>Indipendentemente dal trattamento termico, il latte per uso alimentare deve essere prodotto in condizioni igieniche ineccepibili attraverso una serie di procedure che genericamente sono indicate con il termine di igiene alla stalla e igiene della mungitura</a:t>
            </a:r>
            <a:r>
              <a:rPr lang="it-IT" sz="2100" dirty="0" smtClean="0">
                <a:latin typeface="Baskerville Old Face" panose="02020602080505020303" pitchFamily="18" charset="0"/>
              </a:rPr>
              <a:t>.</a:t>
            </a:r>
          </a:p>
          <a:p>
            <a:pPr marL="0" indent="0" algn="ctr">
              <a:buNone/>
            </a:pPr>
            <a:r>
              <a:rPr lang="it-IT" sz="2100" dirty="0" smtClean="0">
                <a:latin typeface="Baskerville Old Face" panose="02020602080505020303" pitchFamily="18" charset="0"/>
              </a:rPr>
              <a:t> </a:t>
            </a:r>
            <a:r>
              <a:rPr lang="it-IT" sz="2100" dirty="0">
                <a:latin typeface="Baskerville Old Face" panose="02020602080505020303" pitchFamily="18" charset="0"/>
              </a:rPr>
              <a:t>In particolare gli operatori del settore alimentare che fabbricano prodotti lattiero-caseari devono porre in atto procedure intese a garantire che, immediatamente prima della trasformazione</a:t>
            </a:r>
            <a:r>
              <a:rPr lang="it-IT" sz="2100" dirty="0" smtClean="0">
                <a:latin typeface="Baskerville Old Face" panose="02020602080505020303" pitchFamily="18" charset="0"/>
              </a:rPr>
              <a:t>:</a:t>
            </a:r>
          </a:p>
          <a:p>
            <a:pPr marL="0" indent="0" algn="ctr">
              <a:buNone/>
            </a:pPr>
            <a:endParaRPr lang="it-IT" sz="3600" dirty="0">
              <a:latin typeface="Baskerville Old Face" panose="02020602080505020303" pitchFamily="18" charset="0"/>
            </a:endParaRPr>
          </a:p>
          <a:p>
            <a:endParaRPr lang="it-IT" sz="2100"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556315">
            <a:off x="5118443" y="179404"/>
            <a:ext cx="1640172" cy="872110"/>
          </a:xfrm>
          <a:prstGeom prst="rect">
            <a:avLst/>
          </a:prstGeom>
        </p:spPr>
      </p:pic>
      <p:sp>
        <p:nvSpPr>
          <p:cNvPr id="5" name="CasellaDiTesto 4"/>
          <p:cNvSpPr txBox="1"/>
          <p:nvPr/>
        </p:nvSpPr>
        <p:spPr>
          <a:xfrm>
            <a:off x="6248885" y="1321129"/>
            <a:ext cx="2676639" cy="2492990"/>
          </a:xfrm>
          <a:prstGeom prst="rect">
            <a:avLst/>
          </a:prstGeom>
          <a:solidFill>
            <a:schemeClr val="accent3">
              <a:lumMod val="60000"/>
              <a:lumOff val="40000"/>
            </a:schemeClr>
          </a:solidFill>
        </p:spPr>
        <p:txBody>
          <a:bodyPr wrap="square" rtlCol="0">
            <a:spAutoFit/>
          </a:bodyPr>
          <a:lstStyle/>
          <a:p>
            <a:pPr lvl="0" algn="ctr"/>
            <a:r>
              <a:rPr lang="it-IT" sz="2000" dirty="0" smtClean="0">
                <a:latin typeface="Baskerville Old Face" panose="02020602080505020303" pitchFamily="18" charset="0"/>
                <a:cs typeface="Aparajita" panose="020B0604020202020204" pitchFamily="34" charset="0"/>
              </a:rPr>
              <a:t>il latte vaccino crudo utilizzato per la fabbricazione di prodotti lattiero-caseari abbia una carica batterica a 30°C inferiore a 300000/ml;</a:t>
            </a:r>
          </a:p>
          <a:p>
            <a:pPr lvl="0"/>
            <a:endParaRPr lang="it-IT" dirty="0" smtClean="0">
              <a:latin typeface="Baskerville Old Face" panose="02020602080505020303" pitchFamily="18" charset="0"/>
            </a:endParaRPr>
          </a:p>
          <a:p>
            <a:endParaRPr lang="it-IT" dirty="0"/>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3603" y="1321129"/>
            <a:ext cx="538437" cy="538437"/>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5355" y="996775"/>
            <a:ext cx="501588" cy="501588"/>
          </a:xfrm>
          <a:prstGeom prst="rect">
            <a:avLst/>
          </a:prstGeom>
        </p:spPr>
      </p:pic>
      <p:sp>
        <p:nvSpPr>
          <p:cNvPr id="14" name="CasellaDiTesto 13"/>
          <p:cNvSpPr txBox="1"/>
          <p:nvPr/>
        </p:nvSpPr>
        <p:spPr>
          <a:xfrm>
            <a:off x="6183048" y="4227382"/>
            <a:ext cx="2808312" cy="2554545"/>
          </a:xfrm>
          <a:prstGeom prst="rect">
            <a:avLst/>
          </a:prstGeom>
          <a:solidFill>
            <a:schemeClr val="accent5">
              <a:lumMod val="40000"/>
              <a:lumOff val="60000"/>
            </a:schemeClr>
          </a:solidFill>
        </p:spPr>
        <p:txBody>
          <a:bodyPr wrap="square" rtlCol="0">
            <a:spAutoFit/>
          </a:bodyPr>
          <a:lstStyle/>
          <a:p>
            <a:pPr lvl="0" algn="ctr"/>
            <a:r>
              <a:rPr lang="it-IT" sz="2000" dirty="0">
                <a:latin typeface="Baskerville Old Face" panose="02020602080505020303" pitchFamily="18" charset="0"/>
              </a:rPr>
              <a:t>il latte vaccino trasformato utilizzato per la fabbricazione di prodotti lattiero-caseari abbia una carica batterica a 30°C inferiore a 100000/ml.</a:t>
            </a:r>
          </a:p>
          <a:p>
            <a:pPr algn="ctr"/>
            <a:endParaRPr lang="it-IT" sz="2000" dirty="0">
              <a:latin typeface="Baskerville Old Face" panose="02020602080505020303" pitchFamily="18" charset="0"/>
            </a:endParaRPr>
          </a:p>
        </p:txBody>
      </p:sp>
      <p:pic>
        <p:nvPicPr>
          <p:cNvPr id="15" name="Immagin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724" y="4100685"/>
            <a:ext cx="538437" cy="538437"/>
          </a:xfrm>
          <a:prstGeom prst="rect">
            <a:avLst/>
          </a:prstGeom>
        </p:spPr>
      </p:pic>
      <p:pic>
        <p:nvPicPr>
          <p:cNvPr id="16" name="Immagin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6930" y="3814119"/>
            <a:ext cx="501588" cy="501588"/>
          </a:xfrm>
          <a:prstGeom prst="rect">
            <a:avLst/>
          </a:prstGeom>
        </p:spPr>
      </p:pic>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110392">
            <a:off x="4995036" y="2750734"/>
            <a:ext cx="1443894" cy="872110"/>
          </a:xfrm>
          <a:prstGeom prst="rect">
            <a:avLst/>
          </a:prstGeom>
        </p:spPr>
      </p:pic>
      <p:sp>
        <p:nvSpPr>
          <p:cNvPr id="19" name="CasellaDiTesto 18"/>
          <p:cNvSpPr txBox="1"/>
          <p:nvPr/>
        </p:nvSpPr>
        <p:spPr>
          <a:xfrm rot="10800000" flipV="1">
            <a:off x="75782" y="4387372"/>
            <a:ext cx="3744416" cy="1938992"/>
          </a:xfrm>
          <a:prstGeom prst="rect">
            <a:avLst/>
          </a:prstGeom>
          <a:solidFill>
            <a:schemeClr val="accent2">
              <a:lumMod val="40000"/>
              <a:lumOff val="60000"/>
            </a:schemeClr>
          </a:solidFill>
        </p:spPr>
        <p:txBody>
          <a:bodyPr wrap="square" rtlCol="0">
            <a:spAutoFit/>
          </a:bodyPr>
          <a:lstStyle/>
          <a:p>
            <a:pPr algn="ctr"/>
            <a:r>
              <a:rPr lang="it-IT" sz="2000" dirty="0">
                <a:latin typeface="Baskerville Old Face" panose="02020602080505020303" pitchFamily="18" charset="0"/>
              </a:rPr>
              <a:t>Se il latte non risponde ai criteri di cui al </a:t>
            </a:r>
            <a:r>
              <a:rPr lang="it-IT" sz="2000" b="1" dirty="0">
                <a:latin typeface="Baskerville Old Face" panose="02020602080505020303" pitchFamily="18" charset="0"/>
              </a:rPr>
              <a:t>punto 1</a:t>
            </a:r>
            <a:r>
              <a:rPr lang="it-IT" sz="2000" dirty="0">
                <a:latin typeface="Baskerville Old Face" panose="02020602080505020303" pitchFamily="18" charset="0"/>
              </a:rPr>
              <a:t>, gli operatori del settore alimentare devono informare l’autorità competente e prendere misure volte a porre rimedio alla </a:t>
            </a:r>
            <a:r>
              <a:rPr lang="it-IT" sz="2000" dirty="0" smtClean="0">
                <a:latin typeface="Baskerville Old Face" panose="02020602080505020303" pitchFamily="18" charset="0"/>
              </a:rPr>
              <a:t>situazione.</a:t>
            </a:r>
            <a:endParaRPr lang="it-IT" sz="2000" dirty="0">
              <a:latin typeface="Baskerville Old Face" panose="02020602080505020303" pitchFamily="18" charset="0"/>
            </a:endParaRPr>
          </a:p>
        </p:txBody>
      </p:sp>
      <p:pic>
        <p:nvPicPr>
          <p:cNvPr id="20" name="Immagin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7135" y="5226871"/>
            <a:ext cx="1099494" cy="1099494"/>
          </a:xfrm>
          <a:prstGeom prst="rect">
            <a:avLst/>
          </a:prstGeom>
        </p:spPr>
      </p:pic>
    </p:spTree>
    <p:extLst>
      <p:ext uri="{BB962C8B-B14F-4D97-AF65-F5344CB8AC3E}">
        <p14:creationId xmlns:p14="http://schemas.microsoft.com/office/powerpoint/2010/main" val="13887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par>
                          <p:cTn id="31" fill="hold">
                            <p:stCondLst>
                              <p:cond delay="500"/>
                            </p:stCondLst>
                            <p:childTnLst>
                              <p:par>
                                <p:cTn id="32" presetID="6" presetClass="entr" presetSubtype="16"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2000"/>
                                        <p:tgtEl>
                                          <p:spTgt spid="4"/>
                                        </p:tgtEl>
                                      </p:cBhvr>
                                    </p:animEffect>
                                  </p:childTnLst>
                                </p:cTn>
                              </p:par>
                              <p:par>
                                <p:cTn id="35" presetID="26"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80">
                                          <p:stCondLst>
                                            <p:cond delay="0"/>
                                          </p:stCondLst>
                                        </p:cTn>
                                        <p:tgtEl>
                                          <p:spTgt spid="9"/>
                                        </p:tgtEl>
                                      </p:cBhvr>
                                    </p:animEffect>
                                    <p:anim calcmode="lin" valueType="num">
                                      <p:cBhvr>
                                        <p:cTn id="3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3" dur="26">
                                          <p:stCondLst>
                                            <p:cond delay="650"/>
                                          </p:stCondLst>
                                        </p:cTn>
                                        <p:tgtEl>
                                          <p:spTgt spid="9"/>
                                        </p:tgtEl>
                                      </p:cBhvr>
                                      <p:to x="100000" y="60000"/>
                                    </p:animScale>
                                    <p:animScale>
                                      <p:cBhvr>
                                        <p:cTn id="44" dur="166" decel="50000">
                                          <p:stCondLst>
                                            <p:cond delay="676"/>
                                          </p:stCondLst>
                                        </p:cTn>
                                        <p:tgtEl>
                                          <p:spTgt spid="9"/>
                                        </p:tgtEl>
                                      </p:cBhvr>
                                      <p:to x="100000" y="100000"/>
                                    </p:animScale>
                                    <p:animScale>
                                      <p:cBhvr>
                                        <p:cTn id="45" dur="26">
                                          <p:stCondLst>
                                            <p:cond delay="1312"/>
                                          </p:stCondLst>
                                        </p:cTn>
                                        <p:tgtEl>
                                          <p:spTgt spid="9"/>
                                        </p:tgtEl>
                                      </p:cBhvr>
                                      <p:to x="100000" y="80000"/>
                                    </p:animScale>
                                    <p:animScale>
                                      <p:cBhvr>
                                        <p:cTn id="46" dur="166" decel="50000">
                                          <p:stCondLst>
                                            <p:cond delay="1338"/>
                                          </p:stCondLst>
                                        </p:cTn>
                                        <p:tgtEl>
                                          <p:spTgt spid="9"/>
                                        </p:tgtEl>
                                      </p:cBhvr>
                                      <p:to x="100000" y="100000"/>
                                    </p:animScale>
                                    <p:animScale>
                                      <p:cBhvr>
                                        <p:cTn id="47" dur="26">
                                          <p:stCondLst>
                                            <p:cond delay="1642"/>
                                          </p:stCondLst>
                                        </p:cTn>
                                        <p:tgtEl>
                                          <p:spTgt spid="9"/>
                                        </p:tgtEl>
                                      </p:cBhvr>
                                      <p:to x="100000" y="90000"/>
                                    </p:animScale>
                                    <p:animScale>
                                      <p:cBhvr>
                                        <p:cTn id="48" dur="166" decel="50000">
                                          <p:stCondLst>
                                            <p:cond delay="1668"/>
                                          </p:stCondLst>
                                        </p:cTn>
                                        <p:tgtEl>
                                          <p:spTgt spid="9"/>
                                        </p:tgtEl>
                                      </p:cBhvr>
                                      <p:to x="100000" y="100000"/>
                                    </p:animScale>
                                    <p:animScale>
                                      <p:cBhvr>
                                        <p:cTn id="49" dur="26">
                                          <p:stCondLst>
                                            <p:cond delay="1808"/>
                                          </p:stCondLst>
                                        </p:cTn>
                                        <p:tgtEl>
                                          <p:spTgt spid="9"/>
                                        </p:tgtEl>
                                      </p:cBhvr>
                                      <p:to x="100000" y="95000"/>
                                    </p:animScale>
                                    <p:animScale>
                                      <p:cBhvr>
                                        <p:cTn id="50" dur="166" decel="50000">
                                          <p:stCondLst>
                                            <p:cond delay="1834"/>
                                          </p:stCondLst>
                                        </p:cTn>
                                        <p:tgtEl>
                                          <p:spTgt spid="9"/>
                                        </p:tgtEl>
                                      </p:cBhvr>
                                      <p:to x="100000" y="100000"/>
                                    </p:animScale>
                                  </p:childTnLst>
                                </p:cTn>
                              </p:par>
                              <p:par>
                                <p:cTn id="51" presetID="6" presetClass="entr" presetSubtype="16"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circle(in)">
                                      <p:cBhvr>
                                        <p:cTn id="53" dur="2000"/>
                                        <p:tgtEl>
                                          <p:spTgt spid="8"/>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Effect transition="in" filter="fade">
                                      <p:cBhvr>
                                        <p:cTn id="58" dur="500"/>
                                        <p:tgtEl>
                                          <p:spTgt spid="5"/>
                                        </p:tgtEl>
                                      </p:cBhvr>
                                    </p:animEffect>
                                  </p:childTnLst>
                                </p:cTn>
                              </p:par>
                            </p:childTnLst>
                          </p:cTn>
                        </p:par>
                        <p:par>
                          <p:cTn id="59" fill="hold">
                            <p:stCondLst>
                              <p:cond delay="2500"/>
                            </p:stCondLst>
                            <p:childTnLst>
                              <p:par>
                                <p:cTn id="60" presetID="6" presetClass="entr" presetSubtype="16"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ircle(in)">
                                      <p:cBhvr>
                                        <p:cTn id="62" dur="2000"/>
                                        <p:tgtEl>
                                          <p:spTgt spid="18"/>
                                        </p:tgtEl>
                                      </p:cBhvr>
                                    </p:animEffect>
                                  </p:childTnLst>
                                </p:cTn>
                              </p:par>
                              <p:par>
                                <p:cTn id="63" presetID="26"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80">
                                          <p:stCondLst>
                                            <p:cond delay="0"/>
                                          </p:stCondLst>
                                        </p:cTn>
                                        <p:tgtEl>
                                          <p:spTgt spid="16"/>
                                        </p:tgtEl>
                                      </p:cBhvr>
                                    </p:animEffect>
                                    <p:anim calcmode="lin" valueType="num">
                                      <p:cBhvr>
                                        <p:cTn id="6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1" dur="26">
                                          <p:stCondLst>
                                            <p:cond delay="650"/>
                                          </p:stCondLst>
                                        </p:cTn>
                                        <p:tgtEl>
                                          <p:spTgt spid="16"/>
                                        </p:tgtEl>
                                      </p:cBhvr>
                                      <p:to x="100000" y="60000"/>
                                    </p:animScale>
                                    <p:animScale>
                                      <p:cBhvr>
                                        <p:cTn id="72" dur="166" decel="50000">
                                          <p:stCondLst>
                                            <p:cond delay="676"/>
                                          </p:stCondLst>
                                        </p:cTn>
                                        <p:tgtEl>
                                          <p:spTgt spid="16"/>
                                        </p:tgtEl>
                                      </p:cBhvr>
                                      <p:to x="100000" y="100000"/>
                                    </p:animScale>
                                    <p:animScale>
                                      <p:cBhvr>
                                        <p:cTn id="73" dur="26">
                                          <p:stCondLst>
                                            <p:cond delay="1312"/>
                                          </p:stCondLst>
                                        </p:cTn>
                                        <p:tgtEl>
                                          <p:spTgt spid="16"/>
                                        </p:tgtEl>
                                      </p:cBhvr>
                                      <p:to x="100000" y="80000"/>
                                    </p:animScale>
                                    <p:animScale>
                                      <p:cBhvr>
                                        <p:cTn id="74" dur="166" decel="50000">
                                          <p:stCondLst>
                                            <p:cond delay="1338"/>
                                          </p:stCondLst>
                                        </p:cTn>
                                        <p:tgtEl>
                                          <p:spTgt spid="16"/>
                                        </p:tgtEl>
                                      </p:cBhvr>
                                      <p:to x="100000" y="100000"/>
                                    </p:animScale>
                                    <p:animScale>
                                      <p:cBhvr>
                                        <p:cTn id="75" dur="26">
                                          <p:stCondLst>
                                            <p:cond delay="1642"/>
                                          </p:stCondLst>
                                        </p:cTn>
                                        <p:tgtEl>
                                          <p:spTgt spid="16"/>
                                        </p:tgtEl>
                                      </p:cBhvr>
                                      <p:to x="100000" y="90000"/>
                                    </p:animScale>
                                    <p:animScale>
                                      <p:cBhvr>
                                        <p:cTn id="76" dur="166" decel="50000">
                                          <p:stCondLst>
                                            <p:cond delay="1668"/>
                                          </p:stCondLst>
                                        </p:cTn>
                                        <p:tgtEl>
                                          <p:spTgt spid="16"/>
                                        </p:tgtEl>
                                      </p:cBhvr>
                                      <p:to x="100000" y="100000"/>
                                    </p:animScale>
                                    <p:animScale>
                                      <p:cBhvr>
                                        <p:cTn id="77" dur="26">
                                          <p:stCondLst>
                                            <p:cond delay="1808"/>
                                          </p:stCondLst>
                                        </p:cTn>
                                        <p:tgtEl>
                                          <p:spTgt spid="16"/>
                                        </p:tgtEl>
                                      </p:cBhvr>
                                      <p:to x="100000" y="95000"/>
                                    </p:animScale>
                                    <p:animScale>
                                      <p:cBhvr>
                                        <p:cTn id="78" dur="166" decel="50000">
                                          <p:stCondLst>
                                            <p:cond delay="1834"/>
                                          </p:stCondLst>
                                        </p:cTn>
                                        <p:tgtEl>
                                          <p:spTgt spid="16"/>
                                        </p:tgtEl>
                                      </p:cBhvr>
                                      <p:to x="100000" y="100000"/>
                                    </p:animScale>
                                  </p:childTnLst>
                                </p:cTn>
                              </p:par>
                              <p:par>
                                <p:cTn id="79" presetID="6" presetClass="entr" presetSubtype="16" fill="hold"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circle(in)">
                                      <p:cBhvr>
                                        <p:cTn id="81" dur="2000"/>
                                        <p:tgtEl>
                                          <p:spTgt spid="15"/>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Effect transition="in" filter="fade">
                                      <p:cBhvr>
                                        <p:cTn id="86" dur="500"/>
                                        <p:tgtEl>
                                          <p:spTgt spid="14"/>
                                        </p:tgtEl>
                                      </p:cBhvr>
                                    </p:animEffect>
                                  </p:childTnLst>
                                </p:cTn>
                              </p:par>
                            </p:childTnLst>
                          </p:cTn>
                        </p:par>
                        <p:par>
                          <p:cTn id="87" fill="hold">
                            <p:stCondLst>
                              <p:cond delay="4500"/>
                            </p:stCondLst>
                            <p:childTnLst>
                              <p:par>
                                <p:cTn id="88" presetID="45" presetClass="entr" presetSubtype="0" fill="hold" grpId="0" nodeType="after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fade">
                                      <p:cBhvr>
                                        <p:cTn id="90" dur="2000"/>
                                        <p:tgtEl>
                                          <p:spTgt spid="19"/>
                                        </p:tgtEl>
                                      </p:cBhvr>
                                    </p:animEffect>
                                    <p:anim calcmode="lin" valueType="num">
                                      <p:cBhvr>
                                        <p:cTn id="91" dur="2000" fill="hold"/>
                                        <p:tgtEl>
                                          <p:spTgt spid="19"/>
                                        </p:tgtEl>
                                        <p:attrNameLst>
                                          <p:attrName>ppt_w</p:attrName>
                                        </p:attrNameLst>
                                      </p:cBhvr>
                                      <p:tavLst>
                                        <p:tav tm="0" fmla="#ppt_w*sin(2.5*pi*$)">
                                          <p:val>
                                            <p:fltVal val="0"/>
                                          </p:val>
                                        </p:tav>
                                        <p:tav tm="100000">
                                          <p:val>
                                            <p:fltVal val="1"/>
                                          </p:val>
                                        </p:tav>
                                      </p:tavLst>
                                    </p:anim>
                                    <p:anim calcmode="lin" valueType="num">
                                      <p:cBhvr>
                                        <p:cTn id="92" dur="2000" fill="hold"/>
                                        <p:tgtEl>
                                          <p:spTgt spid="19"/>
                                        </p:tgtEl>
                                        <p:attrNameLst>
                                          <p:attrName>ppt_h</p:attrName>
                                        </p:attrNameLst>
                                      </p:cBhvr>
                                      <p:tavLst>
                                        <p:tav tm="0">
                                          <p:val>
                                            <p:strVal val="#ppt_h"/>
                                          </p:val>
                                        </p:tav>
                                        <p:tav tm="100000">
                                          <p:val>
                                            <p:strVal val="#ppt_h"/>
                                          </p:val>
                                        </p:tav>
                                      </p:tavLst>
                                    </p:anim>
                                  </p:childTnLst>
                                </p:cTn>
                              </p:par>
                              <p:par>
                                <p:cTn id="93" presetID="53" presetClass="entr" presetSubtype="16" fill="hold" nodeType="with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fltVal val="0"/>
                                          </p:val>
                                        </p:tav>
                                        <p:tav tm="100000">
                                          <p:val>
                                            <p:strVal val="#ppt_h"/>
                                          </p:val>
                                        </p:tav>
                                      </p:tavLst>
                                    </p:anim>
                                    <p:animEffect transition="in" filter="fade">
                                      <p:cBhvr>
                                        <p:cTn id="9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14"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34000" r="-34000"/>
          </a:stretch>
        </a:blipFill>
        <a:effectLst/>
      </p:bgPr>
    </p:bg>
    <p:spTree>
      <p:nvGrpSpPr>
        <p:cNvPr id="1" name=""/>
        <p:cNvGrpSpPr/>
        <p:nvPr/>
      </p:nvGrpSpPr>
      <p:grpSpPr>
        <a:xfrm>
          <a:off x="0" y="0"/>
          <a:ext cx="0" cy="0"/>
          <a:chOff x="0" y="0"/>
          <a:chExt cx="0" cy="0"/>
        </a:xfrm>
      </p:grpSpPr>
      <p:sp>
        <p:nvSpPr>
          <p:cNvPr id="7" name="Rettangolo 6"/>
          <p:cNvSpPr/>
          <p:nvPr/>
        </p:nvSpPr>
        <p:spPr>
          <a:xfrm>
            <a:off x="179512" y="186211"/>
            <a:ext cx="5558701" cy="923330"/>
          </a:xfrm>
          <a:prstGeom prst="rect">
            <a:avLst/>
          </a:prstGeom>
          <a:solidFill>
            <a:schemeClr val="accent1">
              <a:lumMod val="40000"/>
              <a:lumOff val="60000"/>
            </a:schemeClr>
          </a:solidFill>
          <a:ln w="12700">
            <a:solidFill>
              <a:schemeClr val="bg1"/>
            </a:solidFill>
          </a:ln>
        </p:spPr>
        <p:txBody>
          <a:bodyPr wrap="none" lIns="91440" tIns="45720" rIns="91440" bIns="45720">
            <a:spAutoFit/>
          </a:bodyPr>
          <a:lstStyle/>
          <a:p>
            <a:pPr algn="ctr"/>
            <a:r>
              <a:rPr lang="it-IT"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a:t>
            </a:r>
            <a:r>
              <a:rPr lang="it-IT"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a:t>
            </a:r>
            <a:r>
              <a:rPr lang="it-IT"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astorizzazione </a:t>
            </a:r>
            <a:endParaRPr lang="it-IT"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1" y="4662708"/>
            <a:ext cx="3608883" cy="2158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asellaDiTesto 9"/>
          <p:cNvSpPr txBox="1"/>
          <p:nvPr/>
        </p:nvSpPr>
        <p:spPr>
          <a:xfrm>
            <a:off x="179512" y="1412776"/>
            <a:ext cx="4752528" cy="3139321"/>
          </a:xfrm>
          <a:prstGeom prst="rect">
            <a:avLst/>
          </a:prstGeom>
          <a:solidFill>
            <a:schemeClr val="accent5">
              <a:lumMod val="20000"/>
              <a:lumOff val="80000"/>
            </a:schemeClr>
          </a:solidFill>
          <a:ln w="12700">
            <a:solidFill>
              <a:schemeClr val="bg1"/>
            </a:solidFill>
          </a:ln>
        </p:spPr>
        <p:txBody>
          <a:bodyPr wrap="square" rtlCol="0">
            <a:spAutoFit/>
          </a:bodyPr>
          <a:lstStyle/>
          <a:p>
            <a:pPr algn="ctr"/>
            <a:r>
              <a:rPr lang="it-IT" sz="2000" b="1" dirty="0">
                <a:solidFill>
                  <a:schemeClr val="accent5">
                    <a:lumMod val="50000"/>
                  </a:schemeClr>
                </a:solidFill>
              </a:rPr>
              <a:t>La pastorizzazione </a:t>
            </a:r>
            <a:endParaRPr lang="it-IT" sz="2000" b="1" dirty="0" smtClean="0">
              <a:solidFill>
                <a:schemeClr val="accent5">
                  <a:lumMod val="50000"/>
                </a:schemeClr>
              </a:solidFill>
            </a:endParaRPr>
          </a:p>
          <a:p>
            <a:pPr algn="ctr"/>
            <a:r>
              <a:rPr lang="it-IT" dirty="0" smtClean="0"/>
              <a:t>è </a:t>
            </a:r>
            <a:r>
              <a:rPr lang="it-IT" dirty="0"/>
              <a:t>ottenuta mediante un trattamento che comporti:</a:t>
            </a:r>
          </a:p>
          <a:p>
            <a:pPr lvl="0" algn="ctr"/>
            <a:r>
              <a:rPr lang="it-IT" b="1" dirty="0" smtClean="0"/>
              <a:t>un’alta </a:t>
            </a:r>
            <a:r>
              <a:rPr lang="it-IT" b="1" dirty="0"/>
              <a:t>temperatura </a:t>
            </a:r>
            <a:r>
              <a:rPr lang="it-IT" dirty="0"/>
              <a:t>per un breve periodo (almeno 72°C per 15 secondi);</a:t>
            </a:r>
          </a:p>
          <a:p>
            <a:pPr lvl="0" algn="ctr"/>
            <a:r>
              <a:rPr lang="it-IT" b="1" dirty="0"/>
              <a:t>una bassa temperatura </a:t>
            </a:r>
            <a:r>
              <a:rPr lang="it-IT" dirty="0"/>
              <a:t>per un periodo lungo (almeno 63°C per 30 minuti</a:t>
            </a:r>
            <a:r>
              <a:rPr lang="it-IT" dirty="0" smtClean="0"/>
              <a:t>);</a:t>
            </a:r>
          </a:p>
          <a:p>
            <a:pPr lvl="0" algn="ctr"/>
            <a:r>
              <a:rPr lang="it-IT" dirty="0" smtClean="0"/>
              <a:t> </a:t>
            </a:r>
            <a:r>
              <a:rPr lang="it-IT" dirty="0"/>
              <a:t>oppure</a:t>
            </a:r>
          </a:p>
          <a:p>
            <a:pPr lvl="0" algn="ctr"/>
            <a:r>
              <a:rPr lang="it-IT" dirty="0"/>
              <a:t>qualsiasi altra combinazione tempo/temperatura che consenta di ottenere un effetto equivalente.</a:t>
            </a:r>
          </a:p>
          <a:p>
            <a:endParaRPr lang="it-IT" sz="1600" dirty="0"/>
          </a:p>
        </p:txBody>
      </p:sp>
      <p:sp>
        <p:nvSpPr>
          <p:cNvPr id="12" name="CasellaDiTesto 11"/>
          <p:cNvSpPr txBox="1"/>
          <p:nvPr/>
        </p:nvSpPr>
        <p:spPr>
          <a:xfrm rot="10800000" flipV="1">
            <a:off x="3923928" y="4726326"/>
            <a:ext cx="3918336" cy="2031325"/>
          </a:xfrm>
          <a:prstGeom prst="rect">
            <a:avLst/>
          </a:prstGeom>
          <a:solidFill>
            <a:schemeClr val="accent1">
              <a:lumMod val="40000"/>
              <a:lumOff val="60000"/>
            </a:schemeClr>
          </a:solidFill>
          <a:ln w="19050">
            <a:noFill/>
          </a:ln>
        </p:spPr>
        <p:txBody>
          <a:bodyPr wrap="square" rtlCol="0">
            <a:spAutoFit/>
          </a:bodyPr>
          <a:lstStyle/>
          <a:p>
            <a:pPr algn="ctr"/>
            <a:r>
              <a:rPr lang="it-IT" b="1" dirty="0">
                <a:latin typeface="Baskerville Old Face" panose="02020602080505020303" pitchFamily="18" charset="0"/>
              </a:rPr>
              <a:t>Non</a:t>
            </a:r>
            <a:r>
              <a:rPr lang="it-IT" dirty="0">
                <a:latin typeface="Baskerville Old Face" panose="02020602080505020303" pitchFamily="18" charset="0"/>
              </a:rPr>
              <a:t> è una sterilizzazione del latte, ma un suo risanamento dai microrganismi patogeni (es. </a:t>
            </a:r>
            <a:r>
              <a:rPr lang="it-IT" dirty="0" err="1">
                <a:latin typeface="Baskerville Old Face" panose="02020602080505020303" pitchFamily="18" charset="0"/>
              </a:rPr>
              <a:t>Mycobacterium</a:t>
            </a:r>
            <a:r>
              <a:rPr lang="it-IT" dirty="0">
                <a:latin typeface="Baskerville Old Face" panose="02020602080505020303" pitchFamily="18" charset="0"/>
              </a:rPr>
              <a:t> </a:t>
            </a:r>
            <a:r>
              <a:rPr lang="it-IT" dirty="0" err="1">
                <a:latin typeface="Baskerville Old Face" panose="02020602080505020303" pitchFamily="18" charset="0"/>
              </a:rPr>
              <a:t>tubercolosis</a:t>
            </a:r>
            <a:r>
              <a:rPr lang="it-IT" dirty="0">
                <a:latin typeface="Baskerville Old Face" panose="02020602080505020303" pitchFamily="18" charset="0"/>
              </a:rPr>
              <a:t>, Brucella </a:t>
            </a:r>
            <a:r>
              <a:rPr lang="it-IT" dirty="0" err="1">
                <a:latin typeface="Baskerville Old Face" panose="02020602080505020303" pitchFamily="18" charset="0"/>
              </a:rPr>
              <a:t>abortus</a:t>
            </a:r>
            <a:r>
              <a:rPr lang="it-IT" dirty="0">
                <a:latin typeface="Baskerville Old Face" panose="02020602080505020303" pitchFamily="18" charset="0"/>
              </a:rPr>
              <a:t>) che tende a ridurre al minimo l’alterazione delle caratteristiche organolettiche e nutritive del prodotto.</a:t>
            </a:r>
          </a:p>
        </p:txBody>
      </p:sp>
      <p:pic>
        <p:nvPicPr>
          <p:cNvPr id="14" name="Immagin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967443">
            <a:off x="4715790" y="3050922"/>
            <a:ext cx="1783885" cy="1413842"/>
          </a:xfrm>
          <a:prstGeom prst="rect">
            <a:avLst/>
          </a:prstGeom>
        </p:spPr>
      </p:pic>
      <p:pic>
        <p:nvPicPr>
          <p:cNvPr id="15" name="Immagin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04" y="5346604"/>
            <a:ext cx="1428750" cy="1428750"/>
          </a:xfrm>
          <a:prstGeom prst="rect">
            <a:avLst/>
          </a:prstGeom>
        </p:spPr>
      </p:pic>
    </p:spTree>
    <p:extLst>
      <p:ext uri="{BB962C8B-B14F-4D97-AF65-F5344CB8AC3E}">
        <p14:creationId xmlns:p14="http://schemas.microsoft.com/office/powerpoint/2010/main" val="138130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6" presetClass="entr" presetSubtype="16"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par>
                          <p:cTn id="25" fill="hold">
                            <p:stCondLst>
                              <p:cond delay="4000"/>
                            </p:stCondLst>
                            <p:childTnLst>
                              <p:par>
                                <p:cTn id="26" presetID="6"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26"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80">
                                          <p:stCondLst>
                                            <p:cond delay="0"/>
                                          </p:stCondLst>
                                        </p:cTn>
                                        <p:tgtEl>
                                          <p:spTgt spid="12"/>
                                        </p:tgtEl>
                                      </p:cBhvr>
                                    </p:animEffect>
                                    <p:anim calcmode="lin" valueType="num">
                                      <p:cBhvr>
                                        <p:cTn id="3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7" dur="26">
                                          <p:stCondLst>
                                            <p:cond delay="650"/>
                                          </p:stCondLst>
                                        </p:cTn>
                                        <p:tgtEl>
                                          <p:spTgt spid="12"/>
                                        </p:tgtEl>
                                      </p:cBhvr>
                                      <p:to x="100000" y="60000"/>
                                    </p:animScale>
                                    <p:animScale>
                                      <p:cBhvr>
                                        <p:cTn id="38" dur="166" decel="50000">
                                          <p:stCondLst>
                                            <p:cond delay="676"/>
                                          </p:stCondLst>
                                        </p:cTn>
                                        <p:tgtEl>
                                          <p:spTgt spid="12"/>
                                        </p:tgtEl>
                                      </p:cBhvr>
                                      <p:to x="100000" y="100000"/>
                                    </p:animScale>
                                    <p:animScale>
                                      <p:cBhvr>
                                        <p:cTn id="39" dur="26">
                                          <p:stCondLst>
                                            <p:cond delay="1312"/>
                                          </p:stCondLst>
                                        </p:cTn>
                                        <p:tgtEl>
                                          <p:spTgt spid="12"/>
                                        </p:tgtEl>
                                      </p:cBhvr>
                                      <p:to x="100000" y="80000"/>
                                    </p:animScale>
                                    <p:animScale>
                                      <p:cBhvr>
                                        <p:cTn id="40" dur="166" decel="50000">
                                          <p:stCondLst>
                                            <p:cond delay="1338"/>
                                          </p:stCondLst>
                                        </p:cTn>
                                        <p:tgtEl>
                                          <p:spTgt spid="12"/>
                                        </p:tgtEl>
                                      </p:cBhvr>
                                      <p:to x="100000" y="100000"/>
                                    </p:animScale>
                                    <p:animScale>
                                      <p:cBhvr>
                                        <p:cTn id="41" dur="26">
                                          <p:stCondLst>
                                            <p:cond delay="1642"/>
                                          </p:stCondLst>
                                        </p:cTn>
                                        <p:tgtEl>
                                          <p:spTgt spid="12"/>
                                        </p:tgtEl>
                                      </p:cBhvr>
                                      <p:to x="100000" y="90000"/>
                                    </p:animScale>
                                    <p:animScale>
                                      <p:cBhvr>
                                        <p:cTn id="42" dur="166" decel="50000">
                                          <p:stCondLst>
                                            <p:cond delay="1668"/>
                                          </p:stCondLst>
                                        </p:cTn>
                                        <p:tgtEl>
                                          <p:spTgt spid="12"/>
                                        </p:tgtEl>
                                      </p:cBhvr>
                                      <p:to x="100000" y="100000"/>
                                    </p:animScale>
                                    <p:animScale>
                                      <p:cBhvr>
                                        <p:cTn id="43" dur="26">
                                          <p:stCondLst>
                                            <p:cond delay="1808"/>
                                          </p:stCondLst>
                                        </p:cTn>
                                        <p:tgtEl>
                                          <p:spTgt spid="12"/>
                                        </p:tgtEl>
                                      </p:cBhvr>
                                      <p:to x="100000" y="95000"/>
                                    </p:animScale>
                                    <p:animScale>
                                      <p:cBhvr>
                                        <p:cTn id="44" dur="166" decel="50000">
                                          <p:stCondLst>
                                            <p:cond delay="1834"/>
                                          </p:stCondLst>
                                        </p:cTn>
                                        <p:tgtEl>
                                          <p:spTgt spid="12"/>
                                        </p:tgtEl>
                                      </p:cBhvr>
                                      <p:to x="100000" y="100000"/>
                                    </p:animScale>
                                  </p:childTnLst>
                                </p:cTn>
                              </p:par>
                              <p:par>
                                <p:cTn id="45" presetID="6"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2000"/>
                                        <p:tgtEl>
                                          <p:spTgt spid="15"/>
                                        </p:tgtEl>
                                      </p:cBhvr>
                                    </p:animEffect>
                                  </p:childTnLst>
                                </p:cTn>
                              </p:par>
                              <p:par>
                                <p:cTn id="48" presetID="22" presetClass="entr" presetSubtype="4"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l="-34000" r="-34000"/>
          </a:stretch>
        </a:blipFill>
        <a:effectLst/>
      </p:bgPr>
    </p:bg>
    <p:spTree>
      <p:nvGrpSpPr>
        <p:cNvPr id="1" name=""/>
        <p:cNvGrpSpPr/>
        <p:nvPr/>
      </p:nvGrpSpPr>
      <p:grpSpPr>
        <a:xfrm>
          <a:off x="0" y="0"/>
          <a:ext cx="0" cy="0"/>
          <a:chOff x="0" y="0"/>
          <a:chExt cx="0" cy="0"/>
        </a:xfrm>
      </p:grpSpPr>
      <p:sp>
        <p:nvSpPr>
          <p:cNvPr id="4" name="CasellaDiTesto 3"/>
          <p:cNvSpPr txBox="1"/>
          <p:nvPr/>
        </p:nvSpPr>
        <p:spPr>
          <a:xfrm>
            <a:off x="179512" y="476672"/>
            <a:ext cx="3744416" cy="5632311"/>
          </a:xfrm>
          <a:prstGeom prst="rect">
            <a:avLst/>
          </a:prstGeom>
          <a:solidFill>
            <a:schemeClr val="accent2">
              <a:lumMod val="60000"/>
              <a:lumOff val="40000"/>
            </a:schemeClr>
          </a:solidFill>
          <a:ln>
            <a:solidFill>
              <a:schemeClr val="bg1"/>
            </a:solidFill>
          </a:ln>
        </p:spPr>
        <p:txBody>
          <a:bodyPr wrap="square" rtlCol="0">
            <a:spAutoFit/>
          </a:bodyPr>
          <a:lstStyle/>
          <a:p>
            <a:pPr algn="ctr"/>
            <a:r>
              <a:rPr lang="it-IT" sz="2000" dirty="0">
                <a:latin typeface="Baskerville Old Face" panose="02020602080505020303" pitchFamily="18" charset="0"/>
              </a:rPr>
              <a:t>In base al rapporto tempo/temperatura si distinguono:</a:t>
            </a:r>
            <a:endParaRPr lang="it-IT" dirty="0">
              <a:latin typeface="Baskerville Old Face" panose="02020602080505020303" pitchFamily="18" charset="0"/>
            </a:endParaRPr>
          </a:p>
          <a:p>
            <a:pPr lvl="0" algn="ctr"/>
            <a:r>
              <a:rPr lang="it-IT" sz="2000" b="1" dirty="0">
                <a:latin typeface="Baskerville Old Face" panose="02020602080505020303" pitchFamily="18" charset="0"/>
              </a:rPr>
              <a:t>Pastorizzazione bassa </a:t>
            </a:r>
            <a:r>
              <a:rPr lang="it-IT" sz="2000" dirty="0" smtClean="0">
                <a:latin typeface="Baskerville Old Face" panose="02020602080505020303" pitchFamily="18" charset="0"/>
              </a:rPr>
              <a:t>63°C </a:t>
            </a:r>
            <a:r>
              <a:rPr lang="it-IT" sz="2000" dirty="0">
                <a:latin typeface="Baskerville Old Face" panose="02020602080505020303" pitchFamily="18" charset="0"/>
              </a:rPr>
              <a:t>per 30 minuti.</a:t>
            </a:r>
            <a:br>
              <a:rPr lang="it-IT" sz="2000" dirty="0">
                <a:latin typeface="Baskerville Old Face" panose="02020602080505020303" pitchFamily="18" charset="0"/>
              </a:rPr>
            </a:br>
            <a:r>
              <a:rPr lang="it-IT" sz="2000" dirty="0">
                <a:latin typeface="Baskerville Old Face" panose="02020602080505020303" pitchFamily="18" charset="0"/>
              </a:rPr>
              <a:t>poco usata perché:</a:t>
            </a:r>
            <a:endParaRPr lang="it-IT" dirty="0">
              <a:latin typeface="Baskerville Old Face" panose="02020602080505020303" pitchFamily="18" charset="0"/>
            </a:endParaRPr>
          </a:p>
          <a:p>
            <a:pPr lvl="1" algn="ctr"/>
            <a:r>
              <a:rPr lang="it-IT" sz="2000" dirty="0">
                <a:latin typeface="Baskerville Old Face" panose="02020602080505020303" pitchFamily="18" charset="0"/>
              </a:rPr>
              <a:t>installazione voluminosa;</a:t>
            </a:r>
            <a:endParaRPr lang="it-IT" dirty="0">
              <a:latin typeface="Baskerville Old Face" panose="02020602080505020303" pitchFamily="18" charset="0"/>
            </a:endParaRPr>
          </a:p>
          <a:p>
            <a:pPr lvl="1" algn="ctr"/>
            <a:r>
              <a:rPr lang="it-IT" sz="2000" dirty="0">
                <a:latin typeface="Baskerville Old Face" panose="02020602080505020303" pitchFamily="18" charset="0"/>
              </a:rPr>
              <a:t>moltiplicazione termofili;</a:t>
            </a:r>
            <a:endParaRPr lang="it-IT" dirty="0">
              <a:latin typeface="Baskerville Old Face" panose="02020602080505020303" pitchFamily="18" charset="0"/>
            </a:endParaRPr>
          </a:p>
          <a:p>
            <a:pPr lvl="1" algn="ctr"/>
            <a:r>
              <a:rPr lang="it-IT" sz="2000" dirty="0">
                <a:latin typeface="Baskerville Old Face" panose="02020602080505020303" pitchFamily="18" charset="0"/>
              </a:rPr>
              <a:t>schiuma da evitare.</a:t>
            </a:r>
            <a:endParaRPr lang="it-IT" dirty="0">
              <a:latin typeface="Baskerville Old Face" panose="02020602080505020303" pitchFamily="18" charset="0"/>
            </a:endParaRPr>
          </a:p>
          <a:p>
            <a:pPr lvl="0" algn="ctr"/>
            <a:r>
              <a:rPr lang="it-IT" sz="2000" b="1" dirty="0">
                <a:latin typeface="Baskerville Old Face" panose="02020602080505020303" pitchFamily="18" charset="0"/>
              </a:rPr>
              <a:t>Pastorizzazione alta </a:t>
            </a:r>
            <a:r>
              <a:rPr lang="it-IT" sz="2000" dirty="0">
                <a:latin typeface="Baskerville Old Face" panose="02020602080505020303" pitchFamily="18" charset="0"/>
              </a:rPr>
              <a:t>:</a:t>
            </a:r>
            <a:r>
              <a:rPr lang="it-IT" sz="2000" dirty="0" smtClean="0">
                <a:latin typeface="Baskerville Old Face" panose="02020602080505020303" pitchFamily="18" charset="0"/>
              </a:rPr>
              <a:t>72</a:t>
            </a:r>
            <a:r>
              <a:rPr lang="it-IT" sz="2000" dirty="0">
                <a:latin typeface="Baskerville Old Face" panose="02020602080505020303" pitchFamily="18" charset="0"/>
              </a:rPr>
              <a:t>°-78°C per 15-20 secondi</a:t>
            </a:r>
            <a:br>
              <a:rPr lang="it-IT" sz="2000" dirty="0">
                <a:latin typeface="Baskerville Old Face" panose="02020602080505020303" pitchFamily="18" charset="0"/>
              </a:rPr>
            </a:br>
            <a:r>
              <a:rPr lang="it-IT" sz="2000" dirty="0">
                <a:latin typeface="Baskerville Old Face" panose="02020602080505020303" pitchFamily="18" charset="0"/>
              </a:rPr>
              <a:t>più usata perché:</a:t>
            </a:r>
            <a:endParaRPr lang="it-IT" dirty="0">
              <a:latin typeface="Baskerville Old Face" panose="02020602080505020303" pitchFamily="18" charset="0"/>
            </a:endParaRPr>
          </a:p>
          <a:p>
            <a:pPr lvl="1" algn="ctr"/>
            <a:r>
              <a:rPr lang="it-IT" sz="2000" dirty="0">
                <a:latin typeface="Baskerville Old Face" panose="02020602080505020303" pitchFamily="18" charset="0"/>
              </a:rPr>
              <a:t>minimi effetti sulla costituzione del latte;</a:t>
            </a:r>
            <a:endParaRPr lang="it-IT" dirty="0">
              <a:latin typeface="Baskerville Old Face" panose="02020602080505020303" pitchFamily="18" charset="0"/>
            </a:endParaRPr>
          </a:p>
          <a:p>
            <a:pPr lvl="1" algn="ctr"/>
            <a:r>
              <a:rPr lang="it-IT" sz="2000" dirty="0">
                <a:latin typeface="Baskerville Old Face" panose="02020602080505020303" pitchFamily="18" charset="0"/>
              </a:rPr>
              <a:t>le proteine non risultano modificate;</a:t>
            </a:r>
            <a:endParaRPr lang="it-IT" dirty="0">
              <a:latin typeface="Baskerville Old Face" panose="02020602080505020303" pitchFamily="18" charset="0"/>
            </a:endParaRPr>
          </a:p>
          <a:p>
            <a:pPr lvl="1" algn="ctr"/>
            <a:r>
              <a:rPr lang="it-IT" sz="2000" dirty="0">
                <a:latin typeface="Baskerville Old Face" panose="02020602080505020303" pitchFamily="18" charset="0"/>
              </a:rPr>
              <a:t>le vitamine quasi interamente conservate.</a:t>
            </a:r>
            <a:endParaRPr lang="it-IT" dirty="0">
              <a:latin typeface="Baskerville Old Face" panose="02020602080505020303" pitchFamily="18" charset="0"/>
            </a:endParaRPr>
          </a:p>
          <a:p>
            <a:pPr algn="ctr"/>
            <a:endParaRPr lang="it-IT" sz="2000" dirty="0">
              <a:latin typeface="Baskerville Old Face" panose="02020602080505020303" pitchFamily="18" charset="0"/>
            </a:endParaRPr>
          </a:p>
        </p:txBody>
      </p:sp>
      <p:sp>
        <p:nvSpPr>
          <p:cNvPr id="5" name="CasellaDiTesto 4"/>
          <p:cNvSpPr txBox="1"/>
          <p:nvPr/>
        </p:nvSpPr>
        <p:spPr>
          <a:xfrm>
            <a:off x="4211960" y="4581128"/>
            <a:ext cx="4680520" cy="1908215"/>
          </a:xfrm>
          <a:prstGeom prst="rect">
            <a:avLst/>
          </a:prstGeom>
          <a:solidFill>
            <a:schemeClr val="accent2">
              <a:lumMod val="40000"/>
              <a:lumOff val="60000"/>
            </a:schemeClr>
          </a:solidFill>
          <a:ln>
            <a:solidFill>
              <a:schemeClr val="bg1"/>
            </a:solidFill>
          </a:ln>
        </p:spPr>
        <p:txBody>
          <a:bodyPr wrap="square" rtlCol="0">
            <a:spAutoFit/>
          </a:bodyPr>
          <a:lstStyle/>
          <a:p>
            <a:pPr algn="ctr"/>
            <a:r>
              <a:rPr lang="it-IT" sz="2000" dirty="0">
                <a:latin typeface="Baskerville Old Face" panose="02020602080505020303" pitchFamily="18" charset="0"/>
              </a:rPr>
              <a:t>La t</a:t>
            </a:r>
            <a:r>
              <a:rPr lang="it-IT" sz="2000" b="1" dirty="0">
                <a:latin typeface="Baskerville Old Face" panose="02020602080505020303" pitchFamily="18" charset="0"/>
              </a:rPr>
              <a:t>emperatura</a:t>
            </a:r>
            <a:r>
              <a:rPr lang="it-IT" sz="2000" dirty="0">
                <a:latin typeface="Baskerville Old Face" panose="02020602080505020303" pitchFamily="18" charset="0"/>
              </a:rPr>
              <a:t> di pastorizzazione è legata a</a:t>
            </a:r>
            <a:r>
              <a:rPr lang="it-IT" sz="2000" dirty="0" smtClean="0">
                <a:latin typeface="Baskerville Old Face" panose="02020602080505020303" pitchFamily="18" charset="0"/>
              </a:rPr>
              <a:t>:</a:t>
            </a:r>
          </a:p>
          <a:p>
            <a:pPr algn="ctr"/>
            <a:endParaRPr lang="it-IT" sz="2000" dirty="0">
              <a:latin typeface="Baskerville Old Face" panose="02020602080505020303" pitchFamily="18" charset="0"/>
            </a:endParaRPr>
          </a:p>
          <a:p>
            <a:pPr marL="285750" lvl="0" indent="-285750" algn="ctr">
              <a:buFont typeface="Arial" panose="020B0604020202020204" pitchFamily="34" charset="0"/>
              <a:buChar char="•"/>
            </a:pPr>
            <a:r>
              <a:rPr lang="it-IT" sz="2000" b="1" dirty="0">
                <a:latin typeface="Baskerville Old Face" panose="02020602080505020303" pitchFamily="18" charset="0"/>
              </a:rPr>
              <a:t>temperatura da raggiungere;</a:t>
            </a:r>
          </a:p>
          <a:p>
            <a:pPr marL="285750" lvl="0" indent="-285750" algn="ctr">
              <a:buFont typeface="Arial" panose="020B0604020202020204" pitchFamily="34" charset="0"/>
              <a:buChar char="•"/>
            </a:pPr>
            <a:r>
              <a:rPr lang="it-IT" sz="2000" b="1" dirty="0">
                <a:latin typeface="Baskerville Old Face" panose="02020602080505020303" pitchFamily="18" charset="0"/>
              </a:rPr>
              <a:t>durata di esposizione a quella data temperatura</a:t>
            </a:r>
            <a:r>
              <a:rPr lang="it-IT" sz="2000" dirty="0">
                <a:latin typeface="Baskerville Old Face" panose="02020602080505020303" pitchFamily="18" charset="0"/>
              </a:rPr>
              <a:t>.</a:t>
            </a:r>
          </a:p>
          <a:p>
            <a:endParaRPr lang="it-IT"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251" y="476672"/>
            <a:ext cx="3451579" cy="3705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013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45"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000" b="-1000"/>
          </a:stretch>
        </a:blipFill>
        <a:effectLst/>
      </p:bgPr>
    </p:bg>
    <p:spTree>
      <p:nvGrpSpPr>
        <p:cNvPr id="1" name=""/>
        <p:cNvGrpSpPr/>
        <p:nvPr/>
      </p:nvGrpSpPr>
      <p:grpSpPr>
        <a:xfrm>
          <a:off x="0" y="0"/>
          <a:ext cx="0" cy="0"/>
          <a:chOff x="0" y="0"/>
          <a:chExt cx="0" cy="0"/>
        </a:xfrm>
      </p:grpSpPr>
      <p:sp>
        <p:nvSpPr>
          <p:cNvPr id="4" name="CasellaDiTesto 3"/>
          <p:cNvSpPr txBox="1"/>
          <p:nvPr/>
        </p:nvSpPr>
        <p:spPr>
          <a:xfrm>
            <a:off x="168650" y="1181459"/>
            <a:ext cx="3755278" cy="5632311"/>
          </a:xfrm>
          <a:prstGeom prst="rect">
            <a:avLst/>
          </a:prstGeom>
          <a:solidFill>
            <a:schemeClr val="accent5">
              <a:lumMod val="60000"/>
              <a:lumOff val="40000"/>
            </a:schemeClr>
          </a:solidFill>
        </p:spPr>
        <p:txBody>
          <a:bodyPr wrap="square" rtlCol="0">
            <a:spAutoFit/>
          </a:bodyPr>
          <a:lstStyle/>
          <a:p>
            <a:endParaRPr lang="it-IT" sz="2000" dirty="0">
              <a:latin typeface="Baskerville Old Face" panose="02020602080505020303" pitchFamily="18" charset="0"/>
            </a:endParaRPr>
          </a:p>
          <a:p>
            <a:pPr algn="ctr"/>
            <a:r>
              <a:rPr lang="it-IT" sz="2000" b="1" dirty="0">
                <a:solidFill>
                  <a:srgbClr val="0070C0"/>
                </a:solidFill>
                <a:latin typeface="Baskerville Old Face" panose="02020602080505020303" pitchFamily="18" charset="0"/>
              </a:rPr>
              <a:t>Latti tradizionali</a:t>
            </a:r>
          </a:p>
          <a:p>
            <a:r>
              <a:rPr lang="it-IT" sz="2000" b="1" dirty="0">
                <a:latin typeface="Baskerville Old Face" panose="02020602080505020303" pitchFamily="18" charset="0"/>
              </a:rPr>
              <a:t>Latti che non hanno subito particolari modifiche </a:t>
            </a:r>
            <a:r>
              <a:rPr lang="it-IT" sz="2000" dirty="0">
                <a:latin typeface="Baskerville Old Face" panose="02020602080505020303" pitchFamily="18" charset="0"/>
              </a:rPr>
              <a:t>alla composizione se non una addizione o riduzione del titolo in grasso</a:t>
            </a:r>
            <a:r>
              <a:rPr lang="it-IT" sz="2000" dirty="0" smtClean="0">
                <a:latin typeface="Baskerville Old Face" panose="02020602080505020303" pitchFamily="18" charset="0"/>
              </a:rPr>
              <a:t>.</a:t>
            </a:r>
          </a:p>
          <a:p>
            <a:endParaRPr lang="it-IT" sz="2000" dirty="0">
              <a:latin typeface="Baskerville Old Face" panose="02020602080505020303" pitchFamily="18" charset="0"/>
            </a:endParaRPr>
          </a:p>
          <a:p>
            <a:pPr algn="ctr"/>
            <a:r>
              <a:rPr lang="it-IT" sz="2000" b="1" dirty="0">
                <a:solidFill>
                  <a:srgbClr val="0070C0"/>
                </a:solidFill>
                <a:latin typeface="Baskerville Old Face" panose="02020602080505020303" pitchFamily="18" charset="0"/>
              </a:rPr>
              <a:t>Latti modificati</a:t>
            </a:r>
          </a:p>
          <a:p>
            <a:r>
              <a:rPr lang="it-IT" sz="2000" b="1" dirty="0">
                <a:latin typeface="Baskerville Old Face" panose="02020602080505020303" pitchFamily="18" charset="0"/>
              </a:rPr>
              <a:t>Latti che </a:t>
            </a:r>
            <a:r>
              <a:rPr lang="it-IT" sz="2000" dirty="0">
                <a:latin typeface="Baskerville Old Face" panose="02020602080505020303" pitchFamily="18" charset="0"/>
              </a:rPr>
              <a:t>attraverso procedimenti più ho meno complicati </a:t>
            </a:r>
            <a:r>
              <a:rPr lang="it-IT" sz="2000" b="1" dirty="0">
                <a:latin typeface="Baskerville Old Face" panose="02020602080505020303" pitchFamily="18" charset="0"/>
              </a:rPr>
              <a:t>hanno subito aggiunte di ingredienti </a:t>
            </a:r>
            <a:r>
              <a:rPr lang="it-IT" sz="2000" dirty="0">
                <a:latin typeface="Baskerville Old Face" panose="02020602080505020303" pitchFamily="18" charset="0"/>
              </a:rPr>
              <a:t>particolari o sottrazione di qualche componente.</a:t>
            </a:r>
          </a:p>
          <a:p>
            <a:r>
              <a:rPr lang="it-IT" sz="2000" dirty="0">
                <a:latin typeface="Baskerville Old Face" panose="02020602080505020303" pitchFamily="18" charset="0"/>
              </a:rPr>
              <a:t>I latti tradizionali sono classificati in base al tenore in grasso e/o in base al trattamento termico subito.</a:t>
            </a:r>
          </a:p>
          <a:p>
            <a:endParaRPr lang="it-IT" sz="2000" dirty="0">
              <a:latin typeface="Baskerville Old Face" panose="02020602080505020303" pitchFamily="18" charset="0"/>
            </a:endParaRPr>
          </a:p>
        </p:txBody>
      </p:sp>
      <p:sp>
        <p:nvSpPr>
          <p:cNvPr id="5" name="CasellaDiTesto 4"/>
          <p:cNvSpPr txBox="1"/>
          <p:nvPr/>
        </p:nvSpPr>
        <p:spPr>
          <a:xfrm>
            <a:off x="200108" y="128415"/>
            <a:ext cx="3539253" cy="984885"/>
          </a:xfrm>
          <a:prstGeom prst="rect">
            <a:avLst/>
          </a:prstGeom>
          <a:solidFill>
            <a:srgbClr val="00B0F0"/>
          </a:solidFill>
        </p:spPr>
        <p:txBody>
          <a:bodyPr wrap="square" rtlCol="0">
            <a:spAutoFit/>
          </a:bodyPr>
          <a:lstStyle/>
          <a:p>
            <a:pPr algn="ctr"/>
            <a:r>
              <a:rPr lang="it-IT" sz="2000" b="1" dirty="0" smtClean="0">
                <a:latin typeface="Baskerville Old Face" panose="02020602080505020303" pitchFamily="18" charset="0"/>
              </a:rPr>
              <a:t>Tipologie di latte alimentare in commercio</a:t>
            </a:r>
            <a:r>
              <a:rPr lang="it-IT" b="1" dirty="0" smtClean="0"/>
              <a:t>:</a:t>
            </a:r>
          </a:p>
          <a:p>
            <a:endParaRPr lang="it-IT" dirty="0"/>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7665" y="1113300"/>
            <a:ext cx="1607840" cy="1656578"/>
          </a:xfrm>
          <a:prstGeom prst="rect">
            <a:avLst/>
          </a:prstGeom>
          <a:ln>
            <a:noFill/>
          </a:ln>
          <a:effectLst>
            <a:softEdge rad="112500"/>
          </a:effectLst>
        </p:spPr>
      </p:pic>
      <p:sp>
        <p:nvSpPr>
          <p:cNvPr id="8" name="CasellaDiTesto 7"/>
          <p:cNvSpPr txBox="1"/>
          <p:nvPr/>
        </p:nvSpPr>
        <p:spPr>
          <a:xfrm>
            <a:off x="5621451" y="128415"/>
            <a:ext cx="3336141" cy="923330"/>
          </a:xfrm>
          <a:prstGeom prst="rect">
            <a:avLst/>
          </a:prstGeom>
          <a:solidFill>
            <a:schemeClr val="accent2">
              <a:lumMod val="40000"/>
              <a:lumOff val="60000"/>
            </a:schemeClr>
          </a:solidFill>
        </p:spPr>
        <p:txBody>
          <a:bodyPr wrap="square" rtlCol="0">
            <a:spAutoFit/>
          </a:bodyPr>
          <a:lstStyle/>
          <a:p>
            <a:pPr algn="ctr"/>
            <a:r>
              <a:rPr lang="it-IT" b="1" dirty="0"/>
              <a:t>Classificazione in base al tenore in </a:t>
            </a:r>
            <a:r>
              <a:rPr lang="it-IT" b="1" dirty="0" smtClean="0"/>
              <a:t>grasso:</a:t>
            </a:r>
            <a:endParaRPr lang="it-IT" dirty="0"/>
          </a:p>
          <a:p>
            <a:endParaRPr lang="it-IT" dirty="0"/>
          </a:p>
        </p:txBody>
      </p:sp>
      <p:sp>
        <p:nvSpPr>
          <p:cNvPr id="9" name="CasellaDiTesto 8"/>
          <p:cNvSpPr txBox="1"/>
          <p:nvPr/>
        </p:nvSpPr>
        <p:spPr>
          <a:xfrm>
            <a:off x="5824633" y="1862444"/>
            <a:ext cx="1389740" cy="400110"/>
          </a:xfrm>
          <a:prstGeom prst="rect">
            <a:avLst/>
          </a:prstGeom>
          <a:solidFill>
            <a:schemeClr val="accent1">
              <a:lumMod val="60000"/>
              <a:lumOff val="40000"/>
            </a:schemeClr>
          </a:solidFill>
        </p:spPr>
        <p:txBody>
          <a:bodyPr wrap="none" rtlCol="0">
            <a:spAutoFit/>
          </a:bodyPr>
          <a:lstStyle/>
          <a:p>
            <a:pPr algn="ctr"/>
            <a:r>
              <a:rPr lang="it-IT" sz="2000" dirty="0">
                <a:latin typeface="Baskerville Old Face" panose="02020602080505020303" pitchFamily="18" charset="0"/>
              </a:rPr>
              <a:t>Latte intero</a:t>
            </a:r>
          </a:p>
        </p:txBody>
      </p:sp>
      <p:sp>
        <p:nvSpPr>
          <p:cNvPr id="10" name="CasellaDiTesto 9"/>
          <p:cNvSpPr txBox="1"/>
          <p:nvPr/>
        </p:nvSpPr>
        <p:spPr>
          <a:xfrm>
            <a:off x="4483096" y="3821650"/>
            <a:ext cx="1735348" cy="400110"/>
          </a:xfrm>
          <a:prstGeom prst="rect">
            <a:avLst/>
          </a:prstGeom>
          <a:solidFill>
            <a:schemeClr val="accent3">
              <a:lumMod val="60000"/>
              <a:lumOff val="40000"/>
            </a:schemeClr>
          </a:solidFill>
        </p:spPr>
        <p:txBody>
          <a:bodyPr wrap="none" rtlCol="0">
            <a:spAutoFit/>
          </a:bodyPr>
          <a:lstStyle/>
          <a:p>
            <a:pPr algn="ctr"/>
            <a:r>
              <a:rPr lang="it-IT" sz="2000" dirty="0" smtClean="0">
                <a:latin typeface="Baskerville Old Face" panose="02020602080505020303" pitchFamily="18" charset="0"/>
              </a:rPr>
              <a:t>Latte scremato</a:t>
            </a:r>
          </a:p>
        </p:txBody>
      </p:sp>
      <p:sp>
        <p:nvSpPr>
          <p:cNvPr id="11" name="CasellaDiTesto 10"/>
          <p:cNvSpPr txBox="1"/>
          <p:nvPr/>
        </p:nvSpPr>
        <p:spPr>
          <a:xfrm>
            <a:off x="5874854" y="5709156"/>
            <a:ext cx="3161699" cy="400110"/>
          </a:xfrm>
          <a:prstGeom prst="rect">
            <a:avLst/>
          </a:prstGeom>
          <a:solidFill>
            <a:schemeClr val="accent5">
              <a:lumMod val="60000"/>
              <a:lumOff val="40000"/>
            </a:schemeClr>
          </a:solidFill>
        </p:spPr>
        <p:txBody>
          <a:bodyPr wrap="none" rtlCol="0">
            <a:spAutoFit/>
          </a:bodyPr>
          <a:lstStyle/>
          <a:p>
            <a:r>
              <a:rPr lang="it-IT" sz="2000" dirty="0" smtClean="0">
                <a:latin typeface="Baskerville Old Face" panose="02020602080505020303" pitchFamily="18" charset="0"/>
              </a:rPr>
              <a:t>Latte parzialmente scremato</a:t>
            </a:r>
          </a:p>
        </p:txBody>
      </p:sp>
      <p:pic>
        <p:nvPicPr>
          <p:cNvPr id="15" name="Immagin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3010305"/>
            <a:ext cx="2022799" cy="2022799"/>
          </a:xfrm>
          <a:prstGeom prst="rect">
            <a:avLst/>
          </a:prstGeom>
        </p:spPr>
      </p:pic>
      <p:pic>
        <p:nvPicPr>
          <p:cNvPr id="16" name="Immagin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1959" y="5019409"/>
            <a:ext cx="1662895" cy="1744162"/>
          </a:xfrm>
          <a:prstGeom prst="rect">
            <a:avLst/>
          </a:prstGeom>
        </p:spPr>
      </p:pic>
      <p:pic>
        <p:nvPicPr>
          <p:cNvPr id="17" name="Immagin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9564" y="1226761"/>
            <a:ext cx="1220242" cy="1671477"/>
          </a:xfrm>
          <a:prstGeom prst="rect">
            <a:avLst/>
          </a:prstGeom>
        </p:spPr>
      </p:pic>
      <p:pic>
        <p:nvPicPr>
          <p:cNvPr id="19" name="Immagin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7613" y="267405"/>
            <a:ext cx="1703838" cy="645350"/>
          </a:xfrm>
          <a:prstGeom prst="rect">
            <a:avLst/>
          </a:prstGeom>
        </p:spPr>
      </p:pic>
      <p:pic>
        <p:nvPicPr>
          <p:cNvPr id="20" name="Immagin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4832" y="3821650"/>
            <a:ext cx="2051721" cy="1628831"/>
          </a:xfrm>
          <a:prstGeom prst="rect">
            <a:avLst/>
          </a:prstGeom>
          <a:ln>
            <a:noFill/>
          </a:ln>
          <a:effectLst>
            <a:softEdge rad="112500"/>
          </a:effectLst>
        </p:spPr>
      </p:pic>
    </p:spTree>
    <p:extLst>
      <p:ext uri="{BB962C8B-B14F-4D97-AF65-F5344CB8AC3E}">
        <p14:creationId xmlns:p14="http://schemas.microsoft.com/office/powerpoint/2010/main" val="339664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80">
                                          <p:stCondLst>
                                            <p:cond delay="0"/>
                                          </p:stCondLst>
                                        </p:cTn>
                                        <p:tgtEl>
                                          <p:spTgt spid="4"/>
                                        </p:tgtEl>
                                      </p:cBhvr>
                                    </p:animEffect>
                                    <p:anim calcmode="lin" valueType="num">
                                      <p:cBhvr>
                                        <p:cTn id="1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 dur="26">
                                          <p:stCondLst>
                                            <p:cond delay="650"/>
                                          </p:stCondLst>
                                        </p:cTn>
                                        <p:tgtEl>
                                          <p:spTgt spid="4"/>
                                        </p:tgtEl>
                                      </p:cBhvr>
                                      <p:to x="100000" y="60000"/>
                                    </p:animScale>
                                    <p:animScale>
                                      <p:cBhvr>
                                        <p:cTn id="17" dur="166" decel="50000">
                                          <p:stCondLst>
                                            <p:cond delay="676"/>
                                          </p:stCondLst>
                                        </p:cTn>
                                        <p:tgtEl>
                                          <p:spTgt spid="4"/>
                                        </p:tgtEl>
                                      </p:cBhvr>
                                      <p:to x="100000" y="100000"/>
                                    </p:animScale>
                                    <p:animScale>
                                      <p:cBhvr>
                                        <p:cTn id="18" dur="26">
                                          <p:stCondLst>
                                            <p:cond delay="1312"/>
                                          </p:stCondLst>
                                        </p:cTn>
                                        <p:tgtEl>
                                          <p:spTgt spid="4"/>
                                        </p:tgtEl>
                                      </p:cBhvr>
                                      <p:to x="100000" y="80000"/>
                                    </p:animScale>
                                    <p:animScale>
                                      <p:cBhvr>
                                        <p:cTn id="19" dur="166" decel="50000">
                                          <p:stCondLst>
                                            <p:cond delay="1338"/>
                                          </p:stCondLst>
                                        </p:cTn>
                                        <p:tgtEl>
                                          <p:spTgt spid="4"/>
                                        </p:tgtEl>
                                      </p:cBhvr>
                                      <p:to x="100000" y="100000"/>
                                    </p:animScale>
                                    <p:animScale>
                                      <p:cBhvr>
                                        <p:cTn id="20" dur="26">
                                          <p:stCondLst>
                                            <p:cond delay="1642"/>
                                          </p:stCondLst>
                                        </p:cTn>
                                        <p:tgtEl>
                                          <p:spTgt spid="4"/>
                                        </p:tgtEl>
                                      </p:cBhvr>
                                      <p:to x="100000" y="90000"/>
                                    </p:animScale>
                                    <p:animScale>
                                      <p:cBhvr>
                                        <p:cTn id="21" dur="166" decel="50000">
                                          <p:stCondLst>
                                            <p:cond delay="1668"/>
                                          </p:stCondLst>
                                        </p:cTn>
                                        <p:tgtEl>
                                          <p:spTgt spid="4"/>
                                        </p:tgtEl>
                                      </p:cBhvr>
                                      <p:to x="100000" y="100000"/>
                                    </p:animScale>
                                    <p:animScale>
                                      <p:cBhvr>
                                        <p:cTn id="22" dur="26">
                                          <p:stCondLst>
                                            <p:cond delay="1808"/>
                                          </p:stCondLst>
                                        </p:cTn>
                                        <p:tgtEl>
                                          <p:spTgt spid="4"/>
                                        </p:tgtEl>
                                      </p:cBhvr>
                                      <p:to x="100000" y="95000"/>
                                    </p:animScale>
                                    <p:animScale>
                                      <p:cBhvr>
                                        <p:cTn id="23" dur="166" decel="50000">
                                          <p:stCondLst>
                                            <p:cond delay="1834"/>
                                          </p:stCondLst>
                                        </p:cTn>
                                        <p:tgtEl>
                                          <p:spTgt spid="4"/>
                                        </p:tgtEl>
                                      </p:cBhvr>
                                      <p:to x="100000" y="100000"/>
                                    </p:animScale>
                                  </p:childTnLst>
                                </p:cTn>
                              </p:par>
                            </p:childTnLst>
                          </p:cTn>
                        </p:par>
                        <p:par>
                          <p:cTn id="24" fill="hold">
                            <p:stCondLst>
                              <p:cond delay="2000"/>
                            </p:stCondLst>
                            <p:childTnLst>
                              <p:par>
                                <p:cTn id="25" presetID="6" presetClass="entr" presetSubtype="16"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26"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childTnLst>
                          </p:cTn>
                        </p:par>
                        <p:par>
                          <p:cTn id="44" fill="hold">
                            <p:stCondLst>
                              <p:cond delay="4000"/>
                            </p:stCondLst>
                            <p:childTnLst>
                              <p:par>
                                <p:cTn id="45" presetID="6" presetClass="entr" presetSubtype="16"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circle(in)">
                                      <p:cBhvr>
                                        <p:cTn id="50" dur="2000"/>
                                        <p:tgtEl>
                                          <p:spTgt spid="9"/>
                                        </p:tgtEl>
                                      </p:cBhvr>
                                    </p:animEffect>
                                  </p:childTnLst>
                                </p:cTn>
                              </p:par>
                            </p:childTnLst>
                          </p:cTn>
                        </p:par>
                        <p:par>
                          <p:cTn id="51" fill="hold">
                            <p:stCondLst>
                              <p:cond delay="6000"/>
                            </p:stCondLst>
                            <p:childTnLst>
                              <p:par>
                                <p:cTn id="52" presetID="6" presetClass="entr" presetSubtype="16"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down)">
                                      <p:cBhvr>
                                        <p:cTn id="57" dur="500"/>
                                        <p:tgtEl>
                                          <p:spTgt spid="10"/>
                                        </p:tgtEl>
                                      </p:cBhvr>
                                    </p:animEffect>
                                  </p:childTnLst>
                                </p:cTn>
                              </p:par>
                            </p:childTnLst>
                          </p:cTn>
                        </p:par>
                        <p:par>
                          <p:cTn id="58" fill="hold">
                            <p:stCondLst>
                              <p:cond delay="8000"/>
                            </p:stCondLst>
                            <p:childTnLst>
                              <p:par>
                                <p:cTn id="59" presetID="6" presetClass="entr" presetSubtype="16"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circle(in)">
                                      <p:cBhvr>
                                        <p:cTn id="61" dur="2000"/>
                                        <p:tgtEl>
                                          <p:spTgt spid="16"/>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down)">
                                      <p:cBhvr>
                                        <p:cTn id="64" dur="500"/>
                                        <p:tgtEl>
                                          <p:spTgt spid="11"/>
                                        </p:tgtEl>
                                      </p:cBhvr>
                                    </p:animEffect>
                                  </p:childTnLst>
                                </p:cTn>
                              </p:par>
                            </p:childTnLst>
                          </p:cTn>
                        </p:par>
                        <p:par>
                          <p:cTn id="65" fill="hold">
                            <p:stCondLst>
                              <p:cond delay="10000"/>
                            </p:stCondLst>
                            <p:childTnLst>
                              <p:par>
                                <p:cTn id="66" presetID="26" presetClass="entr" presetSubtype="0"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80">
                                          <p:stCondLst>
                                            <p:cond delay="0"/>
                                          </p:stCondLst>
                                        </p:cTn>
                                        <p:tgtEl>
                                          <p:spTgt spid="20"/>
                                        </p:tgtEl>
                                      </p:cBhvr>
                                    </p:animEffect>
                                    <p:anim calcmode="lin" valueType="num">
                                      <p:cBhvr>
                                        <p:cTn id="6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4" dur="26">
                                          <p:stCondLst>
                                            <p:cond delay="650"/>
                                          </p:stCondLst>
                                        </p:cTn>
                                        <p:tgtEl>
                                          <p:spTgt spid="20"/>
                                        </p:tgtEl>
                                      </p:cBhvr>
                                      <p:to x="100000" y="60000"/>
                                    </p:animScale>
                                    <p:animScale>
                                      <p:cBhvr>
                                        <p:cTn id="75" dur="166" decel="50000">
                                          <p:stCondLst>
                                            <p:cond delay="676"/>
                                          </p:stCondLst>
                                        </p:cTn>
                                        <p:tgtEl>
                                          <p:spTgt spid="20"/>
                                        </p:tgtEl>
                                      </p:cBhvr>
                                      <p:to x="100000" y="100000"/>
                                    </p:animScale>
                                    <p:animScale>
                                      <p:cBhvr>
                                        <p:cTn id="76" dur="26">
                                          <p:stCondLst>
                                            <p:cond delay="1312"/>
                                          </p:stCondLst>
                                        </p:cTn>
                                        <p:tgtEl>
                                          <p:spTgt spid="20"/>
                                        </p:tgtEl>
                                      </p:cBhvr>
                                      <p:to x="100000" y="80000"/>
                                    </p:animScale>
                                    <p:animScale>
                                      <p:cBhvr>
                                        <p:cTn id="77" dur="166" decel="50000">
                                          <p:stCondLst>
                                            <p:cond delay="1338"/>
                                          </p:stCondLst>
                                        </p:cTn>
                                        <p:tgtEl>
                                          <p:spTgt spid="20"/>
                                        </p:tgtEl>
                                      </p:cBhvr>
                                      <p:to x="100000" y="100000"/>
                                    </p:animScale>
                                    <p:animScale>
                                      <p:cBhvr>
                                        <p:cTn id="78" dur="26">
                                          <p:stCondLst>
                                            <p:cond delay="1642"/>
                                          </p:stCondLst>
                                        </p:cTn>
                                        <p:tgtEl>
                                          <p:spTgt spid="20"/>
                                        </p:tgtEl>
                                      </p:cBhvr>
                                      <p:to x="100000" y="90000"/>
                                    </p:animScale>
                                    <p:animScale>
                                      <p:cBhvr>
                                        <p:cTn id="79" dur="166" decel="50000">
                                          <p:stCondLst>
                                            <p:cond delay="1668"/>
                                          </p:stCondLst>
                                        </p:cTn>
                                        <p:tgtEl>
                                          <p:spTgt spid="20"/>
                                        </p:tgtEl>
                                      </p:cBhvr>
                                      <p:to x="100000" y="100000"/>
                                    </p:animScale>
                                    <p:animScale>
                                      <p:cBhvr>
                                        <p:cTn id="80" dur="26">
                                          <p:stCondLst>
                                            <p:cond delay="1808"/>
                                          </p:stCondLst>
                                        </p:cTn>
                                        <p:tgtEl>
                                          <p:spTgt spid="20"/>
                                        </p:tgtEl>
                                      </p:cBhvr>
                                      <p:to x="100000" y="95000"/>
                                    </p:animScale>
                                    <p:animScale>
                                      <p:cBhvr>
                                        <p:cTn id="81" dur="166" decel="50000">
                                          <p:stCondLst>
                                            <p:cond delay="1834"/>
                                          </p:stCondLst>
                                        </p:cTn>
                                        <p:tgtEl>
                                          <p:spTgt spid="20"/>
                                        </p:tgtEl>
                                      </p:cBhvr>
                                      <p:to x="100000" y="100000"/>
                                    </p:animScale>
                                  </p:childTnLst>
                                </p:cTn>
                              </p:par>
                            </p:childTnLst>
                          </p:cTn>
                        </p:par>
                        <p:par>
                          <p:cTn id="82" fill="hold">
                            <p:stCondLst>
                              <p:cond delay="12000"/>
                            </p:stCondLst>
                            <p:childTnLst>
                              <p:par>
                                <p:cTn id="83" presetID="6" presetClass="entr" presetSubtype="16" fill="hold" nodeType="after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circle(in)">
                                      <p:cBhvr>
                                        <p:cTn id="8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920</TotalTime>
  <Words>2000</Words>
  <Application>Microsoft Office PowerPoint</Application>
  <PresentationFormat>Presentazione su schermo (4:3)</PresentationFormat>
  <Paragraphs>147</Paragraphs>
  <Slides>21</Slides>
  <Notes>0</Notes>
  <HiddenSlides>0</HiddenSlides>
  <MMClips>0</MMClips>
  <ScaleCrop>false</ScaleCrop>
  <HeadingPairs>
    <vt:vector size="4" baseType="variant">
      <vt:variant>
        <vt:lpstr>Tema</vt:lpstr>
      </vt:variant>
      <vt:variant>
        <vt:i4>1</vt:i4>
      </vt:variant>
      <vt:variant>
        <vt:lpstr>Titoli diapositive</vt:lpstr>
      </vt:variant>
      <vt:variant>
        <vt:i4>21</vt:i4>
      </vt:variant>
    </vt:vector>
  </HeadingPairs>
  <TitlesOfParts>
    <vt:vector size="22"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Peppe</dc:creator>
  <cp:lastModifiedBy>Peppe</cp:lastModifiedBy>
  <cp:revision>121</cp:revision>
  <dcterms:created xsi:type="dcterms:W3CDTF">2019-02-13T17:06:47Z</dcterms:created>
  <dcterms:modified xsi:type="dcterms:W3CDTF">2019-02-17T18:09:29Z</dcterms:modified>
</cp:coreProperties>
</file>