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558" r:id="rId2"/>
    <p:sldId id="568" r:id="rId3"/>
    <p:sldId id="259" r:id="rId4"/>
    <p:sldId id="260" r:id="rId5"/>
    <p:sldId id="555" r:id="rId6"/>
    <p:sldId id="257" r:id="rId7"/>
    <p:sldId id="258" r:id="rId8"/>
    <p:sldId id="557" r:id="rId9"/>
    <p:sldId id="556" r:id="rId10"/>
    <p:sldId id="571" r:id="rId11"/>
    <p:sldId id="270" r:id="rId12"/>
    <p:sldId id="572" r:id="rId13"/>
    <p:sldId id="573" r:id="rId14"/>
    <p:sldId id="574" r:id="rId15"/>
    <p:sldId id="575" r:id="rId16"/>
    <p:sldId id="576" r:id="rId17"/>
    <p:sldId id="559" r:id="rId18"/>
    <p:sldId id="560" r:id="rId19"/>
    <p:sldId id="561" r:id="rId20"/>
    <p:sldId id="562" r:id="rId21"/>
    <p:sldId id="395" r:id="rId22"/>
    <p:sldId id="396" r:id="rId23"/>
    <p:sldId id="563" r:id="rId24"/>
    <p:sldId id="564" r:id="rId25"/>
    <p:sldId id="310" r:id="rId26"/>
    <p:sldId id="570" r:id="rId27"/>
    <p:sldId id="577" r:id="rId28"/>
    <p:sldId id="565" r:id="rId29"/>
    <p:sldId id="566"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 Carrassi" initials="mC" lastIdx="1" clrIdx="0">
    <p:extLst>
      <p:ext uri="{19B8F6BF-5375-455C-9EA6-DF929625EA0E}">
        <p15:presenceInfo xmlns:p15="http://schemas.microsoft.com/office/powerpoint/2012/main" userId="S::mario.carrassi@uniba.it::0539d5bf-98a0-4353-93d5-e635ab47a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2"/>
    <p:restoredTop sz="80141"/>
  </p:normalViewPr>
  <p:slideViewPr>
    <p:cSldViewPr snapToGrid="0" snapToObjects="1">
      <p:cViewPr varScale="1">
        <p:scale>
          <a:sx n="97" d="100"/>
          <a:sy n="97" d="100"/>
        </p:scale>
        <p:origin x="8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22T07:31:40.722" idx="1">
    <p:pos x="10" y="10"/>
    <p:text>La parola "ecologia" ("Ökologie") è stata coniata nel 1866 dallo scienziato tedesco Ernst Haeckel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03446-A7AC-4808-AEEA-B9C89B442161}"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AU"/>
        </a:p>
      </dgm:t>
    </dgm:pt>
    <dgm:pt modelId="{660A0341-EF53-4985-870B-61ECAD8D1440}">
      <dgm:prSet/>
      <dgm:spPr>
        <a:solidFill>
          <a:srgbClr val="FF6600"/>
        </a:solidFill>
      </dgm:spPr>
      <dgm:t>
        <a:bodyPr/>
        <a:lstStyle/>
        <a:p>
          <a:pPr rtl="0"/>
          <a:r>
            <a:rPr lang="en-AU" dirty="0"/>
            <a:t>Social </a:t>
          </a:r>
        </a:p>
      </dgm:t>
    </dgm:pt>
    <dgm:pt modelId="{C596406B-03B3-40BB-BC9D-4A7228BFF0C0}" type="parTrans" cxnId="{4E8B8CC4-6716-4CAD-A3CB-547980C5C914}">
      <dgm:prSet/>
      <dgm:spPr/>
      <dgm:t>
        <a:bodyPr/>
        <a:lstStyle/>
        <a:p>
          <a:endParaRPr lang="en-AU"/>
        </a:p>
      </dgm:t>
    </dgm:pt>
    <dgm:pt modelId="{1526E179-5C95-462D-A66A-FFFD5B58C947}" type="sibTrans" cxnId="{4E8B8CC4-6716-4CAD-A3CB-547980C5C914}">
      <dgm:prSet/>
      <dgm:spPr/>
      <dgm:t>
        <a:bodyPr/>
        <a:lstStyle/>
        <a:p>
          <a:endParaRPr lang="en-AU"/>
        </a:p>
      </dgm:t>
    </dgm:pt>
    <dgm:pt modelId="{6FD74B7F-7C56-4D08-BDC8-2E28D0943C2C}">
      <dgm:prSet/>
      <dgm:spPr/>
      <dgm:t>
        <a:bodyPr/>
        <a:lstStyle/>
        <a:p>
          <a:pPr rtl="0"/>
          <a:r>
            <a:rPr lang="en-AU" dirty="0"/>
            <a:t>Environmental </a:t>
          </a:r>
        </a:p>
      </dgm:t>
    </dgm:pt>
    <dgm:pt modelId="{A9051CB3-CD5A-430F-A930-1B56950EBFB4}" type="parTrans" cxnId="{A243B69C-6306-44F6-8153-5520064B8B62}">
      <dgm:prSet/>
      <dgm:spPr/>
      <dgm:t>
        <a:bodyPr/>
        <a:lstStyle/>
        <a:p>
          <a:endParaRPr lang="en-AU"/>
        </a:p>
      </dgm:t>
    </dgm:pt>
    <dgm:pt modelId="{CCDBECD7-CE62-4C80-B12F-D2B760F17BAC}" type="sibTrans" cxnId="{A243B69C-6306-44F6-8153-5520064B8B62}">
      <dgm:prSet/>
      <dgm:spPr/>
      <dgm:t>
        <a:bodyPr/>
        <a:lstStyle/>
        <a:p>
          <a:endParaRPr lang="en-AU"/>
        </a:p>
      </dgm:t>
    </dgm:pt>
    <dgm:pt modelId="{45FEA86F-74D8-432A-A244-0CF0C722E557}">
      <dgm:prSet/>
      <dgm:spPr>
        <a:solidFill>
          <a:srgbClr val="FFCC00">
            <a:alpha val="49804"/>
          </a:srgbClr>
        </a:solidFill>
      </dgm:spPr>
      <dgm:t>
        <a:bodyPr/>
        <a:lstStyle/>
        <a:p>
          <a:pPr rtl="0"/>
          <a:r>
            <a:rPr lang="en-AU" dirty="0"/>
            <a:t>Economic</a:t>
          </a:r>
        </a:p>
      </dgm:t>
    </dgm:pt>
    <dgm:pt modelId="{555E93A8-B68D-4A42-83C1-14040F0D2BD7}" type="parTrans" cxnId="{A08C6A52-E47D-42FB-ADD6-3F16AA7EAF70}">
      <dgm:prSet/>
      <dgm:spPr/>
      <dgm:t>
        <a:bodyPr/>
        <a:lstStyle/>
        <a:p>
          <a:endParaRPr lang="en-AU"/>
        </a:p>
      </dgm:t>
    </dgm:pt>
    <dgm:pt modelId="{0EB7B480-ADC2-401B-BC6A-BBB518EE2203}" type="sibTrans" cxnId="{A08C6A52-E47D-42FB-ADD6-3F16AA7EAF70}">
      <dgm:prSet/>
      <dgm:spPr/>
      <dgm:t>
        <a:bodyPr/>
        <a:lstStyle/>
        <a:p>
          <a:endParaRPr lang="en-AU"/>
        </a:p>
      </dgm:t>
    </dgm:pt>
    <dgm:pt modelId="{2E4EAB04-860C-41C0-BB12-00D5AEF1C62E}" type="pres">
      <dgm:prSet presAssocID="{DDE03446-A7AC-4808-AEEA-B9C89B442161}" presName="compositeShape" presStyleCnt="0">
        <dgm:presLayoutVars>
          <dgm:chMax val="7"/>
          <dgm:dir/>
          <dgm:resizeHandles val="exact"/>
        </dgm:presLayoutVars>
      </dgm:prSet>
      <dgm:spPr/>
    </dgm:pt>
    <dgm:pt modelId="{DD57D84D-CEBA-45BC-8538-069E3402DB49}" type="pres">
      <dgm:prSet presAssocID="{660A0341-EF53-4985-870B-61ECAD8D1440}" presName="circ1" presStyleLbl="vennNode1" presStyleIdx="0" presStyleCnt="3"/>
      <dgm:spPr/>
    </dgm:pt>
    <dgm:pt modelId="{8E167096-47E1-4C71-917C-E4C14A5DD701}" type="pres">
      <dgm:prSet presAssocID="{660A0341-EF53-4985-870B-61ECAD8D1440}" presName="circ1Tx" presStyleLbl="revTx" presStyleIdx="0" presStyleCnt="0">
        <dgm:presLayoutVars>
          <dgm:chMax val="0"/>
          <dgm:chPref val="0"/>
          <dgm:bulletEnabled val="1"/>
        </dgm:presLayoutVars>
      </dgm:prSet>
      <dgm:spPr/>
    </dgm:pt>
    <dgm:pt modelId="{124AE0CC-CBFA-4D70-BBCB-083831EB4C33}" type="pres">
      <dgm:prSet presAssocID="{6FD74B7F-7C56-4D08-BDC8-2E28D0943C2C}" presName="circ2" presStyleLbl="vennNode1" presStyleIdx="1" presStyleCnt="3"/>
      <dgm:spPr/>
    </dgm:pt>
    <dgm:pt modelId="{31A92D31-9A1F-41C3-96AC-95F0D5802E40}" type="pres">
      <dgm:prSet presAssocID="{6FD74B7F-7C56-4D08-BDC8-2E28D0943C2C}" presName="circ2Tx" presStyleLbl="revTx" presStyleIdx="0" presStyleCnt="0">
        <dgm:presLayoutVars>
          <dgm:chMax val="0"/>
          <dgm:chPref val="0"/>
          <dgm:bulletEnabled val="1"/>
        </dgm:presLayoutVars>
      </dgm:prSet>
      <dgm:spPr/>
    </dgm:pt>
    <dgm:pt modelId="{9BA309FC-D383-44D6-BF8D-02349A78974F}" type="pres">
      <dgm:prSet presAssocID="{45FEA86F-74D8-432A-A244-0CF0C722E557}" presName="circ3" presStyleLbl="vennNode1" presStyleIdx="2" presStyleCnt="3"/>
      <dgm:spPr/>
    </dgm:pt>
    <dgm:pt modelId="{E6EC70EC-70D5-4EE9-8F87-0F1BE6F74ECF}" type="pres">
      <dgm:prSet presAssocID="{45FEA86F-74D8-432A-A244-0CF0C722E557}" presName="circ3Tx" presStyleLbl="revTx" presStyleIdx="0" presStyleCnt="0">
        <dgm:presLayoutVars>
          <dgm:chMax val="0"/>
          <dgm:chPref val="0"/>
          <dgm:bulletEnabled val="1"/>
        </dgm:presLayoutVars>
      </dgm:prSet>
      <dgm:spPr/>
    </dgm:pt>
  </dgm:ptLst>
  <dgm:cxnLst>
    <dgm:cxn modelId="{58300928-36E4-2D49-B1CA-084A6BBF7D9F}" type="presOf" srcId="{6FD74B7F-7C56-4D08-BDC8-2E28D0943C2C}" destId="{124AE0CC-CBFA-4D70-BBCB-083831EB4C33}" srcOrd="0" destOrd="0" presId="urn:microsoft.com/office/officeart/2005/8/layout/venn1"/>
    <dgm:cxn modelId="{C94B803B-C3AC-F44D-8F0F-2C8D74A138DE}" type="presOf" srcId="{45FEA86F-74D8-432A-A244-0CF0C722E557}" destId="{9BA309FC-D383-44D6-BF8D-02349A78974F}" srcOrd="0" destOrd="0" presId="urn:microsoft.com/office/officeart/2005/8/layout/venn1"/>
    <dgm:cxn modelId="{32A39D46-BB16-8042-80AD-C26D982DBCBF}" type="presOf" srcId="{45FEA86F-74D8-432A-A244-0CF0C722E557}" destId="{E6EC70EC-70D5-4EE9-8F87-0F1BE6F74ECF}" srcOrd="1" destOrd="0" presId="urn:microsoft.com/office/officeart/2005/8/layout/venn1"/>
    <dgm:cxn modelId="{557B8D48-D7A9-C848-BA02-8C7F17FECAF3}" type="presOf" srcId="{660A0341-EF53-4985-870B-61ECAD8D1440}" destId="{8E167096-47E1-4C71-917C-E4C14A5DD701}" srcOrd="1" destOrd="0" presId="urn:microsoft.com/office/officeart/2005/8/layout/venn1"/>
    <dgm:cxn modelId="{A08C6A52-E47D-42FB-ADD6-3F16AA7EAF70}" srcId="{DDE03446-A7AC-4808-AEEA-B9C89B442161}" destId="{45FEA86F-74D8-432A-A244-0CF0C722E557}" srcOrd="2" destOrd="0" parTransId="{555E93A8-B68D-4A42-83C1-14040F0D2BD7}" sibTransId="{0EB7B480-ADC2-401B-BC6A-BBB518EE2203}"/>
    <dgm:cxn modelId="{C5C74D8D-5C46-4846-8A8E-0DC23E0D743A}" type="presOf" srcId="{DDE03446-A7AC-4808-AEEA-B9C89B442161}" destId="{2E4EAB04-860C-41C0-BB12-00D5AEF1C62E}" srcOrd="0" destOrd="0" presId="urn:microsoft.com/office/officeart/2005/8/layout/venn1"/>
    <dgm:cxn modelId="{A243B69C-6306-44F6-8153-5520064B8B62}" srcId="{DDE03446-A7AC-4808-AEEA-B9C89B442161}" destId="{6FD74B7F-7C56-4D08-BDC8-2E28D0943C2C}" srcOrd="1" destOrd="0" parTransId="{A9051CB3-CD5A-430F-A930-1B56950EBFB4}" sibTransId="{CCDBECD7-CE62-4C80-B12F-D2B760F17BAC}"/>
    <dgm:cxn modelId="{0EA0D1B5-DF62-234B-AA99-3BCE9F9D1E4C}" type="presOf" srcId="{660A0341-EF53-4985-870B-61ECAD8D1440}" destId="{DD57D84D-CEBA-45BC-8538-069E3402DB49}" srcOrd="0" destOrd="0" presId="urn:microsoft.com/office/officeart/2005/8/layout/venn1"/>
    <dgm:cxn modelId="{D37EC4B6-192C-A74C-9CAD-19DC956B576C}" type="presOf" srcId="{6FD74B7F-7C56-4D08-BDC8-2E28D0943C2C}" destId="{31A92D31-9A1F-41C3-96AC-95F0D5802E40}" srcOrd="1" destOrd="0" presId="urn:microsoft.com/office/officeart/2005/8/layout/venn1"/>
    <dgm:cxn modelId="{4E8B8CC4-6716-4CAD-A3CB-547980C5C914}" srcId="{DDE03446-A7AC-4808-AEEA-B9C89B442161}" destId="{660A0341-EF53-4985-870B-61ECAD8D1440}" srcOrd="0" destOrd="0" parTransId="{C596406B-03B3-40BB-BC9D-4A7228BFF0C0}" sibTransId="{1526E179-5C95-462D-A66A-FFFD5B58C947}"/>
    <dgm:cxn modelId="{A7D945B1-D16A-474A-BC69-24A157AE7676}" type="presParOf" srcId="{2E4EAB04-860C-41C0-BB12-00D5AEF1C62E}" destId="{DD57D84D-CEBA-45BC-8538-069E3402DB49}" srcOrd="0" destOrd="0" presId="urn:microsoft.com/office/officeart/2005/8/layout/venn1"/>
    <dgm:cxn modelId="{C2110A7D-0634-2044-BC17-F0741911BE34}" type="presParOf" srcId="{2E4EAB04-860C-41C0-BB12-00D5AEF1C62E}" destId="{8E167096-47E1-4C71-917C-E4C14A5DD701}" srcOrd="1" destOrd="0" presId="urn:microsoft.com/office/officeart/2005/8/layout/venn1"/>
    <dgm:cxn modelId="{785DB77B-DF7F-D94C-86DA-84A8F8EA1753}" type="presParOf" srcId="{2E4EAB04-860C-41C0-BB12-00D5AEF1C62E}" destId="{124AE0CC-CBFA-4D70-BBCB-083831EB4C33}" srcOrd="2" destOrd="0" presId="urn:microsoft.com/office/officeart/2005/8/layout/venn1"/>
    <dgm:cxn modelId="{56E50EA5-9B9C-1E4E-BFF4-8AC9EB07D0F1}" type="presParOf" srcId="{2E4EAB04-860C-41C0-BB12-00D5AEF1C62E}" destId="{31A92D31-9A1F-41C3-96AC-95F0D5802E40}" srcOrd="3" destOrd="0" presId="urn:microsoft.com/office/officeart/2005/8/layout/venn1"/>
    <dgm:cxn modelId="{285C466F-8B03-0946-ACCB-4D9BEFC6E2F1}" type="presParOf" srcId="{2E4EAB04-860C-41C0-BB12-00D5AEF1C62E}" destId="{9BA309FC-D383-44D6-BF8D-02349A78974F}" srcOrd="4" destOrd="0" presId="urn:microsoft.com/office/officeart/2005/8/layout/venn1"/>
    <dgm:cxn modelId="{FCCEA881-C4B2-5444-8112-F28E003E14A2}" type="presParOf" srcId="{2E4EAB04-860C-41C0-BB12-00D5AEF1C62E}" destId="{E6EC70EC-70D5-4EE9-8F87-0F1BE6F74EC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7D84D-CEBA-45BC-8538-069E3402DB49}">
      <dsp:nvSpPr>
        <dsp:cNvPr id="0" name=""/>
        <dsp:cNvSpPr/>
      </dsp:nvSpPr>
      <dsp:spPr>
        <a:xfrm>
          <a:off x="4103417" y="71855"/>
          <a:ext cx="3449085" cy="3449085"/>
        </a:xfrm>
        <a:prstGeom prst="ellipse">
          <a:avLst/>
        </a:prstGeom>
        <a:solidFill>
          <a:srgbClr val="FF66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AU" sz="2700" kern="1200" dirty="0"/>
            <a:t>Social </a:t>
          </a:r>
        </a:p>
      </dsp:txBody>
      <dsp:txXfrm>
        <a:off x="4563295" y="675445"/>
        <a:ext cx="2529329" cy="1552088"/>
      </dsp:txXfrm>
    </dsp:sp>
    <dsp:sp modelId="{124AE0CC-CBFA-4D70-BBCB-083831EB4C33}">
      <dsp:nvSpPr>
        <dsp:cNvPr id="0" name=""/>
        <dsp:cNvSpPr/>
      </dsp:nvSpPr>
      <dsp:spPr>
        <a:xfrm>
          <a:off x="5347961" y="2227534"/>
          <a:ext cx="3449085" cy="344908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AU" sz="2700" kern="1200" dirty="0"/>
            <a:t>Environmental </a:t>
          </a:r>
        </a:p>
      </dsp:txBody>
      <dsp:txXfrm>
        <a:off x="6402807" y="3118547"/>
        <a:ext cx="2069451" cy="1896996"/>
      </dsp:txXfrm>
    </dsp:sp>
    <dsp:sp modelId="{9BA309FC-D383-44D6-BF8D-02349A78974F}">
      <dsp:nvSpPr>
        <dsp:cNvPr id="0" name=""/>
        <dsp:cNvSpPr/>
      </dsp:nvSpPr>
      <dsp:spPr>
        <a:xfrm>
          <a:off x="2858872" y="2227534"/>
          <a:ext cx="3449085" cy="3449085"/>
        </a:xfrm>
        <a:prstGeom prst="ellipse">
          <a:avLst/>
        </a:prstGeom>
        <a:solidFill>
          <a:srgbClr val="FFCC00">
            <a:alpha val="49804"/>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rtl="0">
            <a:lnSpc>
              <a:spcPct val="90000"/>
            </a:lnSpc>
            <a:spcBef>
              <a:spcPct val="0"/>
            </a:spcBef>
            <a:spcAft>
              <a:spcPct val="35000"/>
            </a:spcAft>
            <a:buNone/>
          </a:pPr>
          <a:r>
            <a:rPr lang="en-AU" sz="2700" kern="1200" dirty="0"/>
            <a:t>Economic</a:t>
          </a:r>
        </a:p>
      </dsp:txBody>
      <dsp:txXfrm>
        <a:off x="3183661" y="3118547"/>
        <a:ext cx="2069451" cy="18969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09C15B-0B36-BF49-8AAF-A19C353AB8C5}" type="datetimeFigureOut">
              <a:rPr lang="it-IT" smtClean="0"/>
              <a:t>28/02/22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C29EE-33C6-314E-88A3-93491A99FBE4}" type="slidenum">
              <a:rPr lang="it-IT" smtClean="0"/>
              <a:t>‹N›</a:t>
            </a:fld>
            <a:endParaRPr lang="it-IT"/>
          </a:p>
        </p:txBody>
      </p:sp>
    </p:spTree>
    <p:extLst>
      <p:ext uri="{BB962C8B-B14F-4D97-AF65-F5344CB8AC3E}">
        <p14:creationId xmlns:p14="http://schemas.microsoft.com/office/powerpoint/2010/main" val="161694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it.wikipedia.org/wiki/Microeconomia" TargetMode="External"/><Relationship Id="rId3" Type="http://schemas.openxmlformats.org/officeDocument/2006/relationships/hyperlink" Target="http://it.wikipedia.org/wiki/Economia" TargetMode="External"/><Relationship Id="rId7" Type="http://schemas.openxmlformats.org/officeDocument/2006/relationships/hyperlink" Target="http://it.wikipedia.org/wiki/Globalizzazion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it.wikipedia.org/wiki/Finanza" TargetMode="External"/><Relationship Id="rId5" Type="http://schemas.openxmlformats.org/officeDocument/2006/relationships/hyperlink" Target="http://it.wikipedia.org/wiki/Commercio" TargetMode="External"/><Relationship Id="rId4" Type="http://schemas.openxmlformats.org/officeDocument/2006/relationships/hyperlink" Target="http://it.wikipedia.org/wiki/Stato" TargetMode="External"/><Relationship Id="rId9" Type="http://schemas.openxmlformats.org/officeDocument/2006/relationships/hyperlink" Target="http://it.wikipedia.org/wiki/Macroeconomi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baseline="30000" dirty="0"/>
              <a:t>Abbiamo raggiunto un punto nella storia della nostra evoluzione in cui </a:t>
            </a:r>
            <a:r>
              <a:rPr lang="it-IT" sz="1100" b="1" baseline="30000" dirty="0"/>
              <a:t>la conoscenza è vastissima</a:t>
            </a:r>
            <a:r>
              <a:rPr lang="it-IT" sz="1100" baseline="30000" dirty="0"/>
              <a:t>. Conosciamo ogni aspetto della nostra vita ma comprendiamo molto poco. </a:t>
            </a:r>
            <a:endParaRPr lang="en-US" sz="11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100" baseline="30000" dirty="0"/>
              <a:t>Per esempio ipotizziamo di aver studiato tutto ciò che sia possibile studiare, dal punto di vista teologico, sociologico, antropologico, biologico e persino biochimico di un fenomeno umano chiamato amore. La conseguenza è che sapremo tutto ciò che c’è da sapere sul concetto di amore, ma prima o poi ci accorgeremo che non saremo mai in grado di comprendere l’amore a meno che non ne facciamo esperienza diretta. </a:t>
            </a:r>
            <a:endParaRPr lang="en-US" sz="11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100" b="1" baseline="30000" dirty="0"/>
              <a:t>Comprendere significa vivere l’esperienza della conoscenza,</a:t>
            </a:r>
            <a:r>
              <a:rPr lang="it-IT" sz="1100" b="1" dirty="0"/>
              <a:t> </a:t>
            </a:r>
            <a:r>
              <a:rPr lang="it-IT" sz="1100" baseline="30000" dirty="0"/>
              <a:t>integrare la conoscenza ad un livello più profondo, non solo attraverso lo sviluppo intellettuale o funzionale, ma anche con il ruolo attivo delle sensazioni e delle emozioni. </a:t>
            </a:r>
          </a:p>
          <a:p>
            <a:endParaRPr lang="en-US" sz="1100" b="1" kern="1200" dirty="0">
              <a:solidFill>
                <a:schemeClr val="tx1"/>
              </a:solidFill>
              <a:effectLst/>
              <a:latin typeface="+mn-lt"/>
              <a:ea typeface="+mn-ea"/>
              <a:cs typeface="+mn-cs"/>
            </a:endParaRPr>
          </a:p>
          <a:p>
            <a:endParaRPr lang="en-US" sz="1100" b="1" kern="1200" dirty="0">
              <a:solidFill>
                <a:schemeClr val="tx1"/>
              </a:solidFill>
              <a:effectLst/>
              <a:latin typeface="+mn-lt"/>
              <a:ea typeface="+mn-ea"/>
              <a:cs typeface="+mn-cs"/>
            </a:endParaRPr>
          </a:p>
          <a:p>
            <a:endParaRPr lang="en-US" sz="1100" b="1"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1)</a:t>
            </a:r>
            <a:r>
              <a:rPr lang="en-US" sz="11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know many aspects of our lives but we understand very little. Never in human history have we produced such an accumulation of information as in the last hundred years. But if we look at how we are and how we behave, we can ask ourselves what all this knowledge has really produced, and what we have done with all this knowledge and information. </a:t>
            </a:r>
            <a:endParaRPr lang="en-US" sz="1200" dirty="0"/>
          </a:p>
          <a:p>
            <a:r>
              <a:rPr lang="en-US" sz="1200" kern="1200" dirty="0">
                <a:solidFill>
                  <a:schemeClr val="tx1"/>
                </a:solidFill>
                <a:effectLst/>
                <a:latin typeface="+mn-lt"/>
                <a:ea typeface="+mn-ea"/>
                <a:cs typeface="+mn-cs"/>
              </a:rPr>
              <a:t>Financial crisis, environmental crisis, global warming, greenhouse effect, deforestation, political and social crisis, employment crisis, migrant emergency, are all global, highly dysfunctional phenomena, generating stress at the individual, organizational and systemic levels. Certainly we have started to learn about these phenomena, but full understanding is something else.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is the difference between knowledge and understanding? Let us try to explain it with an example.</a:t>
            </a:r>
            <a:r>
              <a:rPr lang="en-US" sz="1200" kern="1200" baseline="0" dirty="0">
                <a:solidFill>
                  <a:schemeClr val="tx1"/>
                </a:solidFill>
                <a:effectLst/>
                <a:latin typeface="+mn-lt"/>
                <a:ea typeface="+mn-ea"/>
                <a:cs typeface="+mn-cs"/>
              </a:rPr>
              <a:t> </a:t>
            </a:r>
            <a:endParaRPr lang="en-US" sz="1200"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2) , to integrate the knowledge to a deeper level, not only through the intellectual and functional development, but through the active role of the sensations and emotions </a:t>
            </a:r>
            <a:r>
              <a:rPr lang="en-US" sz="1100" kern="1200" dirty="0">
                <a:solidFill>
                  <a:schemeClr val="tx1"/>
                </a:solidFill>
                <a:effectLst/>
                <a:latin typeface="+mn-lt"/>
                <a:ea typeface="+mn-ea"/>
                <a:cs typeface="+mn-cs"/>
              </a:rPr>
              <a:t>Understanding is a “real-time” thing. </a:t>
            </a:r>
            <a:r>
              <a:rPr lang="en-US" sz="1100" b="1" kern="1200" dirty="0">
                <a:solidFill>
                  <a:schemeClr val="tx1"/>
                </a:solidFill>
                <a:effectLst/>
                <a:latin typeface="+mn-lt"/>
                <a:ea typeface="+mn-ea"/>
                <a:cs typeface="+mn-cs"/>
              </a:rPr>
              <a:t>To understand is to be right here, right now, </a:t>
            </a:r>
            <a:r>
              <a:rPr lang="en-US" sz="1100" kern="1200" dirty="0">
                <a:solidFill>
                  <a:schemeClr val="tx1"/>
                </a:solidFill>
                <a:effectLst/>
                <a:latin typeface="+mn-lt"/>
                <a:ea typeface="+mn-ea"/>
                <a:cs typeface="+mn-cs"/>
              </a:rPr>
              <a:t>well connected with your surroundings. If we fall in love we become much more than the sum of two separate individuals.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it-IT" dirty="0"/>
              <a:t>Abbiamo raggiunto un punto nella storia della nostra evoluzione in cui la conoscenza è vastissima. Conosciamo ogni aspetto della nostra vita ma comprendiamo molto poco. Mai nella storia dell’umanità si è prodotto un accumulo di informazioni come negli ultimi cento anni. Ma se osserviamo come siamo, ci viene da chiederci a cosa è servita tutta questa conoscenza, cosa abbiamo fatto con tutte queste nozioni e informazioni. </a:t>
            </a:r>
          </a:p>
          <a:p>
            <a:r>
              <a:rPr lang="it-IT" dirty="0"/>
              <a:t>Crisi finanziaria, crisi ambientale, surriscaldamento del pianeta, effetto serra, deforestazione, crisi politico-sociale, crisi occupazionale, sono tutti fenomeni globali, altamente disfunzionali che generano elevato  stress a livello individuale, organizzativo e sistemico. </a:t>
            </a:r>
          </a:p>
          <a:p>
            <a:r>
              <a:rPr lang="it-IT" dirty="0"/>
              <a:t>Certamente abbiamo iniziato a conoscere questi fenomeni, ma la comprensione è altra cosa.</a:t>
            </a:r>
          </a:p>
          <a:p>
            <a:r>
              <a:rPr lang="it-IT" dirty="0"/>
              <a:t>Qual è la differenza tra conoscenza e comprensione? Proviamo a spiegarla con un esempio. Assumiamo di aver studiato tutto ciò che sia possibile studiare, dal punto di vista teologico, sociologico, antropologico, biologico e persino biochimico di un fenomeno umano chiamato amore. La conseguenza è che sapremo tutto ciò che c’è da sapere sul concetto di amore, ma prima o poi ci accorgeremo che non saremo mai in grado di comprendere l’amore a meno che non ne facciamo esperienza diretta.  </a:t>
            </a:r>
          </a:p>
          <a:p>
            <a:r>
              <a:rPr lang="it-IT" dirty="0"/>
              <a:t>Cosa significa questo? Che è possibile cercare di comprendere solo ciò di cui noi stessi diventiamo parte. </a:t>
            </a:r>
          </a:p>
          <a:p>
            <a:r>
              <a:rPr lang="it-IT" dirty="0"/>
              <a:t>Se ci innamoriamo comprendiamo di diventare molto più che la somma di due individui separati. </a:t>
            </a:r>
          </a:p>
          <a:p>
            <a:r>
              <a:rPr lang="it-IT" dirty="0"/>
              <a:t>Quando ci si integra con l’oggetto della nostra attenzione inizia il processo di comprensione. </a:t>
            </a:r>
          </a:p>
          <a:p>
            <a:r>
              <a:rPr lang="it-IT" dirty="0"/>
              <a:t>Quando ci si separa, si fraziona e si frammenta l’oggetto di studio è possibile accumulare conoscenze. Possiamo studiare e conoscerne i diversi aspetti legati alla forma, alla materia, alla storia, alle caratteristiche tecniche, meccaniche organolettiche, ecc.  Questa è la funzione della scienza. La scienza svolge la sua corretta funzione di dividere gli oggetti per conoscerli, ma la comprensione è invece olistica. </a:t>
            </a:r>
          </a:p>
          <a:p>
            <a:r>
              <a:rPr lang="it-IT" dirty="0"/>
              <a:t>La comprensione deriva dall’integrazione delle conoscenze nel momento in cui il soggetto e l’oggetto si ricongiungono nella loro naturale interconnessione. </a:t>
            </a:r>
          </a:p>
          <a:p>
            <a:r>
              <a:rPr lang="it-IT" dirty="0"/>
              <a:t>Proviamo a chiederci cosa sia preferibile: la conoscenza, senza la comprensione, o la comprensione senza conoscenza? La conoscenza senza comprensione non ci porta da nessuna parte. Inoltre, ci rende automatici e poco interessanti nelle conversazioni. La comprensione senza conoscenza rischia di avere poco senso pratico e ci impedisce di trasmettere le basi del sapere.  Abbiamo bisogni di entrambe, conoscenza e comprensione sono quindi fondamentali per il nostro benessere. </a:t>
            </a:r>
          </a:p>
          <a:p>
            <a:r>
              <a:rPr lang="it-IT" dirty="0"/>
              <a:t>Tuttavia nella nostra cultura abbiamo riposto una totale fiducia nella conoscenza, trascurando il valore della comprensione, o relegandolo ad un esercizio poco utile alla gestione della nostra esperienza.  Forse perché la conoscenza è più facile da valutare e da gestire.  Molto spesso ci dimentichiamo che il vero scopo della conoscenza è quello di arricchire la nostra innata capacità di comprensione. </a:t>
            </a:r>
          </a:p>
          <a:p>
            <a:r>
              <a:rPr lang="it-IT" dirty="0"/>
              <a:t>La comprensione ha proprie qualità che la rendono intima e al tempo stesso condivisibile. Comprendere significa ampliare i limiti imposti dalla sola conoscenza degli oggetti, riportando le singole parti osservate, l’osservatore e la conoscenza stessa ad unità.</a:t>
            </a:r>
          </a:p>
        </p:txBody>
      </p:sp>
      <p:sp>
        <p:nvSpPr>
          <p:cNvPr id="4" name="Slide Number Placeholder 3"/>
          <p:cNvSpPr>
            <a:spLocks noGrp="1"/>
          </p:cNvSpPr>
          <p:nvPr>
            <p:ph type="sldNum" sz="quarter" idx="10"/>
          </p:nvPr>
        </p:nvSpPr>
        <p:spPr/>
        <p:txBody>
          <a:bodyPr/>
          <a:lstStyle/>
          <a:p>
            <a:fld id="{AA8BAA5E-6AEE-7F42-9305-94783CD92EDC}" type="slidenum">
              <a:rPr lang="en-US" smtClean="0"/>
              <a:t>3</a:t>
            </a:fld>
            <a:endParaRPr lang="en-US"/>
          </a:p>
        </p:txBody>
      </p:sp>
    </p:spTree>
    <p:extLst>
      <p:ext uri="{BB962C8B-B14F-4D97-AF65-F5344CB8AC3E}">
        <p14:creationId xmlns:p14="http://schemas.microsoft.com/office/powerpoint/2010/main" val="56990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Noi siamo parte della natura, non siamo separati da essa, non abitiamo nella natura o sulla natura, “</a:t>
            </a:r>
            <a:r>
              <a:rPr lang="it-IT" sz="1200" i="1" baseline="30000" dirty="0"/>
              <a:t>noi siamo la natura</a:t>
            </a:r>
            <a:r>
              <a:rPr lang="it-IT" sz="1200" baseline="30000" dirty="0"/>
              <a:t>”. </a:t>
            </a:r>
          </a:p>
          <a:p>
            <a:pPr algn="just"/>
            <a:r>
              <a:rPr lang="it-IT" sz="1200" baseline="30000" dirty="0"/>
              <a:t>Parliamo di </a:t>
            </a:r>
            <a:r>
              <a:rPr lang="it-IT" sz="1200" b="1" baseline="30000" dirty="0"/>
              <a:t>natura umana </a:t>
            </a:r>
            <a:r>
              <a:rPr lang="it-IT" sz="1200" baseline="30000" dirty="0"/>
              <a:t>poiché anche gli umani sono nati e quindi </a:t>
            </a:r>
            <a:r>
              <a:rPr lang="it-IT" sz="1200" b="1" baseline="30000" dirty="0"/>
              <a:t>anche noi siamo natura</a:t>
            </a:r>
            <a:r>
              <a:rPr lang="it-IT" sz="1200" baseline="30000" dirty="0"/>
              <a:t>, condividiamo con l’ecosistema la</a:t>
            </a:r>
          </a:p>
          <a:p>
            <a:pPr algn="just"/>
            <a:r>
              <a:rPr lang="it-IT" sz="1200" baseline="30000" dirty="0"/>
              <a:t>stessa forza creatrice.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Siamo parte integrante di un'unica espressione di vita che si estende a tutto ciò che si manifesta, indipendentemente dalla consapevolezza che abbiamo delle interconnessioni e dell’intelligenza che regolano questo ordine superiore.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i="1" baseline="30000" dirty="0"/>
              <a:t>La Natura non è solo un oggetto di studio che deve essere conosciuto ma soprattutto un’esperienza che deve essere vissuta e compresa nella sua interezza. </a:t>
            </a:r>
          </a:p>
          <a:p>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12</a:t>
            </a:fld>
            <a:endParaRPr lang="en-US"/>
          </a:p>
        </p:txBody>
      </p:sp>
    </p:spTree>
    <p:extLst>
      <p:ext uri="{BB962C8B-B14F-4D97-AF65-F5344CB8AC3E}">
        <p14:creationId xmlns:p14="http://schemas.microsoft.com/office/powerpoint/2010/main" val="263281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30000" dirty="0"/>
              <a:t>Indeed, in this case not even the need arises.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Nel giardino dell’Eden l’Economia non sarebbe di alcuna utilità. In assenza della condizione di scarsità, ogni bisogno troverebbe immediata e completa soddisfazione.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Tuttavia  la condizione umana è caratterizzata da precarietà ed instabilità. L’individuo avverte che il suo corpo è esposto ai pericoli e che la sua vita è soggetta a improvvisi e imprevedibili cambiamenti. </a:t>
            </a:r>
            <a:r>
              <a:rPr lang="it-IT" sz="1200" b="1" baseline="30000" dirty="0"/>
              <a:t>Il bisogno è quindi la risposta ad una innata sensazione di vulnerabilità</a:t>
            </a:r>
            <a:r>
              <a:rPr lang="it-IT" sz="1200" baseline="30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Le teorie psicologiche che concepiscono il comportamento in termini di tendenza all’equilibrio (</a:t>
            </a:r>
            <a:r>
              <a:rPr lang="it-IT" sz="1200" b="1" baseline="30000" dirty="0"/>
              <a:t>omeostasi</a:t>
            </a:r>
            <a:r>
              <a:rPr lang="it-IT" sz="1200" baseline="30000" dirty="0"/>
              <a:t>) vedono il bisogno come una condizione di allontanamento o di carenza, che spinge l'organismo ad agire per riottenere la condizione di equilibrio perduto. </a:t>
            </a:r>
          </a:p>
          <a:p>
            <a:r>
              <a:rPr lang="it-IT" sz="1200" baseline="30000" dirty="0"/>
              <a:t>Duplice accezione di bisogno: </a:t>
            </a:r>
          </a:p>
          <a:p>
            <a:r>
              <a:rPr lang="it-IT" sz="1200" baseline="30000" dirty="0"/>
              <a:t>bisogno come manifestazione di disequilibrio, o di mancanza</a:t>
            </a:r>
          </a:p>
          <a:p>
            <a:r>
              <a:rPr lang="it-IT" sz="1200" baseline="30000" dirty="0"/>
              <a:t>bisogno come tensione o pulsione, che spinge l'individuo all’azione per compensare la mancanza. </a:t>
            </a:r>
          </a:p>
          <a:p>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13</a:t>
            </a:fld>
            <a:endParaRPr lang="en-US"/>
          </a:p>
        </p:txBody>
      </p:sp>
    </p:spTree>
    <p:extLst>
      <p:ext uri="{BB962C8B-B14F-4D97-AF65-F5344CB8AC3E}">
        <p14:creationId xmlns:p14="http://schemas.microsoft.com/office/powerpoint/2010/main" val="215099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Commodity: </a:t>
            </a:r>
            <a:r>
              <a:rPr lang="it-IT" sz="1200" b="0" i="0" kern="1200" dirty="0" err="1">
                <a:solidFill>
                  <a:schemeClr val="tx1"/>
                </a:solidFill>
                <a:effectLst/>
                <a:latin typeface="+mn-lt"/>
                <a:ea typeface="+mn-ea"/>
                <a:cs typeface="+mn-cs"/>
              </a:rPr>
              <a:t>pgni</a:t>
            </a:r>
            <a:r>
              <a:rPr lang="it-IT" sz="1200" b="0" i="0" kern="1200" dirty="0">
                <a:solidFill>
                  <a:schemeClr val="tx1"/>
                </a:solidFill>
                <a:effectLst/>
                <a:latin typeface="+mn-lt"/>
                <a:ea typeface="+mn-ea"/>
                <a:cs typeface="+mn-cs"/>
              </a:rPr>
              <a:t> tipo di merce o materia prima tangibile e fruibile sul mercato, facilmente immagazzinabile e conservabile nel tempo. Deriva dal francese </a:t>
            </a:r>
            <a:r>
              <a:rPr lang="it-IT" sz="1200" b="0" i="1" kern="1200" dirty="0" err="1">
                <a:solidFill>
                  <a:schemeClr val="tx1"/>
                </a:solidFill>
                <a:effectLst/>
                <a:latin typeface="+mn-lt"/>
                <a:ea typeface="+mn-ea"/>
                <a:cs typeface="+mn-cs"/>
              </a:rPr>
              <a:t>commodité</a:t>
            </a:r>
            <a:r>
              <a:rPr lang="it-IT" sz="1200" b="0" i="0" kern="1200" dirty="0">
                <a:solidFill>
                  <a:schemeClr val="tx1"/>
                </a:solidFill>
                <a:effectLst/>
                <a:latin typeface="+mn-lt"/>
                <a:ea typeface="+mn-ea"/>
                <a:cs typeface="+mn-cs"/>
              </a:rPr>
              <a:t>, con il significato di ottenibile comodamente.</a:t>
            </a:r>
          </a:p>
          <a:p>
            <a:r>
              <a:rPr lang="it-IT" sz="1200" b="0" i="0" kern="1200" dirty="0">
                <a:solidFill>
                  <a:schemeClr val="tx1"/>
                </a:solidFill>
                <a:effectLst/>
                <a:latin typeface="+mn-lt"/>
                <a:ea typeface="+mn-ea"/>
                <a:cs typeface="+mn-cs"/>
              </a:rPr>
              <a:t>Esempi tipici di c. sono il gas, il petrolio, i metalli preziosi e non, i prodotti agricoli come cereali e derivati o altre materie prime (per es. caffè, zucchero, cacao, sale ecc.)</a:t>
            </a:r>
          </a:p>
          <a:p>
            <a:endParaRPr lang="it-IT" dirty="0"/>
          </a:p>
        </p:txBody>
      </p:sp>
      <p:sp>
        <p:nvSpPr>
          <p:cNvPr id="4" name="Segnaposto numero diapositiva 3"/>
          <p:cNvSpPr>
            <a:spLocks noGrp="1"/>
          </p:cNvSpPr>
          <p:nvPr>
            <p:ph type="sldNum" sz="quarter" idx="5"/>
          </p:nvPr>
        </p:nvSpPr>
        <p:spPr/>
        <p:txBody>
          <a:bodyPr/>
          <a:lstStyle/>
          <a:p>
            <a:fld id="{30CC29EE-33C6-314E-88A3-93491A99FBE4}" type="slidenum">
              <a:rPr lang="it-IT" smtClean="0"/>
              <a:t>14</a:t>
            </a:fld>
            <a:endParaRPr lang="it-IT"/>
          </a:p>
        </p:txBody>
      </p:sp>
    </p:spTree>
    <p:extLst>
      <p:ext uri="{BB962C8B-B14F-4D97-AF65-F5344CB8AC3E}">
        <p14:creationId xmlns:p14="http://schemas.microsoft.com/office/powerpoint/2010/main" val="357298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437D47EC-F7B0-1D45-B782-60A08965333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4E0837C2-5AB9-7943-A518-B0F688405B11}" type="slidenum">
              <a:rPr lang="it-IT" altLang="it-IT" sz="1200">
                <a:latin typeface="Arial" panose="020B0604020202020204" pitchFamily="34" charset="0"/>
                <a:cs typeface="Arial" panose="020B0604020202020204" pitchFamily="34" charset="0"/>
              </a:rPr>
              <a:pPr algn="r" eaLnBrk="1" hangingPunct="1"/>
              <a:t>18</a:t>
            </a:fld>
            <a:endParaRPr lang="it-IT" altLang="it-IT" sz="1200">
              <a:latin typeface="Arial" panose="020B0604020202020204" pitchFamily="34" charset="0"/>
              <a:cs typeface="Arial" panose="020B0604020202020204" pitchFamily="34" charset="0"/>
            </a:endParaRPr>
          </a:p>
        </p:txBody>
      </p:sp>
      <p:sp>
        <p:nvSpPr>
          <p:cNvPr id="10242" name="Rectangle 2">
            <a:extLst>
              <a:ext uri="{FF2B5EF4-FFF2-40B4-BE49-F238E27FC236}">
                <a16:creationId xmlns:a16="http://schemas.microsoft.com/office/drawing/2014/main" id="{A49C6899-43AC-1849-8829-EB57B62E872D}"/>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58DA2902-CB6D-D545-A06A-6D6C64A11B5E}"/>
              </a:ext>
            </a:extLst>
          </p:cNvPr>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28600" indent="-228600" eaLnBrk="1" hangingPunct="1">
              <a:buFontTx/>
              <a:buAutoNum type="alphaLcParenBoth"/>
            </a:pPr>
            <a:r>
              <a:rPr lang="it-IT" altLang="it-IT" sz="1000" dirty="0">
                <a:ea typeface="ＭＳ Ｐゴシック" panose="020B0600070205080204" pitchFamily="34" charset="-128"/>
              </a:rPr>
              <a:t>svolgere funzioni di gestione strategica, commerciale e organizzativa nelle imprese che operano nei mercati internazionali</a:t>
            </a:r>
          </a:p>
          <a:p>
            <a:pPr marL="228600" indent="-228600" eaLnBrk="1" hangingPunct="1"/>
            <a:r>
              <a:rPr lang="it-IT" altLang="it-IT" sz="1000" dirty="0">
                <a:ea typeface="ＭＳ Ｐゴシック" panose="020B0600070205080204" pitchFamily="34" charset="-128"/>
              </a:rPr>
              <a:t>(b) utilizzare tecniche di marketing e di gestione delle relazioni con i sistemi di distribuzione nazionale ed internazionale;</a:t>
            </a:r>
          </a:p>
          <a:p>
            <a:pPr marL="228600" indent="-228600" eaLnBrk="1" hangingPunct="1"/>
            <a:r>
              <a:rPr lang="it-IT" altLang="it-IT" sz="1000" dirty="0">
                <a:ea typeface="ＭＳ Ｐゴシック" panose="020B0600070205080204" pitchFamily="34" charset="-128"/>
              </a:rPr>
              <a:t>(c) operare come analisti dei mercati internazionali ed esperti nelle istituzioni e negli enti che operano a sostegno dei sistemi di impresa.</a:t>
            </a:r>
          </a:p>
          <a:p>
            <a:pPr marL="228600" indent="-228600" eaLnBrk="1" hangingPunct="1"/>
            <a:r>
              <a:rPr lang="it-IT" altLang="it-IT" sz="1000" dirty="0">
                <a:ea typeface="ＭＳ Ｐゴシック" panose="020B0600070205080204" pitchFamily="34" charset="-128"/>
              </a:rPr>
              <a:t>(d) Impiegare teorie e approcci economici a livello di sistema paese  </a:t>
            </a:r>
          </a:p>
          <a:p>
            <a:pPr marL="228600" indent="-228600" eaLnBrk="1" hangingPunct="1"/>
            <a:r>
              <a:rPr lang="it-IT" altLang="it-IT" sz="1000" dirty="0">
                <a:ea typeface="ＭＳ Ｐゴシック" panose="020B0600070205080204" pitchFamily="34" charset="-128"/>
              </a:rPr>
              <a:t>competenze in campo aziendale, economico, giuridico e statistico-informatico </a:t>
            </a:r>
          </a:p>
          <a:p>
            <a:pPr marL="228600" indent="-228600" eaLnBrk="1" hangingPunct="1"/>
            <a:r>
              <a:rPr lang="it-IT" altLang="it-IT" sz="1000" dirty="0">
                <a:ea typeface="ＭＳ Ｐゴシック" panose="020B0600070205080204" pitchFamily="34" charset="-128"/>
              </a:rPr>
              <a:t>strumenti di gestione manageriale dell'impresa nei processi di internazionalizzazione e globalizzazione; </a:t>
            </a:r>
          </a:p>
          <a:p>
            <a:pPr marL="228600" indent="-228600" eaLnBrk="1" hangingPunct="1"/>
            <a:endParaRPr lang="it-IT" altLang="it-IT" sz="1000" dirty="0">
              <a:ea typeface="ＭＳ Ｐゴシック" panose="020B0600070205080204" pitchFamily="34" charset="-128"/>
            </a:endParaRPr>
          </a:p>
          <a:p>
            <a:pPr marL="228600" indent="-228600" eaLnBrk="1" hangingPunct="1"/>
            <a:r>
              <a:rPr lang="it-IT" altLang="it-IT" sz="1000" i="1" dirty="0">
                <a:ea typeface="ＭＳ Ｐゴシック" panose="020B0600070205080204" pitchFamily="34" charset="-128"/>
              </a:rPr>
              <a:t>Per </a:t>
            </a:r>
            <a:r>
              <a:rPr lang="it-IT" altLang="it-IT" sz="1000" b="1" i="1" dirty="0">
                <a:ea typeface="ＭＳ Ｐゴシック" panose="020B0600070205080204" pitchFamily="34" charset="-128"/>
              </a:rPr>
              <a:t>economia internazionale</a:t>
            </a:r>
            <a:r>
              <a:rPr lang="it-IT" altLang="it-IT" sz="1000" i="1" dirty="0">
                <a:ea typeface="ＭＳ Ｐゴシック" panose="020B0600070205080204" pitchFamily="34" charset="-128"/>
              </a:rPr>
              <a:t> si intende quella branca della </a:t>
            </a:r>
            <a:r>
              <a:rPr lang="it-IT" altLang="it-IT" sz="1000" i="1" dirty="0">
                <a:ea typeface="ＭＳ Ｐゴシック" panose="020B0600070205080204" pitchFamily="34" charset="-128"/>
                <a:hlinkClick r:id="rId3" tooltip="Economia"/>
              </a:rPr>
              <a:t>scienza economica</a:t>
            </a:r>
            <a:r>
              <a:rPr lang="it-IT" altLang="it-IT" sz="1000" i="1" dirty="0">
                <a:ea typeface="ＭＳ Ｐゴシック" panose="020B0600070205080204" pitchFamily="34" charset="-128"/>
              </a:rPr>
              <a:t> che ha come oggetto di studio i rapporti economici tra </a:t>
            </a:r>
            <a:r>
              <a:rPr lang="it-IT" altLang="it-IT" sz="1000" i="1" dirty="0">
                <a:ea typeface="ＭＳ Ｐゴシック" panose="020B0600070205080204" pitchFamily="34" charset="-128"/>
                <a:hlinkClick r:id="rId4" tooltip="Stato"/>
              </a:rPr>
              <a:t>paesi</a:t>
            </a:r>
            <a:r>
              <a:rPr lang="it-IT" altLang="it-IT" sz="1000" i="1" dirty="0">
                <a:ea typeface="ＭＳ Ｐゴシック" panose="020B0600070205080204" pitchFamily="34" charset="-128"/>
              </a:rPr>
              <a:t> diversi, nonché i modelli analitici che permettono di interpretarli. L'economia internazionale può essere analizzata sotto diversi punti di vista, tuttavia la letteratura accademica sembra essersi concentrata in modo rilevante sui seguenti aspetti:</a:t>
            </a:r>
            <a:endParaRPr lang="it-IT" altLang="it-IT" sz="1000" dirty="0">
              <a:ea typeface="ＭＳ Ｐゴシック" panose="020B0600070205080204" pitchFamily="34" charset="-128"/>
            </a:endParaRPr>
          </a:p>
          <a:p>
            <a:pPr marL="228600" indent="-228600" eaLnBrk="1" hangingPunct="1"/>
            <a:r>
              <a:rPr lang="it-IT" altLang="it-IT" sz="1000" dirty="0">
                <a:ea typeface="ＭＳ Ｐゴシック" panose="020B0600070205080204" pitchFamily="34" charset="-128"/>
              </a:rPr>
              <a:t>teorie del </a:t>
            </a:r>
            <a:r>
              <a:rPr lang="it-IT" altLang="it-IT" sz="1000" dirty="0">
                <a:ea typeface="ＭＳ Ｐゴシック" panose="020B0600070205080204" pitchFamily="34" charset="-128"/>
                <a:hlinkClick r:id="rId5" tooltip="Commercio"/>
              </a:rPr>
              <a:t>commercio</a:t>
            </a:r>
            <a:r>
              <a:rPr lang="it-IT" altLang="it-IT" sz="1000" dirty="0">
                <a:ea typeface="ＭＳ Ｐゴシック" panose="020B0600070205080204" pitchFamily="34" charset="-128"/>
              </a:rPr>
              <a:t> internazionale; </a:t>
            </a:r>
          </a:p>
          <a:p>
            <a:pPr marL="228600" indent="-228600" eaLnBrk="1" hangingPunct="1"/>
            <a:r>
              <a:rPr lang="it-IT" altLang="it-IT" sz="1000" dirty="0">
                <a:ea typeface="ＭＳ Ｐゴシック" panose="020B0600070205080204" pitchFamily="34" charset="-128"/>
                <a:hlinkClick r:id="rId6" tooltip="Finanza"/>
              </a:rPr>
              <a:t>finanza</a:t>
            </a:r>
            <a:r>
              <a:rPr lang="it-IT" altLang="it-IT" sz="1000" dirty="0">
                <a:ea typeface="ＭＳ Ｐゴシック" panose="020B0600070205080204" pitchFamily="34" charset="-128"/>
              </a:rPr>
              <a:t> internazionale; </a:t>
            </a:r>
          </a:p>
          <a:p>
            <a:pPr marL="228600" indent="-228600" eaLnBrk="1" hangingPunct="1"/>
            <a:r>
              <a:rPr lang="it-IT" altLang="it-IT" sz="1000" dirty="0">
                <a:ea typeface="ＭＳ Ｐゴシック" panose="020B0600070205080204" pitchFamily="34" charset="-128"/>
              </a:rPr>
              <a:t>problemi e temi connessi al processo di integrazione dei mercati (</a:t>
            </a:r>
            <a:r>
              <a:rPr lang="it-IT" altLang="it-IT" sz="1000" dirty="0">
                <a:ea typeface="ＭＳ Ｐゴシック" panose="020B0600070205080204" pitchFamily="34" charset="-128"/>
                <a:hlinkClick r:id="rId7" tooltip="Globalizzazione"/>
              </a:rPr>
              <a:t>globalizzazione</a:t>
            </a:r>
            <a:r>
              <a:rPr lang="it-IT" altLang="it-IT" sz="1000" dirty="0">
                <a:ea typeface="ＭＳ Ｐゴシック" panose="020B0600070205080204" pitchFamily="34" charset="-128"/>
              </a:rPr>
              <a:t>). </a:t>
            </a:r>
          </a:p>
          <a:p>
            <a:pPr marL="228600" indent="-228600" eaLnBrk="1" hangingPunct="1"/>
            <a:r>
              <a:rPr lang="it-IT" altLang="it-IT" sz="1000" i="1" dirty="0">
                <a:ea typeface="ＭＳ Ｐゴシック" panose="020B0600070205080204" pitchFamily="34" charset="-128"/>
              </a:rPr>
              <a:t>L'economia internazionale si serve degli usuali strumenti dell'analisi economica: di quelli </a:t>
            </a:r>
            <a:r>
              <a:rPr lang="it-IT" altLang="it-IT" sz="1000" i="1" dirty="0">
                <a:ea typeface="ＭＳ Ｐゴシック" panose="020B0600070205080204" pitchFamily="34" charset="-128"/>
                <a:hlinkClick r:id="rId8" tooltip="Microeconomia"/>
              </a:rPr>
              <a:t>microeconomici</a:t>
            </a:r>
            <a:r>
              <a:rPr lang="it-IT" altLang="it-IT" sz="1000" i="1" dirty="0">
                <a:ea typeface="ＭＳ Ｐゴシック" panose="020B0600070205080204" pitchFamily="34" charset="-128"/>
              </a:rPr>
              <a:t> per lo studio delle economie dei singoli paesi e di quelli </a:t>
            </a:r>
            <a:r>
              <a:rPr lang="it-IT" altLang="it-IT" sz="1000" i="1" dirty="0">
                <a:ea typeface="ＭＳ Ｐゴシック" panose="020B0600070205080204" pitchFamily="34" charset="-128"/>
                <a:hlinkClick r:id="rId9" tooltip="Macroeconomia"/>
              </a:rPr>
              <a:t>macroeconomici</a:t>
            </a:r>
            <a:r>
              <a:rPr lang="it-IT" altLang="it-IT" sz="1000" i="1" dirty="0">
                <a:ea typeface="ＭＳ Ｐゴシック" panose="020B0600070205080204" pitchFamily="34" charset="-128"/>
              </a:rPr>
              <a:t> per lo studio dei valori aggregati.</a:t>
            </a:r>
          </a:p>
        </p:txBody>
      </p:sp>
    </p:spTree>
    <p:extLst>
      <p:ext uri="{BB962C8B-B14F-4D97-AF65-F5344CB8AC3E}">
        <p14:creationId xmlns:p14="http://schemas.microsoft.com/office/powerpoint/2010/main" val="259140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21A88CD3-4613-6844-B46C-0EBC1AEA290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2CFC47D0-EC8B-084D-A100-BEA1D37B0A30}" type="slidenum">
              <a:rPr lang="it-IT" altLang="it-IT" sz="1200">
                <a:latin typeface="Arial" panose="020B0604020202020204" pitchFamily="34" charset="0"/>
                <a:cs typeface="Arial" panose="020B0604020202020204" pitchFamily="34" charset="0"/>
              </a:rPr>
              <a:pPr algn="r" eaLnBrk="1" hangingPunct="1"/>
              <a:t>19</a:t>
            </a:fld>
            <a:endParaRPr lang="it-IT" altLang="it-IT" sz="1200">
              <a:latin typeface="Arial" panose="020B0604020202020204" pitchFamily="34" charset="0"/>
              <a:cs typeface="Arial" panose="020B0604020202020204" pitchFamily="34" charset="0"/>
            </a:endParaRPr>
          </a:p>
        </p:txBody>
      </p:sp>
      <p:sp>
        <p:nvSpPr>
          <p:cNvPr id="12290" name="Rectangle 2">
            <a:extLst>
              <a:ext uri="{FF2B5EF4-FFF2-40B4-BE49-F238E27FC236}">
                <a16:creationId xmlns:a16="http://schemas.microsoft.com/office/drawing/2014/main" id="{4E5F91F8-2CC6-C841-8113-5F4DE0A50B2A}"/>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B0C7596B-AF92-3A48-981D-DE7E8F27CD49}"/>
              </a:ext>
            </a:extLst>
          </p:cNvPr>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a:ea typeface="ＭＳ Ｐゴシック" panose="020B0600070205080204" pitchFamily="34" charset="-128"/>
              </a:rPr>
              <a:t>Demattè pag. 37</a:t>
            </a:r>
          </a:p>
        </p:txBody>
      </p:sp>
    </p:spTree>
    <p:extLst>
      <p:ext uri="{BB962C8B-B14F-4D97-AF65-F5344CB8AC3E}">
        <p14:creationId xmlns:p14="http://schemas.microsoft.com/office/powerpoint/2010/main" val="129692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4C89FB73-EF22-E347-917A-B79FE7E4D38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94B8C66B-BB92-A44F-958F-4D827E5C6CFE}" type="slidenum">
              <a:rPr lang="it-IT" altLang="it-IT" sz="1200">
                <a:latin typeface="Arial" panose="020B0604020202020204" pitchFamily="34" charset="0"/>
                <a:cs typeface="Arial" panose="020B0604020202020204" pitchFamily="34" charset="0"/>
              </a:rPr>
              <a:pPr algn="r" eaLnBrk="1" hangingPunct="1"/>
              <a:t>20</a:t>
            </a:fld>
            <a:endParaRPr lang="it-IT" altLang="it-IT" sz="1200">
              <a:latin typeface="Arial" panose="020B0604020202020204" pitchFamily="34" charset="0"/>
              <a:cs typeface="Arial" panose="020B0604020202020204" pitchFamily="34" charset="0"/>
            </a:endParaRPr>
          </a:p>
        </p:txBody>
      </p:sp>
      <p:sp>
        <p:nvSpPr>
          <p:cNvPr id="14338" name="Rectangle 2">
            <a:extLst>
              <a:ext uri="{FF2B5EF4-FFF2-40B4-BE49-F238E27FC236}">
                <a16:creationId xmlns:a16="http://schemas.microsoft.com/office/drawing/2014/main" id="{9CD2C23C-81A8-1F40-A55C-71E79B2B5D0F}"/>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94291D5B-7460-BD46-9E70-B24F155CBDF7}"/>
              </a:ext>
            </a:extLst>
          </p:cNvPr>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a:ea typeface="ＭＳ Ｐゴシック" panose="020B0600070205080204" pitchFamily="34" charset="-128"/>
              </a:rPr>
              <a:t>Demattè pag.38</a:t>
            </a:r>
          </a:p>
        </p:txBody>
      </p:sp>
    </p:spTree>
    <p:extLst>
      <p:ext uri="{BB962C8B-B14F-4D97-AF65-F5344CB8AC3E}">
        <p14:creationId xmlns:p14="http://schemas.microsoft.com/office/powerpoint/2010/main" val="72406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35D1FC8E-9031-A449-AE12-205D8D4F8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DA0368A-81B3-1A49-9089-A7B6FFB8654A}" type="slidenum">
              <a:rPr lang="it-IT" altLang="it-IT" sz="1200">
                <a:latin typeface="Times New Roman" panose="02020603050405020304" pitchFamily="18" charset="0"/>
              </a:rPr>
              <a:pPr eaLnBrk="1" hangingPunct="1"/>
              <a:t>21</a:t>
            </a:fld>
            <a:endParaRPr lang="it-IT" altLang="it-IT" sz="1200">
              <a:latin typeface="Times New Roman" panose="02020603050405020304" pitchFamily="18" charset="0"/>
            </a:endParaRPr>
          </a:p>
        </p:txBody>
      </p:sp>
      <p:sp>
        <p:nvSpPr>
          <p:cNvPr id="91138" name="Rectangle 1026">
            <a:extLst>
              <a:ext uri="{FF2B5EF4-FFF2-40B4-BE49-F238E27FC236}">
                <a16:creationId xmlns:a16="http://schemas.microsoft.com/office/drawing/2014/main" id="{564FEB38-C76E-2F4A-92B7-B1C27C8C9FA4}"/>
              </a:ext>
            </a:extLst>
          </p:cNvPr>
          <p:cNvSpPr>
            <a:spLocks noGrp="1" noRot="1" noChangeAspect="1" noChangeArrowheads="1" noTextEdit="1"/>
          </p:cNvSpPr>
          <p:nvPr>
            <p:ph type="sldImg"/>
          </p:nvPr>
        </p:nvSpPr>
        <p:spPr>
          <a:ln/>
        </p:spPr>
      </p:sp>
      <p:sp>
        <p:nvSpPr>
          <p:cNvPr id="91139" name="Rectangle 1027">
            <a:extLst>
              <a:ext uri="{FF2B5EF4-FFF2-40B4-BE49-F238E27FC236}">
                <a16:creationId xmlns:a16="http://schemas.microsoft.com/office/drawing/2014/main" id="{B6ADC87F-B5D2-434E-96AD-E93352006C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ea typeface="ＭＳ Ｐゴシック" panose="020B0600070205080204" pitchFamily="34" charset="-128"/>
              </a:rPr>
              <a:t>Vedi coda</a:t>
            </a:r>
          </a:p>
        </p:txBody>
      </p:sp>
    </p:spTree>
    <p:extLst>
      <p:ext uri="{BB962C8B-B14F-4D97-AF65-F5344CB8AC3E}">
        <p14:creationId xmlns:p14="http://schemas.microsoft.com/office/powerpoint/2010/main" val="208534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D8117357-BE75-334C-9972-9F509F1408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744140-94F0-C249-AFBC-A3366CDFEF17}" type="slidenum">
              <a:rPr lang="it-IT" altLang="it-IT" sz="1200">
                <a:latin typeface="Times New Roman" panose="02020603050405020304" pitchFamily="18" charset="0"/>
              </a:rPr>
              <a:pPr eaLnBrk="1" hangingPunct="1"/>
              <a:t>22</a:t>
            </a:fld>
            <a:endParaRPr lang="it-IT" altLang="it-IT" sz="1200">
              <a:latin typeface="Times New Roman" panose="02020603050405020304" pitchFamily="18" charset="0"/>
            </a:endParaRPr>
          </a:p>
        </p:txBody>
      </p:sp>
      <p:sp>
        <p:nvSpPr>
          <p:cNvPr id="93186" name="Rectangle 2">
            <a:extLst>
              <a:ext uri="{FF2B5EF4-FFF2-40B4-BE49-F238E27FC236}">
                <a16:creationId xmlns:a16="http://schemas.microsoft.com/office/drawing/2014/main" id="{98202566-CA28-ED41-871D-CE3A28B94C44}"/>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45961E6D-97BE-2441-9573-918887098B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ea typeface="ＭＳ Ｐゴシック" panose="020B0600070205080204" pitchFamily="34" charset="-128"/>
            </a:endParaRPr>
          </a:p>
        </p:txBody>
      </p:sp>
    </p:spTree>
    <p:extLst>
      <p:ext uri="{BB962C8B-B14F-4D97-AF65-F5344CB8AC3E}">
        <p14:creationId xmlns:p14="http://schemas.microsoft.com/office/powerpoint/2010/main" val="170899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61068137-AF65-E94E-A19A-2FDAA884640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BA7FE26B-6FCE-994E-9A66-8C06A242218F}" type="slidenum">
              <a:rPr lang="it-IT" altLang="it-IT" sz="1200">
                <a:latin typeface="Arial" panose="020B0604020202020204" pitchFamily="34" charset="0"/>
                <a:cs typeface="Arial" panose="020B0604020202020204" pitchFamily="34" charset="0"/>
              </a:rPr>
              <a:pPr algn="r" eaLnBrk="1" hangingPunct="1"/>
              <a:t>24</a:t>
            </a:fld>
            <a:endParaRPr lang="it-IT" altLang="it-IT" sz="1200">
              <a:latin typeface="Arial" panose="020B0604020202020204" pitchFamily="34" charset="0"/>
              <a:cs typeface="Arial" panose="020B0604020202020204" pitchFamily="34" charset="0"/>
            </a:endParaRPr>
          </a:p>
        </p:txBody>
      </p:sp>
      <p:sp>
        <p:nvSpPr>
          <p:cNvPr id="17410" name="Rectangle 2">
            <a:extLst>
              <a:ext uri="{FF2B5EF4-FFF2-40B4-BE49-F238E27FC236}">
                <a16:creationId xmlns:a16="http://schemas.microsoft.com/office/drawing/2014/main" id="{BE624AC2-BBF8-CF45-85E6-7983FC28526C}"/>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7DBF4462-5EC1-734E-BD59-E2A60BBF1116}"/>
              </a:ext>
            </a:extLst>
          </p:cNvPr>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a:ea typeface="ＭＳ Ｐゴシック" panose="020B0600070205080204" pitchFamily="34" charset="-128"/>
              </a:rPr>
              <a:t>Demattè pag.37  40</a:t>
            </a:r>
          </a:p>
          <a:p>
            <a:pPr eaLnBrk="1" hangingPunct="1"/>
            <a:r>
              <a:rPr lang="it-IT" altLang="it-IT">
                <a:ea typeface="ＭＳ Ｐゴシック" panose="020B0600070205080204" pitchFamily="34" charset="-128"/>
              </a:rPr>
              <a:t>Formula imprenditoriale vedi coda pag. 72   Aggregato di variabili aggregate struttura, sistema competitivo, sistema di prodotto, sistema degli interlocutori sociali, proposta progettuale </a:t>
            </a:r>
          </a:p>
        </p:txBody>
      </p:sp>
    </p:spTree>
    <p:extLst>
      <p:ext uri="{BB962C8B-B14F-4D97-AF65-F5344CB8AC3E}">
        <p14:creationId xmlns:p14="http://schemas.microsoft.com/office/powerpoint/2010/main" val="279362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CC29EE-33C6-314E-88A3-93491A99FBE4}" type="slidenum">
              <a:rPr lang="it-IT" smtClean="0"/>
              <a:t>27</a:t>
            </a:fld>
            <a:endParaRPr lang="it-IT"/>
          </a:p>
        </p:txBody>
      </p:sp>
    </p:spTree>
    <p:extLst>
      <p:ext uri="{BB962C8B-B14F-4D97-AF65-F5344CB8AC3E}">
        <p14:creationId xmlns:p14="http://schemas.microsoft.com/office/powerpoint/2010/main" val="333347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it-IT" sz="1200" baseline="30000" dirty="0"/>
              <a:t>Quando ci si integra con l’oggetto della nostra attenzione inizia il processo di comprensione. </a:t>
            </a:r>
          </a:p>
          <a:p>
            <a:r>
              <a:rPr lang="it-IT" sz="1200" baseline="30000" dirty="0"/>
              <a:t>Quando  si separa, si fraziona e si frammenta l’oggetto di studio è</a:t>
            </a:r>
          </a:p>
          <a:p>
            <a:r>
              <a:rPr lang="it-IT" sz="1200" baseline="30000" dirty="0"/>
              <a:t>possibile accumulare conoscenze.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La scienza svolge la sua corretta funzione dividendo e frazionando gli oggetti  osservati al fine di conoscerli.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Conoscere analiticamente l’oggetto osservato, per quanto complesso o vitale, significa ridurlo ad essere semplicemente questo: un oggetto.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Nella moderna cultura (occidentale) abbiamo riposto una totale fiducia nella conoscenza, trascurando il valore della comprensione, o relegandolo ad un esercizio poco utile alla gestione della nostra esperienza.  Forse perché </a:t>
            </a:r>
            <a:r>
              <a:rPr lang="it-IT" sz="1200" b="1" baseline="30000" dirty="0"/>
              <a:t>la conoscenza è più facile da valutare e da gestire.</a:t>
            </a:r>
            <a:endParaRPr lang="en-US" sz="1200" b="1" baseline="30000" dirty="0"/>
          </a:p>
          <a:p>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understanding is rather holistic.</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Understanding comes from the integration of knowledge at the moment when the subject and object are reunited in their natural interconnection. So </a:t>
            </a:r>
            <a:r>
              <a:rPr lang="en-US" sz="1200" b="1" kern="1200" dirty="0">
                <a:solidFill>
                  <a:schemeClr val="tx1"/>
                </a:solidFill>
                <a:effectLst/>
                <a:latin typeface="+mn-lt"/>
                <a:ea typeface="+mn-ea"/>
                <a:cs typeface="+mn-cs"/>
              </a:rPr>
              <a:t>what is preferable: knowledge with no understanding, or understanding with no knowledge? </a:t>
            </a:r>
            <a:r>
              <a:rPr lang="en-US" sz="1200" kern="1200" dirty="0">
                <a:solidFill>
                  <a:schemeClr val="tx1"/>
                </a:solidFill>
                <a:effectLst/>
                <a:latin typeface="+mn-lt"/>
                <a:ea typeface="+mn-ea"/>
                <a:cs typeface="+mn-cs"/>
              </a:rPr>
              <a:t>Knowledge without understanding does not get us anywhere. In addition, it makes our conversations automatic and uninteresting. Understanding without knowledge is likely to have little practical sense and prevents us from transmitting the foundations of knowledge. We need both: knowledge and understanding are therefore critical to our well-being. </a:t>
            </a:r>
            <a:endParaRPr lang="en-US" dirty="0"/>
          </a:p>
          <a:p>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4</a:t>
            </a:fld>
            <a:endParaRPr lang="en-US"/>
          </a:p>
        </p:txBody>
      </p:sp>
    </p:spTree>
    <p:extLst>
      <p:ext uri="{BB962C8B-B14F-4D97-AF65-F5344CB8AC3E}">
        <p14:creationId xmlns:p14="http://schemas.microsoft.com/office/powerpoint/2010/main" val="73177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0C3F9F1B-E2F6-EB4D-93DD-95792763F1F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28E365BF-1A91-024B-B1F6-2AAF3062C74B}" type="slidenum">
              <a:rPr lang="it-IT" altLang="it-IT" sz="1200">
                <a:latin typeface="Arial" panose="020B0604020202020204" pitchFamily="34" charset="0"/>
                <a:cs typeface="Arial" panose="020B0604020202020204" pitchFamily="34" charset="0"/>
              </a:rPr>
              <a:pPr algn="r" eaLnBrk="1" hangingPunct="1"/>
              <a:t>28</a:t>
            </a:fld>
            <a:endParaRPr lang="it-IT" altLang="it-IT" sz="1200">
              <a:latin typeface="Arial" panose="020B0604020202020204" pitchFamily="34" charset="0"/>
              <a:cs typeface="Arial" panose="020B0604020202020204" pitchFamily="34" charset="0"/>
            </a:endParaRPr>
          </a:p>
        </p:txBody>
      </p:sp>
      <p:sp>
        <p:nvSpPr>
          <p:cNvPr id="20482" name="Rectangle 2">
            <a:extLst>
              <a:ext uri="{FF2B5EF4-FFF2-40B4-BE49-F238E27FC236}">
                <a16:creationId xmlns:a16="http://schemas.microsoft.com/office/drawing/2014/main" id="{97414BCF-E81C-C34A-8CD3-4509890C1786}"/>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B4AD063-92B6-D541-9A4E-7DA1AA79D416}"/>
              </a:ext>
            </a:extLst>
          </p:cNvPr>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a:ea typeface="ＭＳ Ｐゴシック" panose="020B0600070205080204" pitchFamily="34" charset="-128"/>
              </a:rPr>
              <a:t>L</a:t>
            </a:r>
            <a:r>
              <a:rPr lang="it-IT" altLang="en-US">
                <a:ea typeface="ＭＳ Ｐゴシック" panose="020B0600070205080204" pitchFamily="34" charset="-128"/>
              </a:rPr>
              <a:t>’</a:t>
            </a:r>
            <a:r>
              <a:rPr lang="it-IT" altLang="it-IT">
                <a:ea typeface="ＭＳ Ｐゴシック" panose="020B0600070205080204" pitchFamily="34" charset="-128"/>
              </a:rPr>
              <a:t>impresa è soggetta a spinte interne ed esterne che compromettono la posizione competitiva e l</a:t>
            </a:r>
            <a:r>
              <a:rPr lang="it-IT" altLang="en-US">
                <a:ea typeface="ＭＳ Ｐゴシック" panose="020B0600070205080204" pitchFamily="34" charset="-128"/>
              </a:rPr>
              <a:t>’</a:t>
            </a:r>
            <a:r>
              <a:rPr lang="it-IT" altLang="it-IT">
                <a:ea typeface="ＭＳ Ｐゴシック" panose="020B0600070205080204" pitchFamily="34" charset="-128"/>
              </a:rPr>
              <a:t>intera impostazione della  formula imprenditoriale</a:t>
            </a:r>
          </a:p>
          <a:p>
            <a:pPr eaLnBrk="1" hangingPunct="1"/>
            <a:endParaRPr lang="it-IT" altLang="it-IT">
              <a:ea typeface="ＭＳ Ｐゴシック" panose="020B0600070205080204" pitchFamily="34" charset="-128"/>
            </a:endParaRPr>
          </a:p>
          <a:p>
            <a:pPr eaLnBrk="1" hangingPunct="1"/>
            <a:r>
              <a:rPr lang="it-IT" altLang="it-IT">
                <a:ea typeface="ＭＳ Ｐゴシック" panose="020B0600070205080204" pitchFamily="34" charset="-128"/>
              </a:rPr>
              <a:t>Ferraris vol II pag 357 e ss.</a:t>
            </a:r>
          </a:p>
        </p:txBody>
      </p:sp>
    </p:spTree>
    <p:extLst>
      <p:ext uri="{BB962C8B-B14F-4D97-AF65-F5344CB8AC3E}">
        <p14:creationId xmlns:p14="http://schemas.microsoft.com/office/powerpoint/2010/main" val="175018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4DB45514-E401-AB4F-A44F-DB3D0D6B0EB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645C69C1-1415-D540-9D05-994B03353AF2}" type="slidenum">
              <a:rPr lang="it-IT" altLang="it-IT" sz="1200">
                <a:latin typeface="Arial" panose="020B0604020202020204" pitchFamily="34" charset="0"/>
                <a:cs typeface="Arial" panose="020B0604020202020204" pitchFamily="34" charset="0"/>
              </a:rPr>
              <a:pPr algn="r" eaLnBrk="1" hangingPunct="1"/>
              <a:t>29</a:t>
            </a:fld>
            <a:endParaRPr lang="it-IT" altLang="it-IT" sz="1200">
              <a:latin typeface="Arial" panose="020B0604020202020204" pitchFamily="34" charset="0"/>
              <a:cs typeface="Arial" panose="020B0604020202020204" pitchFamily="34" charset="0"/>
            </a:endParaRPr>
          </a:p>
        </p:txBody>
      </p:sp>
      <p:sp>
        <p:nvSpPr>
          <p:cNvPr id="22530" name="Rectangle 2">
            <a:extLst>
              <a:ext uri="{FF2B5EF4-FFF2-40B4-BE49-F238E27FC236}">
                <a16:creationId xmlns:a16="http://schemas.microsoft.com/office/drawing/2014/main" id="{E52DBD25-2DB7-944F-85B6-4906824ECD47}"/>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9EFDC48-DF36-9C4C-9F73-592EAA6585ED}"/>
              </a:ext>
            </a:extLst>
          </p:cNvPr>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it-IT" altLang="it-IT">
                <a:ea typeface="ＭＳ Ｐゴシック" panose="020B0600070205080204" pitchFamily="34" charset="-128"/>
              </a:rPr>
              <a:t>Di cagno CARRASSI</a:t>
            </a:r>
          </a:p>
        </p:txBody>
      </p:sp>
    </p:spTree>
    <p:extLst>
      <p:ext uri="{BB962C8B-B14F-4D97-AF65-F5344CB8AC3E}">
        <p14:creationId xmlns:p14="http://schemas.microsoft.com/office/powerpoint/2010/main" val="346458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“consciousness” is just that immoveable “substance” within the framework of which all change and all </a:t>
            </a:r>
            <a:r>
              <a:rPr lang="en-US" sz="1200" kern="1200" dirty="0" err="1">
                <a:solidFill>
                  <a:schemeClr val="tx1"/>
                </a:solidFill>
                <a:effectLst/>
                <a:latin typeface="+mn-lt"/>
                <a:ea typeface="+mn-ea"/>
                <a:cs typeface="+mn-cs"/>
              </a:rPr>
              <a:t>spatio</a:t>
            </a:r>
            <a:r>
              <a:rPr lang="en-US" sz="1200" kern="1200" dirty="0">
                <a:solidFill>
                  <a:schemeClr val="tx1"/>
                </a:solidFill>
                <a:effectLst/>
                <a:latin typeface="+mn-lt"/>
                <a:ea typeface="+mn-ea"/>
                <a:cs typeface="+mn-cs"/>
              </a:rPr>
              <a:t>-temporal affairs unfold and gain their real existence. </a:t>
            </a:r>
            <a:endParaRPr lang="en-US" dirty="0"/>
          </a:p>
          <a:p>
            <a:endParaRPr lang="en-US" dirty="0"/>
          </a:p>
          <a:p>
            <a:r>
              <a:rPr lang="it-IT" b="1" dirty="0"/>
              <a:t>Cosa è preferibile: la conoscenza, senza la comprensione, o la comprensione senza conoscenza? </a:t>
            </a:r>
            <a:r>
              <a:rPr lang="it-IT" dirty="0"/>
              <a:t>La conoscenza senza comprensione non ci porta da nessuna parte. Inoltre,  rende le nostre conversazioni automatiche e poco interessanti. La comprensione senza conoscenza rischia di avere poco senso pratico e ci impedisce di trasmettere le basi del sapere.  </a:t>
            </a:r>
          </a:p>
          <a:p>
            <a:r>
              <a:rPr lang="it-IT" b="1" dirty="0"/>
              <a:t>Abbiamo bisogno di entrambe, conoscenza e comprensione sono quindi fondamentali per il nostro benessere. </a:t>
            </a:r>
          </a:p>
          <a:p>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5</a:t>
            </a:fld>
            <a:endParaRPr lang="en-US"/>
          </a:p>
        </p:txBody>
      </p:sp>
    </p:spTree>
    <p:extLst>
      <p:ext uri="{BB962C8B-B14F-4D97-AF65-F5344CB8AC3E}">
        <p14:creationId xmlns:p14="http://schemas.microsoft.com/office/powerpoint/2010/main" val="203071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7A50B54A-9148-4E4E-91D3-A3989C7407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5FA68E-F90C-A743-A63B-B4C3A3F74853}" type="slidenum">
              <a:rPr lang="it-IT" altLang="it-IT" sz="1200">
                <a:latin typeface="Times New Roman" panose="02020603050405020304" pitchFamily="18" charset="0"/>
              </a:rPr>
              <a:pPr eaLnBrk="1" hangingPunct="1"/>
              <a:t>6</a:t>
            </a:fld>
            <a:endParaRPr lang="it-IT" altLang="it-IT" sz="1200">
              <a:latin typeface="Times New Roman" panose="02020603050405020304" pitchFamily="18" charset="0"/>
            </a:endParaRPr>
          </a:p>
        </p:txBody>
      </p:sp>
      <p:sp>
        <p:nvSpPr>
          <p:cNvPr id="9218" name="Rectangle 2">
            <a:extLst>
              <a:ext uri="{FF2B5EF4-FFF2-40B4-BE49-F238E27FC236}">
                <a16:creationId xmlns:a16="http://schemas.microsoft.com/office/drawing/2014/main" id="{EE357483-053A-E54F-BB28-CB16E63F673F}"/>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2A74326F-1627-2445-AD81-9EB4C98FD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ea typeface="ＭＳ Ｐゴシック" panose="020B0600070205080204" pitchFamily="34" charset="-128"/>
              </a:rPr>
              <a:t>VEDERE DA CODA pag. 16</a:t>
            </a:r>
          </a:p>
        </p:txBody>
      </p:sp>
    </p:spTree>
    <p:extLst>
      <p:ext uri="{BB962C8B-B14F-4D97-AF65-F5344CB8AC3E}">
        <p14:creationId xmlns:p14="http://schemas.microsoft.com/office/powerpoint/2010/main" val="1334864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E7FBF9C3-2B68-B44E-9889-D24B4051C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B027DA-CE9D-4D44-B2BD-412BE78F94C1}" type="slidenum">
              <a:rPr lang="it-IT" altLang="it-IT" sz="1200">
                <a:latin typeface="Times New Roman" panose="02020603050405020304" pitchFamily="18" charset="0"/>
              </a:rPr>
              <a:pPr eaLnBrk="1" hangingPunct="1"/>
              <a:t>7</a:t>
            </a:fld>
            <a:endParaRPr lang="it-IT" altLang="it-IT" sz="1200">
              <a:latin typeface="Times New Roman" panose="02020603050405020304" pitchFamily="18" charset="0"/>
            </a:endParaRPr>
          </a:p>
        </p:txBody>
      </p:sp>
      <p:sp>
        <p:nvSpPr>
          <p:cNvPr id="11266" name="Rectangle 2">
            <a:extLst>
              <a:ext uri="{FF2B5EF4-FFF2-40B4-BE49-F238E27FC236}">
                <a16:creationId xmlns:a16="http://schemas.microsoft.com/office/drawing/2014/main" id="{480AD8AF-C455-4647-99A8-60961296776E}"/>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B10FDCE8-B138-7241-A489-BCF6FCFB0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ea typeface="ＭＳ Ｐゴシック" panose="020B0600070205080204" pitchFamily="34" charset="-128"/>
              </a:rPr>
              <a:t>Coda  </a:t>
            </a:r>
          </a:p>
          <a:p>
            <a:pPr eaLnBrk="1" hangingPunct="1"/>
            <a:r>
              <a:rPr lang="it-IT" altLang="it-IT">
                <a:ea typeface="ＭＳ Ｐゴシック" panose="020B0600070205080204" pitchFamily="34" charset="-128"/>
              </a:rPr>
              <a:t>Beni economici: beni utili per il soddisfacimento dei bisogni e scarsi rispetto alle esigenze espresse dalle persone</a:t>
            </a:r>
          </a:p>
          <a:p>
            <a:pPr eaLnBrk="1" hangingPunct="1"/>
            <a:r>
              <a:rPr lang="it-IT" altLang="it-IT">
                <a:ea typeface="ＭＳ Ｐゴシック" panose="020B0600070205080204" pitchFamily="34" charset="-128"/>
              </a:rPr>
              <a:t>Istituti: famiglie, Imprese e Pubbliche Amministrazioni</a:t>
            </a:r>
          </a:p>
        </p:txBody>
      </p:sp>
    </p:spTree>
    <p:extLst>
      <p:ext uri="{BB962C8B-B14F-4D97-AF65-F5344CB8AC3E}">
        <p14:creationId xmlns:p14="http://schemas.microsoft.com/office/powerpoint/2010/main" val="292659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Nel nostro agire quotidiano abbiamo ridotto il contenuto della parola economia agli aspetti legati alla finanza e  alla gestione del business. (Frank, 2004)</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Nella società di consumo, l'identità individuale di ogni cittadino è profondamente caratterizzata e condizionata dal denaro, dalla ricchezza materiale e dallo stato sociale.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Una rappresentazione semplificata di</a:t>
            </a:r>
            <a:r>
              <a:rPr lang="it-IT" sz="1200" dirty="0"/>
              <a:t> </a:t>
            </a:r>
            <a:r>
              <a:rPr lang="it-IT" sz="1200" b="1" baseline="30000" dirty="0"/>
              <a:t>economia come un circuito chiuso di denaro e di risorse viene silenziosamente depositata nel nostro cervello</a:t>
            </a:r>
            <a:r>
              <a:rPr lang="it-IT" sz="1200" baseline="30000" dirty="0"/>
              <a:t> costruendo il pensiero dominante che governa le scelte e le decisioni  comunemente considerate  economiche, ma che in </a:t>
            </a:r>
            <a:r>
              <a:rPr lang="it-IT" sz="1200" baseline="30000" dirty="0" err="1"/>
              <a:t>realt</a:t>
            </a:r>
            <a:r>
              <a:rPr lang="fr-FR" sz="1200" baseline="30000" dirty="0"/>
              <a:t>à </a:t>
            </a:r>
            <a:r>
              <a:rPr lang="it-IT" sz="1200" baseline="30000" dirty="0"/>
              <a:t>si riferiscono solo a misurazioni di denaro e di movimentazioni finanziarie. (</a:t>
            </a:r>
            <a:r>
              <a:rPr lang="it-IT" sz="1200" baseline="30000" dirty="0" err="1"/>
              <a:t>Dunn</a:t>
            </a:r>
            <a:r>
              <a:rPr lang="it-IT" sz="1200" baseline="30000" dirty="0"/>
              <a:t> e Norton, 2013)</a:t>
            </a:r>
          </a:p>
          <a:p>
            <a:pPr algn="just"/>
            <a:r>
              <a:rPr lang="it-IT" sz="1200" baseline="30000" dirty="0"/>
              <a:t>Il nobile proposito dell’economia è stato confuso e inesorabilmente rimpiazzato con l’accumulazione di denaro. </a:t>
            </a:r>
          </a:p>
          <a:p>
            <a:pPr algn="just"/>
            <a:r>
              <a:rPr lang="it-IT" sz="1200" baseline="30000" dirty="0"/>
              <a:t>Abbiamo confuso I mezzi con il fine.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altre</a:t>
            </a:r>
            <a:r>
              <a:rPr lang="en-US" sz="1200" kern="1200" dirty="0">
                <a:solidFill>
                  <a:schemeClr val="tx1"/>
                </a:solidFill>
                <a:effectLst/>
                <a:latin typeface="+mn-lt"/>
                <a:ea typeface="+mn-ea"/>
                <a:cs typeface="+mn-cs"/>
              </a:rPr>
              <a:t> parole, l</a:t>
            </a:r>
            <a:r>
              <a:rPr lang="fr-FR" sz="1200" kern="1200" dirty="0">
                <a:solidFill>
                  <a:schemeClr val="tx1"/>
                </a:solidFill>
                <a:effectLst/>
                <a:latin typeface="+mn-lt"/>
                <a:ea typeface="+mn-ea"/>
                <a:cs typeface="+mn-cs"/>
              </a:rPr>
              <a:t>’</a:t>
            </a:r>
            <a:r>
              <a:rPr lang="pt-PT" sz="1200" kern="1200" dirty="0">
                <a:solidFill>
                  <a:schemeClr val="tx1"/>
                </a:solidFill>
                <a:effectLst/>
                <a:latin typeface="+mn-lt"/>
                <a:ea typeface="+mn-ea"/>
                <a:cs typeface="+mn-cs"/>
              </a:rPr>
              <a:t>economia </a:t>
            </a:r>
            <a:r>
              <a:rPr lang="en-US" sz="1200" kern="1200" dirty="0" err="1">
                <a:solidFill>
                  <a:schemeClr val="tx1"/>
                </a:solidFill>
                <a:effectLst/>
                <a:latin typeface="+mn-lt"/>
                <a:ea typeface="+mn-ea"/>
                <a:cs typeface="+mn-cs"/>
              </a:rPr>
              <a:t>è</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confusa</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flusso</a:t>
            </a:r>
            <a:r>
              <a:rPr lang="en-US" sz="1200" kern="1200" dirty="0">
                <a:solidFill>
                  <a:schemeClr val="tx1"/>
                </a:solidFill>
                <a:effectLst/>
                <a:latin typeface="+mn-lt"/>
                <a:ea typeface="+mn-ea"/>
                <a:cs typeface="+mn-cs"/>
              </a:rPr>
              <a:t> di </a:t>
            </a:r>
            <a:r>
              <a:rPr lang="en-US" sz="1200" kern="1200" dirty="0" err="1">
                <a:solidFill>
                  <a:schemeClr val="tx1"/>
                </a:solidFill>
                <a:effectLst/>
                <a:latin typeface="+mn-lt"/>
                <a:ea typeface="+mn-ea"/>
                <a:cs typeface="+mn-cs"/>
              </a:rPr>
              <a:t>denaro</a:t>
            </a:r>
            <a:r>
              <a:rPr lang="en-US" sz="1200" kern="1200" dirty="0">
                <a:solidFill>
                  <a:schemeClr val="tx1"/>
                </a:solidFill>
                <a:effectLst/>
                <a:latin typeface="+mn-lt"/>
                <a:ea typeface="+mn-ea"/>
                <a:cs typeface="+mn-cs"/>
              </a:rPr>
              <a:t> e con la </a:t>
            </a:r>
            <a:r>
              <a:rPr lang="en-US" sz="1200" kern="1200" dirty="0" err="1">
                <a:solidFill>
                  <a:schemeClr val="tx1"/>
                </a:solidFill>
                <a:effectLst/>
                <a:latin typeface="+mn-lt"/>
                <a:ea typeface="+mn-ea"/>
                <a:cs typeface="+mn-cs"/>
              </a:rPr>
              <a:t>gestione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attività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necessarie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sviluppare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denaro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AE32291-59B9-EC44-9243-E7F3ED23FAD6}" type="slidenum">
              <a:rPr lang="en-US" smtClean="0"/>
              <a:t>8</a:t>
            </a:fld>
            <a:endParaRPr lang="en-US"/>
          </a:p>
        </p:txBody>
      </p:sp>
    </p:spTree>
    <p:extLst>
      <p:ext uri="{BB962C8B-B14F-4D97-AF65-F5344CB8AC3E}">
        <p14:creationId xmlns:p14="http://schemas.microsoft.com/office/powerpoint/2010/main" val="427791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Le sensazioni di insicurezza e di instabilità si manifestano automaticamente attraverso bisogni crescenti e illimitati che cerchiamo in ogni modo di soddisfare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aseline="30000" dirty="0"/>
              <a:t>Le risorse che per loro natura sono scarse non saranno mai in grado di colmare questo stato illimitato di bisogno, se non in modo parziale e temporaneo. </a:t>
            </a:r>
            <a:endParaRPr lang="it-IT" sz="1200" dirty="0"/>
          </a:p>
          <a:p>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9</a:t>
            </a:fld>
            <a:endParaRPr lang="en-US"/>
          </a:p>
        </p:txBody>
      </p:sp>
    </p:spTree>
    <p:extLst>
      <p:ext uri="{BB962C8B-B14F-4D97-AF65-F5344CB8AC3E}">
        <p14:creationId xmlns:p14="http://schemas.microsoft.com/office/powerpoint/2010/main" val="424478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it-IT" sz="1200" kern="1200" dirty="0">
                <a:solidFill>
                  <a:schemeClr val="tx1"/>
                </a:solidFill>
                <a:latin typeface="Times New Roman" pitchFamily="18" charset="0"/>
                <a:ea typeface="ＭＳ Ｐゴシック" charset="0"/>
              </a:rPr>
              <a:t>Economia ed Ecologia provengono dalla stessa radice semantica di origine greca </a:t>
            </a:r>
            <a:r>
              <a:rPr lang="it-IT" sz="1200" kern="1200" dirty="0" err="1">
                <a:solidFill>
                  <a:schemeClr val="tx1"/>
                </a:solidFill>
                <a:latin typeface="Times New Roman" pitchFamily="18" charset="0"/>
                <a:ea typeface="ＭＳ Ｐゴシック" charset="0"/>
              </a:rPr>
              <a:t>Oikos</a:t>
            </a:r>
            <a:r>
              <a:rPr lang="it-IT" sz="1200" kern="1200" dirty="0">
                <a:solidFill>
                  <a:schemeClr val="tx1"/>
                </a:solidFill>
                <a:latin typeface="Times New Roman" pitchFamily="18" charset="0"/>
                <a:ea typeface="ＭＳ Ｐゴシック" charset="0"/>
              </a:rPr>
              <a:t> che significa casa. </a:t>
            </a:r>
          </a:p>
          <a:p>
            <a:pPr algn="just" rtl="0"/>
            <a:endParaRPr lang="it-IT" sz="1200" kern="1200" dirty="0">
              <a:solidFill>
                <a:schemeClr val="tx1"/>
              </a:solidFill>
              <a:latin typeface="Times New Roman" pitchFamily="18" charset="0"/>
              <a:ea typeface="ＭＳ Ｐゴシック" charset="0"/>
            </a:endParaRPr>
          </a:p>
          <a:p>
            <a:pPr algn="just" rtl="0"/>
            <a:r>
              <a:rPr lang="it-IT" sz="1200" kern="1200" dirty="0">
                <a:solidFill>
                  <a:schemeClr val="tx1"/>
                </a:solidFill>
                <a:latin typeface="Times New Roman" pitchFamily="18" charset="0"/>
                <a:ea typeface="ＭＳ Ｐゴシック" charset="0"/>
              </a:rPr>
              <a:t>L’ecologia (</a:t>
            </a:r>
            <a:r>
              <a:rPr lang="it-IT" sz="1200" kern="1200" dirty="0" err="1">
                <a:solidFill>
                  <a:schemeClr val="tx1"/>
                </a:solidFill>
                <a:latin typeface="Times New Roman" pitchFamily="18" charset="0"/>
                <a:ea typeface="ＭＳ Ｐゴシック" charset="0"/>
              </a:rPr>
              <a:t>Oikos</a:t>
            </a:r>
            <a:r>
              <a:rPr lang="it-IT" sz="1200" kern="1200" dirty="0">
                <a:solidFill>
                  <a:schemeClr val="tx1"/>
                </a:solidFill>
                <a:latin typeface="Times New Roman" pitchFamily="18" charset="0"/>
                <a:ea typeface="ＭＳ Ｐゴシック" charset="0"/>
              </a:rPr>
              <a:t>-Logos) si riferisce allo studio e alla comprensione di come in una “casa” tutto sia interconnesso, interrelato e interdipendente, di come tutto ciò che fa parte dell’ecosistema sia costituito dagli stessi elementi.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Times New Roman" pitchFamily="18" charset="0"/>
              <a:ea typeface="ＭＳ Ｐゴシック" charset="0"/>
              <a:cs typeface="+mn-cs"/>
            </a:endParaRPr>
          </a:p>
          <a:p>
            <a:pPr rtl="0">
              <a:defRPr/>
            </a:pPr>
            <a:r>
              <a:rPr lang="it-IT" sz="1200" kern="1200" dirty="0">
                <a:solidFill>
                  <a:schemeClr val="tx1"/>
                </a:solidFill>
                <a:latin typeface="Times New Roman" pitchFamily="18" charset="0"/>
                <a:ea typeface="ＭＳ Ｐゴシック" charset="0"/>
              </a:rPr>
              <a:t>Come gestiamo questa meravigliosa complessità?</a:t>
            </a:r>
          </a:p>
          <a:p>
            <a:pPr rtl="0">
              <a:defRPr/>
            </a:pPr>
            <a:r>
              <a:rPr lang="it-IT" sz="1200" kern="1200" dirty="0">
                <a:solidFill>
                  <a:schemeClr val="tx1"/>
                </a:solidFill>
                <a:latin typeface="Times New Roman" pitchFamily="18" charset="0"/>
                <a:ea typeface="ＭＳ Ｐゴシック" charset="0"/>
              </a:rPr>
              <a:t>Come celebriamo e rispettiamo le sue regole?</a:t>
            </a:r>
          </a:p>
          <a:p>
            <a:pPr rtl="0">
              <a:defRPr/>
            </a:pPr>
            <a:r>
              <a:rPr lang="it-IT" sz="1200" kern="1200" dirty="0">
                <a:solidFill>
                  <a:schemeClr val="tx1"/>
                </a:solidFill>
                <a:latin typeface="Times New Roman" pitchFamily="18" charset="0"/>
                <a:ea typeface="ＭＳ Ｐゴシック" charset="0"/>
              </a:rPr>
              <a:t>Come ci relazioniamo rispetto all’interconnessione della casa comune?</a:t>
            </a:r>
          </a:p>
          <a:p>
            <a:pPr rtl="0">
              <a:defRPr/>
            </a:pPr>
            <a:endParaRPr lang="it-IT" sz="1200" kern="1200" dirty="0">
              <a:solidFill>
                <a:schemeClr val="tx1"/>
              </a:solidFill>
              <a:latin typeface="Times New Roman" pitchFamily="18" charset="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Times New Roman" pitchFamily="18" charset="0"/>
                <a:ea typeface="ＭＳ Ｐゴシック" charset="0"/>
              </a:rPr>
              <a:t>Le risposte a questi ed altri simili quesiti rientrano nella pratica di gestire la casa (</a:t>
            </a:r>
            <a:r>
              <a:rPr lang="it-IT" sz="1200" kern="1200" dirty="0" err="1">
                <a:solidFill>
                  <a:schemeClr val="tx1"/>
                </a:solidFill>
                <a:latin typeface="Times New Roman" pitchFamily="18" charset="0"/>
                <a:ea typeface="ＭＳ Ｐゴシック" charset="0"/>
              </a:rPr>
              <a:t>Oikos-Nomos</a:t>
            </a:r>
            <a:r>
              <a:rPr lang="it-IT" sz="1200" kern="1200" dirty="0">
                <a:solidFill>
                  <a:schemeClr val="tx1"/>
                </a:solidFill>
                <a:latin typeface="Times New Roman" pitchFamily="18" charset="0"/>
                <a:ea typeface="ＭＳ Ｐゴシック" charset="0"/>
              </a:rPr>
              <a:t>) che è appunto l’economia.</a:t>
            </a:r>
          </a:p>
          <a:p>
            <a:pPr rtl="0">
              <a:defRPr/>
            </a:pPr>
            <a:endParaRPr lang="it-IT" sz="1200" kern="1200" dirty="0">
              <a:solidFill>
                <a:schemeClr val="tx1"/>
              </a:solidFill>
              <a:latin typeface="Times New Roman" pitchFamily="18" charset="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Times New Roman" pitchFamily="18" charset="0"/>
                <a:ea typeface="ＭＳ Ｐゴシック" charset="0"/>
              </a:rPr>
              <a:t>Protagonisti del dialogo sono  Socrate, maestro di Senofonte, il giovane </a:t>
            </a:r>
            <a:r>
              <a:rPr lang="it-IT" sz="1200" kern="1200" dirty="0" err="1">
                <a:solidFill>
                  <a:schemeClr val="tx1"/>
                </a:solidFill>
                <a:latin typeface="Times New Roman" pitchFamily="18" charset="0"/>
                <a:ea typeface="ＭＳ Ｐゴシック" charset="0"/>
              </a:rPr>
              <a:t>Critobulo</a:t>
            </a:r>
            <a:r>
              <a:rPr lang="it-IT" sz="1200" kern="1200" dirty="0">
                <a:solidFill>
                  <a:schemeClr val="tx1"/>
                </a:solidFill>
                <a:latin typeface="Times New Roman" pitchFamily="18" charset="0"/>
                <a:ea typeface="ＭＳ Ｐゴシック" charset="0"/>
              </a:rPr>
              <a:t> e </a:t>
            </a:r>
            <a:r>
              <a:rPr lang="it-IT" sz="1200" kern="1200" dirty="0" err="1">
                <a:solidFill>
                  <a:schemeClr val="tx1"/>
                </a:solidFill>
                <a:latin typeface="Times New Roman" pitchFamily="18" charset="0"/>
                <a:ea typeface="ＭＳ Ｐゴシック" charset="0"/>
              </a:rPr>
              <a:t>Iscomaco</a:t>
            </a:r>
            <a:r>
              <a:rPr lang="it-IT" sz="1200" kern="1200" dirty="0">
                <a:solidFill>
                  <a:schemeClr val="tx1"/>
                </a:solidFill>
                <a:latin typeface="Times New Roman" pitchFamily="18" charset="0"/>
                <a:ea typeface="ＭＳ Ｐゴシック" charset="0"/>
              </a:rPr>
              <a:t>, il prototipo dell’uomo nobile, il </a:t>
            </a:r>
            <a:r>
              <a:rPr lang="it-IT" sz="1200" kern="1200" dirty="0" err="1">
                <a:solidFill>
                  <a:schemeClr val="tx1"/>
                </a:solidFill>
                <a:latin typeface="Times New Roman" pitchFamily="18" charset="0"/>
                <a:ea typeface="ＭＳ Ｐゴシック" charset="0"/>
              </a:rPr>
              <a:t>kalos</a:t>
            </a:r>
            <a:r>
              <a:rPr lang="it-IT" sz="1200" kern="1200" dirty="0">
                <a:solidFill>
                  <a:schemeClr val="tx1"/>
                </a:solidFill>
                <a:latin typeface="Times New Roman" pitchFamily="18" charset="0"/>
                <a:ea typeface="ＭＳ Ｐゴシック" charset="0"/>
              </a:rPr>
              <a:t> </a:t>
            </a:r>
            <a:r>
              <a:rPr lang="it-IT" sz="1200" kern="1200" dirty="0" err="1">
                <a:solidFill>
                  <a:schemeClr val="tx1"/>
                </a:solidFill>
                <a:latin typeface="Times New Roman" pitchFamily="18" charset="0"/>
                <a:ea typeface="ＭＳ Ｐゴシック" charset="0"/>
              </a:rPr>
              <a:t>kagathos</a:t>
            </a:r>
            <a:r>
              <a:rPr lang="it-IT" sz="1200" kern="1200" dirty="0">
                <a:solidFill>
                  <a:schemeClr val="tx1"/>
                </a:solidFill>
                <a:latin typeface="Times New Roman" pitchFamily="18" charset="0"/>
                <a:ea typeface="ＭＳ Ｐゴシック" charset="0"/>
              </a:rPr>
              <a:t>,</a:t>
            </a:r>
            <a:endParaRPr lang="en-US" sz="1200" kern="1200" dirty="0">
              <a:solidFill>
                <a:schemeClr val="tx1"/>
              </a:solidFill>
              <a:latin typeface="Times New Roman" pitchFamily="18"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Times New Roman" pitchFamily="18"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Times New Roman" pitchFamily="18" charset="0"/>
                <a:ea typeface="ＭＳ Ｐゴシック" charset="0"/>
                <a:cs typeface="+mn-cs"/>
              </a:rPr>
              <a:t>La </a:t>
            </a:r>
            <a:r>
              <a:rPr lang="en-US" sz="1200" b="1" kern="1200" dirty="0" err="1">
                <a:solidFill>
                  <a:schemeClr val="tx1"/>
                </a:solidFill>
                <a:latin typeface="Times New Roman" pitchFamily="18" charset="0"/>
                <a:ea typeface="ＭＳ Ｐゴシック" charset="0"/>
                <a:cs typeface="+mn-cs"/>
              </a:rPr>
              <a:t>parola</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ecologia</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Ökologie</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è</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stata</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coniata</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nel</a:t>
            </a:r>
            <a:r>
              <a:rPr lang="en-US" sz="1200" b="1" kern="1200" dirty="0">
                <a:solidFill>
                  <a:schemeClr val="tx1"/>
                </a:solidFill>
                <a:latin typeface="Times New Roman" pitchFamily="18" charset="0"/>
                <a:ea typeface="ＭＳ Ｐゴシック" charset="0"/>
                <a:cs typeface="+mn-cs"/>
              </a:rPr>
              <a:t> 1866 </a:t>
            </a:r>
            <a:r>
              <a:rPr lang="en-US" sz="1200" b="1" kern="1200" dirty="0" err="1">
                <a:solidFill>
                  <a:schemeClr val="tx1"/>
                </a:solidFill>
                <a:latin typeface="Times New Roman" pitchFamily="18" charset="0"/>
                <a:ea typeface="ＭＳ Ｐゴシック" charset="0"/>
                <a:cs typeface="+mn-cs"/>
              </a:rPr>
              <a:t>dallo</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scienziato</a:t>
            </a:r>
            <a:r>
              <a:rPr lang="en-US" sz="1200" b="1" kern="1200" dirty="0">
                <a:solidFill>
                  <a:schemeClr val="tx1"/>
                </a:solidFill>
                <a:latin typeface="Times New Roman" pitchFamily="18" charset="0"/>
                <a:ea typeface="ＭＳ Ｐゴシック" charset="0"/>
                <a:cs typeface="+mn-cs"/>
              </a:rPr>
              <a:t> </a:t>
            </a:r>
            <a:r>
              <a:rPr lang="en-US" sz="1200" b="1" kern="1200" dirty="0" err="1">
                <a:solidFill>
                  <a:schemeClr val="tx1"/>
                </a:solidFill>
                <a:latin typeface="Times New Roman" pitchFamily="18" charset="0"/>
                <a:ea typeface="ＭＳ Ｐゴシック" charset="0"/>
                <a:cs typeface="+mn-cs"/>
              </a:rPr>
              <a:t>tedesco</a:t>
            </a:r>
            <a:r>
              <a:rPr lang="en-US" sz="1200" b="1" kern="1200" dirty="0">
                <a:solidFill>
                  <a:schemeClr val="tx1"/>
                </a:solidFill>
                <a:latin typeface="Times New Roman" pitchFamily="18" charset="0"/>
                <a:ea typeface="ＭＳ Ｐゴシック" charset="0"/>
                <a:cs typeface="+mn-cs"/>
              </a:rPr>
              <a:t> Ernst Haeckel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Times New Roman" pitchFamily="18"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ＭＳ Ｐゴシック" charset="0"/>
                <a:cs typeface="+mn-cs"/>
              </a:rPr>
              <a:t>1. The house Earth is a living system that works in perfect harmony according to its own dynamics of connectivity, imagination, creativity and intelligence. We have often reduced the significance of Ecology to the study of some species, losing sight of the fact that the reference of single species is always to be considered as part of the entire ecosystem.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Times New Roman" pitchFamily="18"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ＭＳ Ｐゴシック" charset="0"/>
                <a:cs typeface="+mn-cs"/>
              </a:rPr>
              <a:t>Trees, animals, men, minerals, all share the same basic elements and, through the study of ecology, we try to understand the secrets of the intelligence of Nature, her creativity. </a:t>
            </a:r>
            <a:endParaRPr lang="en-US" sz="1200" kern="1200" dirty="0">
              <a:solidFill>
                <a:schemeClr val="tx1"/>
              </a:solidFill>
              <a:latin typeface="Times New Roman" pitchFamily="18" charset="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ＭＳ Ｐゴシック" charset="0"/>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ＭＳ Ｐゴシック" charset="0"/>
                <a:cs typeface="+mn-cs"/>
              </a:rPr>
              <a:t>2. In other words, with time passing the sense of interconnection that is an essential aspect of our common home has gradually been lost. The vital link between the knowledge of the house and its management has lost importance.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Times New Roman" pitchFamily="18" charset="0"/>
              <a:ea typeface="ＭＳ Ｐゴシック"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ＭＳ Ｐゴシック" charset="0"/>
                <a:cs typeface="+mn-cs"/>
              </a:rPr>
              <a:t>Therefore, it is easy to imagine why the economic theory that today is dominant is incapable to effectively manage the complexity of social phenomena and the various problems of the ecosystem. </a:t>
            </a:r>
            <a:endParaRPr lang="en-US" sz="1200" kern="1200" dirty="0">
              <a:solidFill>
                <a:schemeClr val="tx1"/>
              </a:solidFill>
              <a:latin typeface="Times New Roman" pitchFamily="18" charset="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Times New Roman" pitchFamily="18" charset="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10</a:t>
            </a:fld>
            <a:endParaRPr lang="en-US"/>
          </a:p>
        </p:txBody>
      </p:sp>
    </p:spTree>
    <p:extLst>
      <p:ext uri="{BB962C8B-B14F-4D97-AF65-F5344CB8AC3E}">
        <p14:creationId xmlns:p14="http://schemas.microsoft.com/office/powerpoint/2010/main" val="91934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Times New Roman" pitchFamily="18" charset="0"/>
                <a:ea typeface="ＭＳ Ｐゴシック" charset="0"/>
              </a:rPr>
              <a:t>Nel tempo si è progressivamente perso il senso di interconnessione che rappresenta un aspetto essenziale  della nostra casa comune. Il collegamento molto chiaro ai nostri antenati tra la conoscenza della casa (Ecologia) e la sua gestione (Economia), ha perso valore.</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Times New Roman" pitchFamily="18" charset="0"/>
                <a:ea typeface="ＭＳ Ｐゴシック" charset="0"/>
              </a:rPr>
              <a:t>La convinzione che più abbiamo più siamo felici è un mito piuttosto che una realtà.</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latin typeface="Times New Roman" pitchFamily="18" charset="0"/>
                <a:ea typeface="ＭＳ Ｐゴシック" charset="0"/>
              </a:rPr>
              <a:t>Il valore di una persona viene oggi misurato dal volume di moneta che produce e non dalla sua abilità</a:t>
            </a:r>
            <a:r>
              <a:rPr lang="fr-FR" sz="1200" kern="1200" dirty="0">
                <a:solidFill>
                  <a:schemeClr val="tx1"/>
                </a:solidFill>
                <a:latin typeface="Times New Roman" pitchFamily="18" charset="0"/>
                <a:ea typeface="ＭＳ Ｐゴシック" charset="0"/>
              </a:rPr>
              <a:t> </a:t>
            </a:r>
            <a:r>
              <a:rPr lang="it-IT" sz="1200" kern="1200" dirty="0">
                <a:solidFill>
                  <a:schemeClr val="tx1"/>
                </a:solidFill>
                <a:latin typeface="Times New Roman" pitchFamily="18" charset="0"/>
                <a:ea typeface="ＭＳ Ｐゴシック" charset="0"/>
              </a:rPr>
              <a:t>di curare e sostenere la casa comune, che invece in origine rappresentava il modo migliore per condurre una vita ricca di significato e quindi felice.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8" charset="0"/>
                <a:ea typeface="ＭＳ Ｐゴシック" charset="0"/>
              </a:rPr>
              <a:t>L</a:t>
            </a:r>
            <a:r>
              <a:rPr lang="fr-FR" sz="1200" kern="1200" dirty="0">
                <a:solidFill>
                  <a:schemeClr val="tx1"/>
                </a:solidFill>
                <a:latin typeface="Times New Roman" pitchFamily="18" charset="0"/>
                <a:ea typeface="ＭＳ Ｐゴシック" charset="0"/>
              </a:rPr>
              <a:t>’</a:t>
            </a:r>
            <a:r>
              <a:rPr lang="en-US" sz="1200" kern="1200" dirty="0" err="1">
                <a:solidFill>
                  <a:schemeClr val="tx1"/>
                </a:solidFill>
                <a:latin typeface="Times New Roman" pitchFamily="18" charset="0"/>
                <a:ea typeface="ＭＳ Ｐゴシック" charset="0"/>
              </a:rPr>
              <a:t>economia</a:t>
            </a:r>
            <a:r>
              <a:rPr lang="en-US" sz="1200" kern="1200" dirty="0">
                <a:solidFill>
                  <a:schemeClr val="tx1"/>
                </a:solidFill>
                <a:latin typeface="Times New Roman" pitchFamily="18" charset="0"/>
                <a:ea typeface="ＭＳ Ｐゴシック" charset="0"/>
              </a:rPr>
              <a:t> ha </a:t>
            </a:r>
            <a:r>
              <a:rPr lang="en-US" sz="1200" kern="1200" dirty="0" err="1">
                <a:solidFill>
                  <a:schemeClr val="tx1"/>
                </a:solidFill>
                <a:latin typeface="Times New Roman" pitchFamily="18" charset="0"/>
                <a:ea typeface="ＭＳ Ｐゴシック" charset="0"/>
              </a:rPr>
              <a:t>smarrito</a:t>
            </a:r>
            <a:r>
              <a:rPr lang="en-US" sz="1200" kern="1200" dirty="0">
                <a:solidFill>
                  <a:schemeClr val="tx1"/>
                </a:solidFill>
                <a:latin typeface="Times New Roman" pitchFamily="18" charset="0"/>
                <a:ea typeface="ＭＳ Ｐゴシック" charset="0"/>
              </a:rPr>
              <a:t> la </a:t>
            </a:r>
            <a:r>
              <a:rPr lang="en-US" sz="1200" kern="1200" dirty="0" err="1">
                <a:solidFill>
                  <a:schemeClr val="tx1"/>
                </a:solidFill>
                <a:latin typeface="Times New Roman" pitchFamily="18" charset="0"/>
                <a:ea typeface="ＭＳ Ｐゴシック" charset="0"/>
              </a:rPr>
              <a:t>dimensione</a:t>
            </a:r>
            <a:r>
              <a:rPr lang="en-US" sz="1200" kern="1200" dirty="0">
                <a:solidFill>
                  <a:schemeClr val="tx1"/>
                </a:solidFill>
                <a:latin typeface="Times New Roman" pitchFamily="18" charset="0"/>
                <a:ea typeface="ＭＳ Ｐゴシック" charset="0"/>
              </a:rPr>
              <a:t> </a:t>
            </a:r>
            <a:r>
              <a:rPr lang="en-US" sz="1200" kern="1200" dirty="0" err="1">
                <a:solidFill>
                  <a:schemeClr val="tx1"/>
                </a:solidFill>
                <a:latin typeface="Times New Roman" pitchFamily="18" charset="0"/>
                <a:ea typeface="ＭＳ Ｐゴシック" charset="0"/>
              </a:rPr>
              <a:t>ecologica</a:t>
            </a:r>
            <a:r>
              <a:rPr lang="en-US" sz="1200" kern="1200" dirty="0">
                <a:solidFill>
                  <a:schemeClr val="tx1"/>
                </a:solidFill>
                <a:latin typeface="Times New Roman" pitchFamily="18" charset="0"/>
                <a:ea typeface="ＭＳ Ｐゴシック" charset="0"/>
              </a:rPr>
              <a:t> dell</a:t>
            </a:r>
            <a:r>
              <a:rPr lang="fr-FR" sz="1200" kern="1200" dirty="0">
                <a:solidFill>
                  <a:schemeClr val="tx1"/>
                </a:solidFill>
                <a:latin typeface="Times New Roman" pitchFamily="18" charset="0"/>
                <a:ea typeface="ＭＳ Ｐゴシック" charset="0"/>
              </a:rPr>
              <a:t>’</a:t>
            </a:r>
            <a:r>
              <a:rPr lang="en-US" sz="1200" kern="1200" dirty="0" err="1">
                <a:solidFill>
                  <a:schemeClr val="tx1"/>
                </a:solidFill>
                <a:latin typeface="Times New Roman" pitchFamily="18" charset="0"/>
                <a:ea typeface="ＭＳ Ｐゴシック" charset="0"/>
              </a:rPr>
              <a:t>esistenza</a:t>
            </a:r>
            <a:r>
              <a:rPr lang="en-US" sz="1200" kern="1200" dirty="0">
                <a:solidFill>
                  <a:schemeClr val="tx1"/>
                </a:solidFill>
                <a:latin typeface="Times New Roman" pitchFamily="18" charset="0"/>
                <a:ea typeface="ＭＳ Ｐゴシック" charset="0"/>
              </a:rPr>
              <a:t>. I</a:t>
            </a:r>
            <a:r>
              <a:rPr lang="it-IT" sz="1200" kern="1200" dirty="0">
                <a:solidFill>
                  <a:schemeClr val="tx1"/>
                </a:solidFill>
                <a:latin typeface="Times New Roman" pitchFamily="18" charset="0"/>
                <a:ea typeface="ＭＳ Ｐゴシック" charset="0"/>
              </a:rPr>
              <a:t>l grande disordine economico, sociale e ambientale  è il risultato della nostra profonda incomprensione della  casa comune.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various studies on happiness show,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8BAA5E-6AEE-7F42-9305-94783CD92EDC}" type="slidenum">
              <a:rPr lang="en-US" smtClean="0"/>
              <a:t>11</a:t>
            </a:fld>
            <a:endParaRPr lang="en-US"/>
          </a:p>
        </p:txBody>
      </p:sp>
    </p:spTree>
    <p:extLst>
      <p:ext uri="{BB962C8B-B14F-4D97-AF65-F5344CB8AC3E}">
        <p14:creationId xmlns:p14="http://schemas.microsoft.com/office/powerpoint/2010/main" val="287700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8D4726-25B6-8748-9443-7D4DE5E5D5E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564A415-D4F3-B34F-9067-82D5F6E28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19CCA0B-54E3-2640-A5ED-C10D55474CE1}"/>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5" name="Segnaposto piè di pagina 4">
            <a:extLst>
              <a:ext uri="{FF2B5EF4-FFF2-40B4-BE49-F238E27FC236}">
                <a16:creationId xmlns:a16="http://schemas.microsoft.com/office/drawing/2014/main" id="{168FB838-648D-A343-8151-9D29C62835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2DF6F0-2EA3-B94E-82D0-64FBD7AED7BC}"/>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177455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E23566-6BC5-0749-B65F-7A4E90EB76B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793FB2-D313-5446-8480-6F43F9A94D1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3CDDE-80DB-3241-8E8D-E16D7B80F10D}"/>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5" name="Segnaposto piè di pagina 4">
            <a:extLst>
              <a:ext uri="{FF2B5EF4-FFF2-40B4-BE49-F238E27FC236}">
                <a16:creationId xmlns:a16="http://schemas.microsoft.com/office/drawing/2014/main" id="{083F929A-0BC3-2E42-B679-D2294A9ED2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64F19A-BE6D-DA40-96C7-6ABEF4132A47}"/>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169548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ABA5383-D706-C242-9A9A-2EA7838C419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840EC26-39B6-524F-BD60-810BF68E51F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DC623F9-083A-F044-B71F-316C6326838E}"/>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5" name="Segnaposto piè di pagina 4">
            <a:extLst>
              <a:ext uri="{FF2B5EF4-FFF2-40B4-BE49-F238E27FC236}">
                <a16:creationId xmlns:a16="http://schemas.microsoft.com/office/drawing/2014/main" id="{0F9DBB07-B20B-A843-B6C1-306CD429CF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794BFE-CAA0-A94B-8A0A-FE234CD0ADDC}"/>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149868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4216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57A62-6164-5A49-9E3A-1C628ECFB6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D5B8D7-845E-4D48-9395-5E35F0FDBE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B23720-09C5-C240-9600-C557A79B1657}"/>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5" name="Segnaposto piè di pagina 4">
            <a:extLst>
              <a:ext uri="{FF2B5EF4-FFF2-40B4-BE49-F238E27FC236}">
                <a16:creationId xmlns:a16="http://schemas.microsoft.com/office/drawing/2014/main" id="{5E1E9AD5-829A-4F42-BB79-635E6D2A40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D1165C-34DB-4A49-8E07-F621E4BB7ECE}"/>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305797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A2D306-D099-5E42-BBF0-8D7326BC106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D189CC6-E220-B44D-AB82-9DB6F2A92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8FC63C8-BF33-5441-B3F8-E71C0E5F5BEF}"/>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5" name="Segnaposto piè di pagina 4">
            <a:extLst>
              <a:ext uri="{FF2B5EF4-FFF2-40B4-BE49-F238E27FC236}">
                <a16:creationId xmlns:a16="http://schemas.microsoft.com/office/drawing/2014/main" id="{973B007E-A070-1148-8144-E3FE990A42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B01071-7C2F-DB4F-84AD-EDA56E14119D}"/>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110808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E5366C-8A7B-F643-A837-F783918F520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E0910FA-C659-F542-BC7E-3F8C0E1D37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310364B-47D4-5640-A0B5-0EDD7A08F69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2702DC-37D1-2A48-BE9C-6393603D835A}"/>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6" name="Segnaposto piè di pagina 5">
            <a:extLst>
              <a:ext uri="{FF2B5EF4-FFF2-40B4-BE49-F238E27FC236}">
                <a16:creationId xmlns:a16="http://schemas.microsoft.com/office/drawing/2014/main" id="{396F8A6B-16BF-0345-A804-DA4984D847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D5E847-A682-C74D-8125-7FE898EA029F}"/>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240687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BEFDF-5EC9-1449-A289-B0AAC16DD43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F684E4-3D11-8743-9474-E96A97DA0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03D0B25-C7EA-144D-8D70-4FF7EDBA8E6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6A5AFBF-F0CA-5343-BF77-BC29ED5FE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6E60BEF-95EA-3640-AA27-FA28292025E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942D55B-5341-8840-902E-C8FA513B806F}"/>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8" name="Segnaposto piè di pagina 7">
            <a:extLst>
              <a:ext uri="{FF2B5EF4-FFF2-40B4-BE49-F238E27FC236}">
                <a16:creationId xmlns:a16="http://schemas.microsoft.com/office/drawing/2014/main" id="{CE9DE0E8-27D0-0E40-B79E-CEE7F57C2BC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3810D25-0E0F-D74B-8295-131BB5965979}"/>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76165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4213C7-A217-DC43-8E3D-70D505319F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23CCD9A-A68D-C944-AFAA-AD481908722A}"/>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4" name="Segnaposto piè di pagina 3">
            <a:extLst>
              <a:ext uri="{FF2B5EF4-FFF2-40B4-BE49-F238E27FC236}">
                <a16:creationId xmlns:a16="http://schemas.microsoft.com/office/drawing/2014/main" id="{1EC1E89C-E2DC-0D4F-804D-875F6663526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ECC9949-22C3-2E4B-AF0E-F34F74AB00CC}"/>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1596877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C671B1-3D09-604B-B6F3-C2F032EB7CB0}"/>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3" name="Segnaposto piè di pagina 2">
            <a:extLst>
              <a:ext uri="{FF2B5EF4-FFF2-40B4-BE49-F238E27FC236}">
                <a16:creationId xmlns:a16="http://schemas.microsoft.com/office/drawing/2014/main" id="{3F4D5BF3-2440-6F40-BC8B-088D3C07076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DD20C91-DE37-7F44-B2BA-E96B435F61B7}"/>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255312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B06A3E-7BDB-954B-8D49-142C04BF3A3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B9C6D0-1B3E-0D40-9AE6-D5A89DE21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4FE242A-DAC4-2640-AB45-329313776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3833867-3FCE-1142-91C5-4916C7C2AC1B}"/>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6" name="Segnaposto piè di pagina 5">
            <a:extLst>
              <a:ext uri="{FF2B5EF4-FFF2-40B4-BE49-F238E27FC236}">
                <a16:creationId xmlns:a16="http://schemas.microsoft.com/office/drawing/2014/main" id="{7AE2CD22-A2ED-2546-A61B-151B123A6B0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77C382D-F736-B648-A098-88E4EB8D1E2D}"/>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91586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65C23-A1DE-DA47-88A4-A2A08037E6E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2D0DE3C-2994-EA42-9454-1C293DD21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ED79FA6-63A5-2E4A-BAB7-10E1F6888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922C13-97D2-774C-8D0F-6735756FA181}"/>
              </a:ext>
            </a:extLst>
          </p:cNvPr>
          <p:cNvSpPr>
            <a:spLocks noGrp="1"/>
          </p:cNvSpPr>
          <p:nvPr>
            <p:ph type="dt" sz="half" idx="10"/>
          </p:nvPr>
        </p:nvSpPr>
        <p:spPr/>
        <p:txBody>
          <a:bodyPr/>
          <a:lstStyle/>
          <a:p>
            <a:fld id="{70236DCA-42DA-204F-BA4F-AEDE7DA946DE}" type="datetimeFigureOut">
              <a:rPr lang="it-IT" smtClean="0"/>
              <a:t>28/02/22</a:t>
            </a:fld>
            <a:endParaRPr lang="it-IT"/>
          </a:p>
        </p:txBody>
      </p:sp>
      <p:sp>
        <p:nvSpPr>
          <p:cNvPr id="6" name="Segnaposto piè di pagina 5">
            <a:extLst>
              <a:ext uri="{FF2B5EF4-FFF2-40B4-BE49-F238E27FC236}">
                <a16:creationId xmlns:a16="http://schemas.microsoft.com/office/drawing/2014/main" id="{F6EB79F8-6B02-214D-B601-19884881EC1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C73ADA2-0C88-5749-A481-D4662343578E}"/>
              </a:ext>
            </a:extLst>
          </p:cNvPr>
          <p:cNvSpPr>
            <a:spLocks noGrp="1"/>
          </p:cNvSpPr>
          <p:nvPr>
            <p:ph type="sldNum" sz="quarter" idx="12"/>
          </p:nvPr>
        </p:nvSpPr>
        <p:spPr/>
        <p:txBody>
          <a:bodyPr/>
          <a:lstStyle/>
          <a:p>
            <a:fld id="{211EAEF3-03BE-D648-9537-C0FBF20E1914}" type="slidenum">
              <a:rPr lang="it-IT" smtClean="0"/>
              <a:t>‹N›</a:t>
            </a:fld>
            <a:endParaRPr lang="it-IT"/>
          </a:p>
        </p:txBody>
      </p:sp>
    </p:spTree>
    <p:extLst>
      <p:ext uri="{BB962C8B-B14F-4D97-AF65-F5344CB8AC3E}">
        <p14:creationId xmlns:p14="http://schemas.microsoft.com/office/powerpoint/2010/main" val="279650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A43EB81-845B-9E4D-AFC6-4F0EB052F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43733E-87AD-C141-85E3-DD2C59FF2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3B2803-7D46-E64D-8D53-140D220F51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6DCA-42DA-204F-BA4F-AEDE7DA946DE}" type="datetimeFigureOut">
              <a:rPr lang="it-IT" smtClean="0"/>
              <a:t>28/02/22</a:t>
            </a:fld>
            <a:endParaRPr lang="it-IT"/>
          </a:p>
        </p:txBody>
      </p:sp>
      <p:sp>
        <p:nvSpPr>
          <p:cNvPr id="5" name="Segnaposto piè di pagina 4">
            <a:extLst>
              <a:ext uri="{FF2B5EF4-FFF2-40B4-BE49-F238E27FC236}">
                <a16:creationId xmlns:a16="http://schemas.microsoft.com/office/drawing/2014/main" id="{E6DF4A8E-7037-204E-B4BA-8A14EBD49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14FC21B-2171-AB40-8D46-ADBA324A1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EAEF3-03BE-D648-9537-C0FBF20E1914}" type="slidenum">
              <a:rPr lang="it-IT" smtClean="0"/>
              <a:t>‹N›</a:t>
            </a:fld>
            <a:endParaRPr lang="it-IT"/>
          </a:p>
        </p:txBody>
      </p:sp>
    </p:spTree>
    <p:extLst>
      <p:ext uri="{BB962C8B-B14F-4D97-AF65-F5344CB8AC3E}">
        <p14:creationId xmlns:p14="http://schemas.microsoft.com/office/powerpoint/2010/main" val="243463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image" Target="../media/image1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notizie.virgilio.it/guerra-in-ucraina-informativa-draghi-parlamento-152309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4">
            <a:extLst>
              <a:ext uri="{FF2B5EF4-FFF2-40B4-BE49-F238E27FC236}">
                <a16:creationId xmlns:a16="http://schemas.microsoft.com/office/drawing/2014/main" id="{D5D69546-E0A4-3744-9CFC-0F9439D4738F}"/>
              </a:ext>
            </a:extLst>
          </p:cNvPr>
          <p:cNvSpPr>
            <a:spLocks noChangeArrowheads="1"/>
          </p:cNvSpPr>
          <p:nvPr/>
        </p:nvSpPr>
        <p:spPr bwMode="auto">
          <a:xfrm>
            <a:off x="1877048" y="1195754"/>
            <a:ext cx="7871864" cy="2729132"/>
          </a:xfrm>
          <a:prstGeom prst="bevel">
            <a:avLst>
              <a:gd name="adj" fmla="val 12500"/>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800" dirty="0">
                <a:latin typeface="Copperplate Gothic Bold" panose="020E0705020206020404" pitchFamily="34" charset="77"/>
                <a:cs typeface="Arial" panose="020B0604020202020204" pitchFamily="34" charset="0"/>
              </a:rPr>
              <a:t>MANAGEMENT INTERNAZIONALE E SOSTENIBILITA’</a:t>
            </a:r>
          </a:p>
        </p:txBody>
      </p:sp>
      <p:sp>
        <p:nvSpPr>
          <p:cNvPr id="6146" name="Text Box 5">
            <a:extLst>
              <a:ext uri="{FF2B5EF4-FFF2-40B4-BE49-F238E27FC236}">
                <a16:creationId xmlns:a16="http://schemas.microsoft.com/office/drawing/2014/main" id="{3E4C2029-6782-D049-AD0A-5B2B30A4F122}"/>
              </a:ext>
            </a:extLst>
          </p:cNvPr>
          <p:cNvSpPr txBox="1">
            <a:spLocks noChangeArrowheads="1"/>
          </p:cNvSpPr>
          <p:nvPr/>
        </p:nvSpPr>
        <p:spPr bwMode="auto">
          <a:xfrm>
            <a:off x="1877047" y="5084299"/>
            <a:ext cx="367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b="1" dirty="0">
                <a:latin typeface="Arial" panose="020B0604020202020204" pitchFamily="34" charset="0"/>
                <a:cs typeface="Arial" panose="020B0604020202020204" pitchFamily="34" charset="0"/>
              </a:rPr>
              <a:t>Prof. Mario </a:t>
            </a:r>
            <a:r>
              <a:rPr lang="it-IT" altLang="it-IT" b="1" dirty="0" err="1">
                <a:latin typeface="Arial" panose="020B0604020202020204" pitchFamily="34" charset="0"/>
                <a:cs typeface="Arial" panose="020B0604020202020204" pitchFamily="34" charset="0"/>
              </a:rPr>
              <a:t>Carrassi</a:t>
            </a:r>
            <a:endParaRPr lang="it-IT" altLang="it-I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28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9868" y="234117"/>
            <a:ext cx="6112169" cy="1015663"/>
          </a:xfrm>
          <a:prstGeom prst="rect">
            <a:avLst/>
          </a:prstGeom>
        </p:spPr>
        <p:txBody>
          <a:bodyPr wrap="square">
            <a:spAutoFit/>
          </a:bodyPr>
          <a:lstStyle/>
          <a:p>
            <a:pPr algn="just"/>
            <a:endParaRPr lang="it-IT" sz="3600" baseline="30000" dirty="0"/>
          </a:p>
          <a:p>
            <a:pPr algn="just"/>
            <a:r>
              <a:rPr lang="it-IT" sz="3600" b="1" baseline="30000" dirty="0"/>
              <a:t>Ecologia - </a:t>
            </a:r>
            <a:r>
              <a:rPr lang="it-IT" sz="3600" b="1" i="1" baseline="30000" dirty="0" err="1"/>
              <a:t>Oikos</a:t>
            </a:r>
            <a:r>
              <a:rPr lang="it-IT" sz="3600" b="1" i="1" baseline="30000" dirty="0"/>
              <a:t>-Logos</a:t>
            </a:r>
            <a:r>
              <a:rPr lang="it-IT" sz="3600" baseline="30000" dirty="0"/>
              <a:t>. </a:t>
            </a:r>
            <a:endParaRPr lang="it-IT" sz="3600" dirty="0"/>
          </a:p>
        </p:txBody>
      </p:sp>
      <p:sp>
        <p:nvSpPr>
          <p:cNvPr id="5" name="Rectangle 4"/>
          <p:cNvSpPr/>
          <p:nvPr/>
        </p:nvSpPr>
        <p:spPr>
          <a:xfrm>
            <a:off x="2139867" y="1563722"/>
            <a:ext cx="6204778" cy="1015663"/>
          </a:xfrm>
          <a:prstGeom prst="rect">
            <a:avLst/>
          </a:prstGeom>
        </p:spPr>
        <p:txBody>
          <a:bodyPr wrap="square">
            <a:spAutoFit/>
          </a:bodyPr>
          <a:lstStyle/>
          <a:p>
            <a:r>
              <a:rPr lang="it-IT" sz="3600" b="1" baseline="30000" dirty="0"/>
              <a:t>Economia - </a:t>
            </a:r>
            <a:r>
              <a:rPr lang="it-IT" sz="3600" b="1" i="1" baseline="30000" dirty="0" err="1"/>
              <a:t>Oikos-Nomos</a:t>
            </a:r>
            <a:r>
              <a:rPr lang="it-IT" sz="3600" baseline="30000" dirty="0"/>
              <a:t>.</a:t>
            </a:r>
          </a:p>
          <a:p>
            <a:r>
              <a:rPr lang="it-IT" sz="3600" baseline="30000" dirty="0"/>
              <a:t> </a:t>
            </a:r>
            <a:endParaRPr lang="it-IT" sz="3600" dirty="0"/>
          </a:p>
        </p:txBody>
      </p:sp>
      <p:sp>
        <p:nvSpPr>
          <p:cNvPr id="6" name="Rectangle 5"/>
          <p:cNvSpPr/>
          <p:nvPr/>
        </p:nvSpPr>
        <p:spPr>
          <a:xfrm>
            <a:off x="5422579" y="355598"/>
            <a:ext cx="1107163" cy="646331"/>
          </a:xfrm>
          <a:prstGeom prst="rect">
            <a:avLst/>
          </a:prstGeom>
        </p:spPr>
        <p:txBody>
          <a:bodyPr wrap="none">
            <a:spAutoFit/>
          </a:bodyPr>
          <a:lstStyle/>
          <a:p>
            <a:r>
              <a:rPr lang="en-US" sz="3600" b="1" i="1" baseline="30000" dirty="0"/>
              <a:t>Oikos</a:t>
            </a:r>
            <a:r>
              <a:rPr lang="is-IS" sz="3600" b="1" i="1" baseline="30000" dirty="0"/>
              <a:t>…</a:t>
            </a:r>
            <a:endParaRPr lang="en-US" sz="3600" b="1" dirty="0"/>
          </a:p>
        </p:txBody>
      </p:sp>
      <p:pic>
        <p:nvPicPr>
          <p:cNvPr id="11" name="Picture 10" descr="spaceship ear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611" y="2060848"/>
            <a:ext cx="6204778" cy="4477802"/>
          </a:xfrm>
          <a:prstGeom prst="rect">
            <a:avLst/>
          </a:prstGeom>
        </p:spPr>
      </p:pic>
    </p:spTree>
    <p:extLst>
      <p:ext uri="{BB962C8B-B14F-4D97-AF65-F5344CB8AC3E}">
        <p14:creationId xmlns:p14="http://schemas.microsoft.com/office/powerpoint/2010/main" val="13694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8938" y="1924151"/>
            <a:ext cx="8027503" cy="1200329"/>
          </a:xfrm>
          <a:prstGeom prst="rect">
            <a:avLst/>
          </a:prstGeom>
        </p:spPr>
        <p:txBody>
          <a:bodyPr wrap="square">
            <a:spAutoFit/>
          </a:bodyPr>
          <a:lstStyle/>
          <a:p>
            <a:pPr algn="just"/>
            <a:r>
              <a:rPr lang="en-US" sz="3600" b="1" baseline="30000" dirty="0"/>
              <a:t>L</a:t>
            </a:r>
            <a:r>
              <a:rPr lang="fr-FR" sz="3600" b="1" baseline="30000" dirty="0"/>
              <a:t>’</a:t>
            </a:r>
            <a:r>
              <a:rPr lang="en-US" sz="3600" b="1" baseline="30000" dirty="0" err="1"/>
              <a:t>economia</a:t>
            </a:r>
            <a:r>
              <a:rPr lang="en-US" sz="3600" b="1" baseline="30000" dirty="0"/>
              <a:t> ha </a:t>
            </a:r>
            <a:r>
              <a:rPr lang="en-US" sz="3600" b="1" baseline="30000" dirty="0" err="1"/>
              <a:t>smarrito</a:t>
            </a:r>
            <a:r>
              <a:rPr lang="en-US" sz="3600" b="1" baseline="30000" dirty="0"/>
              <a:t> la </a:t>
            </a:r>
            <a:r>
              <a:rPr lang="en-US" sz="3600" b="1" baseline="30000" dirty="0" err="1"/>
              <a:t>dimensione</a:t>
            </a:r>
            <a:r>
              <a:rPr lang="en-US" sz="3600" b="1" baseline="30000" dirty="0"/>
              <a:t> </a:t>
            </a:r>
            <a:r>
              <a:rPr lang="en-US" sz="3600" b="1" baseline="30000" dirty="0" err="1"/>
              <a:t>ecologica</a:t>
            </a:r>
            <a:r>
              <a:rPr lang="en-US" sz="3600" b="1" baseline="30000" dirty="0"/>
              <a:t> dell</a:t>
            </a:r>
            <a:r>
              <a:rPr lang="fr-FR" sz="3600" b="1" baseline="30000" dirty="0"/>
              <a:t>’</a:t>
            </a:r>
            <a:r>
              <a:rPr lang="en-US" sz="3600" b="1" baseline="30000" dirty="0" err="1"/>
              <a:t>esistenza</a:t>
            </a:r>
            <a:r>
              <a:rPr lang="en-US" sz="3600" b="1" baseline="30000" dirty="0"/>
              <a:t>. </a:t>
            </a:r>
          </a:p>
          <a:p>
            <a:pPr algn="just"/>
            <a:r>
              <a:rPr lang="it-IT" sz="3600" baseline="30000" dirty="0"/>
              <a:t>profonda incomprensione della  casa comune.</a:t>
            </a:r>
          </a:p>
        </p:txBody>
      </p:sp>
      <p:sp>
        <p:nvSpPr>
          <p:cNvPr id="5" name="Rectangle 4"/>
          <p:cNvSpPr/>
          <p:nvPr/>
        </p:nvSpPr>
        <p:spPr>
          <a:xfrm>
            <a:off x="2028937" y="1015389"/>
            <a:ext cx="8337408" cy="830997"/>
          </a:xfrm>
          <a:prstGeom prst="rect">
            <a:avLst/>
          </a:prstGeom>
        </p:spPr>
        <p:txBody>
          <a:bodyPr wrap="square">
            <a:spAutoFit/>
          </a:bodyPr>
          <a:lstStyle/>
          <a:p>
            <a:pPr>
              <a:defRPr/>
            </a:pPr>
            <a:r>
              <a:rPr lang="it-IT" sz="3600" baseline="30000" dirty="0"/>
              <a:t>La convinzione che più abbiamo più siamo felici è un mito piuttosto che una realtà.</a:t>
            </a:r>
          </a:p>
        </p:txBody>
      </p:sp>
      <p:pic>
        <p:nvPicPr>
          <p:cNvPr id="8" name="Picture 7" descr="deforestazi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042" y="3309146"/>
            <a:ext cx="5383292" cy="3447973"/>
          </a:xfrm>
          <a:prstGeom prst="rect">
            <a:avLst/>
          </a:prstGeom>
        </p:spPr>
      </p:pic>
      <p:sp>
        <p:nvSpPr>
          <p:cNvPr id="10" name="Rectangle 9"/>
          <p:cNvSpPr/>
          <p:nvPr/>
        </p:nvSpPr>
        <p:spPr>
          <a:xfrm>
            <a:off x="5524220" y="321922"/>
            <a:ext cx="1107163" cy="646331"/>
          </a:xfrm>
          <a:prstGeom prst="rect">
            <a:avLst/>
          </a:prstGeom>
        </p:spPr>
        <p:txBody>
          <a:bodyPr wrap="none">
            <a:spAutoFit/>
          </a:bodyPr>
          <a:lstStyle/>
          <a:p>
            <a:r>
              <a:rPr lang="en-US" sz="3600" b="1" i="1" baseline="30000" dirty="0"/>
              <a:t>Oikos</a:t>
            </a:r>
            <a:r>
              <a:rPr lang="is-IS" sz="3600" b="1" i="1" baseline="30000" dirty="0"/>
              <a:t>…</a:t>
            </a:r>
            <a:endParaRPr lang="en-US" sz="3600" b="1" dirty="0"/>
          </a:p>
        </p:txBody>
      </p:sp>
    </p:spTree>
    <p:extLst>
      <p:ext uri="{BB962C8B-B14F-4D97-AF65-F5344CB8AC3E}">
        <p14:creationId xmlns:p14="http://schemas.microsoft.com/office/powerpoint/2010/main" val="41915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695" y="347510"/>
            <a:ext cx="7864659" cy="461665"/>
          </a:xfrm>
          <a:prstGeom prst="rect">
            <a:avLst/>
          </a:prstGeom>
        </p:spPr>
        <p:txBody>
          <a:bodyPr wrap="square">
            <a:spAutoFit/>
          </a:bodyPr>
          <a:lstStyle/>
          <a:p>
            <a:pPr algn="ctr"/>
            <a:r>
              <a:rPr lang="it-IT" sz="3600" b="1" baseline="30000" dirty="0"/>
              <a:t>Natura    </a:t>
            </a:r>
            <a:r>
              <a:rPr lang="it-IT" sz="3600" b="1" i="1" baseline="30000" dirty="0" err="1"/>
              <a:t>Natur</a:t>
            </a:r>
            <a:r>
              <a:rPr lang="it-IT" sz="3600" b="1" baseline="30000" dirty="0"/>
              <a:t>     essere nati</a:t>
            </a:r>
          </a:p>
        </p:txBody>
      </p:sp>
      <p:sp>
        <p:nvSpPr>
          <p:cNvPr id="7" name="Rectangle 6"/>
          <p:cNvSpPr/>
          <p:nvPr/>
        </p:nvSpPr>
        <p:spPr>
          <a:xfrm>
            <a:off x="2121743" y="908406"/>
            <a:ext cx="7864659" cy="1405513"/>
          </a:xfrm>
          <a:prstGeom prst="rect">
            <a:avLst/>
          </a:prstGeom>
        </p:spPr>
        <p:txBody>
          <a:bodyPr wrap="square">
            <a:spAutoFit/>
          </a:bodyPr>
          <a:lstStyle/>
          <a:p>
            <a:pPr algn="just"/>
            <a:r>
              <a:rPr lang="it-IT" sz="3200" i="1" baseline="30000" dirty="0"/>
              <a:t>Noi siamo la Natura</a:t>
            </a:r>
            <a:r>
              <a:rPr lang="it-IT" sz="3200" baseline="30000" dirty="0"/>
              <a:t> -  </a:t>
            </a:r>
            <a:r>
              <a:rPr lang="it-IT" sz="3200" b="1" baseline="30000" dirty="0"/>
              <a:t>Natura umana </a:t>
            </a:r>
            <a:endParaRPr lang="it-IT" sz="3200" i="1" baseline="30000" dirty="0"/>
          </a:p>
          <a:p>
            <a:pPr algn="just"/>
            <a:r>
              <a:rPr lang="it-IT" sz="3200" i="1" baseline="30000" dirty="0"/>
              <a:t>La Natura non è solo un oggetto di studio che deve essere conosciuto ma soprattutto un’esperienza che deve essere vissuta e compresa nella sua interezza. </a:t>
            </a:r>
          </a:p>
        </p:txBody>
      </p:sp>
      <p:pic>
        <p:nvPicPr>
          <p:cNvPr id="8" name="Picture 7" descr="who are yo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2924945"/>
            <a:ext cx="6336704" cy="3673141"/>
          </a:xfrm>
          <a:prstGeom prst="rect">
            <a:avLst/>
          </a:prstGeom>
        </p:spPr>
      </p:pic>
      <p:sp>
        <p:nvSpPr>
          <p:cNvPr id="9" name="TextBox 8"/>
          <p:cNvSpPr txBox="1"/>
          <p:nvPr/>
        </p:nvSpPr>
        <p:spPr>
          <a:xfrm>
            <a:off x="14475795" y="177018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763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0276" y="1309854"/>
            <a:ext cx="7784157" cy="1405513"/>
          </a:xfrm>
          <a:prstGeom prst="rect">
            <a:avLst/>
          </a:prstGeom>
        </p:spPr>
        <p:txBody>
          <a:bodyPr wrap="square">
            <a:spAutoFit/>
          </a:bodyPr>
          <a:lstStyle/>
          <a:p>
            <a:pPr algn="jus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3200" baseline="30000" dirty="0"/>
              <a:t>Precarietà</a:t>
            </a:r>
          </a:p>
          <a:p>
            <a:pPr algn="jus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3200" baseline="30000" dirty="0"/>
              <a:t>Instabilità</a:t>
            </a:r>
            <a:endParaRPr lang="it-IT" sz="3200" b="1" baseline="30000" dirty="0"/>
          </a:p>
          <a:p>
            <a:pPr algn="jus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3200" b="1" baseline="30000" dirty="0"/>
              <a:t>bisogno come risposta ad una innata sensazione di vulnerabilità</a:t>
            </a:r>
          </a:p>
          <a:p>
            <a:pPr algn="just">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it-IT" sz="3200" b="1" baseline="30000" dirty="0"/>
              <a:t>omeostasi</a:t>
            </a:r>
            <a:r>
              <a:rPr lang="it-IT" sz="3200" baseline="30000" dirty="0"/>
              <a:t> </a:t>
            </a:r>
          </a:p>
        </p:txBody>
      </p:sp>
      <p:sp>
        <p:nvSpPr>
          <p:cNvPr id="13" name="Rectangle 12"/>
          <p:cNvSpPr/>
          <p:nvPr/>
        </p:nvSpPr>
        <p:spPr>
          <a:xfrm>
            <a:off x="2200276" y="3815169"/>
            <a:ext cx="5104171" cy="1733808"/>
          </a:xfrm>
          <a:prstGeom prst="rect">
            <a:avLst/>
          </a:prstGeom>
        </p:spPr>
        <p:txBody>
          <a:bodyPr wrap="square">
            <a:spAutoFit/>
          </a:bodyPr>
          <a:lstStyle/>
          <a:p>
            <a:r>
              <a:rPr lang="it-IT" sz="3200" baseline="30000" dirty="0"/>
              <a:t>bisogno come manifestazione di disequilibrio, o di mancanza</a:t>
            </a:r>
          </a:p>
          <a:p>
            <a:endParaRPr lang="it-IT" sz="3200" baseline="30000" dirty="0"/>
          </a:p>
          <a:p>
            <a:r>
              <a:rPr lang="it-IT" sz="3200" baseline="30000" dirty="0"/>
              <a:t>bisogno come tensione o pulsione che spinge all’azione</a:t>
            </a:r>
          </a:p>
        </p:txBody>
      </p:sp>
      <p:pic>
        <p:nvPicPr>
          <p:cNvPr id="14" name="Picture 13"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446" y="2996952"/>
            <a:ext cx="2679986" cy="2226249"/>
          </a:xfrm>
          <a:prstGeom prst="rect">
            <a:avLst/>
          </a:prstGeom>
        </p:spPr>
      </p:pic>
      <p:sp>
        <p:nvSpPr>
          <p:cNvPr id="9" name="Rectangle 8"/>
          <p:cNvSpPr/>
          <p:nvPr/>
        </p:nvSpPr>
        <p:spPr>
          <a:xfrm>
            <a:off x="5350805" y="477823"/>
            <a:ext cx="1000595" cy="369332"/>
          </a:xfrm>
          <a:prstGeom prst="rect">
            <a:avLst/>
          </a:prstGeom>
        </p:spPr>
        <p:txBody>
          <a:bodyPr wrap="none">
            <a:spAutoFit/>
          </a:bodyPr>
          <a:lstStyle/>
          <a:p>
            <a:r>
              <a:rPr lang="en-US" b="1" dirty="0">
                <a:solidFill>
                  <a:srgbClr val="000000"/>
                </a:solidFill>
                <a:cs typeface="Comic Sans MS" charset="0"/>
              </a:rPr>
              <a:t>BISOGNI</a:t>
            </a:r>
            <a:endParaRPr lang="en-US" dirty="0"/>
          </a:p>
        </p:txBody>
      </p:sp>
    </p:spTree>
    <p:extLst>
      <p:ext uri="{BB962C8B-B14F-4D97-AF65-F5344CB8AC3E}">
        <p14:creationId xmlns:p14="http://schemas.microsoft.com/office/powerpoint/2010/main" val="5930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3">
            <a:extLst>
              <a:ext uri="{FF2B5EF4-FFF2-40B4-BE49-F238E27FC236}">
                <a16:creationId xmlns:a16="http://schemas.microsoft.com/office/drawing/2014/main" id="{2D55AE17-4A2F-3743-A5A5-0F9008EB9D15}"/>
              </a:ext>
            </a:extLst>
          </p:cNvPr>
          <p:cNvSpPr txBox="1">
            <a:spLocks noChangeArrowheads="1"/>
          </p:cNvSpPr>
          <p:nvPr/>
        </p:nvSpPr>
        <p:spPr bwMode="auto">
          <a:xfrm>
            <a:off x="1974218" y="2985914"/>
            <a:ext cx="8243565" cy="2677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800" b="1" dirty="0"/>
              <a:t>Un bisogno può essere soddisfatto da diversi beni caratterizzati da forte dinamismo:</a:t>
            </a:r>
          </a:p>
          <a:p>
            <a:pPr eaLnBrk="1" hangingPunct="1"/>
            <a:endParaRPr lang="it-IT" altLang="it-IT" sz="2800" b="1" dirty="0"/>
          </a:p>
          <a:p>
            <a:pPr eaLnBrk="1" hangingPunct="1"/>
            <a:r>
              <a:rPr lang="it-IT" altLang="it-IT" sz="2800" b="1" dirty="0"/>
              <a:t>	- Primari			- Fungibili</a:t>
            </a:r>
          </a:p>
          <a:p>
            <a:pPr eaLnBrk="1" hangingPunct="1"/>
            <a:r>
              <a:rPr lang="it-IT" altLang="it-IT" sz="2800" b="1" dirty="0"/>
              <a:t>	- Voluttuari		- Differenziabili</a:t>
            </a:r>
          </a:p>
          <a:p>
            <a:pPr eaLnBrk="1" hangingPunct="1"/>
            <a:r>
              <a:rPr lang="it-IT" altLang="it-IT" sz="2800" b="1" dirty="0"/>
              <a:t>	- Complementari	- </a:t>
            </a:r>
            <a:r>
              <a:rPr lang="it-IT" altLang="it-IT" sz="2800" b="1" dirty="0" err="1"/>
              <a:t>Commodities</a:t>
            </a:r>
            <a:endParaRPr lang="it-IT" altLang="it-IT" sz="2800" b="1" dirty="0"/>
          </a:p>
        </p:txBody>
      </p:sp>
      <p:sp>
        <p:nvSpPr>
          <p:cNvPr id="5" name="Rectangle 8">
            <a:extLst>
              <a:ext uri="{FF2B5EF4-FFF2-40B4-BE49-F238E27FC236}">
                <a16:creationId xmlns:a16="http://schemas.microsoft.com/office/drawing/2014/main" id="{52315E9F-3FA5-CC4D-A911-9630828134E1}"/>
              </a:ext>
            </a:extLst>
          </p:cNvPr>
          <p:cNvSpPr/>
          <p:nvPr/>
        </p:nvSpPr>
        <p:spPr>
          <a:xfrm>
            <a:off x="5354452" y="332656"/>
            <a:ext cx="1000595" cy="369332"/>
          </a:xfrm>
          <a:prstGeom prst="rect">
            <a:avLst/>
          </a:prstGeom>
        </p:spPr>
        <p:txBody>
          <a:bodyPr wrap="none">
            <a:spAutoFit/>
          </a:bodyPr>
          <a:lstStyle/>
          <a:p>
            <a:r>
              <a:rPr lang="en-US" b="1" dirty="0">
                <a:solidFill>
                  <a:srgbClr val="000000"/>
                </a:solidFill>
                <a:cs typeface="Comic Sans MS" charset="0"/>
              </a:rPr>
              <a:t>BISOGNI</a:t>
            </a:r>
            <a:endParaRPr lang="en-US" dirty="0"/>
          </a:p>
        </p:txBody>
      </p:sp>
      <p:pic>
        <p:nvPicPr>
          <p:cNvPr id="6" name="Immagine 5">
            <a:extLst>
              <a:ext uri="{FF2B5EF4-FFF2-40B4-BE49-F238E27FC236}">
                <a16:creationId xmlns:a16="http://schemas.microsoft.com/office/drawing/2014/main" id="{9DB1C3A4-8528-0C4A-A968-C8FE5AE9A684}"/>
              </a:ext>
            </a:extLst>
          </p:cNvPr>
          <p:cNvPicPr>
            <a:picLocks noChangeAspect="1"/>
          </p:cNvPicPr>
          <p:nvPr/>
        </p:nvPicPr>
        <p:blipFill>
          <a:blip r:embed="rId3"/>
          <a:stretch>
            <a:fillRect/>
          </a:stretch>
        </p:blipFill>
        <p:spPr>
          <a:xfrm>
            <a:off x="1823865" y="332656"/>
            <a:ext cx="3530587" cy="2515543"/>
          </a:xfrm>
          <a:prstGeom prst="rect">
            <a:avLst/>
          </a:prstGeom>
        </p:spPr>
      </p:pic>
    </p:spTree>
    <p:extLst>
      <p:ext uri="{BB962C8B-B14F-4D97-AF65-F5344CB8AC3E}">
        <p14:creationId xmlns:p14="http://schemas.microsoft.com/office/powerpoint/2010/main" val="343892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A32D232-5939-364F-A681-1E5A54FDE22C}"/>
              </a:ext>
            </a:extLst>
          </p:cNvPr>
          <p:cNvSpPr/>
          <p:nvPr/>
        </p:nvSpPr>
        <p:spPr>
          <a:xfrm>
            <a:off x="475957" y="317129"/>
            <a:ext cx="11240086" cy="4708981"/>
          </a:xfrm>
          <a:prstGeom prst="rect">
            <a:avLst/>
          </a:prstGeom>
        </p:spPr>
        <p:txBody>
          <a:bodyPr wrap="square">
            <a:spAutoFit/>
          </a:bodyPr>
          <a:lstStyle/>
          <a:p>
            <a:pPr>
              <a:spcAft>
                <a:spcPts val="0"/>
              </a:spcAft>
            </a:pPr>
            <a:r>
              <a:rPr lang="it-IT" sz="2200"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«Noi Tentiamo di raggiungere tutte le fibre intime della terra e viviamo sopra le cavità che vi abbiamo prodotto, meravigliandoci che talvolta essa si spalanchi, o si metta a tremare come se in verità potesse esprimersi cosi l’indignazione della nostra sacra genitrice…che è generosa e benevola in tutto ciò che ci è di giovamento…»</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2200"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…Noi penetriamo nelle sue viscere e cerchiamo ricchezze, quasi che fosse poco generosa e feconda là dove la calchiamo sotto i piedi….</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2200"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…Noi inquiniamo sia i fiumi che gli elementi della natura, e rendiamo dannosa l’aria stessa che respiriamo…</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2200"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…Non paghi dei veleni che si trovano in natura, lottiamo contro quelli da noi stessi prodotti..</a:t>
            </a:r>
            <a:endParaRPr lang="it-IT" sz="2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2200" dirty="0">
                <a:solidFill>
                  <a:srgbClr val="2D2D2D"/>
                </a:solidFill>
                <a:latin typeface="Arial" panose="020B0604020202020204" pitchFamily="34" charset="0"/>
                <a:ea typeface="Times New Roman" panose="02020603050405020304" pitchFamily="18" charset="0"/>
                <a:cs typeface="Times New Roman" panose="02020603050405020304" pitchFamily="18" charset="0"/>
              </a:rPr>
              <a:t>…Riconosciamo dunque la colpa di noi uomini, la colpa di noi esseri umani.»</a:t>
            </a:r>
          </a:p>
          <a:p>
            <a:pPr>
              <a:spcAft>
                <a:spcPts val="0"/>
              </a:spcAft>
            </a:pPr>
            <a:endParaRPr lang="it-IT" sz="2200" dirty="0">
              <a:solidFill>
                <a:srgbClr val="2D2D2D"/>
              </a:solidFill>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it-IT" dirty="0" err="1"/>
              <a:t>Naturalis</a:t>
            </a:r>
            <a:r>
              <a:rPr lang="it-IT" dirty="0"/>
              <a:t> </a:t>
            </a:r>
            <a:r>
              <a:rPr lang="it-IT" dirty="0" err="1"/>
              <a:t>Historia</a:t>
            </a:r>
            <a:endParaRPr lang="it-IT" dirty="0"/>
          </a:p>
          <a:p>
            <a:pPr>
              <a:spcAft>
                <a:spcPts val="0"/>
              </a:spcAft>
            </a:pPr>
            <a:r>
              <a:rPr lang="it-IT" dirty="0"/>
              <a:t>Plinio Il Vecchio (23 – 79 d.C.)</a:t>
            </a:r>
            <a:endParaRPr lang="it-IT" sz="2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po 6">
            <a:extLst>
              <a:ext uri="{FF2B5EF4-FFF2-40B4-BE49-F238E27FC236}">
                <a16:creationId xmlns:a16="http://schemas.microsoft.com/office/drawing/2014/main" id="{993880F8-9621-E047-B69D-826E911A1A13}"/>
              </a:ext>
            </a:extLst>
          </p:cNvPr>
          <p:cNvGrpSpPr/>
          <p:nvPr/>
        </p:nvGrpSpPr>
        <p:grpSpPr>
          <a:xfrm>
            <a:off x="3327271" y="4184122"/>
            <a:ext cx="5179777" cy="2673878"/>
            <a:chOff x="3327271" y="4184122"/>
            <a:chExt cx="5179777" cy="2673878"/>
          </a:xfrm>
        </p:grpSpPr>
        <p:pic>
          <p:nvPicPr>
            <p:cNvPr id="5" name="Immagine 4" descr="Immagine che contiene testo&#10;&#10;Descrizione generata automaticamente">
              <a:extLst>
                <a:ext uri="{FF2B5EF4-FFF2-40B4-BE49-F238E27FC236}">
                  <a16:creationId xmlns:a16="http://schemas.microsoft.com/office/drawing/2014/main" id="{198F626C-A207-934F-A3FC-1D233455B5E3}"/>
                </a:ext>
              </a:extLst>
            </p:cNvPr>
            <p:cNvPicPr/>
            <p:nvPr/>
          </p:nvPicPr>
          <p:blipFill>
            <a:blip r:embed="rId2"/>
            <a:stretch>
              <a:fillRect/>
            </a:stretch>
          </p:blipFill>
          <p:spPr>
            <a:xfrm>
              <a:off x="6178585" y="4184122"/>
              <a:ext cx="2328463" cy="2673878"/>
            </a:xfrm>
            <a:prstGeom prst="rect">
              <a:avLst/>
            </a:prstGeom>
          </p:spPr>
        </p:pic>
        <p:pic>
          <p:nvPicPr>
            <p:cNvPr id="6" name="Immagine 5" descr="Immagine che contiene persona, uomo, parete, abbigliamento&#10;&#10;Descrizione generata automaticamente">
              <a:extLst>
                <a:ext uri="{FF2B5EF4-FFF2-40B4-BE49-F238E27FC236}">
                  <a16:creationId xmlns:a16="http://schemas.microsoft.com/office/drawing/2014/main" id="{B9AF03DC-FF70-2B46-980A-FED94F47E931}"/>
                </a:ext>
              </a:extLst>
            </p:cNvPr>
            <p:cNvPicPr/>
            <p:nvPr/>
          </p:nvPicPr>
          <p:blipFill>
            <a:blip r:embed="rId3"/>
            <a:stretch>
              <a:fillRect/>
            </a:stretch>
          </p:blipFill>
          <p:spPr>
            <a:xfrm>
              <a:off x="3327271" y="4324879"/>
              <a:ext cx="2328463" cy="2533121"/>
            </a:xfrm>
            <a:prstGeom prst="rect">
              <a:avLst/>
            </a:prstGeom>
          </p:spPr>
        </p:pic>
      </p:grpSp>
    </p:spTree>
    <p:extLst>
      <p:ext uri="{BB962C8B-B14F-4D97-AF65-F5344CB8AC3E}">
        <p14:creationId xmlns:p14="http://schemas.microsoft.com/office/powerpoint/2010/main" val="393822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5B9EE37-E1B8-8047-BA8C-76E2D0842F69}"/>
              </a:ext>
            </a:extLst>
          </p:cNvPr>
          <p:cNvSpPr/>
          <p:nvPr/>
        </p:nvSpPr>
        <p:spPr>
          <a:xfrm>
            <a:off x="677917" y="482937"/>
            <a:ext cx="10941269" cy="2123658"/>
          </a:xfrm>
          <a:prstGeom prst="rect">
            <a:avLst/>
          </a:prstGeom>
        </p:spPr>
        <p:txBody>
          <a:bodyPr wrap="square">
            <a:spAutoFit/>
          </a:bodyPr>
          <a:lstStyle/>
          <a:p>
            <a:pPr algn="just"/>
            <a:r>
              <a:rPr lang="it-IT" sz="2200" dirty="0">
                <a:solidFill>
                  <a:srgbClr val="000000"/>
                </a:solidFill>
                <a:latin typeface="Arial" panose="020B0604020202020204" pitchFamily="34" charset="0"/>
                <a:cs typeface="Arial" panose="020B0604020202020204" pitchFamily="34" charset="0"/>
              </a:rPr>
              <a:t>My </a:t>
            </a:r>
            <a:r>
              <a:rPr lang="it-IT" sz="2200" dirty="0" err="1">
                <a:solidFill>
                  <a:srgbClr val="000000"/>
                </a:solidFill>
                <a:latin typeface="Arial" panose="020B0604020202020204" pitchFamily="34" charset="0"/>
                <a:cs typeface="Arial" panose="020B0604020202020204" pitchFamily="34" charset="0"/>
              </a:rPr>
              <a:t>message</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is</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that</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we'll</a:t>
            </a:r>
            <a:r>
              <a:rPr lang="it-IT" sz="2200" dirty="0">
                <a:solidFill>
                  <a:srgbClr val="000000"/>
                </a:solidFill>
                <a:latin typeface="Arial" panose="020B0604020202020204" pitchFamily="34" charset="0"/>
                <a:cs typeface="Arial" panose="020B0604020202020204" pitchFamily="34" charset="0"/>
              </a:rPr>
              <a:t> be </a:t>
            </a:r>
            <a:r>
              <a:rPr lang="it-IT" sz="2200" dirty="0" err="1">
                <a:solidFill>
                  <a:srgbClr val="000000"/>
                </a:solidFill>
                <a:latin typeface="Arial" panose="020B0604020202020204" pitchFamily="34" charset="0"/>
                <a:cs typeface="Arial" panose="020B0604020202020204" pitchFamily="34" charset="0"/>
              </a:rPr>
              <a:t>watching</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you</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This</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is</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all</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wrong</a:t>
            </a:r>
            <a:r>
              <a:rPr lang="it-IT" sz="2200" dirty="0">
                <a:solidFill>
                  <a:srgbClr val="000000"/>
                </a:solidFill>
                <a:latin typeface="Arial" panose="020B0604020202020204" pitchFamily="34" charset="0"/>
                <a:cs typeface="Arial" panose="020B0604020202020204" pitchFamily="34" charset="0"/>
              </a:rPr>
              <a:t>. I </a:t>
            </a:r>
            <a:r>
              <a:rPr lang="it-IT" sz="2200" dirty="0" err="1">
                <a:solidFill>
                  <a:srgbClr val="000000"/>
                </a:solidFill>
                <a:latin typeface="Arial" panose="020B0604020202020204" pitchFamily="34" charset="0"/>
                <a:cs typeface="Arial" panose="020B0604020202020204" pitchFamily="34" charset="0"/>
              </a:rPr>
              <a:t>shouldn't</a:t>
            </a:r>
            <a:r>
              <a:rPr lang="it-IT" sz="2200" dirty="0">
                <a:solidFill>
                  <a:srgbClr val="000000"/>
                </a:solidFill>
                <a:latin typeface="Arial" panose="020B0604020202020204" pitchFamily="34" charset="0"/>
                <a:cs typeface="Arial" panose="020B0604020202020204" pitchFamily="34" charset="0"/>
              </a:rPr>
              <a:t> be up </a:t>
            </a:r>
            <a:r>
              <a:rPr lang="it-IT" sz="2200" dirty="0" err="1">
                <a:solidFill>
                  <a:srgbClr val="000000"/>
                </a:solidFill>
                <a:latin typeface="Arial" panose="020B0604020202020204" pitchFamily="34" charset="0"/>
                <a:cs typeface="Arial" panose="020B0604020202020204" pitchFamily="34" charset="0"/>
              </a:rPr>
              <a:t>here</a:t>
            </a:r>
            <a:r>
              <a:rPr lang="it-IT" sz="2200" dirty="0">
                <a:solidFill>
                  <a:srgbClr val="000000"/>
                </a:solidFill>
                <a:latin typeface="Arial" panose="020B0604020202020204" pitchFamily="34" charset="0"/>
                <a:cs typeface="Arial" panose="020B0604020202020204" pitchFamily="34" charset="0"/>
              </a:rPr>
              <a:t>. I </a:t>
            </a:r>
            <a:r>
              <a:rPr lang="it-IT" sz="2200" dirty="0" err="1">
                <a:solidFill>
                  <a:srgbClr val="000000"/>
                </a:solidFill>
                <a:latin typeface="Arial" panose="020B0604020202020204" pitchFamily="34" charset="0"/>
                <a:cs typeface="Arial" panose="020B0604020202020204" pitchFamily="34" charset="0"/>
              </a:rPr>
              <a:t>should</a:t>
            </a:r>
            <a:r>
              <a:rPr lang="it-IT" sz="2200" dirty="0">
                <a:solidFill>
                  <a:srgbClr val="000000"/>
                </a:solidFill>
                <a:latin typeface="Arial" panose="020B0604020202020204" pitchFamily="34" charset="0"/>
                <a:cs typeface="Arial" panose="020B0604020202020204" pitchFamily="34" charset="0"/>
              </a:rPr>
              <a:t> be back in </a:t>
            </a:r>
            <a:r>
              <a:rPr lang="it-IT" sz="2200" dirty="0" err="1">
                <a:solidFill>
                  <a:srgbClr val="000000"/>
                </a:solidFill>
                <a:latin typeface="Arial" panose="020B0604020202020204" pitchFamily="34" charset="0"/>
                <a:cs typeface="Arial" panose="020B0604020202020204" pitchFamily="34" charset="0"/>
              </a:rPr>
              <a:t>school</a:t>
            </a:r>
            <a:r>
              <a:rPr lang="it-IT" sz="2200" dirty="0">
                <a:solidFill>
                  <a:srgbClr val="000000"/>
                </a:solidFill>
                <a:latin typeface="Arial" panose="020B0604020202020204" pitchFamily="34" charset="0"/>
                <a:cs typeface="Arial" panose="020B0604020202020204" pitchFamily="34" charset="0"/>
              </a:rPr>
              <a:t> on the </a:t>
            </a:r>
            <a:r>
              <a:rPr lang="it-IT" sz="2200" dirty="0" err="1">
                <a:solidFill>
                  <a:srgbClr val="000000"/>
                </a:solidFill>
                <a:latin typeface="Arial" panose="020B0604020202020204" pitchFamily="34" charset="0"/>
                <a:cs typeface="Arial" panose="020B0604020202020204" pitchFamily="34" charset="0"/>
              </a:rPr>
              <a:t>other</a:t>
            </a:r>
            <a:r>
              <a:rPr lang="it-IT" sz="2200" dirty="0">
                <a:solidFill>
                  <a:srgbClr val="000000"/>
                </a:solidFill>
                <a:latin typeface="Arial" panose="020B0604020202020204" pitchFamily="34" charset="0"/>
                <a:cs typeface="Arial" panose="020B0604020202020204" pitchFamily="34" charset="0"/>
              </a:rPr>
              <a:t> side of the </a:t>
            </a:r>
            <a:r>
              <a:rPr lang="it-IT" sz="2200" dirty="0" err="1">
                <a:solidFill>
                  <a:srgbClr val="000000"/>
                </a:solidFill>
                <a:latin typeface="Arial" panose="020B0604020202020204" pitchFamily="34" charset="0"/>
                <a:cs typeface="Arial" panose="020B0604020202020204" pitchFamily="34" charset="0"/>
              </a:rPr>
              <a:t>ocean</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Yet</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you</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all</a:t>
            </a:r>
            <a:r>
              <a:rPr lang="it-IT" sz="2200" dirty="0">
                <a:solidFill>
                  <a:srgbClr val="000000"/>
                </a:solidFill>
                <a:latin typeface="Arial" panose="020B0604020202020204" pitchFamily="34" charset="0"/>
                <a:cs typeface="Arial" panose="020B0604020202020204" pitchFamily="34" charset="0"/>
              </a:rPr>
              <a:t> come to </a:t>
            </a:r>
            <a:r>
              <a:rPr lang="it-IT" sz="2200" dirty="0" err="1">
                <a:solidFill>
                  <a:srgbClr val="000000"/>
                </a:solidFill>
                <a:latin typeface="Arial" panose="020B0604020202020204" pitchFamily="34" charset="0"/>
                <a:cs typeface="Arial" panose="020B0604020202020204" pitchFamily="34" charset="0"/>
              </a:rPr>
              <a:t>us</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young</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people</a:t>
            </a:r>
            <a:r>
              <a:rPr lang="it-IT" sz="2200" dirty="0">
                <a:solidFill>
                  <a:srgbClr val="000000"/>
                </a:solidFill>
                <a:latin typeface="Arial" panose="020B0604020202020204" pitchFamily="34" charset="0"/>
                <a:cs typeface="Arial" panose="020B0604020202020204" pitchFamily="34" charset="0"/>
              </a:rPr>
              <a:t> for </a:t>
            </a:r>
            <a:r>
              <a:rPr lang="it-IT" sz="2200" dirty="0" err="1">
                <a:solidFill>
                  <a:srgbClr val="000000"/>
                </a:solidFill>
                <a:latin typeface="Arial" panose="020B0604020202020204" pitchFamily="34" charset="0"/>
                <a:cs typeface="Arial" panose="020B0604020202020204" pitchFamily="34" charset="0"/>
              </a:rPr>
              <a:t>hope</a:t>
            </a:r>
            <a:r>
              <a:rPr lang="it-IT" sz="2200" dirty="0">
                <a:solidFill>
                  <a:srgbClr val="000000"/>
                </a:solidFill>
                <a:latin typeface="Arial" panose="020B0604020202020204" pitchFamily="34" charset="0"/>
                <a:cs typeface="Arial" panose="020B0604020202020204" pitchFamily="34" charset="0"/>
              </a:rPr>
              <a:t>. How dare </a:t>
            </a:r>
            <a:r>
              <a:rPr lang="it-IT" sz="2200" dirty="0" err="1">
                <a:solidFill>
                  <a:srgbClr val="000000"/>
                </a:solidFill>
                <a:latin typeface="Arial" panose="020B0604020202020204" pitchFamily="34" charset="0"/>
                <a:cs typeface="Arial" panose="020B0604020202020204" pitchFamily="34" charset="0"/>
              </a:rPr>
              <a:t>you</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You</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have</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stolen</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my</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dreams</a:t>
            </a:r>
            <a:r>
              <a:rPr lang="it-IT" sz="2200" dirty="0">
                <a:solidFill>
                  <a:srgbClr val="000000"/>
                </a:solidFill>
                <a:latin typeface="Arial" panose="020B0604020202020204" pitchFamily="34" charset="0"/>
                <a:cs typeface="Arial" panose="020B0604020202020204" pitchFamily="34" charset="0"/>
              </a:rPr>
              <a:t> and </a:t>
            </a:r>
            <a:r>
              <a:rPr lang="it-IT" sz="2200" dirty="0" err="1">
                <a:solidFill>
                  <a:srgbClr val="000000"/>
                </a:solidFill>
                <a:latin typeface="Arial" panose="020B0604020202020204" pitchFamily="34" charset="0"/>
                <a:cs typeface="Arial" panose="020B0604020202020204" pitchFamily="34" charset="0"/>
              </a:rPr>
              <a:t>my</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childhood</a:t>
            </a:r>
            <a:r>
              <a:rPr lang="it-IT" sz="2200" dirty="0">
                <a:solidFill>
                  <a:srgbClr val="000000"/>
                </a:solidFill>
                <a:latin typeface="Arial" panose="020B0604020202020204" pitchFamily="34" charset="0"/>
                <a:cs typeface="Arial" panose="020B0604020202020204" pitchFamily="34" charset="0"/>
              </a:rPr>
              <a:t> with </a:t>
            </a:r>
            <a:r>
              <a:rPr lang="it-IT" sz="2200" dirty="0" err="1">
                <a:solidFill>
                  <a:srgbClr val="000000"/>
                </a:solidFill>
                <a:latin typeface="Arial" panose="020B0604020202020204" pitchFamily="34" charset="0"/>
                <a:cs typeface="Arial" panose="020B0604020202020204" pitchFamily="34" charset="0"/>
              </a:rPr>
              <a:t>your</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empty</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words</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Yet</a:t>
            </a:r>
            <a:r>
              <a:rPr lang="it-IT" sz="2200" dirty="0">
                <a:solidFill>
                  <a:srgbClr val="000000"/>
                </a:solidFill>
                <a:latin typeface="Arial" panose="020B0604020202020204" pitchFamily="34" charset="0"/>
                <a:cs typeface="Arial" panose="020B0604020202020204" pitchFamily="34" charset="0"/>
              </a:rPr>
              <a:t> I </a:t>
            </a:r>
            <a:r>
              <a:rPr lang="it-IT" sz="2200" dirty="0" err="1">
                <a:solidFill>
                  <a:srgbClr val="000000"/>
                </a:solidFill>
                <a:latin typeface="Arial" panose="020B0604020202020204" pitchFamily="34" charset="0"/>
                <a:cs typeface="Arial" panose="020B0604020202020204" pitchFamily="34" charset="0"/>
              </a:rPr>
              <a:t>am</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one</a:t>
            </a:r>
            <a:r>
              <a:rPr lang="it-IT" sz="2200" dirty="0">
                <a:solidFill>
                  <a:srgbClr val="000000"/>
                </a:solidFill>
                <a:latin typeface="Arial" panose="020B0604020202020204" pitchFamily="34" charset="0"/>
                <a:cs typeface="Arial" panose="020B0604020202020204" pitchFamily="34" charset="0"/>
              </a:rPr>
              <a:t> of the </a:t>
            </a:r>
            <a:r>
              <a:rPr lang="it-IT" sz="2200" dirty="0" err="1">
                <a:solidFill>
                  <a:srgbClr val="000000"/>
                </a:solidFill>
                <a:latin typeface="Arial" panose="020B0604020202020204" pitchFamily="34" charset="0"/>
                <a:cs typeface="Arial" panose="020B0604020202020204" pitchFamily="34" charset="0"/>
              </a:rPr>
              <a:t>lucky</a:t>
            </a:r>
            <a:r>
              <a:rPr lang="it-IT" sz="2200" dirty="0">
                <a:solidFill>
                  <a:srgbClr val="000000"/>
                </a:solidFill>
                <a:latin typeface="Arial" panose="020B0604020202020204" pitchFamily="34" charset="0"/>
                <a:cs typeface="Arial" panose="020B0604020202020204" pitchFamily="34" charset="0"/>
              </a:rPr>
              <a:t> </a:t>
            </a:r>
            <a:r>
              <a:rPr lang="it-IT" sz="2200" dirty="0" err="1">
                <a:solidFill>
                  <a:srgbClr val="000000"/>
                </a:solidFill>
                <a:latin typeface="Arial" panose="020B0604020202020204" pitchFamily="34" charset="0"/>
                <a:cs typeface="Arial" panose="020B0604020202020204" pitchFamily="34" charset="0"/>
              </a:rPr>
              <a:t>ones</a:t>
            </a:r>
            <a:r>
              <a:rPr lang="it-IT" sz="2200" dirty="0">
                <a:solidFill>
                  <a:srgbClr val="000000"/>
                </a:solidFill>
                <a:latin typeface="Arial" panose="020B0604020202020204" pitchFamily="34" charset="0"/>
                <a:cs typeface="Arial" panose="020B0604020202020204" pitchFamily="34" charset="0"/>
              </a:rPr>
              <a:t>. People are </a:t>
            </a:r>
            <a:r>
              <a:rPr lang="it-IT" sz="2200" dirty="0" err="1">
                <a:solidFill>
                  <a:srgbClr val="000000"/>
                </a:solidFill>
                <a:latin typeface="Arial" panose="020B0604020202020204" pitchFamily="34" charset="0"/>
                <a:cs typeface="Arial" panose="020B0604020202020204" pitchFamily="34" charset="0"/>
              </a:rPr>
              <a:t>suffering</a:t>
            </a:r>
            <a:r>
              <a:rPr lang="it-IT" sz="2200" dirty="0">
                <a:solidFill>
                  <a:srgbClr val="000000"/>
                </a:solidFill>
                <a:latin typeface="Arial" panose="020B0604020202020204" pitchFamily="34" charset="0"/>
                <a:cs typeface="Arial" panose="020B0604020202020204" pitchFamily="34" charset="0"/>
              </a:rPr>
              <a:t>.</a:t>
            </a:r>
          </a:p>
          <a:p>
            <a:pPr algn="just"/>
            <a:endParaRPr lang="it-IT" sz="2200" dirty="0">
              <a:latin typeface="Arial" panose="020B0604020202020204" pitchFamily="34" charset="0"/>
              <a:cs typeface="Arial" panose="020B0604020202020204" pitchFamily="34" charset="0"/>
            </a:endParaRPr>
          </a:p>
          <a:p>
            <a:pPr algn="just"/>
            <a:r>
              <a:rPr lang="it-IT" sz="2200" dirty="0">
                <a:latin typeface="Arial" panose="020B0604020202020204" pitchFamily="34" charset="0"/>
                <a:cs typeface="Arial" panose="020B0604020202020204" pitchFamily="34" charset="0"/>
              </a:rPr>
              <a:t>Greta </a:t>
            </a:r>
            <a:r>
              <a:rPr lang="it-IT" sz="2200" dirty="0" err="1">
                <a:latin typeface="Arial" panose="020B0604020202020204" pitchFamily="34" charset="0"/>
                <a:cs typeface="Arial" panose="020B0604020202020204" pitchFamily="34" charset="0"/>
              </a:rPr>
              <a:t>Thunberg</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at</a:t>
            </a:r>
            <a:r>
              <a:rPr lang="it-IT" sz="2200" dirty="0">
                <a:latin typeface="Arial" panose="020B0604020202020204" pitchFamily="34" charset="0"/>
                <a:cs typeface="Arial" panose="020B0604020202020204" pitchFamily="34" charset="0"/>
              </a:rPr>
              <a:t> UN Summit in New York</a:t>
            </a:r>
          </a:p>
        </p:txBody>
      </p:sp>
      <p:pic>
        <p:nvPicPr>
          <p:cNvPr id="5" name="Immagine 4">
            <a:extLst>
              <a:ext uri="{FF2B5EF4-FFF2-40B4-BE49-F238E27FC236}">
                <a16:creationId xmlns:a16="http://schemas.microsoft.com/office/drawing/2014/main" id="{9CA1367F-BC43-F041-B3DC-675749AC1781}"/>
              </a:ext>
            </a:extLst>
          </p:cNvPr>
          <p:cNvPicPr>
            <a:picLocks noChangeAspect="1"/>
          </p:cNvPicPr>
          <p:nvPr/>
        </p:nvPicPr>
        <p:blipFill>
          <a:blip r:embed="rId4"/>
          <a:stretch>
            <a:fillRect/>
          </a:stretch>
        </p:blipFill>
        <p:spPr>
          <a:xfrm>
            <a:off x="6293509" y="3116986"/>
            <a:ext cx="5695242" cy="3419948"/>
          </a:xfrm>
          <a:prstGeom prst="rect">
            <a:avLst/>
          </a:prstGeom>
        </p:spPr>
      </p:pic>
      <p:pic>
        <p:nvPicPr>
          <p:cNvPr id="3" name="‘Blah Blah Blah’_ Greta Thunberg Dismisses World Leaders’ Climate Rhetoric" descr="‘Blah Blah Blah’_ Greta Thunberg Dismisses World Leaders’ Climate Rhetoric">
            <a:hlinkClick r:id="" action="ppaction://media"/>
            <a:extLst>
              <a:ext uri="{FF2B5EF4-FFF2-40B4-BE49-F238E27FC236}">
                <a16:creationId xmlns:a16="http://schemas.microsoft.com/office/drawing/2014/main" id="{A9294752-4649-744E-8E6C-D593A1F6D0F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3249" y="3116986"/>
            <a:ext cx="5695244" cy="3419948"/>
          </a:xfrm>
          <a:prstGeom prst="rect">
            <a:avLst/>
          </a:prstGeom>
        </p:spPr>
      </p:pic>
    </p:spTree>
    <p:extLst>
      <p:ext uri="{BB962C8B-B14F-4D97-AF65-F5344CB8AC3E}">
        <p14:creationId xmlns:p14="http://schemas.microsoft.com/office/powerpoint/2010/main" val="4550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59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3"/>
                </p:tgtEl>
              </p:cMediaNode>
            </p:vide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A178E606-D4B7-4C4D-AFB0-925FEC4933D5}"/>
              </a:ext>
            </a:extLst>
          </p:cNvPr>
          <p:cNvSpPr>
            <a:spLocks noGrp="1" noChangeArrowheads="1"/>
          </p:cNvSpPr>
          <p:nvPr>
            <p:ph type="title" idx="4294967295"/>
          </p:nvPr>
        </p:nvSpPr>
        <p:spPr bwMode="auto">
          <a:xfrm>
            <a:off x="1981200" y="228600"/>
            <a:ext cx="8382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r>
              <a:rPr lang="en-US" altLang="it-IT">
                <a:latin typeface="Times New Roman" panose="02020603050405020304" pitchFamily="18" charset="0"/>
                <a:ea typeface="ＭＳ Ｐゴシック" panose="020B0600070205080204" pitchFamily="34" charset="-128"/>
              </a:rPr>
              <a:t>Definition of International Management</a:t>
            </a:r>
          </a:p>
        </p:txBody>
      </p:sp>
      <p:sp>
        <p:nvSpPr>
          <p:cNvPr id="88067" name="Rectangle 3">
            <a:extLst>
              <a:ext uri="{FF2B5EF4-FFF2-40B4-BE49-F238E27FC236}">
                <a16:creationId xmlns:a16="http://schemas.microsoft.com/office/drawing/2014/main" id="{0A5A9B1C-14E7-2A47-9B4C-5C5D7D639F95}"/>
              </a:ext>
            </a:extLst>
          </p:cNvPr>
          <p:cNvSpPr>
            <a:spLocks noGrp="1" noChangeArrowheads="1"/>
          </p:cNvSpPr>
          <p:nvPr>
            <p:ph type="body" idx="4294967295"/>
          </p:nvPr>
        </p:nvSpPr>
        <p:spPr bwMode="auto">
          <a:xfrm>
            <a:off x="1703388" y="1600201"/>
            <a:ext cx="8640762" cy="420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533400" indent="-533400" algn="just"/>
            <a:r>
              <a:rPr lang="en-US" altLang="it-IT" dirty="0">
                <a:latin typeface="Times New Roman" panose="02020603050405020304" pitchFamily="18" charset="0"/>
                <a:ea typeface="ＭＳ Ｐゴシック" panose="020B0600070205080204" pitchFamily="34" charset="-128"/>
              </a:rPr>
              <a:t>International management is defined as a </a:t>
            </a:r>
            <a:r>
              <a:rPr lang="en-US" altLang="it-IT" b="1" dirty="0">
                <a:latin typeface="Times New Roman" panose="02020603050405020304" pitchFamily="18" charset="0"/>
                <a:ea typeface="ＭＳ Ｐゴシック" panose="020B0600070205080204" pitchFamily="34" charset="-128"/>
              </a:rPr>
              <a:t>process</a:t>
            </a:r>
            <a:r>
              <a:rPr lang="en-US" altLang="it-IT" dirty="0">
                <a:latin typeface="Times New Roman" panose="02020603050405020304" pitchFamily="18" charset="0"/>
                <a:ea typeface="ＭＳ Ｐゴシック" panose="020B0600070205080204" pitchFamily="34" charset="-128"/>
              </a:rPr>
              <a:t> of accomplishing the global objectives of a firm by:</a:t>
            </a:r>
          </a:p>
          <a:p>
            <a:pPr marL="533400" indent="-533400" algn="just"/>
            <a:endParaRPr lang="en-US" altLang="it-IT" dirty="0">
              <a:latin typeface="Times New Roman" panose="02020603050405020304" pitchFamily="18" charset="0"/>
              <a:ea typeface="ＭＳ Ｐゴシック" panose="020B0600070205080204" pitchFamily="34" charset="-128"/>
            </a:endParaRPr>
          </a:p>
          <a:p>
            <a:pPr marL="533400" indent="-533400" algn="just"/>
            <a:r>
              <a:rPr lang="en-US" altLang="it-IT" dirty="0">
                <a:latin typeface="Times New Roman" panose="02020603050405020304" pitchFamily="18" charset="0"/>
                <a:ea typeface="ＭＳ Ｐゴシック" panose="020B0600070205080204" pitchFamily="34" charset="-128"/>
              </a:rPr>
              <a:t>effectively coordinating the procurement, allocation, and utilization of the human, financial, intellectual, and physical resources of the firm across national boundaries</a:t>
            </a:r>
          </a:p>
          <a:p>
            <a:pPr marL="533400" indent="-533400" algn="just"/>
            <a:endParaRPr lang="en-US" altLang="it-IT" dirty="0">
              <a:latin typeface="Times New Roman" panose="02020603050405020304" pitchFamily="18" charset="0"/>
              <a:ea typeface="ＭＳ Ｐゴシック" panose="020B0600070205080204" pitchFamily="34" charset="-128"/>
            </a:endParaRPr>
          </a:p>
          <a:p>
            <a:pPr marL="533400" indent="-533400" algn="just"/>
            <a:r>
              <a:rPr lang="en-US" altLang="it-IT" dirty="0">
                <a:latin typeface="Times New Roman" panose="02020603050405020304" pitchFamily="18" charset="0"/>
                <a:ea typeface="ＭＳ Ｐゴシック" panose="020B0600070205080204" pitchFamily="34" charset="-128"/>
              </a:rPr>
              <a:t>effectively charting the path towards the desired organizational goals by navigating the firm through a global environment that is not only dynamic but often very hostile to the firm</a:t>
            </a:r>
            <a:r>
              <a:rPr lang="ja-JP" altLang="en-US">
                <a:latin typeface="Times New Roman" panose="02020603050405020304" pitchFamily="18" charset="0"/>
                <a:ea typeface="ＭＳ Ｐゴシック" panose="020B0600070205080204" pitchFamily="34" charset="-128"/>
              </a:rPr>
              <a:t>’</a:t>
            </a:r>
            <a:r>
              <a:rPr lang="en-US" altLang="ja-JP" dirty="0">
                <a:latin typeface="Times New Roman" panose="02020603050405020304" pitchFamily="18" charset="0"/>
                <a:ea typeface="ＭＳ Ｐゴシック" panose="020B0600070205080204" pitchFamily="34" charset="-128"/>
              </a:rPr>
              <a:t>s  survival.  </a:t>
            </a:r>
            <a:endParaRPr lang="en-US" altLang="it-IT"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4529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2">
            <a:extLst>
              <a:ext uri="{FF2B5EF4-FFF2-40B4-BE49-F238E27FC236}">
                <a16:creationId xmlns:a16="http://schemas.microsoft.com/office/drawing/2014/main" id="{9C9DEF52-140B-904B-BC75-9EAF50C7AEC7}"/>
              </a:ext>
            </a:extLst>
          </p:cNvPr>
          <p:cNvSpPr txBox="1">
            <a:spLocks noChangeArrowheads="1"/>
          </p:cNvSpPr>
          <p:nvPr/>
        </p:nvSpPr>
        <p:spPr bwMode="auto">
          <a:xfrm>
            <a:off x="2566988" y="404813"/>
            <a:ext cx="7129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b="1">
                <a:latin typeface="Arial" panose="020B0604020202020204" pitchFamily="34" charset="0"/>
                <a:cs typeface="Arial" panose="020B0604020202020204" pitchFamily="34" charset="0"/>
              </a:rPr>
              <a:t>AMBITO DI RICERCA DEL MANAGEMENT INTERNAZIONALE</a:t>
            </a:r>
          </a:p>
        </p:txBody>
      </p:sp>
      <p:sp>
        <p:nvSpPr>
          <p:cNvPr id="5123" name="AutoShape 3">
            <a:extLst>
              <a:ext uri="{FF2B5EF4-FFF2-40B4-BE49-F238E27FC236}">
                <a16:creationId xmlns:a16="http://schemas.microsoft.com/office/drawing/2014/main" id="{53F29823-870E-3041-98F7-DA39E3D6DB2F}"/>
              </a:ext>
            </a:extLst>
          </p:cNvPr>
          <p:cNvSpPr>
            <a:spLocks noChangeArrowheads="1"/>
          </p:cNvSpPr>
          <p:nvPr/>
        </p:nvSpPr>
        <p:spPr bwMode="auto">
          <a:xfrm>
            <a:off x="2220914" y="1341439"/>
            <a:ext cx="2435225" cy="715089"/>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1800">
                <a:latin typeface="Arial" panose="020B0604020202020204" pitchFamily="34" charset="0"/>
                <a:cs typeface="Arial" panose="020B0604020202020204" pitchFamily="34" charset="0"/>
              </a:rPr>
              <a:t>ECONOMIA INTERNAZIONALE</a:t>
            </a:r>
          </a:p>
        </p:txBody>
      </p:sp>
      <p:sp>
        <p:nvSpPr>
          <p:cNvPr id="5124" name="AutoShape 4">
            <a:extLst>
              <a:ext uri="{FF2B5EF4-FFF2-40B4-BE49-F238E27FC236}">
                <a16:creationId xmlns:a16="http://schemas.microsoft.com/office/drawing/2014/main" id="{2B64E374-4797-D447-AE54-1F220075DF91}"/>
              </a:ext>
            </a:extLst>
          </p:cNvPr>
          <p:cNvSpPr>
            <a:spLocks noChangeArrowheads="1"/>
          </p:cNvSpPr>
          <p:nvPr/>
        </p:nvSpPr>
        <p:spPr bwMode="auto">
          <a:xfrm>
            <a:off x="7104064" y="1268414"/>
            <a:ext cx="2579687" cy="715089"/>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1800">
                <a:latin typeface="Arial" panose="020B0604020202020204" pitchFamily="34" charset="0"/>
                <a:cs typeface="Arial" panose="020B0604020202020204" pitchFamily="34" charset="0"/>
              </a:rPr>
              <a:t>MARKETING INTERNAZIONALE</a:t>
            </a:r>
          </a:p>
        </p:txBody>
      </p:sp>
      <p:sp>
        <p:nvSpPr>
          <p:cNvPr id="5127" name="Line 8">
            <a:extLst>
              <a:ext uri="{FF2B5EF4-FFF2-40B4-BE49-F238E27FC236}">
                <a16:creationId xmlns:a16="http://schemas.microsoft.com/office/drawing/2014/main" id="{6A6D80E5-E136-6847-AEA4-813A1B67BB63}"/>
              </a:ext>
            </a:extLst>
          </p:cNvPr>
          <p:cNvSpPr>
            <a:spLocks noChangeShapeType="1"/>
          </p:cNvSpPr>
          <p:nvPr/>
        </p:nvSpPr>
        <p:spPr bwMode="auto">
          <a:xfrm>
            <a:off x="3144839" y="2997201"/>
            <a:ext cx="719137" cy="5746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28" name="Line 9">
            <a:extLst>
              <a:ext uri="{FF2B5EF4-FFF2-40B4-BE49-F238E27FC236}">
                <a16:creationId xmlns:a16="http://schemas.microsoft.com/office/drawing/2014/main" id="{4593BEF6-7A32-BE44-874A-8FEF20364DD9}"/>
              </a:ext>
            </a:extLst>
          </p:cNvPr>
          <p:cNvSpPr>
            <a:spLocks noChangeShapeType="1"/>
          </p:cNvSpPr>
          <p:nvPr/>
        </p:nvSpPr>
        <p:spPr bwMode="auto">
          <a:xfrm flipV="1">
            <a:off x="7967663" y="2924175"/>
            <a:ext cx="647700" cy="64928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5130" name="Text Box 15">
            <a:extLst>
              <a:ext uri="{FF2B5EF4-FFF2-40B4-BE49-F238E27FC236}">
                <a16:creationId xmlns:a16="http://schemas.microsoft.com/office/drawing/2014/main" id="{9F3642DE-15F3-414C-9F18-19B4C81343D0}"/>
              </a:ext>
            </a:extLst>
          </p:cNvPr>
          <p:cNvSpPr txBox="1">
            <a:spLocks noChangeArrowheads="1"/>
          </p:cNvSpPr>
          <p:nvPr/>
        </p:nvSpPr>
        <p:spPr bwMode="auto">
          <a:xfrm>
            <a:off x="6240463" y="1989138"/>
            <a:ext cx="4176712"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1600">
                <a:latin typeface="Arial" panose="020B0604020202020204" pitchFamily="34" charset="0"/>
                <a:cs typeface="Arial" panose="020B0604020202020204" pitchFamily="34" charset="0"/>
              </a:rPr>
              <a:t>tecniche di marketing e di gestione delle relazioni con i sistemi di distribuzione nazionale ed internazionale</a:t>
            </a:r>
          </a:p>
        </p:txBody>
      </p:sp>
      <p:sp>
        <p:nvSpPr>
          <p:cNvPr id="5131" name="Text Box 16">
            <a:extLst>
              <a:ext uri="{FF2B5EF4-FFF2-40B4-BE49-F238E27FC236}">
                <a16:creationId xmlns:a16="http://schemas.microsoft.com/office/drawing/2014/main" id="{A539D160-B8F7-4F40-9BA0-C5091AF63838}"/>
              </a:ext>
            </a:extLst>
          </p:cNvPr>
          <p:cNvSpPr txBox="1">
            <a:spLocks noChangeArrowheads="1"/>
          </p:cNvSpPr>
          <p:nvPr/>
        </p:nvSpPr>
        <p:spPr bwMode="auto">
          <a:xfrm>
            <a:off x="1917701" y="2060575"/>
            <a:ext cx="3241675"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600">
                <a:latin typeface="Arial" panose="020B0604020202020204" pitchFamily="34" charset="0"/>
                <a:cs typeface="Arial" panose="020B0604020202020204" pitchFamily="34" charset="0"/>
              </a:rPr>
              <a:t>teorie e approcci per lo studio dei rapporti economici tra </a:t>
            </a:r>
            <a:r>
              <a:rPr lang="it-IT" altLang="it-IT" sz="1600" i="1">
                <a:latin typeface="Arial" panose="020B0604020202020204" pitchFamily="34" charset="0"/>
                <a:cs typeface="Arial" panose="020B0604020202020204" pitchFamily="34" charset="0"/>
              </a:rPr>
              <a:t>paesi </a:t>
            </a:r>
            <a:r>
              <a:rPr lang="it-IT" altLang="it-IT" sz="1600">
                <a:latin typeface="Arial" panose="020B0604020202020204" pitchFamily="34" charset="0"/>
                <a:cs typeface="Arial" panose="020B0604020202020204" pitchFamily="34" charset="0"/>
              </a:rPr>
              <a:t>diversi</a:t>
            </a:r>
          </a:p>
        </p:txBody>
      </p:sp>
      <p:grpSp>
        <p:nvGrpSpPr>
          <p:cNvPr id="2" name="Gruppo 13">
            <a:extLst>
              <a:ext uri="{FF2B5EF4-FFF2-40B4-BE49-F238E27FC236}">
                <a16:creationId xmlns:a16="http://schemas.microsoft.com/office/drawing/2014/main" id="{DB903E6B-91E1-0249-8A7C-D508F4BBA261}"/>
              </a:ext>
            </a:extLst>
          </p:cNvPr>
          <p:cNvGrpSpPr>
            <a:grpSpLocks/>
          </p:cNvGrpSpPr>
          <p:nvPr/>
        </p:nvGrpSpPr>
        <p:grpSpPr bwMode="auto">
          <a:xfrm>
            <a:off x="3792538" y="4579939"/>
            <a:ext cx="4608512" cy="2122487"/>
            <a:chOff x="2268538" y="4579938"/>
            <a:chExt cx="4608512" cy="2122487"/>
          </a:xfrm>
        </p:grpSpPr>
        <p:sp>
          <p:nvSpPr>
            <p:cNvPr id="9228" name="AutoShape 5">
              <a:extLst>
                <a:ext uri="{FF2B5EF4-FFF2-40B4-BE49-F238E27FC236}">
                  <a16:creationId xmlns:a16="http://schemas.microsoft.com/office/drawing/2014/main" id="{27A7F40B-6B20-A645-A774-E89329BEBF28}"/>
                </a:ext>
              </a:extLst>
            </p:cNvPr>
            <p:cNvSpPr>
              <a:spLocks noChangeArrowheads="1"/>
            </p:cNvSpPr>
            <p:nvPr/>
          </p:nvSpPr>
          <p:spPr bwMode="auto">
            <a:xfrm>
              <a:off x="3348038" y="5124450"/>
              <a:ext cx="1973262" cy="715089"/>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1800">
                  <a:latin typeface="Arial" panose="020B0604020202020204" pitchFamily="34" charset="0"/>
                  <a:cs typeface="Arial" panose="020B0604020202020204" pitchFamily="34" charset="0"/>
                </a:rPr>
                <a:t>STRATEGIA AZIENDALE</a:t>
              </a:r>
            </a:p>
          </p:txBody>
        </p:sp>
        <p:sp>
          <p:nvSpPr>
            <p:cNvPr id="9229" name="Line 10">
              <a:extLst>
                <a:ext uri="{FF2B5EF4-FFF2-40B4-BE49-F238E27FC236}">
                  <a16:creationId xmlns:a16="http://schemas.microsoft.com/office/drawing/2014/main" id="{BCFF5B97-6571-BB45-9B09-8D56E8A044EB}"/>
                </a:ext>
              </a:extLst>
            </p:cNvPr>
            <p:cNvSpPr>
              <a:spLocks noChangeShapeType="1"/>
            </p:cNvSpPr>
            <p:nvPr/>
          </p:nvSpPr>
          <p:spPr bwMode="auto">
            <a:xfrm flipH="1">
              <a:off x="4356100" y="4579938"/>
              <a:ext cx="0" cy="5048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30" name="Text Box 17">
              <a:extLst>
                <a:ext uri="{FF2B5EF4-FFF2-40B4-BE49-F238E27FC236}">
                  <a16:creationId xmlns:a16="http://schemas.microsoft.com/office/drawing/2014/main" id="{F059DB9C-4919-F74E-A6BA-A5F7DD404F28}"/>
                </a:ext>
              </a:extLst>
            </p:cNvPr>
            <p:cNvSpPr txBox="1">
              <a:spLocks noChangeArrowheads="1"/>
            </p:cNvSpPr>
            <p:nvPr/>
          </p:nvSpPr>
          <p:spPr bwMode="auto">
            <a:xfrm>
              <a:off x="2268538" y="5876925"/>
              <a:ext cx="4608512"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30000"/>
                </a:spcBef>
              </a:pPr>
              <a:r>
                <a:rPr lang="it-IT" altLang="it-IT" sz="1600">
                  <a:latin typeface="Arial" panose="020B0604020202020204" pitchFamily="34" charset="0"/>
                  <a:cs typeface="Arial" panose="020B0604020202020204" pitchFamily="34" charset="0"/>
                </a:rPr>
                <a:t>gestione strategica,  commerciale e organizzativa nelle </a:t>
              </a:r>
              <a:r>
                <a:rPr lang="it-IT" altLang="it-IT" sz="1600" i="1">
                  <a:latin typeface="Arial" panose="020B0604020202020204" pitchFamily="34" charset="0"/>
                  <a:cs typeface="Arial" panose="020B0604020202020204" pitchFamily="34" charset="0"/>
                </a:rPr>
                <a:t>imprese</a:t>
              </a:r>
              <a:r>
                <a:rPr lang="it-IT" altLang="it-IT" sz="1600">
                  <a:latin typeface="Arial" panose="020B0604020202020204" pitchFamily="34" charset="0"/>
                  <a:cs typeface="Arial" panose="020B0604020202020204" pitchFamily="34" charset="0"/>
                </a:rPr>
                <a:t> che operano nei mercati nazionali ed internazionali</a:t>
              </a:r>
              <a:endParaRPr lang="it-IT" altLang="it-IT" sz="1600" b="1">
                <a:solidFill>
                  <a:schemeClr val="bg1"/>
                </a:solidFill>
                <a:latin typeface="Arial" panose="020B0604020202020204" pitchFamily="34" charset="0"/>
                <a:cs typeface="Arial" panose="020B0604020202020204" pitchFamily="34" charset="0"/>
              </a:endParaRPr>
            </a:p>
          </p:txBody>
        </p:sp>
      </p:grpSp>
      <p:grpSp>
        <p:nvGrpSpPr>
          <p:cNvPr id="3" name="Gruppo 14">
            <a:extLst>
              <a:ext uri="{FF2B5EF4-FFF2-40B4-BE49-F238E27FC236}">
                <a16:creationId xmlns:a16="http://schemas.microsoft.com/office/drawing/2014/main" id="{1F23018B-ADAA-6444-9BA4-C207A6391B36}"/>
              </a:ext>
            </a:extLst>
          </p:cNvPr>
          <p:cNvGrpSpPr>
            <a:grpSpLocks/>
          </p:cNvGrpSpPr>
          <p:nvPr/>
        </p:nvGrpSpPr>
        <p:grpSpPr bwMode="auto">
          <a:xfrm>
            <a:off x="1828800" y="3679826"/>
            <a:ext cx="8604250" cy="828675"/>
            <a:chOff x="304800" y="3679825"/>
            <a:chExt cx="8604250" cy="828675"/>
          </a:xfrm>
        </p:grpSpPr>
        <p:sp>
          <p:nvSpPr>
            <p:cNvPr id="9226" name="AutoShape 7">
              <a:extLst>
                <a:ext uri="{FF2B5EF4-FFF2-40B4-BE49-F238E27FC236}">
                  <a16:creationId xmlns:a16="http://schemas.microsoft.com/office/drawing/2014/main" id="{81FFB1B9-6678-6340-9723-2F74472ACAC8}"/>
                </a:ext>
              </a:extLst>
            </p:cNvPr>
            <p:cNvSpPr>
              <a:spLocks noChangeArrowheads="1"/>
            </p:cNvSpPr>
            <p:nvPr/>
          </p:nvSpPr>
          <p:spPr bwMode="auto">
            <a:xfrm>
              <a:off x="2468563" y="3679825"/>
              <a:ext cx="3975100" cy="408623"/>
            </a:xfrm>
            <a:prstGeom prst="roundRect">
              <a:avLst>
                <a:gd name="adj" fmla="val 16667"/>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Arial" panose="020B0604020202020204" pitchFamily="34" charset="0"/>
                  <a:cs typeface="Arial" panose="020B0604020202020204" pitchFamily="34" charset="0"/>
                </a:rPr>
                <a:t>MANAGEMENT INTERNAZIONALE</a:t>
              </a:r>
            </a:p>
          </p:txBody>
        </p:sp>
        <p:sp>
          <p:nvSpPr>
            <p:cNvPr id="9227" name="Text Box 18">
              <a:extLst>
                <a:ext uri="{FF2B5EF4-FFF2-40B4-BE49-F238E27FC236}">
                  <a16:creationId xmlns:a16="http://schemas.microsoft.com/office/drawing/2014/main" id="{ABFD9C5F-7B3C-144D-BC20-42E3A748BFEC}"/>
                </a:ext>
              </a:extLst>
            </p:cNvPr>
            <p:cNvSpPr txBox="1">
              <a:spLocks noChangeArrowheads="1"/>
            </p:cNvSpPr>
            <p:nvPr/>
          </p:nvSpPr>
          <p:spPr bwMode="auto">
            <a:xfrm>
              <a:off x="304800" y="4171950"/>
              <a:ext cx="86042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600">
                  <a:latin typeface="Arial" panose="020B0604020202020204" pitchFamily="34" charset="0"/>
                  <a:cs typeface="Arial" panose="020B0604020202020204" pitchFamily="34" charset="0"/>
                </a:rPr>
                <a:t>gestione manageriale dell'impresa nei processi di internazionalizzazione e di globalizzazione</a:t>
              </a:r>
            </a:p>
          </p:txBody>
        </p:sp>
      </p:grpSp>
    </p:spTree>
    <p:extLst>
      <p:ext uri="{BB962C8B-B14F-4D97-AF65-F5344CB8AC3E}">
        <p14:creationId xmlns:p14="http://schemas.microsoft.com/office/powerpoint/2010/main" val="88007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fade">
                                      <p:cBhvr>
                                        <p:cTn id="12" dur="2000"/>
                                        <p:tgtEl>
                                          <p:spTgt spid="51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2000"/>
                                        <p:tgtEl>
                                          <p:spTgt spid="5123"/>
                                        </p:tgtEl>
                                      </p:cBhvr>
                                    </p:animEffect>
                                  </p:childTnLst>
                                </p:cTn>
                              </p:par>
                              <p:par>
                                <p:cTn id="16" presetID="10" presetClass="entr" presetSubtype="0" fill="hold" nodeType="withEffect">
                                  <p:stCondLst>
                                    <p:cond delay="0"/>
                                  </p:stCondLst>
                                  <p:childTnLst>
                                    <p:set>
                                      <p:cBhvr>
                                        <p:cTn id="17" dur="1" fill="hold">
                                          <p:stCondLst>
                                            <p:cond delay="0"/>
                                          </p:stCondLst>
                                        </p:cTn>
                                        <p:tgtEl>
                                          <p:spTgt spid="5127"/>
                                        </p:tgtEl>
                                        <p:attrNameLst>
                                          <p:attrName>style.visibility</p:attrName>
                                        </p:attrNameLst>
                                      </p:cBhvr>
                                      <p:to>
                                        <p:strVal val="visible"/>
                                      </p:to>
                                    </p:set>
                                    <p:animEffect transition="in" filter="fade">
                                      <p:cBhvr>
                                        <p:cTn id="18" dur="2000"/>
                                        <p:tgtEl>
                                          <p:spTgt spid="51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fade">
                                      <p:cBhvr>
                                        <p:cTn id="23" dur="2000"/>
                                        <p:tgtEl>
                                          <p:spTgt spid="51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30"/>
                                        </p:tgtEl>
                                        <p:attrNameLst>
                                          <p:attrName>style.visibility</p:attrName>
                                        </p:attrNameLst>
                                      </p:cBhvr>
                                      <p:to>
                                        <p:strVal val="visible"/>
                                      </p:to>
                                    </p:set>
                                    <p:animEffect transition="in" filter="fade">
                                      <p:cBhvr>
                                        <p:cTn id="26" dur="2000"/>
                                        <p:tgtEl>
                                          <p:spTgt spid="5130"/>
                                        </p:tgtEl>
                                      </p:cBhvr>
                                    </p:animEffect>
                                  </p:childTnLst>
                                </p:cTn>
                              </p:par>
                              <p:par>
                                <p:cTn id="27" presetID="10" presetClass="entr" presetSubtype="0" fill="hold" nodeType="withEffect">
                                  <p:stCondLst>
                                    <p:cond delay="0"/>
                                  </p:stCondLst>
                                  <p:childTnLst>
                                    <p:set>
                                      <p:cBhvr>
                                        <p:cTn id="28" dur="1" fill="hold">
                                          <p:stCondLst>
                                            <p:cond delay="0"/>
                                          </p:stCondLst>
                                        </p:cTn>
                                        <p:tgtEl>
                                          <p:spTgt spid="5128"/>
                                        </p:tgtEl>
                                        <p:attrNameLst>
                                          <p:attrName>style.visibility</p:attrName>
                                        </p:attrNameLst>
                                      </p:cBhvr>
                                      <p:to>
                                        <p:strVal val="visible"/>
                                      </p:to>
                                    </p:set>
                                    <p:animEffect transition="in" filter="fade">
                                      <p:cBhvr>
                                        <p:cTn id="29" dur="2000"/>
                                        <p:tgtEl>
                                          <p:spTgt spid="51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P spid="5130" grpId="0" animBg="1"/>
      <p:bldP spid="51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3">
            <a:extLst>
              <a:ext uri="{FF2B5EF4-FFF2-40B4-BE49-F238E27FC236}">
                <a16:creationId xmlns:a16="http://schemas.microsoft.com/office/drawing/2014/main" id="{86A5EC36-A536-AF42-BBF4-68D839EE1443}"/>
              </a:ext>
            </a:extLst>
          </p:cNvPr>
          <p:cNvSpPr txBox="1">
            <a:spLocks noChangeArrowheads="1"/>
          </p:cNvSpPr>
          <p:nvPr/>
        </p:nvSpPr>
        <p:spPr bwMode="auto">
          <a:xfrm>
            <a:off x="557872" y="611726"/>
            <a:ext cx="11057206" cy="2923877"/>
          </a:xfrm>
          <a:prstGeom prst="rect">
            <a:avLst/>
          </a:prstGeom>
          <a:solidFill>
            <a:srgbClr val="FAEF12"/>
          </a:solidFill>
          <a:ln w="190500">
            <a:solidFill>
              <a:schemeClr val="bg1"/>
            </a:solidFill>
            <a:miter lim="800000"/>
            <a:headEnd/>
            <a:tailEnd/>
          </a:ln>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endParaRPr lang="it-IT" altLang="it-IT" sz="1600" b="1" dirty="0">
              <a:latin typeface="Tahoma" panose="020B0604030504040204" pitchFamily="34" charset="0"/>
              <a:cs typeface="Arial" panose="020B0604020202020204" pitchFamily="34" charset="0"/>
            </a:endParaRPr>
          </a:p>
          <a:p>
            <a:pPr algn="just" eaLnBrk="1" hangingPunct="1"/>
            <a:r>
              <a:rPr lang="it-IT" altLang="it-IT" sz="1600" b="1" dirty="0">
                <a:latin typeface="Tahoma" panose="020B0604030504040204" pitchFamily="34" charset="0"/>
                <a:cs typeface="Arial" panose="020B0604020202020204" pitchFamily="34" charset="0"/>
              </a:rPr>
              <a:t>SISTEMA DI SCELTE ED AZIONI CHE CONSENTE ALL</a:t>
            </a:r>
            <a:r>
              <a:rPr lang="it-IT" altLang="en-US" sz="1600" b="1" dirty="0">
                <a:latin typeface="Tahoma" panose="020B0604030504040204" pitchFamily="34" charset="0"/>
                <a:cs typeface="Arial" panose="020B0604020202020204" pitchFamily="34" charset="0"/>
              </a:rPr>
              <a:t>’</a:t>
            </a:r>
            <a:r>
              <a:rPr lang="it-IT" altLang="it-IT" sz="1600" b="1" dirty="0">
                <a:latin typeface="Tahoma" panose="020B0604030504040204" pitchFamily="34" charset="0"/>
                <a:cs typeface="Arial" panose="020B0604020202020204" pitchFamily="34" charset="0"/>
              </a:rPr>
              <a:t>AZIENDA DI RAGIUNGERE E DI MANATENERE SIMULTANEAMENTE E DINAMICAMENTE UN POSIZIONAMENTO SUL MERCATO DI SBOCCO, SUI DIVERSI MERCATI DI APPROVVIGIONAMENTO DEI FATTORI DI PRODUZIONE E RISPETTO AI SUOI PRINCIPALI STAKEHOLDERS. TALE DA ASSICURARLE UN VANTAGGIO COMPETITIVO DIFENDIBILE ED IL CONSEGUENTE  RAGGIUNGIMENTO DEI TRE ORDINI DI EQUILBRIO: 	</a:t>
            </a:r>
          </a:p>
          <a:p>
            <a:pPr algn="just" eaLnBrk="1" hangingPunct="1"/>
            <a:endParaRPr lang="it-IT" altLang="it-IT" sz="1600" b="1" dirty="0">
              <a:latin typeface="Tahoma" panose="020B0604030504040204" pitchFamily="34" charset="0"/>
              <a:cs typeface="Arial" panose="020B0604020202020204" pitchFamily="34" charset="0"/>
            </a:endParaRPr>
          </a:p>
          <a:p>
            <a:pPr algn="ctr" eaLnBrk="1" hangingPunct="1"/>
            <a:r>
              <a:rPr lang="it-IT" altLang="it-IT" sz="1600" b="1" dirty="0">
                <a:latin typeface="Tahoma" panose="020B0604030504040204" pitchFamily="34" charset="0"/>
                <a:cs typeface="Arial" panose="020B0604020202020204" pitchFamily="34" charset="0"/>
              </a:rPr>
              <a:t>   ECONOMICO, FINANZIARIO, PATRIMONIALE </a:t>
            </a:r>
          </a:p>
          <a:p>
            <a:pPr algn="ctr" eaLnBrk="1" hangingPunct="1"/>
            <a:endParaRPr lang="it-IT" altLang="it-IT" sz="1600" b="1" dirty="0">
              <a:latin typeface="Tahoma" panose="020B0604030504040204" pitchFamily="34" charset="0"/>
              <a:cs typeface="Arial" panose="020B0604020202020204" pitchFamily="34" charset="0"/>
            </a:endParaRPr>
          </a:p>
          <a:p>
            <a:pPr algn="ctr" eaLnBrk="1" hangingPunct="1"/>
            <a:r>
              <a:rPr lang="it-IT" altLang="it-IT" sz="1600" b="1" dirty="0">
                <a:latin typeface="Tahoma" panose="020B0604030504040204" pitchFamily="34" charset="0"/>
                <a:cs typeface="Arial" panose="020B0604020202020204" pitchFamily="34" charset="0"/>
              </a:rPr>
              <a:t> - PRINCIPIO DI ECONOMICITA</a:t>
            </a:r>
            <a:r>
              <a:rPr lang="it-IT" altLang="en-US" sz="1600" b="1" dirty="0">
                <a:latin typeface="Tahoma" panose="020B0604030504040204" pitchFamily="34" charset="0"/>
                <a:cs typeface="Arial" panose="020B0604020202020204" pitchFamily="34" charset="0"/>
              </a:rPr>
              <a:t>’</a:t>
            </a:r>
            <a:r>
              <a:rPr lang="it-IT" altLang="it-IT" sz="1600" b="1" dirty="0">
                <a:latin typeface="Tahoma" panose="020B0604030504040204" pitchFamily="34" charset="0"/>
                <a:cs typeface="Arial" panose="020B0604020202020204" pitchFamily="34" charset="0"/>
              </a:rPr>
              <a:t> - </a:t>
            </a:r>
          </a:p>
          <a:p>
            <a:pPr algn="ctr" eaLnBrk="1" hangingPunct="1">
              <a:spcBef>
                <a:spcPct val="50000"/>
              </a:spcBef>
            </a:pPr>
            <a:endParaRPr lang="it-IT" altLang="it-IT" sz="1600" b="1" dirty="0">
              <a:latin typeface="Tahoma" panose="020B0604030504040204" pitchFamily="34" charset="0"/>
              <a:cs typeface="Arial" panose="020B0604020202020204" pitchFamily="34" charset="0"/>
            </a:endParaRPr>
          </a:p>
        </p:txBody>
      </p:sp>
      <p:sp>
        <p:nvSpPr>
          <p:cNvPr id="34820" name="Rectangle 4">
            <a:extLst>
              <a:ext uri="{FF2B5EF4-FFF2-40B4-BE49-F238E27FC236}">
                <a16:creationId xmlns:a16="http://schemas.microsoft.com/office/drawing/2014/main" id="{34C2505C-D00D-8F49-8D82-A7B92CED0AE4}"/>
              </a:ext>
            </a:extLst>
          </p:cNvPr>
          <p:cNvSpPr>
            <a:spLocks noChangeArrowheads="1"/>
          </p:cNvSpPr>
          <p:nvPr/>
        </p:nvSpPr>
        <p:spPr bwMode="auto">
          <a:xfrm>
            <a:off x="1676400" y="3913188"/>
            <a:ext cx="88201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1800" b="1" dirty="0">
                <a:latin typeface="Arial" panose="020B0604020202020204" pitchFamily="34" charset="0"/>
                <a:cs typeface="Arial" panose="020B0604020202020204" pitchFamily="34" charset="0"/>
              </a:rPr>
              <a:t>REQUISITI DI UNA STRATEGIA EFFICACE</a:t>
            </a:r>
          </a:p>
          <a:p>
            <a:pPr algn="ctr" eaLnBrk="1" hangingPunct="1"/>
            <a:endParaRPr lang="it-IT" altLang="it-IT" sz="1800" dirty="0">
              <a:latin typeface="Arial" panose="020B0604020202020204" pitchFamily="34" charset="0"/>
              <a:cs typeface="Arial" panose="020B0604020202020204" pitchFamily="34" charset="0"/>
            </a:endParaRPr>
          </a:p>
          <a:p>
            <a:pPr eaLnBrk="1" hangingPunct="1"/>
            <a:r>
              <a:rPr lang="it-IT" altLang="it-IT" sz="1800" dirty="0">
                <a:latin typeface="Arial" panose="020B0604020202020204" pitchFamily="34" charset="0"/>
                <a:cs typeface="Arial" panose="020B0604020202020204" pitchFamily="34" charset="0"/>
              </a:rPr>
              <a:t>Indicare la direzione di marcia da seguire tanto nell</a:t>
            </a:r>
            <a:r>
              <a:rPr lang="it-IT" altLang="en-US" sz="1800" dirty="0">
                <a:latin typeface="Arial" panose="020B0604020202020204" pitchFamily="34" charset="0"/>
                <a:cs typeface="Arial" panose="020B0604020202020204" pitchFamily="34" charset="0"/>
              </a:rPr>
              <a:t>’</a:t>
            </a:r>
            <a:r>
              <a:rPr lang="it-IT" altLang="it-IT" sz="1800" dirty="0">
                <a:latin typeface="Arial" panose="020B0604020202020204" pitchFamily="34" charset="0"/>
                <a:cs typeface="Arial" panose="020B0604020202020204" pitchFamily="34" charset="0"/>
              </a:rPr>
              <a:t>immediato quanto nel medio periodo</a:t>
            </a:r>
          </a:p>
          <a:p>
            <a:pPr eaLnBrk="1" hangingPunct="1"/>
            <a:endParaRPr lang="it-IT" altLang="it-IT" sz="1800" dirty="0">
              <a:latin typeface="Arial" panose="020B0604020202020204" pitchFamily="34" charset="0"/>
              <a:cs typeface="Arial" panose="020B0604020202020204" pitchFamily="34" charset="0"/>
            </a:endParaRPr>
          </a:p>
          <a:p>
            <a:pPr eaLnBrk="1" hangingPunct="1"/>
            <a:r>
              <a:rPr lang="it-IT" altLang="it-IT" sz="1800" dirty="0">
                <a:latin typeface="Arial" panose="020B0604020202020204" pitchFamily="34" charset="0"/>
                <a:cs typeface="Arial" panose="020B0604020202020204" pitchFamily="34" charset="0"/>
              </a:rPr>
              <a:t>Generare un tensione alla realizzazione della stessa. </a:t>
            </a:r>
          </a:p>
          <a:p>
            <a:pPr eaLnBrk="1" hangingPunct="1"/>
            <a:endParaRPr lang="it-IT" altLang="it-IT" sz="1800" dirty="0">
              <a:latin typeface="Arial" panose="020B0604020202020204" pitchFamily="34" charset="0"/>
              <a:cs typeface="Arial" panose="020B0604020202020204" pitchFamily="34" charset="0"/>
            </a:endParaRPr>
          </a:p>
          <a:p>
            <a:pPr eaLnBrk="1" hangingPunct="1"/>
            <a:r>
              <a:rPr lang="it-IT" altLang="it-IT" sz="1800" dirty="0">
                <a:latin typeface="Arial" panose="020B0604020202020204" pitchFamily="34" charset="0"/>
                <a:cs typeface="Arial" panose="020B0604020202020204" pitchFamily="34" charset="0"/>
              </a:rPr>
              <a:t>Comunicare efficacemente la strategia ai diversi interlocutori della cui collaborazione e consenso l</a:t>
            </a:r>
            <a:r>
              <a:rPr lang="it-IT" altLang="en-US" sz="1800" dirty="0">
                <a:latin typeface="Arial" panose="020B0604020202020204" pitchFamily="34" charset="0"/>
                <a:cs typeface="Arial" panose="020B0604020202020204" pitchFamily="34" charset="0"/>
              </a:rPr>
              <a:t>’</a:t>
            </a:r>
            <a:r>
              <a:rPr lang="it-IT" altLang="it-IT" sz="1800" dirty="0">
                <a:latin typeface="Arial" panose="020B0604020202020204" pitchFamily="34" charset="0"/>
                <a:cs typeface="Arial" panose="020B0604020202020204" pitchFamily="34" charset="0"/>
              </a:rPr>
              <a:t>impresa ha bisogno.</a:t>
            </a:r>
          </a:p>
        </p:txBody>
      </p:sp>
      <p:sp>
        <p:nvSpPr>
          <p:cNvPr id="11267" name="Text Box 5">
            <a:extLst>
              <a:ext uri="{FF2B5EF4-FFF2-40B4-BE49-F238E27FC236}">
                <a16:creationId xmlns:a16="http://schemas.microsoft.com/office/drawing/2014/main" id="{7B5EA47C-B6D5-5044-9EDE-E5DB284E384F}"/>
              </a:ext>
            </a:extLst>
          </p:cNvPr>
          <p:cNvSpPr txBox="1">
            <a:spLocks noChangeArrowheads="1"/>
          </p:cNvSpPr>
          <p:nvPr/>
        </p:nvSpPr>
        <p:spPr bwMode="auto">
          <a:xfrm>
            <a:off x="4038600" y="1"/>
            <a:ext cx="4419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3800"/>
              <a:t>Strategia aziendale</a:t>
            </a:r>
          </a:p>
        </p:txBody>
      </p:sp>
    </p:spTree>
    <p:extLst>
      <p:ext uri="{BB962C8B-B14F-4D97-AF65-F5344CB8AC3E}">
        <p14:creationId xmlns:p14="http://schemas.microsoft.com/office/powerpoint/2010/main" val="287991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5">
            <a:extLst>
              <a:ext uri="{FF2B5EF4-FFF2-40B4-BE49-F238E27FC236}">
                <a16:creationId xmlns:a16="http://schemas.microsoft.com/office/drawing/2014/main" id="{B9153351-F271-7A4D-8423-2A672600FDB9}"/>
              </a:ext>
            </a:extLst>
          </p:cNvPr>
          <p:cNvSpPr>
            <a:spLocks noGrp="1" noChangeArrowheads="1"/>
          </p:cNvSpPr>
          <p:nvPr>
            <p:ph type="subTitle" idx="4294967295"/>
          </p:nvPr>
        </p:nvSpPr>
        <p:spPr bwMode="auto">
          <a:xfrm>
            <a:off x="3048000" y="2971800"/>
            <a:ext cx="64008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spcBef>
                <a:spcPct val="0"/>
              </a:spcBef>
              <a:buNone/>
            </a:pPr>
            <a:r>
              <a:rPr lang="en-US" altLang="it-IT" sz="6000">
                <a:solidFill>
                  <a:srgbClr val="990033"/>
                </a:solidFill>
                <a:latin typeface="Times New Roman" panose="02020603050405020304" pitchFamily="18" charset="0"/>
                <a:ea typeface="ＭＳ Ｐゴシック" panose="020B0600070205080204" pitchFamily="34" charset="-128"/>
              </a:rPr>
              <a:t>Introduzione</a:t>
            </a:r>
          </a:p>
        </p:txBody>
      </p:sp>
      <p:sp>
        <p:nvSpPr>
          <p:cNvPr id="7170" name="Rectangle 20">
            <a:extLst>
              <a:ext uri="{FF2B5EF4-FFF2-40B4-BE49-F238E27FC236}">
                <a16:creationId xmlns:a16="http://schemas.microsoft.com/office/drawing/2014/main" id="{5C18CCFA-0961-674C-AA79-76F70C12FFC1}"/>
              </a:ext>
            </a:extLst>
          </p:cNvPr>
          <p:cNvSpPr>
            <a:spLocks noChangeArrowheads="1"/>
          </p:cNvSpPr>
          <p:nvPr/>
        </p:nvSpPr>
        <p:spPr bwMode="auto">
          <a:xfrm>
            <a:off x="5715000" y="3810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it-IT" sz="13000" b="1">
                <a:solidFill>
                  <a:schemeClr val="bg1"/>
                </a:solidFill>
              </a:rPr>
              <a:t>1</a:t>
            </a:r>
          </a:p>
        </p:txBody>
      </p:sp>
    </p:spTree>
    <p:extLst>
      <p:ext uri="{BB962C8B-B14F-4D97-AF65-F5344CB8AC3E}">
        <p14:creationId xmlns:p14="http://schemas.microsoft.com/office/powerpoint/2010/main" val="33793828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0484F0C-7C23-444E-BBF2-D0AADBDCADAC}"/>
              </a:ext>
            </a:extLst>
          </p:cNvPr>
          <p:cNvSpPr>
            <a:spLocks noChangeArrowheads="1"/>
          </p:cNvSpPr>
          <p:nvPr/>
        </p:nvSpPr>
        <p:spPr bwMode="auto">
          <a:xfrm>
            <a:off x="659608" y="4581526"/>
            <a:ext cx="92789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it-IT" altLang="it-IT" dirty="0">
                <a:latin typeface="Arial" panose="020B0604020202020204" pitchFamily="34" charset="0"/>
                <a:cs typeface="Arial" panose="020B0604020202020204" pitchFamily="34" charset="0"/>
              </a:rPr>
              <a:t>     Ricerca un equilibrio dinamico nelle componenti:</a:t>
            </a:r>
          </a:p>
          <a:p>
            <a:pPr eaLnBrk="1" hangingPunct="1">
              <a:spcBef>
                <a:spcPct val="50000"/>
              </a:spcBef>
            </a:pPr>
            <a:r>
              <a:rPr lang="it-IT" altLang="it-IT" dirty="0">
                <a:latin typeface="Arial" panose="020B0604020202020204" pitchFamily="34" charset="0"/>
                <a:cs typeface="Arial" panose="020B0604020202020204" pitchFamily="34" charset="0"/>
              </a:rPr>
              <a:t>	 </a:t>
            </a:r>
            <a:r>
              <a:rPr lang="it-IT" altLang="it-IT" b="1" dirty="0">
                <a:latin typeface="Arial" panose="020B0604020202020204" pitchFamily="34" charset="0"/>
                <a:cs typeface="Arial" panose="020B0604020202020204" pitchFamily="34" charset="0"/>
              </a:rPr>
              <a:t>economiche, finanziarie e patrimoniali dell</a:t>
            </a:r>
            <a:r>
              <a:rPr lang="it-IT" altLang="en-US" b="1" dirty="0">
                <a:latin typeface="Arial" panose="020B0604020202020204" pitchFamily="34" charset="0"/>
                <a:cs typeface="Arial" panose="020B0604020202020204" pitchFamily="34" charset="0"/>
              </a:rPr>
              <a:t>’</a:t>
            </a:r>
            <a:r>
              <a:rPr lang="it-IT" altLang="it-IT" b="1" dirty="0">
                <a:latin typeface="Arial" panose="020B0604020202020204" pitchFamily="34" charset="0"/>
                <a:cs typeface="Arial" panose="020B0604020202020204" pitchFamily="34" charset="0"/>
              </a:rPr>
              <a:t>azienda</a:t>
            </a:r>
          </a:p>
        </p:txBody>
      </p:sp>
      <p:sp>
        <p:nvSpPr>
          <p:cNvPr id="35843" name="Rectangle 3">
            <a:extLst>
              <a:ext uri="{FF2B5EF4-FFF2-40B4-BE49-F238E27FC236}">
                <a16:creationId xmlns:a16="http://schemas.microsoft.com/office/drawing/2014/main" id="{444722C6-A713-CC41-A36C-B67EA719DC22}"/>
              </a:ext>
            </a:extLst>
          </p:cNvPr>
          <p:cNvSpPr>
            <a:spLocks noChangeArrowheads="1"/>
          </p:cNvSpPr>
          <p:nvPr/>
        </p:nvSpPr>
        <p:spPr bwMode="auto">
          <a:xfrm>
            <a:off x="650082" y="1676400"/>
            <a:ext cx="868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Char char="•"/>
            </a:pPr>
            <a:r>
              <a:rPr lang="it-IT" altLang="it-IT" dirty="0">
                <a:latin typeface="Arial" panose="020B0604020202020204" pitchFamily="34" charset="0"/>
                <a:cs typeface="Arial" panose="020B0604020202020204" pitchFamily="34" charset="0"/>
              </a:rPr>
              <a:t>     Ricerca l</a:t>
            </a:r>
            <a:r>
              <a:rPr lang="it-IT" altLang="en-US" dirty="0">
                <a:latin typeface="Arial" panose="020B0604020202020204" pitchFamily="34" charset="0"/>
                <a:cs typeface="Arial" panose="020B0604020202020204" pitchFamily="34" charset="0"/>
              </a:rPr>
              <a:t>’</a:t>
            </a:r>
            <a:r>
              <a:rPr lang="it-IT" altLang="it-IT" dirty="0">
                <a:latin typeface="Arial" panose="020B0604020202020204" pitchFamily="34" charset="0"/>
                <a:cs typeface="Arial" panose="020B0604020202020204" pitchFamily="34" charset="0"/>
              </a:rPr>
              <a:t>ottimizzazione delle relazioni con gli </a:t>
            </a:r>
            <a:r>
              <a:rPr lang="it-IT" altLang="it-IT" dirty="0" err="1">
                <a:latin typeface="Arial" panose="020B0604020202020204" pitchFamily="34" charset="0"/>
                <a:cs typeface="Arial" panose="020B0604020202020204" pitchFamily="34" charset="0"/>
              </a:rPr>
              <a:t>Stakeholders</a:t>
            </a:r>
            <a:endParaRPr lang="it-IT" altLang="it-IT" dirty="0">
              <a:latin typeface="Arial" panose="020B0604020202020204" pitchFamily="34" charset="0"/>
              <a:cs typeface="Arial" panose="020B0604020202020204" pitchFamily="34" charset="0"/>
            </a:endParaRPr>
          </a:p>
        </p:txBody>
      </p:sp>
      <p:sp>
        <p:nvSpPr>
          <p:cNvPr id="35844" name="Rectangle 4">
            <a:extLst>
              <a:ext uri="{FF2B5EF4-FFF2-40B4-BE49-F238E27FC236}">
                <a16:creationId xmlns:a16="http://schemas.microsoft.com/office/drawing/2014/main" id="{97FB87AD-AA8B-0848-97C3-A9C5D2108ABF}"/>
              </a:ext>
            </a:extLst>
          </p:cNvPr>
          <p:cNvSpPr>
            <a:spLocks noChangeArrowheads="1"/>
          </p:cNvSpPr>
          <p:nvPr/>
        </p:nvSpPr>
        <p:spPr bwMode="auto">
          <a:xfrm>
            <a:off x="650083" y="3251201"/>
            <a:ext cx="8713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buFontTx/>
              <a:buChar char="•"/>
            </a:pPr>
            <a:r>
              <a:rPr lang="it-IT" altLang="it-IT">
                <a:latin typeface="Arial" panose="020B0604020202020204" pitchFamily="34" charset="0"/>
                <a:cs typeface="Arial" panose="020B0604020202020204" pitchFamily="34" charset="0"/>
              </a:rPr>
              <a:t>     Ricerca l</a:t>
            </a:r>
            <a:r>
              <a:rPr lang="it-IT" altLang="en-US">
                <a:latin typeface="Arial" panose="020B0604020202020204" pitchFamily="34" charset="0"/>
                <a:cs typeface="Arial" panose="020B0604020202020204" pitchFamily="34" charset="0"/>
              </a:rPr>
              <a:t>’</a:t>
            </a:r>
            <a:r>
              <a:rPr lang="it-IT" altLang="it-IT">
                <a:latin typeface="Arial" panose="020B0604020202020204" pitchFamily="34" charset="0"/>
                <a:cs typeface="Arial" panose="020B0604020202020204" pitchFamily="34" charset="0"/>
              </a:rPr>
              <a:t>equilibrio simultaneo nei diversi mercati anche attraverso 	la  </a:t>
            </a:r>
            <a:r>
              <a:rPr lang="it-IT" altLang="it-IT" b="1">
                <a:latin typeface="Arial" panose="020B0604020202020204" pitchFamily="34" charset="0"/>
                <a:cs typeface="Arial" panose="020B0604020202020204" pitchFamily="34" charset="0"/>
              </a:rPr>
              <a:t>delocalizzazione spaziale della catena del valore</a:t>
            </a:r>
          </a:p>
        </p:txBody>
      </p:sp>
      <p:sp>
        <p:nvSpPr>
          <p:cNvPr id="35845" name="Rectangle 5">
            <a:extLst>
              <a:ext uri="{FF2B5EF4-FFF2-40B4-BE49-F238E27FC236}">
                <a16:creationId xmlns:a16="http://schemas.microsoft.com/office/drawing/2014/main" id="{0E320701-39FE-7846-8F12-8B9C3D8BB324}"/>
              </a:ext>
            </a:extLst>
          </p:cNvPr>
          <p:cNvSpPr>
            <a:spLocks noChangeArrowheads="1"/>
          </p:cNvSpPr>
          <p:nvPr/>
        </p:nvSpPr>
        <p:spPr bwMode="auto">
          <a:xfrm>
            <a:off x="721519" y="5703889"/>
            <a:ext cx="8231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buFontTx/>
              <a:buChar char="•"/>
            </a:pPr>
            <a:r>
              <a:rPr lang="it-IT" altLang="it-IT">
                <a:latin typeface="Arial" panose="020B0604020202020204" pitchFamily="34" charset="0"/>
                <a:cs typeface="Arial" panose="020B0604020202020204" pitchFamily="34" charset="0"/>
              </a:rPr>
              <a:t>     Determina le condizioni per la sopravvivenza o per lo sviluppo dell</a:t>
            </a:r>
            <a:r>
              <a:rPr lang="it-IT" altLang="en-US">
                <a:latin typeface="Arial" panose="020B0604020202020204" pitchFamily="34" charset="0"/>
                <a:cs typeface="Arial" panose="020B0604020202020204" pitchFamily="34" charset="0"/>
              </a:rPr>
              <a:t>’</a:t>
            </a:r>
            <a:r>
              <a:rPr lang="it-IT" altLang="it-IT">
                <a:latin typeface="Arial" panose="020B0604020202020204" pitchFamily="34" charset="0"/>
                <a:cs typeface="Arial" panose="020B0604020202020204" pitchFamily="34" charset="0"/>
              </a:rPr>
              <a:t>impresa</a:t>
            </a:r>
          </a:p>
        </p:txBody>
      </p:sp>
      <p:sp>
        <p:nvSpPr>
          <p:cNvPr id="35846" name="Rectangle 6">
            <a:extLst>
              <a:ext uri="{FF2B5EF4-FFF2-40B4-BE49-F238E27FC236}">
                <a16:creationId xmlns:a16="http://schemas.microsoft.com/office/drawing/2014/main" id="{3F83B030-76E1-DE40-A756-A2C7390B0205}"/>
              </a:ext>
            </a:extLst>
          </p:cNvPr>
          <p:cNvSpPr>
            <a:spLocks noChangeArrowheads="1"/>
          </p:cNvSpPr>
          <p:nvPr/>
        </p:nvSpPr>
        <p:spPr bwMode="auto">
          <a:xfrm>
            <a:off x="650082" y="1028700"/>
            <a:ext cx="5137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it-IT" altLang="it-IT">
                <a:latin typeface="Arial" panose="020B0604020202020204" pitchFamily="34" charset="0"/>
                <a:cs typeface="Arial" panose="020B0604020202020204" pitchFamily="34" charset="0"/>
              </a:rPr>
              <a:t>     Scelte di fondo e non contingenti</a:t>
            </a:r>
          </a:p>
        </p:txBody>
      </p:sp>
      <p:sp>
        <p:nvSpPr>
          <p:cNvPr id="35847" name="Rectangle 7">
            <a:extLst>
              <a:ext uri="{FF2B5EF4-FFF2-40B4-BE49-F238E27FC236}">
                <a16:creationId xmlns:a16="http://schemas.microsoft.com/office/drawing/2014/main" id="{0AB81CA4-3EF5-6645-B608-9D7A35796836}"/>
              </a:ext>
            </a:extLst>
          </p:cNvPr>
          <p:cNvSpPr>
            <a:spLocks noChangeArrowheads="1"/>
          </p:cNvSpPr>
          <p:nvPr/>
        </p:nvSpPr>
        <p:spPr bwMode="auto">
          <a:xfrm>
            <a:off x="650083" y="2319339"/>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it-IT" altLang="it-IT">
                <a:latin typeface="Arial" panose="020B0604020202020204" pitchFamily="34" charset="0"/>
                <a:cs typeface="Arial" panose="020B0604020202020204" pitchFamily="34" charset="0"/>
              </a:rPr>
              <a:t>     Determina il posizionamento nel mercato domestico ed in quello internazionale e crea l</a:t>
            </a:r>
            <a:r>
              <a:rPr lang="it-IT" altLang="en-US">
                <a:latin typeface="Arial" panose="020B0604020202020204" pitchFamily="34" charset="0"/>
                <a:cs typeface="Arial" panose="020B0604020202020204" pitchFamily="34" charset="0"/>
              </a:rPr>
              <a:t>’</a:t>
            </a:r>
            <a:r>
              <a:rPr lang="it-IT" altLang="it-IT">
                <a:latin typeface="Arial" panose="020B0604020202020204" pitchFamily="34" charset="0"/>
                <a:cs typeface="Arial" panose="020B0604020202020204" pitchFamily="34" charset="0"/>
              </a:rPr>
              <a:t>Immagine dell</a:t>
            </a:r>
            <a:r>
              <a:rPr lang="it-IT" altLang="en-US">
                <a:latin typeface="Arial" panose="020B0604020202020204" pitchFamily="34" charset="0"/>
                <a:cs typeface="Arial" panose="020B0604020202020204" pitchFamily="34" charset="0"/>
              </a:rPr>
              <a:t>’</a:t>
            </a:r>
            <a:r>
              <a:rPr lang="it-IT" altLang="it-IT">
                <a:latin typeface="Arial" panose="020B0604020202020204" pitchFamily="34" charset="0"/>
                <a:cs typeface="Arial" panose="020B0604020202020204" pitchFamily="34" charset="0"/>
              </a:rPr>
              <a:t>azienda</a:t>
            </a:r>
          </a:p>
        </p:txBody>
      </p:sp>
      <p:sp>
        <p:nvSpPr>
          <p:cNvPr id="35848" name="Rectangle 8">
            <a:extLst>
              <a:ext uri="{FF2B5EF4-FFF2-40B4-BE49-F238E27FC236}">
                <a16:creationId xmlns:a16="http://schemas.microsoft.com/office/drawing/2014/main" id="{9682B80D-1B98-D44D-9BC9-E895074B93D4}"/>
              </a:ext>
            </a:extLst>
          </p:cNvPr>
          <p:cNvSpPr>
            <a:spLocks noChangeArrowheads="1"/>
          </p:cNvSpPr>
          <p:nvPr/>
        </p:nvSpPr>
        <p:spPr bwMode="auto">
          <a:xfrm>
            <a:off x="650082" y="503605"/>
            <a:ext cx="293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it-IT" altLang="it-IT" dirty="0">
                <a:latin typeface="Arial" panose="020B0604020202020204" pitchFamily="34" charset="0"/>
                <a:cs typeface="Arial" panose="020B0604020202020204" pitchFamily="34" charset="0"/>
              </a:rPr>
              <a:t>    Sistema di scelte</a:t>
            </a:r>
          </a:p>
        </p:txBody>
      </p:sp>
      <p:sp>
        <p:nvSpPr>
          <p:cNvPr id="13320" name="Rectangle 9">
            <a:extLst>
              <a:ext uri="{FF2B5EF4-FFF2-40B4-BE49-F238E27FC236}">
                <a16:creationId xmlns:a16="http://schemas.microsoft.com/office/drawing/2014/main" id="{6A1D863D-3FF6-7B40-9427-4BA4CB12EF41}"/>
              </a:ext>
            </a:extLst>
          </p:cNvPr>
          <p:cNvSpPr>
            <a:spLocks noGrp="1" noChangeArrowheads="1"/>
          </p:cNvSpPr>
          <p:nvPr>
            <p:ph type="title" idx="4294967295"/>
          </p:nvPr>
        </p:nvSpPr>
        <p:spPr bwMode="auto">
          <a:xfrm>
            <a:off x="3775075" y="50909"/>
            <a:ext cx="6130925"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it-IT" altLang="it-IT" sz="2400" b="1" dirty="0">
                <a:latin typeface="Times New Roman" panose="02020603050405020304" pitchFamily="18" charset="0"/>
                <a:ea typeface="ＭＳ Ｐゴシック" panose="020B0600070205080204" pitchFamily="34" charset="-128"/>
              </a:rPr>
              <a:t>STRATEGIA AZIENDALE</a:t>
            </a:r>
          </a:p>
        </p:txBody>
      </p:sp>
    </p:spTree>
    <p:extLst>
      <p:ext uri="{BB962C8B-B14F-4D97-AF65-F5344CB8AC3E}">
        <p14:creationId xmlns:p14="http://schemas.microsoft.com/office/powerpoint/2010/main" val="103192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fade">
                                      <p:cBhvr>
                                        <p:cTn id="7" dur="800" decel="100000"/>
                                        <p:tgtEl>
                                          <p:spTgt spid="35848"/>
                                        </p:tgtEl>
                                      </p:cBhvr>
                                    </p:animEffect>
                                    <p:anim calcmode="lin" valueType="num">
                                      <p:cBhvr>
                                        <p:cTn id="8" dur="800" decel="100000" fill="hold"/>
                                        <p:tgtEl>
                                          <p:spTgt spid="35848"/>
                                        </p:tgtEl>
                                        <p:attrNameLst>
                                          <p:attrName>style.rotation</p:attrName>
                                        </p:attrNameLst>
                                      </p:cBhvr>
                                      <p:tavLst>
                                        <p:tav tm="0">
                                          <p:val>
                                            <p:fltVal val="-90"/>
                                          </p:val>
                                        </p:tav>
                                        <p:tav tm="100000">
                                          <p:val>
                                            <p:fltVal val="0"/>
                                          </p:val>
                                        </p:tav>
                                      </p:tavLst>
                                    </p:anim>
                                    <p:anim calcmode="lin" valueType="num">
                                      <p:cBhvr>
                                        <p:cTn id="9" dur="800" decel="100000" fill="hold"/>
                                        <p:tgtEl>
                                          <p:spTgt spid="35848"/>
                                        </p:tgtEl>
                                        <p:attrNameLst>
                                          <p:attrName>ppt_x</p:attrName>
                                        </p:attrNameLst>
                                      </p:cBhvr>
                                      <p:tavLst>
                                        <p:tav tm="0">
                                          <p:val>
                                            <p:strVal val="#ppt_x+0.4"/>
                                          </p:val>
                                        </p:tav>
                                        <p:tav tm="100000">
                                          <p:val>
                                            <p:strVal val="#ppt_x-0.05"/>
                                          </p:val>
                                        </p:tav>
                                      </p:tavLst>
                                    </p:anim>
                                    <p:anim calcmode="lin" valueType="num">
                                      <p:cBhvr>
                                        <p:cTn id="10" dur="800" decel="100000" fill="hold"/>
                                        <p:tgtEl>
                                          <p:spTgt spid="3584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fade">
                                      <p:cBhvr>
                                        <p:cTn id="17" dur="800" decel="100000"/>
                                        <p:tgtEl>
                                          <p:spTgt spid="35846"/>
                                        </p:tgtEl>
                                      </p:cBhvr>
                                    </p:animEffect>
                                    <p:anim calcmode="lin" valueType="num">
                                      <p:cBhvr>
                                        <p:cTn id="18" dur="800" decel="100000" fill="hold"/>
                                        <p:tgtEl>
                                          <p:spTgt spid="35846"/>
                                        </p:tgtEl>
                                        <p:attrNameLst>
                                          <p:attrName>style.rotation</p:attrName>
                                        </p:attrNameLst>
                                      </p:cBhvr>
                                      <p:tavLst>
                                        <p:tav tm="0">
                                          <p:val>
                                            <p:fltVal val="-90"/>
                                          </p:val>
                                        </p:tav>
                                        <p:tav tm="100000">
                                          <p:val>
                                            <p:fltVal val="0"/>
                                          </p:val>
                                        </p:tav>
                                      </p:tavLst>
                                    </p:anim>
                                    <p:anim calcmode="lin" valueType="num">
                                      <p:cBhvr>
                                        <p:cTn id="19" dur="800" decel="100000" fill="hold"/>
                                        <p:tgtEl>
                                          <p:spTgt spid="35846"/>
                                        </p:tgtEl>
                                        <p:attrNameLst>
                                          <p:attrName>ppt_x</p:attrName>
                                        </p:attrNameLst>
                                      </p:cBhvr>
                                      <p:tavLst>
                                        <p:tav tm="0">
                                          <p:val>
                                            <p:strVal val="#ppt_x+0.4"/>
                                          </p:val>
                                        </p:tav>
                                        <p:tav tm="100000">
                                          <p:val>
                                            <p:strVal val="#ppt_x-0.05"/>
                                          </p:val>
                                        </p:tav>
                                      </p:tavLst>
                                    </p:anim>
                                    <p:anim calcmode="lin" valueType="num">
                                      <p:cBhvr>
                                        <p:cTn id="20" dur="800" decel="100000" fill="hold"/>
                                        <p:tgtEl>
                                          <p:spTgt spid="3584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584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5846"/>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5843">
                                            <p:txEl>
                                              <p:pRg st="0" end="0"/>
                                            </p:txEl>
                                          </p:spTgt>
                                        </p:tgtEl>
                                        <p:attrNameLst>
                                          <p:attrName>style.visibility</p:attrName>
                                        </p:attrNameLst>
                                      </p:cBhvr>
                                      <p:to>
                                        <p:strVal val="visible"/>
                                      </p:to>
                                    </p:set>
                                    <p:animEffect transition="in" filter="fade">
                                      <p:cBhvr>
                                        <p:cTn id="27" dur="800" decel="100000"/>
                                        <p:tgtEl>
                                          <p:spTgt spid="35843">
                                            <p:txEl>
                                              <p:pRg st="0" end="0"/>
                                            </p:txEl>
                                          </p:spTgt>
                                        </p:tgtEl>
                                      </p:cBhvr>
                                    </p:animEffect>
                                    <p:anim calcmode="lin" valueType="num">
                                      <p:cBhvr>
                                        <p:cTn id="28" dur="800" decel="100000" fill="hold"/>
                                        <p:tgtEl>
                                          <p:spTgt spid="35843">
                                            <p:txEl>
                                              <p:pRg st="0" end="0"/>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5843">
                                            <p:txEl>
                                              <p:pRg st="0" end="0"/>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5843">
                                            <p:txEl>
                                              <p:pRg st="0" end="0"/>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5843">
                                            <p:txEl>
                                              <p:pRg st="0" end="0"/>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58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Effect transition="in" filter="fade">
                                      <p:cBhvr>
                                        <p:cTn id="37" dur="800" decel="100000"/>
                                        <p:tgtEl>
                                          <p:spTgt spid="35847"/>
                                        </p:tgtEl>
                                      </p:cBhvr>
                                    </p:animEffect>
                                    <p:anim calcmode="lin" valueType="num">
                                      <p:cBhvr>
                                        <p:cTn id="38" dur="800" decel="100000" fill="hold"/>
                                        <p:tgtEl>
                                          <p:spTgt spid="35847"/>
                                        </p:tgtEl>
                                        <p:attrNameLst>
                                          <p:attrName>style.rotation</p:attrName>
                                        </p:attrNameLst>
                                      </p:cBhvr>
                                      <p:tavLst>
                                        <p:tav tm="0">
                                          <p:val>
                                            <p:fltVal val="-90"/>
                                          </p:val>
                                        </p:tav>
                                        <p:tav tm="100000">
                                          <p:val>
                                            <p:fltVal val="0"/>
                                          </p:val>
                                        </p:tav>
                                      </p:tavLst>
                                    </p:anim>
                                    <p:anim calcmode="lin" valueType="num">
                                      <p:cBhvr>
                                        <p:cTn id="39" dur="800" decel="100000" fill="hold"/>
                                        <p:tgtEl>
                                          <p:spTgt spid="35847"/>
                                        </p:tgtEl>
                                        <p:attrNameLst>
                                          <p:attrName>ppt_x</p:attrName>
                                        </p:attrNameLst>
                                      </p:cBhvr>
                                      <p:tavLst>
                                        <p:tav tm="0">
                                          <p:val>
                                            <p:strVal val="#ppt_x+0.4"/>
                                          </p:val>
                                        </p:tav>
                                        <p:tav tm="100000">
                                          <p:val>
                                            <p:strVal val="#ppt_x-0.05"/>
                                          </p:val>
                                        </p:tav>
                                      </p:tavLst>
                                    </p:anim>
                                    <p:anim calcmode="lin" valueType="num">
                                      <p:cBhvr>
                                        <p:cTn id="40" dur="800" decel="100000" fill="hold"/>
                                        <p:tgtEl>
                                          <p:spTgt spid="3584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584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5847"/>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5844"/>
                                        </p:tgtEl>
                                        <p:attrNameLst>
                                          <p:attrName>style.visibility</p:attrName>
                                        </p:attrNameLst>
                                      </p:cBhvr>
                                      <p:to>
                                        <p:strVal val="visible"/>
                                      </p:to>
                                    </p:set>
                                    <p:animEffect transition="in" filter="fade">
                                      <p:cBhvr>
                                        <p:cTn id="47" dur="800" decel="100000"/>
                                        <p:tgtEl>
                                          <p:spTgt spid="35844"/>
                                        </p:tgtEl>
                                      </p:cBhvr>
                                    </p:animEffect>
                                    <p:anim calcmode="lin" valueType="num">
                                      <p:cBhvr>
                                        <p:cTn id="48" dur="800" decel="100000" fill="hold"/>
                                        <p:tgtEl>
                                          <p:spTgt spid="35844"/>
                                        </p:tgtEl>
                                        <p:attrNameLst>
                                          <p:attrName>style.rotation</p:attrName>
                                        </p:attrNameLst>
                                      </p:cBhvr>
                                      <p:tavLst>
                                        <p:tav tm="0">
                                          <p:val>
                                            <p:fltVal val="-90"/>
                                          </p:val>
                                        </p:tav>
                                        <p:tav tm="100000">
                                          <p:val>
                                            <p:fltVal val="0"/>
                                          </p:val>
                                        </p:tav>
                                      </p:tavLst>
                                    </p:anim>
                                    <p:anim calcmode="lin" valueType="num">
                                      <p:cBhvr>
                                        <p:cTn id="49" dur="800" decel="100000" fill="hold"/>
                                        <p:tgtEl>
                                          <p:spTgt spid="35844"/>
                                        </p:tgtEl>
                                        <p:attrNameLst>
                                          <p:attrName>ppt_x</p:attrName>
                                        </p:attrNameLst>
                                      </p:cBhvr>
                                      <p:tavLst>
                                        <p:tav tm="0">
                                          <p:val>
                                            <p:strVal val="#ppt_x+0.4"/>
                                          </p:val>
                                        </p:tav>
                                        <p:tav tm="100000">
                                          <p:val>
                                            <p:strVal val="#ppt_x-0.05"/>
                                          </p:val>
                                        </p:tav>
                                      </p:tavLst>
                                    </p:anim>
                                    <p:anim calcmode="lin" valueType="num">
                                      <p:cBhvr>
                                        <p:cTn id="50" dur="800" decel="100000" fill="hold"/>
                                        <p:tgtEl>
                                          <p:spTgt spid="3584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5842"/>
                                        </p:tgtEl>
                                        <p:attrNameLst>
                                          <p:attrName>style.visibility</p:attrName>
                                        </p:attrNameLst>
                                      </p:cBhvr>
                                      <p:to>
                                        <p:strVal val="visible"/>
                                      </p:to>
                                    </p:set>
                                    <p:animEffect transition="in" filter="fade">
                                      <p:cBhvr>
                                        <p:cTn id="57" dur="800" decel="100000"/>
                                        <p:tgtEl>
                                          <p:spTgt spid="35842"/>
                                        </p:tgtEl>
                                      </p:cBhvr>
                                    </p:animEffect>
                                    <p:anim calcmode="lin" valueType="num">
                                      <p:cBhvr>
                                        <p:cTn id="58" dur="800" decel="100000" fill="hold"/>
                                        <p:tgtEl>
                                          <p:spTgt spid="35842"/>
                                        </p:tgtEl>
                                        <p:attrNameLst>
                                          <p:attrName>style.rotation</p:attrName>
                                        </p:attrNameLst>
                                      </p:cBhvr>
                                      <p:tavLst>
                                        <p:tav tm="0">
                                          <p:val>
                                            <p:fltVal val="-90"/>
                                          </p:val>
                                        </p:tav>
                                        <p:tav tm="100000">
                                          <p:val>
                                            <p:fltVal val="0"/>
                                          </p:val>
                                        </p:tav>
                                      </p:tavLst>
                                    </p:anim>
                                    <p:anim calcmode="lin" valueType="num">
                                      <p:cBhvr>
                                        <p:cTn id="59" dur="800" decel="100000" fill="hold"/>
                                        <p:tgtEl>
                                          <p:spTgt spid="35842"/>
                                        </p:tgtEl>
                                        <p:attrNameLst>
                                          <p:attrName>ppt_x</p:attrName>
                                        </p:attrNameLst>
                                      </p:cBhvr>
                                      <p:tavLst>
                                        <p:tav tm="0">
                                          <p:val>
                                            <p:strVal val="#ppt_x+0.4"/>
                                          </p:val>
                                        </p:tav>
                                        <p:tav tm="100000">
                                          <p:val>
                                            <p:strVal val="#ppt_x-0.05"/>
                                          </p:val>
                                        </p:tav>
                                      </p:tavLst>
                                    </p:anim>
                                    <p:anim calcmode="lin" valueType="num">
                                      <p:cBhvr>
                                        <p:cTn id="60" dur="800" decel="100000" fill="hold"/>
                                        <p:tgtEl>
                                          <p:spTgt spid="35842"/>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5842"/>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5842"/>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5845"/>
                                        </p:tgtEl>
                                        <p:attrNameLst>
                                          <p:attrName>style.visibility</p:attrName>
                                        </p:attrNameLst>
                                      </p:cBhvr>
                                      <p:to>
                                        <p:strVal val="visible"/>
                                      </p:to>
                                    </p:set>
                                    <p:animEffect transition="in" filter="fade">
                                      <p:cBhvr>
                                        <p:cTn id="67" dur="800" decel="100000"/>
                                        <p:tgtEl>
                                          <p:spTgt spid="35845"/>
                                        </p:tgtEl>
                                      </p:cBhvr>
                                    </p:animEffect>
                                    <p:anim calcmode="lin" valueType="num">
                                      <p:cBhvr>
                                        <p:cTn id="68" dur="800" decel="100000" fill="hold"/>
                                        <p:tgtEl>
                                          <p:spTgt spid="35845"/>
                                        </p:tgtEl>
                                        <p:attrNameLst>
                                          <p:attrName>style.rotation</p:attrName>
                                        </p:attrNameLst>
                                      </p:cBhvr>
                                      <p:tavLst>
                                        <p:tav tm="0">
                                          <p:val>
                                            <p:fltVal val="-90"/>
                                          </p:val>
                                        </p:tav>
                                        <p:tav tm="100000">
                                          <p:val>
                                            <p:fltVal val="0"/>
                                          </p:val>
                                        </p:tav>
                                      </p:tavLst>
                                    </p:anim>
                                    <p:anim calcmode="lin" valueType="num">
                                      <p:cBhvr>
                                        <p:cTn id="69" dur="800" decel="100000" fill="hold"/>
                                        <p:tgtEl>
                                          <p:spTgt spid="35845"/>
                                        </p:tgtEl>
                                        <p:attrNameLst>
                                          <p:attrName>ppt_x</p:attrName>
                                        </p:attrNameLst>
                                      </p:cBhvr>
                                      <p:tavLst>
                                        <p:tav tm="0">
                                          <p:val>
                                            <p:strVal val="#ppt_x+0.4"/>
                                          </p:val>
                                        </p:tav>
                                        <p:tav tm="100000">
                                          <p:val>
                                            <p:strVal val="#ppt_x-0.05"/>
                                          </p:val>
                                        </p:tav>
                                      </p:tavLst>
                                    </p:anim>
                                    <p:anim calcmode="lin" valueType="num">
                                      <p:cBhvr>
                                        <p:cTn id="70" dur="800" decel="100000" fill="hold"/>
                                        <p:tgtEl>
                                          <p:spTgt spid="3584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584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58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allAtOnce"/>
      <p:bldP spid="35844" grpId="0"/>
      <p:bldP spid="35845" grpId="0"/>
      <p:bldP spid="35846" grpId="0"/>
      <p:bldP spid="35847" grpId="0"/>
      <p:bldP spid="3584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9" name="Rectangle 3">
            <a:extLst>
              <a:ext uri="{FF2B5EF4-FFF2-40B4-BE49-F238E27FC236}">
                <a16:creationId xmlns:a16="http://schemas.microsoft.com/office/drawing/2014/main" id="{E1C27A05-4E28-4746-AA15-CA7EA89680CC}"/>
              </a:ext>
            </a:extLst>
          </p:cNvPr>
          <p:cNvSpPr>
            <a:spLocks noChangeArrowheads="1"/>
          </p:cNvSpPr>
          <p:nvPr/>
        </p:nvSpPr>
        <p:spPr bwMode="auto">
          <a:xfrm>
            <a:off x="1219200" y="27432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it-IT" altLang="it-IT" b="1">
                <a:latin typeface="Comic Sans MS" panose="030F0902030302020204" pitchFamily="66" charset="0"/>
              </a:rPr>
              <a:t>DURABILITA</a:t>
            </a:r>
            <a:r>
              <a:rPr lang="ja-JP" altLang="it-IT" b="1">
                <a:latin typeface="Comic Sans MS" panose="030F0902030302020204" pitchFamily="66" charset="0"/>
              </a:rPr>
              <a:t>’</a:t>
            </a:r>
            <a:endParaRPr lang="it-IT" altLang="it-IT" b="1">
              <a:latin typeface="Comic Sans MS" panose="030F0902030302020204" pitchFamily="66" charset="0"/>
            </a:endParaRPr>
          </a:p>
        </p:txBody>
      </p:sp>
      <p:sp>
        <p:nvSpPr>
          <p:cNvPr id="229380" name="Rectangle 4">
            <a:extLst>
              <a:ext uri="{FF2B5EF4-FFF2-40B4-BE49-F238E27FC236}">
                <a16:creationId xmlns:a16="http://schemas.microsoft.com/office/drawing/2014/main" id="{6134619C-D183-2041-9423-3D1BD9870473}"/>
              </a:ext>
            </a:extLst>
          </p:cNvPr>
          <p:cNvSpPr>
            <a:spLocks noChangeArrowheads="1"/>
          </p:cNvSpPr>
          <p:nvPr/>
        </p:nvSpPr>
        <p:spPr bwMode="auto">
          <a:xfrm>
            <a:off x="4572000" y="57150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it-IT" altLang="it-IT" b="1">
                <a:latin typeface="Comic Sans MS" panose="030F0902030302020204" pitchFamily="66" charset="0"/>
              </a:rPr>
              <a:t>ECONOMICITA</a:t>
            </a:r>
            <a:r>
              <a:rPr lang="ja-JP" altLang="it-IT" b="1">
                <a:latin typeface="Comic Sans MS" panose="030F0902030302020204" pitchFamily="66" charset="0"/>
              </a:rPr>
              <a:t>’</a:t>
            </a:r>
            <a:endParaRPr lang="it-IT" altLang="it-IT" b="1">
              <a:latin typeface="Comic Sans MS" panose="030F0902030302020204" pitchFamily="66" charset="0"/>
            </a:endParaRPr>
          </a:p>
        </p:txBody>
      </p:sp>
      <p:sp>
        <p:nvSpPr>
          <p:cNvPr id="229381" name="Rectangle 5">
            <a:extLst>
              <a:ext uri="{FF2B5EF4-FFF2-40B4-BE49-F238E27FC236}">
                <a16:creationId xmlns:a16="http://schemas.microsoft.com/office/drawing/2014/main" id="{384D2F25-ACA7-0F44-9966-664D6F9B3607}"/>
              </a:ext>
            </a:extLst>
          </p:cNvPr>
          <p:cNvSpPr>
            <a:spLocks noChangeArrowheads="1"/>
          </p:cNvSpPr>
          <p:nvPr/>
        </p:nvSpPr>
        <p:spPr bwMode="auto">
          <a:xfrm>
            <a:off x="7620000" y="26670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it-IT" altLang="it-IT" b="1">
                <a:latin typeface="Comic Sans MS" panose="030F0902030302020204" pitchFamily="66" charset="0"/>
              </a:rPr>
              <a:t>AUTONOMIA</a:t>
            </a:r>
          </a:p>
        </p:txBody>
      </p:sp>
      <p:sp>
        <p:nvSpPr>
          <p:cNvPr id="229385" name="AutoShape 9">
            <a:extLst>
              <a:ext uri="{FF2B5EF4-FFF2-40B4-BE49-F238E27FC236}">
                <a16:creationId xmlns:a16="http://schemas.microsoft.com/office/drawing/2014/main" id="{7DB17FF0-F4D2-E145-A28F-DE18B1BD55F1}"/>
              </a:ext>
            </a:extLst>
          </p:cNvPr>
          <p:cNvSpPr>
            <a:spLocks noChangeArrowheads="1"/>
          </p:cNvSpPr>
          <p:nvPr/>
        </p:nvSpPr>
        <p:spPr bwMode="auto">
          <a:xfrm>
            <a:off x="6248401" y="1066801"/>
            <a:ext cx="2035175" cy="1328023"/>
          </a:xfrm>
          <a:prstGeom prst="wedgeRoundRectCallout">
            <a:avLst>
              <a:gd name="adj1" fmla="val 41731"/>
              <a:gd name="adj2" fmla="val 84866"/>
              <a:gd name="adj3" fmla="val 16667"/>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it-IT" altLang="it-IT" sz="1800">
                <a:latin typeface="Times New Roman" panose="02020603050405020304" pitchFamily="18" charset="0"/>
              </a:rPr>
              <a:t>Attitudine a vivere</a:t>
            </a:r>
          </a:p>
          <a:p>
            <a:pPr algn="ctr">
              <a:spcBef>
                <a:spcPct val="0"/>
              </a:spcBef>
            </a:pPr>
            <a:r>
              <a:rPr lang="it-IT" altLang="it-IT" sz="1800">
                <a:latin typeface="Times New Roman" panose="02020603050405020304" pitchFamily="18" charset="0"/>
              </a:rPr>
              <a:t>senza interventi</a:t>
            </a:r>
          </a:p>
          <a:p>
            <a:pPr algn="ctr">
              <a:spcBef>
                <a:spcPct val="0"/>
              </a:spcBef>
            </a:pPr>
            <a:r>
              <a:rPr lang="it-IT" altLang="it-IT" sz="1800">
                <a:latin typeface="Times New Roman" panose="02020603050405020304" pitchFamily="18" charset="0"/>
              </a:rPr>
              <a:t>di sostegno e di</a:t>
            </a:r>
          </a:p>
          <a:p>
            <a:pPr algn="ctr">
              <a:spcBef>
                <a:spcPct val="0"/>
              </a:spcBef>
            </a:pPr>
            <a:r>
              <a:rPr lang="it-IT" altLang="it-IT" sz="1800">
                <a:latin typeface="Times New Roman" panose="02020603050405020304" pitchFamily="18" charset="0"/>
              </a:rPr>
              <a:t>copertura</a:t>
            </a:r>
          </a:p>
        </p:txBody>
      </p:sp>
      <p:sp>
        <p:nvSpPr>
          <p:cNvPr id="229387" name="AutoShape 11">
            <a:extLst>
              <a:ext uri="{FF2B5EF4-FFF2-40B4-BE49-F238E27FC236}">
                <a16:creationId xmlns:a16="http://schemas.microsoft.com/office/drawing/2014/main" id="{1BAEFF3F-B7FE-2344-976D-A4F00CCBF7E2}"/>
              </a:ext>
            </a:extLst>
          </p:cNvPr>
          <p:cNvSpPr>
            <a:spLocks noChangeArrowheads="1"/>
          </p:cNvSpPr>
          <p:nvPr/>
        </p:nvSpPr>
        <p:spPr bwMode="auto">
          <a:xfrm>
            <a:off x="3976840" y="1143000"/>
            <a:ext cx="2082497" cy="1021556"/>
          </a:xfrm>
          <a:prstGeom prst="wedgeRoundRectCallout">
            <a:avLst>
              <a:gd name="adj1" fmla="val -42556"/>
              <a:gd name="adj2" fmla="val 120435"/>
              <a:gd name="adj3" fmla="val 16667"/>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it-IT" altLang="it-IT" sz="1800">
                <a:latin typeface="Times New Roman" panose="02020603050405020304" pitchFamily="18" charset="0"/>
              </a:rPr>
              <a:t>Attitudine a durare </a:t>
            </a:r>
          </a:p>
          <a:p>
            <a:pPr algn="ctr">
              <a:spcBef>
                <a:spcPct val="0"/>
              </a:spcBef>
            </a:pPr>
            <a:r>
              <a:rPr lang="it-IT" altLang="it-IT" sz="1800">
                <a:latin typeface="Times New Roman" panose="02020603050405020304" pitchFamily="18" charset="0"/>
              </a:rPr>
              <a:t>nel tempo in un</a:t>
            </a:r>
          </a:p>
          <a:p>
            <a:pPr algn="ctr">
              <a:spcBef>
                <a:spcPct val="0"/>
              </a:spcBef>
            </a:pPr>
            <a:r>
              <a:rPr lang="it-IT" altLang="it-IT" sz="1800">
                <a:latin typeface="Times New Roman" panose="02020603050405020304" pitchFamily="18" charset="0"/>
              </a:rPr>
              <a:t>ambiente mutevole</a:t>
            </a:r>
          </a:p>
        </p:txBody>
      </p:sp>
      <p:sp>
        <p:nvSpPr>
          <p:cNvPr id="90118" name="Rectangle 13">
            <a:extLst>
              <a:ext uri="{FF2B5EF4-FFF2-40B4-BE49-F238E27FC236}">
                <a16:creationId xmlns:a16="http://schemas.microsoft.com/office/drawing/2014/main" id="{62CFEB8F-9C4A-E743-9B5A-52B5CD372CFE}"/>
              </a:ext>
            </a:extLst>
          </p:cNvPr>
          <p:cNvSpPr>
            <a:spLocks noGrp="1" noChangeArrowheads="1"/>
          </p:cNvSpPr>
          <p:nvPr>
            <p:ph type="title" idx="4294967295"/>
          </p:nvPr>
        </p:nvSpPr>
        <p:spPr bwMode="auto">
          <a:xfrm>
            <a:off x="2362200" y="76200"/>
            <a:ext cx="77724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2000" b="1">
                <a:latin typeface="Comic Sans MS" panose="030F0902030302020204" pitchFamily="66" charset="0"/>
                <a:ea typeface="ＭＳ Ｐゴシック" panose="020B0600070205080204" pitchFamily="34" charset="-128"/>
              </a:rPr>
              <a:t>IL PRINCIPIO DI ECONOMICITA</a:t>
            </a:r>
            <a:r>
              <a:rPr lang="ja-JP" altLang="it-IT" sz="2000" b="1">
                <a:latin typeface="Comic Sans MS" panose="030F0902030302020204" pitchFamily="66" charset="0"/>
                <a:ea typeface="ＭＳ Ｐゴシック" panose="020B0600070205080204" pitchFamily="34" charset="-128"/>
              </a:rPr>
              <a:t>’</a:t>
            </a:r>
            <a:endParaRPr lang="it-IT" altLang="it-IT" sz="2000" b="1">
              <a:latin typeface="Comic Sans MS" panose="030F0902030302020204" pitchFamily="66" charset="0"/>
              <a:ea typeface="ＭＳ Ｐゴシック" panose="020B0600070205080204" pitchFamily="34" charset="-128"/>
            </a:endParaRPr>
          </a:p>
        </p:txBody>
      </p:sp>
      <p:grpSp>
        <p:nvGrpSpPr>
          <p:cNvPr id="2" name="Group 19">
            <a:extLst>
              <a:ext uri="{FF2B5EF4-FFF2-40B4-BE49-F238E27FC236}">
                <a16:creationId xmlns:a16="http://schemas.microsoft.com/office/drawing/2014/main" id="{977B56F0-D445-F64C-AA13-6D5F10CA796E}"/>
              </a:ext>
            </a:extLst>
          </p:cNvPr>
          <p:cNvGrpSpPr>
            <a:grpSpLocks/>
          </p:cNvGrpSpPr>
          <p:nvPr/>
        </p:nvGrpSpPr>
        <p:grpSpPr bwMode="auto">
          <a:xfrm>
            <a:off x="2667000" y="1143000"/>
            <a:ext cx="7010400" cy="4800600"/>
            <a:chOff x="720" y="720"/>
            <a:chExt cx="4416" cy="3024"/>
          </a:xfrm>
        </p:grpSpPr>
        <p:graphicFrame>
          <p:nvGraphicFramePr>
            <p:cNvPr id="90121" name="Object 12">
              <a:hlinkClick r:id="" action="ppaction://ole?verb=0"/>
              <a:extLst>
                <a:ext uri="{FF2B5EF4-FFF2-40B4-BE49-F238E27FC236}">
                  <a16:creationId xmlns:a16="http://schemas.microsoft.com/office/drawing/2014/main" id="{6CCB14A4-EF8F-EA48-A70D-AD9EDD5A77E8}"/>
                </a:ext>
              </a:extLst>
            </p:cNvPr>
            <p:cNvGraphicFramePr>
              <a:graphicFrameLocks/>
            </p:cNvGraphicFramePr>
            <p:nvPr/>
          </p:nvGraphicFramePr>
          <p:xfrm>
            <a:off x="2304" y="1728"/>
            <a:ext cx="1248" cy="1200"/>
          </p:xfrm>
          <a:graphic>
            <a:graphicData uri="http://schemas.openxmlformats.org/presentationml/2006/ole">
              <mc:AlternateContent xmlns:mc="http://schemas.openxmlformats.org/markup-compatibility/2006">
                <mc:Choice xmlns:v="urn:schemas-microsoft-com:vml" Requires="v">
                  <p:oleObj spid="_x0000_s1031" name="Clip" r:id="rId4" imgW="20027900" imgH="20066000" progId="MS_ClipArt_Gallery.5">
                    <p:embed/>
                  </p:oleObj>
                </mc:Choice>
                <mc:Fallback>
                  <p:oleObj name="Clip" r:id="rId4" imgW="20027900" imgH="20066000" progId="MS_ClipArt_Gallery.5">
                    <p:embed/>
                    <p:pic>
                      <p:nvPicPr>
                        <p:cNvPr id="90121" name="Object 12">
                          <a:hlinkClick r:id="" action="ppaction://ole?verb=0"/>
                          <a:extLst>
                            <a:ext uri="{FF2B5EF4-FFF2-40B4-BE49-F238E27FC236}">
                              <a16:creationId xmlns:a16="http://schemas.microsoft.com/office/drawing/2014/main" id="{6CCB14A4-EF8F-EA48-A70D-AD9EDD5A77E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 y="1728"/>
                          <a:ext cx="1248" cy="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90122" name="Group 18">
              <a:extLst>
                <a:ext uri="{FF2B5EF4-FFF2-40B4-BE49-F238E27FC236}">
                  <a16:creationId xmlns:a16="http://schemas.microsoft.com/office/drawing/2014/main" id="{EA37AC26-D8DC-D148-A63F-89236BDA6DBA}"/>
                </a:ext>
              </a:extLst>
            </p:cNvPr>
            <p:cNvGrpSpPr>
              <a:grpSpLocks/>
            </p:cNvGrpSpPr>
            <p:nvPr/>
          </p:nvGrpSpPr>
          <p:grpSpPr bwMode="auto">
            <a:xfrm>
              <a:off x="720" y="720"/>
              <a:ext cx="4416" cy="3024"/>
              <a:chOff x="720" y="720"/>
              <a:chExt cx="4416" cy="3024"/>
            </a:xfrm>
          </p:grpSpPr>
          <p:sp>
            <p:nvSpPr>
              <p:cNvPr id="90123" name="Arc 14">
                <a:extLst>
                  <a:ext uri="{FF2B5EF4-FFF2-40B4-BE49-F238E27FC236}">
                    <a16:creationId xmlns:a16="http://schemas.microsoft.com/office/drawing/2014/main" id="{75A1C914-5D11-EB48-9EFB-24EA66785EA5}"/>
                  </a:ext>
                </a:extLst>
              </p:cNvPr>
              <p:cNvSpPr>
                <a:spLocks/>
              </p:cNvSpPr>
              <p:nvPr/>
            </p:nvSpPr>
            <p:spPr bwMode="auto">
              <a:xfrm flipH="1" flipV="1">
                <a:off x="720" y="2281"/>
                <a:ext cx="1514" cy="1463"/>
              </a:xfrm>
              <a:custGeom>
                <a:avLst/>
                <a:gdLst>
                  <a:gd name="T0" fmla="*/ 0 w 21571"/>
                  <a:gd name="T1" fmla="*/ 0 h 20923"/>
                  <a:gd name="T2" fmla="*/ 0 w 21571"/>
                  <a:gd name="T3" fmla="*/ 0 h 20923"/>
                  <a:gd name="T4" fmla="*/ 0 w 21571"/>
                  <a:gd name="T5" fmla="*/ 0 h 20923"/>
                  <a:gd name="T6" fmla="*/ 0 60000 65536"/>
                  <a:gd name="T7" fmla="*/ 0 60000 65536"/>
                  <a:gd name="T8" fmla="*/ 0 60000 65536"/>
                  <a:gd name="T9" fmla="*/ 0 w 21571"/>
                  <a:gd name="T10" fmla="*/ 0 h 20923"/>
                  <a:gd name="T11" fmla="*/ 21571 w 21571"/>
                  <a:gd name="T12" fmla="*/ 20923 h 20923"/>
                </a:gdLst>
                <a:ahLst/>
                <a:cxnLst>
                  <a:cxn ang="T6">
                    <a:pos x="T0" y="T1"/>
                  </a:cxn>
                  <a:cxn ang="T7">
                    <a:pos x="T2" y="T3"/>
                  </a:cxn>
                  <a:cxn ang="T8">
                    <a:pos x="T4" y="T5"/>
                  </a:cxn>
                </a:cxnLst>
                <a:rect l="T9" t="T10" r="T11" b="T12"/>
                <a:pathLst>
                  <a:path w="21571" h="20923" fill="none" extrusionOk="0">
                    <a:moveTo>
                      <a:pt x="5365" y="0"/>
                    </a:moveTo>
                    <a:cubicBezTo>
                      <a:pt x="14514" y="2346"/>
                      <a:pt x="21077" y="10364"/>
                      <a:pt x="21570" y="19796"/>
                    </a:cubicBezTo>
                  </a:path>
                  <a:path w="21571" h="20923" stroke="0" extrusionOk="0">
                    <a:moveTo>
                      <a:pt x="5365" y="0"/>
                    </a:moveTo>
                    <a:cubicBezTo>
                      <a:pt x="14514" y="2346"/>
                      <a:pt x="21077" y="10364"/>
                      <a:pt x="21570" y="19796"/>
                    </a:cubicBezTo>
                    <a:lnTo>
                      <a:pt x="0" y="20923"/>
                    </a:lnTo>
                    <a:lnTo>
                      <a:pt x="5365" y="0"/>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90124" name="Arc 15">
                <a:extLst>
                  <a:ext uri="{FF2B5EF4-FFF2-40B4-BE49-F238E27FC236}">
                    <a16:creationId xmlns:a16="http://schemas.microsoft.com/office/drawing/2014/main" id="{8A0320F3-AC60-E943-9E87-F7D6770019A4}"/>
                  </a:ext>
                </a:extLst>
              </p:cNvPr>
              <p:cNvSpPr>
                <a:spLocks/>
              </p:cNvSpPr>
              <p:nvPr/>
            </p:nvSpPr>
            <p:spPr bwMode="auto">
              <a:xfrm>
                <a:off x="1162" y="720"/>
                <a:ext cx="3281" cy="1615"/>
              </a:xfrm>
              <a:custGeom>
                <a:avLst/>
                <a:gdLst>
                  <a:gd name="T0" fmla="*/ 0 w 33466"/>
                  <a:gd name="T1" fmla="*/ 0 h 21600"/>
                  <a:gd name="T2" fmla="*/ 0 w 33466"/>
                  <a:gd name="T3" fmla="*/ 0 h 21600"/>
                  <a:gd name="T4" fmla="*/ 0 w 33466"/>
                  <a:gd name="T5" fmla="*/ 0 h 21600"/>
                  <a:gd name="T6" fmla="*/ 0 60000 65536"/>
                  <a:gd name="T7" fmla="*/ 0 60000 65536"/>
                  <a:gd name="T8" fmla="*/ 0 60000 65536"/>
                  <a:gd name="T9" fmla="*/ 0 w 33466"/>
                  <a:gd name="T10" fmla="*/ 0 h 21600"/>
                  <a:gd name="T11" fmla="*/ 33466 w 33466"/>
                  <a:gd name="T12" fmla="*/ 21600 h 21600"/>
                </a:gdLst>
                <a:ahLst/>
                <a:cxnLst>
                  <a:cxn ang="T6">
                    <a:pos x="T0" y="T1"/>
                  </a:cxn>
                  <a:cxn ang="T7">
                    <a:pos x="T2" y="T3"/>
                  </a:cxn>
                  <a:cxn ang="T8">
                    <a:pos x="T4" y="T5"/>
                  </a:cxn>
                </a:cxnLst>
                <a:rect l="T9" t="T10" r="T11" b="T12"/>
                <a:pathLst>
                  <a:path w="33466" h="21600" fill="none" extrusionOk="0">
                    <a:moveTo>
                      <a:pt x="-1" y="8203"/>
                    </a:moveTo>
                    <a:cubicBezTo>
                      <a:pt x="4096" y="3022"/>
                      <a:pt x="10338" y="-1"/>
                      <a:pt x="16944" y="0"/>
                    </a:cubicBezTo>
                    <a:cubicBezTo>
                      <a:pt x="23315" y="0"/>
                      <a:pt x="29362" y="2813"/>
                      <a:pt x="33466" y="7686"/>
                    </a:cubicBezTo>
                  </a:path>
                  <a:path w="33466" h="21600" stroke="0" extrusionOk="0">
                    <a:moveTo>
                      <a:pt x="-1" y="8203"/>
                    </a:moveTo>
                    <a:cubicBezTo>
                      <a:pt x="4096" y="3022"/>
                      <a:pt x="10338" y="-1"/>
                      <a:pt x="16944" y="0"/>
                    </a:cubicBezTo>
                    <a:cubicBezTo>
                      <a:pt x="23315" y="0"/>
                      <a:pt x="29362" y="2813"/>
                      <a:pt x="33466" y="7686"/>
                    </a:cubicBezTo>
                    <a:lnTo>
                      <a:pt x="16944" y="21600"/>
                    </a:lnTo>
                    <a:lnTo>
                      <a:pt x="-1" y="8203"/>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90125" name="Arc 16">
                <a:extLst>
                  <a:ext uri="{FF2B5EF4-FFF2-40B4-BE49-F238E27FC236}">
                    <a16:creationId xmlns:a16="http://schemas.microsoft.com/office/drawing/2014/main" id="{5DD941AB-71CA-7E4E-91B1-58D788FDBCEE}"/>
                  </a:ext>
                </a:extLst>
              </p:cNvPr>
              <p:cNvSpPr>
                <a:spLocks/>
              </p:cNvSpPr>
              <p:nvPr/>
            </p:nvSpPr>
            <p:spPr bwMode="auto">
              <a:xfrm rot="-6923643" flipH="1" flipV="1">
                <a:off x="3699" y="2016"/>
                <a:ext cx="1172" cy="1703"/>
              </a:xfrm>
              <a:custGeom>
                <a:avLst/>
                <a:gdLst>
                  <a:gd name="T0" fmla="*/ 0 w 21571"/>
                  <a:gd name="T1" fmla="*/ 0 h 21063"/>
                  <a:gd name="T2" fmla="*/ 0 w 21571"/>
                  <a:gd name="T3" fmla="*/ 0 h 21063"/>
                  <a:gd name="T4" fmla="*/ 0 w 21571"/>
                  <a:gd name="T5" fmla="*/ 0 h 21063"/>
                  <a:gd name="T6" fmla="*/ 0 60000 65536"/>
                  <a:gd name="T7" fmla="*/ 0 60000 65536"/>
                  <a:gd name="T8" fmla="*/ 0 60000 65536"/>
                  <a:gd name="T9" fmla="*/ 0 w 21571"/>
                  <a:gd name="T10" fmla="*/ 0 h 21063"/>
                  <a:gd name="T11" fmla="*/ 21571 w 21571"/>
                  <a:gd name="T12" fmla="*/ 21063 h 21063"/>
                </a:gdLst>
                <a:ahLst/>
                <a:cxnLst>
                  <a:cxn ang="T6">
                    <a:pos x="T0" y="T1"/>
                  </a:cxn>
                  <a:cxn ang="T7">
                    <a:pos x="T2" y="T3"/>
                  </a:cxn>
                  <a:cxn ang="T8">
                    <a:pos x="T4" y="T5"/>
                  </a:cxn>
                </a:cxnLst>
                <a:rect l="T9" t="T10" r="T11" b="T12"/>
                <a:pathLst>
                  <a:path w="21571" h="21063" fill="none" extrusionOk="0">
                    <a:moveTo>
                      <a:pt x="4786" y="0"/>
                    </a:moveTo>
                    <a:cubicBezTo>
                      <a:pt x="14211" y="2142"/>
                      <a:pt x="21066" y="10284"/>
                      <a:pt x="21570" y="19936"/>
                    </a:cubicBezTo>
                  </a:path>
                  <a:path w="21571" h="21063" stroke="0" extrusionOk="0">
                    <a:moveTo>
                      <a:pt x="4786" y="0"/>
                    </a:moveTo>
                    <a:cubicBezTo>
                      <a:pt x="14211" y="2142"/>
                      <a:pt x="21066" y="10284"/>
                      <a:pt x="21570" y="19936"/>
                    </a:cubicBezTo>
                    <a:lnTo>
                      <a:pt x="0" y="21063"/>
                    </a:lnTo>
                    <a:lnTo>
                      <a:pt x="4786" y="0"/>
                    </a:lnTo>
                    <a:close/>
                  </a:path>
                </a:pathLst>
              </a:custGeom>
              <a:noFill/>
              <a:ln w="5715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grpSp>
      <p:sp>
        <p:nvSpPr>
          <p:cNvPr id="229383" name="AutoShape 7">
            <a:extLst>
              <a:ext uri="{FF2B5EF4-FFF2-40B4-BE49-F238E27FC236}">
                <a16:creationId xmlns:a16="http://schemas.microsoft.com/office/drawing/2014/main" id="{098807F5-9DEB-524E-BDFE-D0DC363FF919}"/>
              </a:ext>
            </a:extLst>
          </p:cNvPr>
          <p:cNvSpPr>
            <a:spLocks noChangeArrowheads="1"/>
          </p:cNvSpPr>
          <p:nvPr/>
        </p:nvSpPr>
        <p:spPr bwMode="auto">
          <a:xfrm>
            <a:off x="2286000" y="3817938"/>
            <a:ext cx="8001000" cy="1021556"/>
          </a:xfrm>
          <a:prstGeom prst="wedgeRoundRectCallout">
            <a:avLst>
              <a:gd name="adj1" fmla="val -15218"/>
              <a:gd name="adj2" fmla="val 136593"/>
              <a:gd name="adj3" fmla="val 16667"/>
            </a:avLst>
          </a:prstGeom>
          <a:solidFill>
            <a:srgbClr val="CC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spcBef>
                <a:spcPct val="0"/>
              </a:spcBef>
            </a:pPr>
            <a:r>
              <a:rPr lang="it-IT" altLang="it-IT" sz="1800">
                <a:latin typeface="Times New Roman" panose="02020603050405020304" pitchFamily="18" charset="0"/>
              </a:rPr>
              <a:t>- Condizione di funzionamento dell</a:t>
            </a:r>
            <a:r>
              <a:rPr lang="ja-JP" altLang="it-IT" sz="1800">
                <a:latin typeface="Times New Roman" panose="02020603050405020304" pitchFamily="18" charset="0"/>
              </a:rPr>
              <a:t>’</a:t>
            </a:r>
            <a:r>
              <a:rPr lang="it-IT" altLang="ja-JP" sz="1800">
                <a:latin typeface="Times New Roman" panose="02020603050405020304" pitchFamily="18" charset="0"/>
              </a:rPr>
              <a:t>azienda. </a:t>
            </a:r>
          </a:p>
          <a:p>
            <a:pPr algn="just">
              <a:spcBef>
                <a:spcPct val="0"/>
              </a:spcBef>
            </a:pPr>
            <a:r>
              <a:rPr lang="it-IT" altLang="it-IT" sz="1800">
                <a:latin typeface="Times New Roman" panose="02020603050405020304" pitchFamily="18" charset="0"/>
              </a:rPr>
              <a:t>- Perseguimento contemporaneo di più fini economici. </a:t>
            </a:r>
          </a:p>
          <a:p>
            <a:pPr algn="just">
              <a:spcBef>
                <a:spcPct val="0"/>
              </a:spcBef>
            </a:pPr>
            <a:r>
              <a:rPr lang="it-IT" altLang="it-IT" sz="1800">
                <a:latin typeface="Times New Roman" panose="02020603050405020304" pitchFamily="18" charset="0"/>
              </a:rPr>
              <a:t>- Rispetto simultaneo di un insieme di condizioni di svolgimento dell</a:t>
            </a:r>
            <a:r>
              <a:rPr lang="ja-JP" altLang="it-IT" sz="1800">
                <a:latin typeface="Times New Roman" panose="02020603050405020304" pitchFamily="18" charset="0"/>
              </a:rPr>
              <a:t>’</a:t>
            </a:r>
            <a:r>
              <a:rPr lang="it-IT" altLang="ja-JP" sz="1800">
                <a:latin typeface="Times New Roman" panose="02020603050405020304" pitchFamily="18" charset="0"/>
              </a:rPr>
              <a:t>azienda.</a:t>
            </a:r>
            <a:endParaRPr lang="it-IT" altLang="it-IT" sz="1800">
              <a:latin typeface="Times New Roman" panose="02020603050405020304" pitchFamily="18" charset="0"/>
            </a:endParaRPr>
          </a:p>
        </p:txBody>
      </p:sp>
    </p:spTree>
    <p:extLst>
      <p:ext uri="{BB962C8B-B14F-4D97-AF65-F5344CB8AC3E}">
        <p14:creationId xmlns:p14="http://schemas.microsoft.com/office/powerpoint/2010/main" val="1743090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dissolve">
                                      <p:cBhvr>
                                        <p:cTn id="7" dur="500"/>
                                        <p:tgtEl>
                                          <p:spTgt spid="229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9387"/>
                                        </p:tgtEl>
                                        <p:attrNameLst>
                                          <p:attrName>style.visibility</p:attrName>
                                        </p:attrNameLst>
                                      </p:cBhvr>
                                      <p:to>
                                        <p:strVal val="visible"/>
                                      </p:to>
                                    </p:set>
                                    <p:animEffect transition="in" filter="dissolve">
                                      <p:cBhvr>
                                        <p:cTn id="12" dur="500"/>
                                        <p:tgtEl>
                                          <p:spTgt spid="229387"/>
                                        </p:tgtEl>
                                      </p:cBhvr>
                                    </p:animEffect>
                                  </p:childTnLst>
                                  <p:subTnLst>
                                    <p:set>
                                      <p:cBhvr override="childStyle">
                                        <p:cTn dur="1" fill="hold" display="0" masterRel="nextClick" afterEffect="1"/>
                                        <p:tgtEl>
                                          <p:spTgt spid="22938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dissolve">
                                      <p:cBhvr>
                                        <p:cTn id="17" dur="500"/>
                                        <p:tgtEl>
                                          <p:spTgt spid="2293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9385"/>
                                        </p:tgtEl>
                                        <p:attrNameLst>
                                          <p:attrName>style.visibility</p:attrName>
                                        </p:attrNameLst>
                                      </p:cBhvr>
                                      <p:to>
                                        <p:strVal val="visible"/>
                                      </p:to>
                                    </p:set>
                                    <p:animEffect transition="in" filter="dissolve">
                                      <p:cBhvr>
                                        <p:cTn id="22" dur="500"/>
                                        <p:tgtEl>
                                          <p:spTgt spid="229385"/>
                                        </p:tgtEl>
                                      </p:cBhvr>
                                    </p:animEffect>
                                  </p:childTnLst>
                                  <p:subTnLst>
                                    <p:set>
                                      <p:cBhvr override="childStyle">
                                        <p:cTn dur="1" fill="hold" display="0" masterRel="nextClick" afterEffect="1"/>
                                        <p:tgtEl>
                                          <p:spTgt spid="22938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9380"/>
                                        </p:tgtEl>
                                        <p:attrNameLst>
                                          <p:attrName>style.visibility</p:attrName>
                                        </p:attrNameLst>
                                      </p:cBhvr>
                                      <p:to>
                                        <p:strVal val="visible"/>
                                      </p:to>
                                    </p:set>
                                    <p:animEffect transition="in" filter="dissolve">
                                      <p:cBhvr>
                                        <p:cTn id="27" dur="500"/>
                                        <p:tgtEl>
                                          <p:spTgt spid="2293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9383"/>
                                        </p:tgtEl>
                                        <p:attrNameLst>
                                          <p:attrName>style.visibility</p:attrName>
                                        </p:attrNameLst>
                                      </p:cBhvr>
                                      <p:to>
                                        <p:strVal val="visible"/>
                                      </p:to>
                                    </p:set>
                                    <p:animEffect transition="in" filter="dissolve">
                                      <p:cBhvr>
                                        <p:cTn id="32" dur="500"/>
                                        <p:tgtEl>
                                          <p:spTgt spid="229383"/>
                                        </p:tgtEl>
                                      </p:cBhvr>
                                    </p:animEffect>
                                  </p:childTnLst>
                                  <p:subTnLst>
                                    <p:set>
                                      <p:cBhvr override="childStyle">
                                        <p:cTn dur="1" fill="hold" display="0" masterRel="nextClick" afterEffect="1"/>
                                        <p:tgtEl>
                                          <p:spTgt spid="229383"/>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strVal val="2/3*#ppt_w"/>
                                          </p:val>
                                        </p:tav>
                                        <p:tav tm="100000">
                                          <p:val>
                                            <p:strVal val="#ppt_w"/>
                                          </p:val>
                                        </p:tav>
                                      </p:tavLst>
                                    </p:anim>
                                    <p:anim calcmode="lin" valueType="num">
                                      <p:cBhvr>
                                        <p:cTn id="3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utoUpdateAnimBg="0"/>
      <p:bldP spid="229380" grpId="0" autoUpdateAnimBg="0"/>
      <p:bldP spid="229381" grpId="0" autoUpdateAnimBg="0"/>
      <p:bldP spid="229385" grpId="0" animBg="1" autoUpdateAnimBg="0"/>
      <p:bldP spid="229387" grpId="0" animBg="1" autoUpdateAnimBg="0"/>
      <p:bldP spid="22938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DCBC15CC-DCE8-9E41-9EB9-32A3E8E8E64C}"/>
              </a:ext>
            </a:extLst>
          </p:cNvPr>
          <p:cNvSpPr>
            <a:spLocks noChangeArrowheads="1"/>
          </p:cNvSpPr>
          <p:nvPr/>
        </p:nvSpPr>
        <p:spPr bwMode="auto">
          <a:xfrm>
            <a:off x="1912938" y="166688"/>
            <a:ext cx="8450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0"/>
              </a:spcBef>
            </a:pPr>
            <a:r>
              <a:rPr lang="it-IT" altLang="it-IT" sz="1800" b="1"/>
              <a:t>ECONOMICITA</a:t>
            </a:r>
            <a:r>
              <a:rPr lang="it-IT" altLang="en-US" sz="1800" b="1"/>
              <a:t>’</a:t>
            </a:r>
            <a:r>
              <a:rPr lang="it-IT" altLang="ja-JP" sz="1800" b="1"/>
              <a:t>: CONDIZIONI DA RISPETTARE SIMULTANEAMENTE</a:t>
            </a:r>
            <a:endParaRPr lang="it-IT" altLang="it-IT" sz="1800" b="1"/>
          </a:p>
        </p:txBody>
      </p:sp>
      <p:grpSp>
        <p:nvGrpSpPr>
          <p:cNvPr id="2" name="Group 15">
            <a:extLst>
              <a:ext uri="{FF2B5EF4-FFF2-40B4-BE49-F238E27FC236}">
                <a16:creationId xmlns:a16="http://schemas.microsoft.com/office/drawing/2014/main" id="{2A593C9D-00C4-4645-9748-D4F04D645EAE}"/>
              </a:ext>
            </a:extLst>
          </p:cNvPr>
          <p:cNvGrpSpPr>
            <a:grpSpLocks/>
          </p:cNvGrpSpPr>
          <p:nvPr/>
        </p:nvGrpSpPr>
        <p:grpSpPr bwMode="auto">
          <a:xfrm>
            <a:off x="1981201" y="5403851"/>
            <a:ext cx="8126413" cy="1006475"/>
            <a:chOff x="257" y="1726"/>
            <a:chExt cx="5119" cy="634"/>
          </a:xfrm>
        </p:grpSpPr>
        <p:sp>
          <p:nvSpPr>
            <p:cNvPr id="92172" name="Rectangle 5">
              <a:extLst>
                <a:ext uri="{FF2B5EF4-FFF2-40B4-BE49-F238E27FC236}">
                  <a16:creationId xmlns:a16="http://schemas.microsoft.com/office/drawing/2014/main" id="{E988EB19-B35A-5A43-B972-88F42DF7F11E}"/>
                </a:ext>
              </a:extLst>
            </p:cNvPr>
            <p:cNvSpPr>
              <a:spLocks noChangeArrowheads="1"/>
            </p:cNvSpPr>
            <p:nvPr/>
          </p:nvSpPr>
          <p:spPr bwMode="auto">
            <a:xfrm>
              <a:off x="576" y="1726"/>
              <a:ext cx="480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ltLang="it-IT" sz="2000" b="1"/>
                <a:t>- FLESSIBILITA</a:t>
              </a:r>
              <a:r>
                <a:rPr lang="ja-JP" altLang="it-IT" sz="2000" b="1"/>
                <a:t>’</a:t>
              </a:r>
              <a:r>
                <a:rPr lang="it-IT" altLang="ja-JP" sz="2000" b="1"/>
                <a:t>	- INNOVAZIONE	- CONOSCENZE</a:t>
              </a:r>
            </a:p>
            <a:p>
              <a:pPr>
                <a:spcBef>
                  <a:spcPct val="0"/>
                </a:spcBef>
                <a:buFontTx/>
                <a:buChar char="-"/>
              </a:pPr>
              <a:r>
                <a:rPr lang="it-IT" altLang="it-IT" sz="2000" b="1"/>
                <a:t> EFFICIENZA		- QUALITA</a:t>
              </a:r>
              <a:r>
                <a:rPr lang="ja-JP" altLang="it-IT" sz="2000" b="1"/>
                <a:t>’</a:t>
              </a:r>
              <a:r>
                <a:rPr lang="it-IT" altLang="ja-JP" sz="2000" b="1"/>
                <a:t>		- COMPETENZE</a:t>
              </a:r>
            </a:p>
            <a:p>
              <a:pPr>
                <a:spcBef>
                  <a:spcPct val="0"/>
                </a:spcBef>
                <a:buFontTx/>
                <a:buChar char="-"/>
              </a:pPr>
              <a:r>
                <a:rPr lang="it-IT" altLang="it-IT" sz="2000" b="1"/>
                <a:t> COOPERAZIONE	- ETICA		- ……………</a:t>
              </a:r>
            </a:p>
          </p:txBody>
        </p:sp>
        <p:sp>
          <p:nvSpPr>
            <p:cNvPr id="230406" name="Rectangle 6">
              <a:extLst>
                <a:ext uri="{FF2B5EF4-FFF2-40B4-BE49-F238E27FC236}">
                  <a16:creationId xmlns:a16="http://schemas.microsoft.com/office/drawing/2014/main" id="{018F9C5A-3793-3741-8370-67AEBDE5200D}"/>
                </a:ext>
              </a:extLst>
            </p:cNvPr>
            <p:cNvSpPr>
              <a:spLocks noChangeArrowheads="1"/>
            </p:cNvSpPr>
            <p:nvPr/>
          </p:nvSpPr>
          <p:spPr bwMode="auto">
            <a:xfrm>
              <a:off x="257" y="1824"/>
              <a:ext cx="223" cy="18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cs typeface="Tahoma" pitchFamily="34" charset="0"/>
              </a:endParaRPr>
            </a:p>
          </p:txBody>
        </p:sp>
      </p:grpSp>
      <p:grpSp>
        <p:nvGrpSpPr>
          <p:cNvPr id="3" name="Group 12">
            <a:extLst>
              <a:ext uri="{FF2B5EF4-FFF2-40B4-BE49-F238E27FC236}">
                <a16:creationId xmlns:a16="http://schemas.microsoft.com/office/drawing/2014/main" id="{DE863A8A-82CF-3243-AB6D-F0DF0878BD44}"/>
              </a:ext>
            </a:extLst>
          </p:cNvPr>
          <p:cNvGrpSpPr>
            <a:grpSpLocks/>
          </p:cNvGrpSpPr>
          <p:nvPr/>
        </p:nvGrpSpPr>
        <p:grpSpPr bwMode="auto">
          <a:xfrm>
            <a:off x="1931989" y="755650"/>
            <a:ext cx="8682037" cy="1371600"/>
            <a:chOff x="257" y="581"/>
            <a:chExt cx="5469" cy="864"/>
          </a:xfrm>
        </p:grpSpPr>
        <p:sp>
          <p:nvSpPr>
            <p:cNvPr id="92170" name="Text Box 3">
              <a:extLst>
                <a:ext uri="{FF2B5EF4-FFF2-40B4-BE49-F238E27FC236}">
                  <a16:creationId xmlns:a16="http://schemas.microsoft.com/office/drawing/2014/main" id="{44EB3A46-31FC-BF4C-B7DF-C9FCB4A6AC93}"/>
                </a:ext>
              </a:extLst>
            </p:cNvPr>
            <p:cNvSpPr txBox="1">
              <a:spLocks noChangeArrowheads="1"/>
            </p:cNvSpPr>
            <p:nvPr/>
          </p:nvSpPr>
          <p:spPr bwMode="auto">
            <a:xfrm>
              <a:off x="624" y="581"/>
              <a:ext cx="510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ltLang="it-IT" sz="2000" b="1"/>
                <a:t>EQUILIBRIO REDDITUALE</a:t>
              </a:r>
            </a:p>
            <a:p>
              <a:pPr>
                <a:spcBef>
                  <a:spcPct val="0"/>
                </a:spcBef>
              </a:pPr>
              <a:r>
                <a:rPr lang="it-IT" altLang="it-IT">
                  <a:latin typeface="Times New Roman" panose="02020603050405020304" pitchFamily="18" charset="0"/>
                </a:rPr>
                <a:t> </a:t>
              </a:r>
              <a:r>
                <a:rPr lang="it-IT" altLang="it-IT" sz="2000">
                  <a:latin typeface="Symbol" pitchFamily="2" charset="2"/>
                </a:rPr>
                <a:t>S</a:t>
              </a:r>
              <a:r>
                <a:rPr lang="it-IT" altLang="it-IT" sz="2000">
                  <a:latin typeface="Times New Roman" panose="02020603050405020304" pitchFamily="18" charset="0"/>
                </a:rPr>
                <a:t> </a:t>
              </a:r>
              <a:r>
                <a:rPr lang="it-IT" altLang="it-IT" sz="2000">
                  <a:latin typeface="Comic Sans MS" panose="030F0902030302020204" pitchFamily="66" charset="0"/>
                </a:rPr>
                <a:t>Componenti positivi di reddito =</a:t>
              </a:r>
              <a:r>
                <a:rPr lang="it-IT" altLang="it-IT" sz="2000">
                  <a:latin typeface="Times New Roman" panose="02020603050405020304" pitchFamily="18" charset="0"/>
                </a:rPr>
                <a:t> </a:t>
              </a:r>
              <a:r>
                <a:rPr lang="it-IT" altLang="it-IT" sz="2000">
                  <a:latin typeface="Symbol" pitchFamily="2" charset="2"/>
                </a:rPr>
                <a:t>S </a:t>
              </a:r>
              <a:r>
                <a:rPr lang="it-IT" altLang="it-IT" sz="2000">
                  <a:latin typeface="Comic Sans MS" panose="030F0902030302020204" pitchFamily="66" charset="0"/>
                </a:rPr>
                <a:t>Componenti negativi di reddito</a:t>
              </a:r>
            </a:p>
            <a:p>
              <a:pPr>
                <a:spcBef>
                  <a:spcPct val="0"/>
                </a:spcBef>
                <a:buFont typeface="Wingdings" pitchFamily="2" charset="2"/>
                <a:buChar char="ü"/>
              </a:pPr>
              <a:r>
                <a:rPr lang="it-IT" altLang="it-IT" sz="2000">
                  <a:latin typeface="Comic Sans MS" panose="030F0902030302020204" pitchFamily="66" charset="0"/>
                </a:rPr>
                <a:t>  in relazione al tempo: breve/lungo</a:t>
              </a:r>
            </a:p>
            <a:p>
              <a:pPr>
                <a:spcBef>
                  <a:spcPct val="0"/>
                </a:spcBef>
                <a:buFont typeface="Wingdings" pitchFamily="2" charset="2"/>
                <a:buChar char="ü"/>
              </a:pPr>
              <a:r>
                <a:rPr lang="it-IT" altLang="it-IT" sz="2000">
                  <a:latin typeface="Comic Sans MS" panose="030F0902030302020204" pitchFamily="66" charset="0"/>
                </a:rPr>
                <a:t>  in relazione all</a:t>
              </a:r>
              <a:r>
                <a:rPr lang="ja-JP" altLang="it-IT" sz="2000">
                  <a:latin typeface="Comic Sans MS" panose="030F0902030302020204" pitchFamily="66" charset="0"/>
                </a:rPr>
                <a:t>’</a:t>
              </a:r>
              <a:r>
                <a:rPr lang="it-IT" altLang="ja-JP" sz="2000">
                  <a:latin typeface="Comic Sans MS" panose="030F0902030302020204" pitchFamily="66" charset="0"/>
                </a:rPr>
                <a:t>oggetto: aziendale o di gruppo</a:t>
              </a:r>
              <a:r>
                <a:rPr lang="it-IT" altLang="ja-JP" sz="1800">
                  <a:latin typeface="Comic Sans MS" panose="030F0902030302020204" pitchFamily="66" charset="0"/>
                </a:rPr>
                <a:t> </a:t>
              </a:r>
              <a:endParaRPr lang="it-IT" altLang="it-IT">
                <a:latin typeface="Comic Sans MS" panose="030F0902030302020204" pitchFamily="66" charset="0"/>
              </a:endParaRPr>
            </a:p>
          </p:txBody>
        </p:sp>
        <p:sp>
          <p:nvSpPr>
            <p:cNvPr id="230404" name="Rectangle 4">
              <a:extLst>
                <a:ext uri="{FF2B5EF4-FFF2-40B4-BE49-F238E27FC236}">
                  <a16:creationId xmlns:a16="http://schemas.microsoft.com/office/drawing/2014/main" id="{78C0E000-11E2-3649-8C54-8832B53AFD00}"/>
                </a:ext>
              </a:extLst>
            </p:cNvPr>
            <p:cNvSpPr>
              <a:spLocks noChangeArrowheads="1"/>
            </p:cNvSpPr>
            <p:nvPr/>
          </p:nvSpPr>
          <p:spPr bwMode="auto">
            <a:xfrm>
              <a:off x="257" y="600"/>
              <a:ext cx="223" cy="18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cs typeface="Tahoma" pitchFamily="34" charset="0"/>
              </a:endParaRPr>
            </a:p>
          </p:txBody>
        </p:sp>
      </p:grpSp>
      <p:grpSp>
        <p:nvGrpSpPr>
          <p:cNvPr id="4" name="Group 19">
            <a:extLst>
              <a:ext uri="{FF2B5EF4-FFF2-40B4-BE49-F238E27FC236}">
                <a16:creationId xmlns:a16="http://schemas.microsoft.com/office/drawing/2014/main" id="{45C2F772-8A6D-9042-8B23-7F26066531C7}"/>
              </a:ext>
            </a:extLst>
          </p:cNvPr>
          <p:cNvGrpSpPr>
            <a:grpSpLocks/>
          </p:cNvGrpSpPr>
          <p:nvPr/>
        </p:nvGrpSpPr>
        <p:grpSpPr bwMode="auto">
          <a:xfrm>
            <a:off x="1905000" y="2360614"/>
            <a:ext cx="8305800" cy="1311275"/>
            <a:chOff x="240" y="1440"/>
            <a:chExt cx="5232" cy="826"/>
          </a:xfrm>
        </p:grpSpPr>
        <p:sp>
          <p:nvSpPr>
            <p:cNvPr id="230408" name="Rectangle 8">
              <a:extLst>
                <a:ext uri="{FF2B5EF4-FFF2-40B4-BE49-F238E27FC236}">
                  <a16:creationId xmlns:a16="http://schemas.microsoft.com/office/drawing/2014/main" id="{64D76F4B-74BF-B84B-9C85-121D2C8093A1}"/>
                </a:ext>
              </a:extLst>
            </p:cNvPr>
            <p:cNvSpPr>
              <a:spLocks noChangeArrowheads="1"/>
            </p:cNvSpPr>
            <p:nvPr/>
          </p:nvSpPr>
          <p:spPr bwMode="auto">
            <a:xfrm>
              <a:off x="240" y="1479"/>
              <a:ext cx="223" cy="18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cs typeface="Tahoma" pitchFamily="34" charset="0"/>
              </a:endParaRPr>
            </a:p>
          </p:txBody>
        </p:sp>
        <p:sp>
          <p:nvSpPr>
            <p:cNvPr id="92169" name="Text Box 9">
              <a:extLst>
                <a:ext uri="{FF2B5EF4-FFF2-40B4-BE49-F238E27FC236}">
                  <a16:creationId xmlns:a16="http://schemas.microsoft.com/office/drawing/2014/main" id="{C647194C-72A7-D34E-AFD8-8F2E93CE266C}"/>
                </a:ext>
              </a:extLst>
            </p:cNvPr>
            <p:cNvSpPr txBox="1">
              <a:spLocks noChangeArrowheads="1"/>
            </p:cNvSpPr>
            <p:nvPr/>
          </p:nvSpPr>
          <p:spPr bwMode="auto">
            <a:xfrm>
              <a:off x="655" y="1440"/>
              <a:ext cx="481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ltLang="it-IT" sz="2000" b="1"/>
                <a:t>EQUILIBRIO MONETARIO</a:t>
              </a:r>
            </a:p>
            <a:p>
              <a:pPr>
                <a:spcBef>
                  <a:spcPct val="0"/>
                </a:spcBef>
              </a:pPr>
              <a:r>
                <a:rPr lang="it-IT" altLang="it-IT" sz="2000">
                  <a:latin typeface="Comic Sans MS" panose="030F0902030302020204" pitchFamily="66" charset="0"/>
                </a:rPr>
                <a:t>gestione finanziaria compatibile con l</a:t>
              </a:r>
              <a:r>
                <a:rPr lang="ja-JP" altLang="it-IT" sz="2000">
                  <a:latin typeface="Comic Sans MS" panose="030F0902030302020204" pitchFamily="66" charset="0"/>
                </a:rPr>
                <a:t>’</a:t>
              </a:r>
              <a:r>
                <a:rPr lang="it-IT" altLang="ja-JP" sz="2000">
                  <a:latin typeface="Comic Sans MS" panose="030F0902030302020204" pitchFamily="66" charset="0"/>
                </a:rPr>
                <a:t>equilibrio reddituale: l</a:t>
              </a:r>
              <a:r>
                <a:rPr lang="ja-JP" altLang="it-IT" sz="2000">
                  <a:latin typeface="Comic Sans MS" panose="030F0902030302020204" pitchFamily="66" charset="0"/>
                </a:rPr>
                <a:t>’</a:t>
              </a:r>
              <a:r>
                <a:rPr lang="it-IT" altLang="ja-JP" sz="2000">
                  <a:latin typeface="Comic Sans MS" panose="030F0902030302020204" pitchFamily="66" charset="0"/>
                </a:rPr>
                <a:t>azienda deve perseguire l</a:t>
              </a:r>
              <a:r>
                <a:rPr lang="ja-JP" altLang="it-IT" sz="2000">
                  <a:latin typeface="Comic Sans MS" panose="030F0902030302020204" pitchFamily="66" charset="0"/>
                </a:rPr>
                <a:t>’</a:t>
              </a:r>
              <a:r>
                <a:rPr lang="it-IT" altLang="ja-JP" sz="2000">
                  <a:latin typeface="Comic Sans MS" panose="030F0902030302020204" pitchFamily="66" charset="0"/>
                </a:rPr>
                <a:t>equilibrio reddituale conservando sempre la capacità di far fronte agli impegni di pagamento</a:t>
              </a:r>
              <a:endParaRPr lang="it-IT" altLang="it-IT" sz="2000">
                <a:latin typeface="Comic Sans MS" panose="030F0902030302020204" pitchFamily="66" charset="0"/>
              </a:endParaRPr>
            </a:p>
          </p:txBody>
        </p:sp>
      </p:grpSp>
      <p:grpSp>
        <p:nvGrpSpPr>
          <p:cNvPr id="5" name="Group 14">
            <a:extLst>
              <a:ext uri="{FF2B5EF4-FFF2-40B4-BE49-F238E27FC236}">
                <a16:creationId xmlns:a16="http://schemas.microsoft.com/office/drawing/2014/main" id="{0A11836E-83D0-044E-9118-BAC65F54F3AA}"/>
              </a:ext>
            </a:extLst>
          </p:cNvPr>
          <p:cNvGrpSpPr>
            <a:grpSpLocks/>
          </p:cNvGrpSpPr>
          <p:nvPr/>
        </p:nvGrpSpPr>
        <p:grpSpPr bwMode="auto">
          <a:xfrm>
            <a:off x="1981201" y="4108450"/>
            <a:ext cx="7821613" cy="1016000"/>
            <a:chOff x="257" y="2762"/>
            <a:chExt cx="4927" cy="640"/>
          </a:xfrm>
        </p:grpSpPr>
        <p:sp>
          <p:nvSpPr>
            <p:cNvPr id="230407" name="Rectangle 7">
              <a:extLst>
                <a:ext uri="{FF2B5EF4-FFF2-40B4-BE49-F238E27FC236}">
                  <a16:creationId xmlns:a16="http://schemas.microsoft.com/office/drawing/2014/main" id="{54E57A11-0721-B64D-AB4F-3C20CFC0368D}"/>
                </a:ext>
              </a:extLst>
            </p:cNvPr>
            <p:cNvSpPr>
              <a:spLocks noChangeArrowheads="1"/>
            </p:cNvSpPr>
            <p:nvPr/>
          </p:nvSpPr>
          <p:spPr bwMode="auto">
            <a:xfrm>
              <a:off x="257" y="2784"/>
              <a:ext cx="223" cy="18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it-IT">
                <a:cs typeface="Tahoma" pitchFamily="34" charset="0"/>
              </a:endParaRPr>
            </a:p>
          </p:txBody>
        </p:sp>
        <p:sp>
          <p:nvSpPr>
            <p:cNvPr id="92167" name="Text Box 10">
              <a:extLst>
                <a:ext uri="{FF2B5EF4-FFF2-40B4-BE49-F238E27FC236}">
                  <a16:creationId xmlns:a16="http://schemas.microsoft.com/office/drawing/2014/main" id="{BB39D328-530B-464F-9B20-AFB6765A42E3}"/>
                </a:ext>
              </a:extLst>
            </p:cNvPr>
            <p:cNvSpPr txBox="1">
              <a:spLocks noChangeArrowheads="1"/>
            </p:cNvSpPr>
            <p:nvPr/>
          </p:nvSpPr>
          <p:spPr bwMode="auto">
            <a:xfrm>
              <a:off x="720" y="2762"/>
              <a:ext cx="446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ltLang="it-IT" sz="2000" b="1"/>
                <a:t>CONGRUITA</a:t>
              </a:r>
              <a:r>
                <a:rPr lang="ja-JP" altLang="it-IT" sz="2000" b="1"/>
                <a:t>’</a:t>
              </a:r>
              <a:r>
                <a:rPr lang="it-IT" altLang="ja-JP" sz="2000" b="1"/>
                <a:t> DEI PREZZI COSTO E DEI PREZZI RICAVO</a:t>
              </a:r>
            </a:p>
            <a:p>
              <a:pPr>
                <a:spcBef>
                  <a:spcPct val="0"/>
                </a:spcBef>
                <a:buFont typeface="Wingdings" pitchFamily="2" charset="2"/>
                <a:buChar char="ü"/>
              </a:pPr>
              <a:r>
                <a:rPr lang="it-IT" altLang="it-IT" sz="2000">
                  <a:latin typeface="Comic Sans MS" panose="030F0902030302020204" pitchFamily="66" charset="0"/>
                </a:rPr>
                <a:t>  retribuzioni dei prestatori di lavoro</a:t>
              </a:r>
            </a:p>
            <a:p>
              <a:pPr>
                <a:spcBef>
                  <a:spcPct val="0"/>
                </a:spcBef>
                <a:buFont typeface="Wingdings" pitchFamily="2" charset="2"/>
                <a:buChar char="ü"/>
              </a:pPr>
              <a:r>
                <a:rPr lang="it-IT" altLang="it-IT" sz="2000">
                  <a:latin typeface="Comic Sans MS" panose="030F0902030302020204" pitchFamily="66" charset="0"/>
                </a:rPr>
                <a:t>  remunerazione dei conferenti di capitale-risparmio</a:t>
              </a:r>
            </a:p>
          </p:txBody>
        </p:sp>
      </p:grpSp>
    </p:spTree>
    <p:extLst>
      <p:ext uri="{BB962C8B-B14F-4D97-AF65-F5344CB8AC3E}">
        <p14:creationId xmlns:p14="http://schemas.microsoft.com/office/powerpoint/2010/main" val="105076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ppt_w/2"/>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CFACD7D-8A8C-9F4B-8A0C-6871C24F1E82}"/>
              </a:ext>
            </a:extLst>
          </p:cNvPr>
          <p:cNvSpPr txBox="1">
            <a:spLocks noChangeArrowheads="1"/>
          </p:cNvSpPr>
          <p:nvPr/>
        </p:nvSpPr>
        <p:spPr bwMode="auto">
          <a:xfrm>
            <a:off x="7478714" y="5394326"/>
            <a:ext cx="31892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2000">
                <a:latin typeface="Comic Sans MS" panose="030F0902030302020204" pitchFamily="66" charset="0"/>
                <a:cs typeface="Arial" panose="020B0604020202020204" pitchFamily="34" charset="0"/>
              </a:rPr>
              <a:t>Capacità di soddisfare i bisogni dei clienti</a:t>
            </a:r>
          </a:p>
        </p:txBody>
      </p:sp>
      <p:sp>
        <p:nvSpPr>
          <p:cNvPr id="8195" name="Text Box 3">
            <a:extLst>
              <a:ext uri="{FF2B5EF4-FFF2-40B4-BE49-F238E27FC236}">
                <a16:creationId xmlns:a16="http://schemas.microsoft.com/office/drawing/2014/main" id="{BADD8803-4ACE-234C-82AA-F568B3F56D09}"/>
              </a:ext>
            </a:extLst>
          </p:cNvPr>
          <p:cNvSpPr txBox="1">
            <a:spLocks noChangeArrowheads="1"/>
          </p:cNvSpPr>
          <p:nvPr/>
        </p:nvSpPr>
        <p:spPr bwMode="auto">
          <a:xfrm>
            <a:off x="1425575" y="5334000"/>
            <a:ext cx="373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a:latin typeface="Comic Sans MS" panose="030F0902030302020204" pitchFamily="66" charset="0"/>
                <a:cs typeface="Arial" panose="020B0604020202020204" pitchFamily="34" charset="0"/>
              </a:rPr>
              <a:t>  </a:t>
            </a:r>
            <a:r>
              <a:rPr lang="it-IT" altLang="it-IT" sz="2000">
                <a:latin typeface="Comic Sans MS" panose="030F0902030302020204" pitchFamily="66" charset="0"/>
                <a:cs typeface="Arial" panose="020B0604020202020204" pitchFamily="34" charset="0"/>
              </a:rPr>
              <a:t>Capacità di rispondere    alle attese degli Stakeholders</a:t>
            </a:r>
          </a:p>
        </p:txBody>
      </p:sp>
      <p:sp>
        <p:nvSpPr>
          <p:cNvPr id="8201" name="AutoShape 5">
            <a:extLst>
              <a:ext uri="{FF2B5EF4-FFF2-40B4-BE49-F238E27FC236}">
                <a16:creationId xmlns:a16="http://schemas.microsoft.com/office/drawing/2014/main" id="{1F071C06-4AC9-7241-A853-DC24DC408D2D}"/>
              </a:ext>
            </a:extLst>
          </p:cNvPr>
          <p:cNvSpPr>
            <a:spLocks noChangeArrowheads="1"/>
          </p:cNvSpPr>
          <p:nvPr/>
        </p:nvSpPr>
        <p:spPr bwMode="auto">
          <a:xfrm>
            <a:off x="3863975" y="2351088"/>
            <a:ext cx="4248150" cy="27368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225 w 21600"/>
              <a:gd name="T13" fmla="*/ 14201 h 21600"/>
              <a:gd name="T14" fmla="*/ 19375 w 21600"/>
              <a:gd name="T15" fmla="*/ 19048 h 21600"/>
            </a:gdLst>
            <a:ahLst/>
            <a:cxnLst>
              <a:cxn ang="T8">
                <a:pos x="T0" y="T1"/>
              </a:cxn>
              <a:cxn ang="T9">
                <a:pos x="T2" y="T3"/>
              </a:cxn>
              <a:cxn ang="T10">
                <a:pos x="T4" y="T5"/>
              </a:cxn>
              <a:cxn ang="T11">
                <a:pos x="T6" y="T7"/>
              </a:cxn>
            </a:cxnLst>
            <a:rect l="T12" t="T13" r="T14" b="T15"/>
            <a:pathLst>
              <a:path w="21600" h="21600">
                <a:moveTo>
                  <a:pt x="10800" y="0"/>
                </a:moveTo>
                <a:lnTo>
                  <a:pt x="7572" y="7033"/>
                </a:lnTo>
                <a:lnTo>
                  <a:pt x="9226" y="7033"/>
                </a:lnTo>
                <a:lnTo>
                  <a:pt x="9226" y="14206"/>
                </a:lnTo>
                <a:lnTo>
                  <a:pt x="4568" y="14206"/>
                </a:lnTo>
                <a:lnTo>
                  <a:pt x="4568" y="11659"/>
                </a:lnTo>
                <a:lnTo>
                  <a:pt x="0" y="16630"/>
                </a:lnTo>
                <a:lnTo>
                  <a:pt x="4568" y="21600"/>
                </a:lnTo>
                <a:lnTo>
                  <a:pt x="4568" y="19053"/>
                </a:lnTo>
                <a:lnTo>
                  <a:pt x="17032" y="19053"/>
                </a:lnTo>
                <a:lnTo>
                  <a:pt x="17032" y="21600"/>
                </a:lnTo>
                <a:lnTo>
                  <a:pt x="21600" y="16630"/>
                </a:lnTo>
                <a:lnTo>
                  <a:pt x="17032" y="11659"/>
                </a:lnTo>
                <a:lnTo>
                  <a:pt x="17032" y="14206"/>
                </a:lnTo>
                <a:lnTo>
                  <a:pt x="12374" y="14206"/>
                </a:lnTo>
                <a:lnTo>
                  <a:pt x="12374" y="7033"/>
                </a:lnTo>
                <a:lnTo>
                  <a:pt x="14028" y="7033"/>
                </a:lnTo>
                <a:lnTo>
                  <a:pt x="10800" y="0"/>
                </a:lnTo>
                <a:close/>
              </a:path>
            </a:pathLst>
          </a:cu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8202" name="Text Box 6">
            <a:extLst>
              <a:ext uri="{FF2B5EF4-FFF2-40B4-BE49-F238E27FC236}">
                <a16:creationId xmlns:a16="http://schemas.microsoft.com/office/drawing/2014/main" id="{395AD8A0-B6B7-254E-B2D5-E732660F5789}"/>
              </a:ext>
            </a:extLst>
          </p:cNvPr>
          <p:cNvSpPr txBox="1">
            <a:spLocks noChangeArrowheads="1"/>
          </p:cNvSpPr>
          <p:nvPr/>
        </p:nvSpPr>
        <p:spPr bwMode="auto">
          <a:xfrm>
            <a:off x="4365625" y="4232276"/>
            <a:ext cx="3252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2000" b="1">
                <a:solidFill>
                  <a:schemeClr val="bg1"/>
                </a:solidFill>
                <a:latin typeface="Comic Sans MS" panose="030F0902030302020204" pitchFamily="66" charset="0"/>
                <a:cs typeface="Arial" panose="020B0604020202020204" pitchFamily="34" charset="0"/>
              </a:rPr>
              <a:t>INNOVAZIONE</a:t>
            </a:r>
          </a:p>
        </p:txBody>
      </p:sp>
      <p:sp>
        <p:nvSpPr>
          <p:cNvPr id="8197" name="Text Box 7">
            <a:extLst>
              <a:ext uri="{FF2B5EF4-FFF2-40B4-BE49-F238E27FC236}">
                <a16:creationId xmlns:a16="http://schemas.microsoft.com/office/drawing/2014/main" id="{3C5B03ED-DD86-F144-B2BF-788BDB8D37DA}"/>
              </a:ext>
            </a:extLst>
          </p:cNvPr>
          <p:cNvSpPr txBox="1">
            <a:spLocks noChangeArrowheads="1"/>
          </p:cNvSpPr>
          <p:nvPr/>
        </p:nvSpPr>
        <p:spPr bwMode="auto">
          <a:xfrm>
            <a:off x="4079875" y="1047750"/>
            <a:ext cx="4032250" cy="52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sz="2800">
                <a:latin typeface="Comic Sans MS" panose="030F0902030302020204" pitchFamily="66" charset="0"/>
              </a:rPr>
              <a:t>Dimensione Economica</a:t>
            </a:r>
          </a:p>
        </p:txBody>
      </p:sp>
      <p:sp>
        <p:nvSpPr>
          <p:cNvPr id="8198" name="Rectangle 8">
            <a:extLst>
              <a:ext uri="{FF2B5EF4-FFF2-40B4-BE49-F238E27FC236}">
                <a16:creationId xmlns:a16="http://schemas.microsoft.com/office/drawing/2014/main" id="{8A3CD2BF-8F51-8E4B-9FBE-18E65E148691}"/>
              </a:ext>
            </a:extLst>
          </p:cNvPr>
          <p:cNvSpPr>
            <a:spLocks noChangeArrowheads="1"/>
          </p:cNvSpPr>
          <p:nvPr/>
        </p:nvSpPr>
        <p:spPr bwMode="auto">
          <a:xfrm>
            <a:off x="8256588" y="4008438"/>
            <a:ext cx="2266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800">
                <a:latin typeface="Comic Sans MS" panose="030F0902030302020204" pitchFamily="66" charset="0"/>
                <a:cs typeface="Arial" panose="020B0604020202020204" pitchFamily="34" charset="0"/>
              </a:rPr>
              <a:t>Dimensione competitiva</a:t>
            </a:r>
          </a:p>
        </p:txBody>
      </p:sp>
      <p:sp>
        <p:nvSpPr>
          <p:cNvPr id="8199" name="Rectangle 9">
            <a:extLst>
              <a:ext uri="{FF2B5EF4-FFF2-40B4-BE49-F238E27FC236}">
                <a16:creationId xmlns:a16="http://schemas.microsoft.com/office/drawing/2014/main" id="{E250C4BB-3F36-9D4B-AEC9-DF578EBDB665}"/>
              </a:ext>
            </a:extLst>
          </p:cNvPr>
          <p:cNvSpPr>
            <a:spLocks noChangeArrowheads="1"/>
          </p:cNvSpPr>
          <p:nvPr/>
        </p:nvSpPr>
        <p:spPr bwMode="auto">
          <a:xfrm>
            <a:off x="1704976" y="4060825"/>
            <a:ext cx="20875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it-IT" altLang="it-IT" sz="2800">
                <a:latin typeface="Comic Sans MS" panose="030F0902030302020204" pitchFamily="66" charset="0"/>
                <a:cs typeface="Arial" panose="020B0604020202020204" pitchFamily="34" charset="0"/>
              </a:rPr>
              <a:t>Dimensione sociale</a:t>
            </a:r>
          </a:p>
        </p:txBody>
      </p:sp>
      <p:sp>
        <p:nvSpPr>
          <p:cNvPr id="8200" name="Rectangle 10">
            <a:extLst>
              <a:ext uri="{FF2B5EF4-FFF2-40B4-BE49-F238E27FC236}">
                <a16:creationId xmlns:a16="http://schemas.microsoft.com/office/drawing/2014/main" id="{CB365B37-D9A2-B14C-861D-159D73A04C2B}"/>
              </a:ext>
            </a:extLst>
          </p:cNvPr>
          <p:cNvSpPr>
            <a:spLocks noChangeArrowheads="1"/>
          </p:cNvSpPr>
          <p:nvPr/>
        </p:nvSpPr>
        <p:spPr bwMode="auto">
          <a:xfrm>
            <a:off x="5016501" y="1636713"/>
            <a:ext cx="187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a:latin typeface="Comic Sans MS" panose="030F0902030302020204" pitchFamily="66" charset="0"/>
                <a:cs typeface="Arial" panose="020B0604020202020204" pitchFamily="34" charset="0"/>
              </a:rPr>
              <a:t>Economicità</a:t>
            </a:r>
          </a:p>
        </p:txBody>
      </p:sp>
      <p:sp>
        <p:nvSpPr>
          <p:cNvPr id="15369" name="CasellaDiTesto 10">
            <a:extLst>
              <a:ext uri="{FF2B5EF4-FFF2-40B4-BE49-F238E27FC236}">
                <a16:creationId xmlns:a16="http://schemas.microsoft.com/office/drawing/2014/main" id="{97029113-08A6-784C-AF53-DF36514211D5}"/>
              </a:ext>
            </a:extLst>
          </p:cNvPr>
          <p:cNvSpPr txBox="1">
            <a:spLocks noChangeArrowheads="1"/>
          </p:cNvSpPr>
          <p:nvPr/>
        </p:nvSpPr>
        <p:spPr bwMode="auto">
          <a:xfrm>
            <a:off x="633046" y="267355"/>
            <a:ext cx="112400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it-IT" altLang="it-IT" sz="2800" b="1" dirty="0"/>
              <a:t>DIMENSIONI  STRATEGICHE DI SVILUPPO SOSTENIBILE</a:t>
            </a:r>
          </a:p>
        </p:txBody>
      </p:sp>
    </p:spTree>
    <p:extLst>
      <p:ext uri="{BB962C8B-B14F-4D97-AF65-F5344CB8AC3E}">
        <p14:creationId xmlns:p14="http://schemas.microsoft.com/office/powerpoint/2010/main" val="41211055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2000"/>
                                        <p:tgtEl>
                                          <p:spTgt spid="8195"/>
                                        </p:tgtEl>
                                      </p:cBhvr>
                                    </p:animEffect>
                                  </p:childTnLst>
                                </p:cTn>
                              </p:par>
                              <p:par>
                                <p:cTn id="11" presetID="10" presetClass="entr" presetSubtype="0" fill="hold" nodeType="withEffect">
                                  <p:stCondLst>
                                    <p:cond delay="0"/>
                                  </p:stCondLst>
                                  <p:childTnLst>
                                    <p:set>
                                      <p:cBhvr>
                                        <p:cTn id="12" dur="1" fill="hold">
                                          <p:stCondLst>
                                            <p:cond delay="0"/>
                                          </p:stCondLst>
                                        </p:cTn>
                                        <p:tgtEl>
                                          <p:spTgt spid="8201"/>
                                        </p:tgtEl>
                                        <p:attrNameLst>
                                          <p:attrName>style.visibility</p:attrName>
                                        </p:attrNameLst>
                                      </p:cBhvr>
                                      <p:to>
                                        <p:strVal val="visible"/>
                                      </p:to>
                                    </p:set>
                                    <p:animEffect transition="in" filter="fade">
                                      <p:cBhvr>
                                        <p:cTn id="13" dur="2000"/>
                                        <p:tgtEl>
                                          <p:spTgt spid="82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7"/>
                                        </p:tgtEl>
                                        <p:attrNameLst>
                                          <p:attrName>style.visibility</p:attrName>
                                        </p:attrNameLst>
                                      </p:cBhvr>
                                      <p:to>
                                        <p:strVal val="visible"/>
                                      </p:to>
                                    </p:set>
                                    <p:animEffect transition="in" filter="fade">
                                      <p:cBhvr>
                                        <p:cTn id="16" dur="2000"/>
                                        <p:tgtEl>
                                          <p:spTgt spid="819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fade">
                                      <p:cBhvr>
                                        <p:cTn id="19" dur="2000"/>
                                        <p:tgtEl>
                                          <p:spTgt spid="81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fade">
                                      <p:cBhvr>
                                        <p:cTn id="22" dur="2000"/>
                                        <p:tgtEl>
                                          <p:spTgt spid="81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fade">
                                      <p:cBhvr>
                                        <p:cTn id="25" dur="2000"/>
                                        <p:tgtEl>
                                          <p:spTgt spid="82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202"/>
                                        </p:tgtEl>
                                        <p:attrNameLst>
                                          <p:attrName>style.visibility</p:attrName>
                                        </p:attrNameLst>
                                      </p:cBhvr>
                                      <p:to>
                                        <p:strVal val="visible"/>
                                      </p:to>
                                    </p:set>
                                    <p:animEffect transition="in" filter="fade">
                                      <p:cBhvr>
                                        <p:cTn id="30" dur="2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8202" grpId="0"/>
      <p:bldP spid="8197" grpId="0" animBg="1"/>
      <p:bldP spid="8198" grpId="0"/>
      <p:bldP spid="8199" grpId="0"/>
      <p:bldP spid="82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a:extLst>
              <a:ext uri="{FF2B5EF4-FFF2-40B4-BE49-F238E27FC236}">
                <a16:creationId xmlns:a16="http://schemas.microsoft.com/office/drawing/2014/main" id="{2B050079-5019-8D4A-ABFC-2C7D34772795}"/>
              </a:ext>
            </a:extLst>
          </p:cNvPr>
          <p:cNvSpPr>
            <a:spLocks noChangeArrowheads="1"/>
          </p:cNvSpPr>
          <p:nvPr/>
        </p:nvSpPr>
        <p:spPr bwMode="auto">
          <a:xfrm>
            <a:off x="1889126" y="527050"/>
            <a:ext cx="825174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it-IT" altLang="it-IT" b="1">
                <a:cs typeface="Arial" panose="020B0604020202020204" pitchFamily="34" charset="0"/>
              </a:rPr>
              <a:t>FORMULA IMPRENDITORIALE PIENAMENTE VALIDA</a:t>
            </a:r>
          </a:p>
        </p:txBody>
      </p:sp>
      <p:grpSp>
        <p:nvGrpSpPr>
          <p:cNvPr id="16386" name="Group 29">
            <a:extLst>
              <a:ext uri="{FF2B5EF4-FFF2-40B4-BE49-F238E27FC236}">
                <a16:creationId xmlns:a16="http://schemas.microsoft.com/office/drawing/2014/main" id="{88120D5F-5540-7649-9462-2C6777B64905}"/>
              </a:ext>
            </a:extLst>
          </p:cNvPr>
          <p:cNvGrpSpPr>
            <a:grpSpLocks/>
          </p:cNvGrpSpPr>
          <p:nvPr/>
        </p:nvGrpSpPr>
        <p:grpSpPr bwMode="auto">
          <a:xfrm>
            <a:off x="1917700" y="1270000"/>
            <a:ext cx="8281988" cy="4319588"/>
            <a:chOff x="158" y="800"/>
            <a:chExt cx="5217" cy="2721"/>
          </a:xfrm>
        </p:grpSpPr>
        <p:sp>
          <p:nvSpPr>
            <p:cNvPr id="16388" name="Oval 2">
              <a:extLst>
                <a:ext uri="{FF2B5EF4-FFF2-40B4-BE49-F238E27FC236}">
                  <a16:creationId xmlns:a16="http://schemas.microsoft.com/office/drawing/2014/main" id="{DCB5F6A2-18C8-F24B-AEBD-0E7EF8619CB5}"/>
                </a:ext>
              </a:extLst>
            </p:cNvPr>
            <p:cNvSpPr>
              <a:spLocks noChangeArrowheads="1"/>
            </p:cNvSpPr>
            <p:nvPr/>
          </p:nvSpPr>
          <p:spPr bwMode="auto">
            <a:xfrm>
              <a:off x="158" y="800"/>
              <a:ext cx="5217" cy="2721"/>
            </a:xfrm>
            <a:prstGeom prst="ellipse">
              <a:avLst/>
            </a:prstGeom>
            <a:solidFill>
              <a:srgbClr val="00B05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it-IT" altLang="it-IT" sz="1600" b="1">
                <a:solidFill>
                  <a:schemeClr val="bg1"/>
                </a:solidFill>
                <a:latin typeface="Arial" panose="020B0604020202020204" pitchFamily="34" charset="0"/>
                <a:cs typeface="Arial" panose="020B0604020202020204" pitchFamily="34" charset="0"/>
              </a:endParaRPr>
            </a:p>
          </p:txBody>
        </p:sp>
        <p:sp>
          <p:nvSpPr>
            <p:cNvPr id="16389" name="Rectangle 6">
              <a:extLst>
                <a:ext uri="{FF2B5EF4-FFF2-40B4-BE49-F238E27FC236}">
                  <a16:creationId xmlns:a16="http://schemas.microsoft.com/office/drawing/2014/main" id="{A371BA1D-0908-C648-816A-9AFA71B94AA9}"/>
                </a:ext>
              </a:extLst>
            </p:cNvPr>
            <p:cNvSpPr>
              <a:spLocks noChangeArrowheads="1"/>
            </p:cNvSpPr>
            <p:nvPr/>
          </p:nvSpPr>
          <p:spPr bwMode="auto">
            <a:xfrm>
              <a:off x="697" y="1787"/>
              <a:ext cx="127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857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it-IT" altLang="it-IT" b="1">
                  <a:latin typeface="Tahoma" panose="020B0604030504040204" pitchFamily="34" charset="0"/>
                  <a:cs typeface="Arial" panose="020B0604020202020204" pitchFamily="34" charset="0"/>
                </a:rPr>
                <a:t>Successo </a:t>
              </a:r>
            </a:p>
            <a:p>
              <a:pPr algn="ctr"/>
              <a:r>
                <a:rPr lang="it-IT" altLang="it-IT" b="1">
                  <a:latin typeface="Tahoma" panose="020B0604030504040204" pitchFamily="34" charset="0"/>
                  <a:cs typeface="Arial" panose="020B0604020202020204" pitchFamily="34" charset="0"/>
                </a:rPr>
                <a:t>Competitivo</a:t>
              </a:r>
            </a:p>
          </p:txBody>
        </p:sp>
        <p:sp>
          <p:nvSpPr>
            <p:cNvPr id="16390" name="Rectangle 7">
              <a:extLst>
                <a:ext uri="{FF2B5EF4-FFF2-40B4-BE49-F238E27FC236}">
                  <a16:creationId xmlns:a16="http://schemas.microsoft.com/office/drawing/2014/main" id="{3BA59E34-1C67-FB40-8E2D-20E98575D122}"/>
                </a:ext>
              </a:extLst>
            </p:cNvPr>
            <p:cNvSpPr>
              <a:spLocks noChangeArrowheads="1"/>
            </p:cNvSpPr>
            <p:nvPr/>
          </p:nvSpPr>
          <p:spPr bwMode="auto">
            <a:xfrm>
              <a:off x="2154" y="2649"/>
              <a:ext cx="1361"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3025" tIns="36512" rIns="73025" bIns="36512">
              <a:spAutoFit/>
            </a:bodyPr>
            <a:lstStyle>
              <a:lvl1pPr defTabSz="585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857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it-IT" altLang="it-IT" b="1">
                  <a:latin typeface="Tahoma" panose="020B0604030504040204" pitchFamily="34" charset="0"/>
                  <a:cs typeface="Arial" panose="020B0604020202020204" pitchFamily="34" charset="0"/>
                </a:rPr>
                <a:t>Successo  </a:t>
              </a:r>
            </a:p>
            <a:p>
              <a:pPr algn="ctr"/>
              <a:r>
                <a:rPr lang="it-IT" altLang="it-IT" b="1">
                  <a:latin typeface="Tahoma" panose="020B0604030504040204" pitchFamily="34" charset="0"/>
                  <a:cs typeface="Arial" panose="020B0604020202020204" pitchFamily="34" charset="0"/>
                </a:rPr>
                <a:t>economico-finanziario</a:t>
              </a:r>
            </a:p>
          </p:txBody>
        </p:sp>
        <p:sp>
          <p:nvSpPr>
            <p:cNvPr id="16391" name="Rectangle 8">
              <a:extLst>
                <a:ext uri="{FF2B5EF4-FFF2-40B4-BE49-F238E27FC236}">
                  <a16:creationId xmlns:a16="http://schemas.microsoft.com/office/drawing/2014/main" id="{0177B942-3608-964B-9C00-FCFE5D869C5C}"/>
                </a:ext>
              </a:extLst>
            </p:cNvPr>
            <p:cNvSpPr>
              <a:spLocks noChangeArrowheads="1"/>
            </p:cNvSpPr>
            <p:nvPr/>
          </p:nvSpPr>
          <p:spPr bwMode="auto">
            <a:xfrm>
              <a:off x="3663" y="1794"/>
              <a:ext cx="103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3025" tIns="36512" rIns="73025" bIns="36512">
              <a:spAutoFit/>
            </a:bodyPr>
            <a:lstStyle>
              <a:lvl1pPr defTabSz="5857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85788"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85788"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85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it-IT" altLang="it-IT" b="1">
                  <a:latin typeface="Tahoma" panose="020B0604030504040204" pitchFamily="34" charset="0"/>
                  <a:cs typeface="Arial" panose="020B0604020202020204" pitchFamily="34" charset="0"/>
                </a:rPr>
                <a:t>Successo </a:t>
              </a:r>
            </a:p>
            <a:p>
              <a:pPr algn="ctr"/>
              <a:r>
                <a:rPr lang="it-IT" altLang="it-IT" b="1">
                  <a:latin typeface="Tahoma" panose="020B0604030504040204" pitchFamily="34" charset="0"/>
                  <a:cs typeface="Arial" panose="020B0604020202020204" pitchFamily="34" charset="0"/>
                </a:rPr>
                <a:t>sociale</a:t>
              </a:r>
            </a:p>
          </p:txBody>
        </p:sp>
        <p:sp>
          <p:nvSpPr>
            <p:cNvPr id="16392" name="Line 9">
              <a:extLst>
                <a:ext uri="{FF2B5EF4-FFF2-40B4-BE49-F238E27FC236}">
                  <a16:creationId xmlns:a16="http://schemas.microsoft.com/office/drawing/2014/main" id="{43F4D47F-EA81-4543-A042-7AC368A6F41D}"/>
                </a:ext>
              </a:extLst>
            </p:cNvPr>
            <p:cNvSpPr>
              <a:spLocks noChangeShapeType="1"/>
            </p:cNvSpPr>
            <p:nvPr/>
          </p:nvSpPr>
          <p:spPr bwMode="auto">
            <a:xfrm>
              <a:off x="1882" y="2021"/>
              <a:ext cx="1678"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393" name="Text Box 14">
              <a:extLst>
                <a:ext uri="{FF2B5EF4-FFF2-40B4-BE49-F238E27FC236}">
                  <a16:creationId xmlns:a16="http://schemas.microsoft.com/office/drawing/2014/main" id="{8D1F1757-A277-1542-A920-A77EDE3AF3B0}"/>
                </a:ext>
              </a:extLst>
            </p:cNvPr>
            <p:cNvSpPr txBox="1">
              <a:spLocks noChangeArrowheads="1"/>
            </p:cNvSpPr>
            <p:nvPr/>
          </p:nvSpPr>
          <p:spPr bwMode="auto">
            <a:xfrm>
              <a:off x="1882" y="981"/>
              <a:ext cx="199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it-IT" altLang="it-IT" b="1">
                  <a:latin typeface="Tahoma" panose="020B0604030504040204" pitchFamily="34" charset="0"/>
                  <a:cs typeface="Arial" panose="020B0604020202020204" pitchFamily="34" charset="0"/>
                </a:rPr>
                <a:t>Successo organizzativo</a:t>
              </a:r>
            </a:p>
          </p:txBody>
        </p:sp>
        <p:sp>
          <p:nvSpPr>
            <p:cNvPr id="16394" name="Line 24">
              <a:extLst>
                <a:ext uri="{FF2B5EF4-FFF2-40B4-BE49-F238E27FC236}">
                  <a16:creationId xmlns:a16="http://schemas.microsoft.com/office/drawing/2014/main" id="{E1D85DF2-5D68-094C-877A-CC20EF705FAE}"/>
                </a:ext>
              </a:extLst>
            </p:cNvPr>
            <p:cNvSpPr>
              <a:spLocks noChangeShapeType="1"/>
            </p:cNvSpPr>
            <p:nvPr/>
          </p:nvSpPr>
          <p:spPr bwMode="auto">
            <a:xfrm>
              <a:off x="2789" y="1525"/>
              <a:ext cx="0" cy="1043"/>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95" name="Line 25">
              <a:extLst>
                <a:ext uri="{FF2B5EF4-FFF2-40B4-BE49-F238E27FC236}">
                  <a16:creationId xmlns:a16="http://schemas.microsoft.com/office/drawing/2014/main" id="{9C4F5DC5-4A47-9244-9621-1FDFAE418F20}"/>
                </a:ext>
              </a:extLst>
            </p:cNvPr>
            <p:cNvSpPr>
              <a:spLocks noChangeShapeType="1"/>
            </p:cNvSpPr>
            <p:nvPr/>
          </p:nvSpPr>
          <p:spPr bwMode="auto">
            <a:xfrm flipV="1">
              <a:off x="1519" y="1344"/>
              <a:ext cx="499" cy="453"/>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96" name="Line 26">
              <a:extLst>
                <a:ext uri="{FF2B5EF4-FFF2-40B4-BE49-F238E27FC236}">
                  <a16:creationId xmlns:a16="http://schemas.microsoft.com/office/drawing/2014/main" id="{0DA69092-0050-F24B-979A-DA5F94241CB5}"/>
                </a:ext>
              </a:extLst>
            </p:cNvPr>
            <p:cNvSpPr>
              <a:spLocks noChangeShapeType="1"/>
            </p:cNvSpPr>
            <p:nvPr/>
          </p:nvSpPr>
          <p:spPr bwMode="auto">
            <a:xfrm>
              <a:off x="1655" y="2432"/>
              <a:ext cx="499" cy="363"/>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97" name="Line 27">
              <a:extLst>
                <a:ext uri="{FF2B5EF4-FFF2-40B4-BE49-F238E27FC236}">
                  <a16:creationId xmlns:a16="http://schemas.microsoft.com/office/drawing/2014/main" id="{37EA56EA-7180-5C4A-97F0-421DC546A1A3}"/>
                </a:ext>
              </a:extLst>
            </p:cNvPr>
            <p:cNvSpPr>
              <a:spLocks noChangeShapeType="1"/>
            </p:cNvSpPr>
            <p:nvPr/>
          </p:nvSpPr>
          <p:spPr bwMode="auto">
            <a:xfrm flipV="1">
              <a:off x="3515" y="2432"/>
              <a:ext cx="499" cy="408"/>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6398" name="Line 28">
              <a:extLst>
                <a:ext uri="{FF2B5EF4-FFF2-40B4-BE49-F238E27FC236}">
                  <a16:creationId xmlns:a16="http://schemas.microsoft.com/office/drawing/2014/main" id="{287119C1-3840-3645-A481-664DF319F5F3}"/>
                </a:ext>
              </a:extLst>
            </p:cNvPr>
            <p:cNvSpPr>
              <a:spLocks noChangeShapeType="1"/>
            </p:cNvSpPr>
            <p:nvPr/>
          </p:nvSpPr>
          <p:spPr bwMode="auto">
            <a:xfrm>
              <a:off x="3651" y="1389"/>
              <a:ext cx="499" cy="363"/>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6387" name="Text Box 30">
            <a:extLst>
              <a:ext uri="{FF2B5EF4-FFF2-40B4-BE49-F238E27FC236}">
                <a16:creationId xmlns:a16="http://schemas.microsoft.com/office/drawing/2014/main" id="{011CC022-003A-D04A-A68A-47AD9550A877}"/>
              </a:ext>
            </a:extLst>
          </p:cNvPr>
          <p:cNvSpPr txBox="1">
            <a:spLocks noChangeArrowheads="1"/>
          </p:cNvSpPr>
          <p:nvPr/>
        </p:nvSpPr>
        <p:spPr bwMode="auto">
          <a:xfrm>
            <a:off x="1592264" y="6056313"/>
            <a:ext cx="8999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b="1">
                <a:latin typeface="Arial" panose="020B0604020202020204" pitchFamily="34" charset="0"/>
                <a:cs typeface="Arial" panose="020B0604020202020204" pitchFamily="34" charset="0"/>
              </a:rPr>
              <a:t>Una strategia efficace realizza l</a:t>
            </a:r>
            <a:r>
              <a:rPr lang="it-IT" altLang="en-US" sz="2000" b="1">
                <a:latin typeface="Arial" panose="020B0604020202020204" pitchFamily="34" charset="0"/>
                <a:cs typeface="Arial" panose="020B0604020202020204" pitchFamily="34" charset="0"/>
              </a:rPr>
              <a:t>’</a:t>
            </a:r>
            <a:r>
              <a:rPr lang="it-IT" altLang="it-IT" sz="2000" b="1">
                <a:latin typeface="Arial" panose="020B0604020202020204" pitchFamily="34" charset="0"/>
                <a:cs typeface="Arial" panose="020B0604020202020204" pitchFamily="34" charset="0"/>
              </a:rPr>
              <a:t>equilibrio simultaneo di tutte le variabili</a:t>
            </a:r>
          </a:p>
        </p:txBody>
      </p:sp>
    </p:spTree>
    <p:extLst>
      <p:ext uri="{BB962C8B-B14F-4D97-AF65-F5344CB8AC3E}">
        <p14:creationId xmlns:p14="http://schemas.microsoft.com/office/powerpoint/2010/main" val="5223161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bwMode="auto">
          <a:xfrm>
            <a:off x="2452688" y="274638"/>
            <a:ext cx="7758112"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AU" b="1" dirty="0">
                <a:solidFill>
                  <a:srgbClr val="002060"/>
                </a:solidFill>
              </a:rPr>
              <a:t>Defining Sustainability </a:t>
            </a:r>
          </a:p>
        </p:txBody>
      </p:sp>
      <p:sp>
        <p:nvSpPr>
          <p:cNvPr id="7171" name="Content Placeholder 2"/>
          <p:cNvSpPr>
            <a:spLocks noGrp="1"/>
          </p:cNvSpPr>
          <p:nvPr>
            <p:ph idx="4294967295"/>
          </p:nvPr>
        </p:nvSpPr>
        <p:spPr>
          <a:xfrm>
            <a:off x="874643" y="1285461"/>
            <a:ext cx="10402957" cy="4625009"/>
          </a:xfrm>
          <a:prstGeom prst="rect">
            <a:avLst/>
          </a:prstGeom>
        </p:spPr>
        <p:txBody>
          <a:bodyPr>
            <a:normAutofit/>
          </a:bodyPr>
          <a:lstStyle/>
          <a:p>
            <a:pPr>
              <a:buFontTx/>
              <a:buNone/>
              <a:defRPr/>
            </a:pPr>
            <a:r>
              <a:rPr lang="en-AU" dirty="0">
                <a:ea typeface="+mn-ea"/>
                <a:cs typeface="+mn-cs"/>
              </a:rPr>
              <a:t>	</a:t>
            </a:r>
          </a:p>
          <a:p>
            <a:pPr>
              <a:buFontTx/>
              <a:buNone/>
              <a:defRPr/>
            </a:pPr>
            <a:r>
              <a:rPr lang="en-AU" b="1" i="1" dirty="0">
                <a:solidFill>
                  <a:srgbClr val="002060"/>
                </a:solidFill>
                <a:ea typeface="+mn-ea"/>
                <a:cs typeface="+mn-cs"/>
              </a:rPr>
              <a:t>	Sustainable development is development that seeks to meet the needs and aspirations of the present without compromising the ability to meet those of the future.</a:t>
            </a:r>
          </a:p>
          <a:p>
            <a:pPr algn="r">
              <a:buFontTx/>
              <a:buNone/>
              <a:defRPr/>
            </a:pPr>
            <a:r>
              <a:rPr lang="en-AU" b="1" i="1" dirty="0">
                <a:solidFill>
                  <a:srgbClr val="002060"/>
                </a:solidFill>
                <a:ea typeface="+mn-ea"/>
                <a:cs typeface="+mn-cs"/>
              </a:rPr>
              <a:t>(WCED 1987, p.40)</a:t>
            </a:r>
          </a:p>
          <a:p>
            <a:pPr algn="r">
              <a:buFontTx/>
              <a:buNone/>
              <a:defRPr/>
            </a:pPr>
            <a:endParaRPr lang="en-AU" sz="900" dirty="0">
              <a:solidFill>
                <a:srgbClr val="002060"/>
              </a:solidFill>
            </a:endParaRPr>
          </a:p>
          <a:p>
            <a:pPr algn="r">
              <a:buFontTx/>
              <a:buNone/>
              <a:defRPr/>
            </a:pPr>
            <a:endParaRPr lang="en-AU" sz="900" dirty="0">
              <a:solidFill>
                <a:srgbClr val="002060"/>
              </a:solidFill>
            </a:endParaRPr>
          </a:p>
          <a:p>
            <a:pPr algn="r">
              <a:buFontTx/>
              <a:buNone/>
              <a:defRPr/>
            </a:pPr>
            <a:endParaRPr lang="en-AU" sz="900" dirty="0">
              <a:solidFill>
                <a:srgbClr val="002060"/>
              </a:solidFill>
            </a:endParaRPr>
          </a:p>
          <a:p>
            <a:pPr algn="r">
              <a:buFontTx/>
              <a:buNone/>
              <a:defRPr/>
            </a:pPr>
            <a:endParaRPr lang="en-AU" sz="900" dirty="0">
              <a:solidFill>
                <a:srgbClr val="002060"/>
              </a:solidFill>
            </a:endParaRPr>
          </a:p>
          <a:p>
            <a:pPr algn="r">
              <a:buFontTx/>
              <a:buNone/>
              <a:defRPr/>
            </a:pPr>
            <a:r>
              <a:rPr lang="en-AU" sz="1400" dirty="0">
                <a:solidFill>
                  <a:srgbClr val="002060"/>
                </a:solidFill>
              </a:rPr>
              <a:t>World Commission on Environment and Development (1987). </a:t>
            </a:r>
          </a:p>
          <a:p>
            <a:pPr algn="r">
              <a:buFontTx/>
              <a:buNone/>
              <a:defRPr/>
            </a:pPr>
            <a:r>
              <a:rPr lang="en-AU" sz="1400" i="1" dirty="0">
                <a:solidFill>
                  <a:srgbClr val="002060"/>
                </a:solidFill>
              </a:rPr>
              <a:t>Our common future. New York: Oxford University Press.</a:t>
            </a:r>
          </a:p>
          <a:p>
            <a:pPr algn="r">
              <a:buFontTx/>
              <a:buNone/>
              <a:defRPr/>
            </a:pPr>
            <a:endParaRPr lang="en-AU" b="1" i="1" dirty="0">
              <a:solidFill>
                <a:srgbClr val="002060"/>
              </a:solidFill>
              <a:ea typeface="+mn-ea"/>
              <a:cs typeface="+mn-cs"/>
            </a:endParaRPr>
          </a:p>
        </p:txBody>
      </p:sp>
    </p:spTree>
    <p:extLst>
      <p:ext uri="{BB962C8B-B14F-4D97-AF65-F5344CB8AC3E}">
        <p14:creationId xmlns:p14="http://schemas.microsoft.com/office/powerpoint/2010/main" val="17726433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7" end="7"/>
                                            </p:txEl>
                                          </p:spTgt>
                                        </p:tgtEl>
                                        <p:attrNameLst>
                                          <p:attrName>style.visibility</p:attrName>
                                        </p:attrNameLst>
                                      </p:cBhvr>
                                      <p:to>
                                        <p:strVal val="visible"/>
                                      </p:to>
                                    </p:set>
                                    <p:animEffect transition="in" filter="fade">
                                      <p:cBhvr>
                                        <p:cTn id="22" dur="2000"/>
                                        <p:tgtEl>
                                          <p:spTgt spid="717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Effect transition="in" filter="fade">
                                      <p:cBhvr>
                                        <p:cTn id="27" dur="20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EF28-DC73-4C4C-8861-41802F34B8D6}"/>
              </a:ext>
            </a:extLst>
          </p:cNvPr>
          <p:cNvSpPr>
            <a:spLocks noGrp="1"/>
          </p:cNvSpPr>
          <p:nvPr>
            <p:ph type="title"/>
          </p:nvPr>
        </p:nvSpPr>
        <p:spPr>
          <a:xfrm>
            <a:off x="2452688" y="155369"/>
            <a:ext cx="7758112" cy="1143000"/>
          </a:xfrm>
        </p:spPr>
        <p:txBody>
          <a:bodyPr rtlCol="0">
            <a:normAutofit fontScale="90000"/>
          </a:bodyPr>
          <a:lstStyle/>
          <a:p>
            <a:pPr algn="ctr">
              <a:defRPr/>
            </a:pPr>
            <a:r>
              <a:rPr lang="en-AU" b="1" dirty="0">
                <a:solidFill>
                  <a:srgbClr val="002060"/>
                </a:solidFill>
                <a:ea typeface="+mj-ea"/>
                <a:cs typeface="+mj-cs"/>
              </a:rPr>
              <a:t>Business Sustainability </a:t>
            </a:r>
            <a:br>
              <a:rPr lang="en-AU" b="1" dirty="0">
                <a:solidFill>
                  <a:srgbClr val="002060"/>
                </a:solidFill>
                <a:ea typeface="+mj-ea"/>
                <a:cs typeface="+mj-cs"/>
              </a:rPr>
            </a:br>
            <a:endParaRPr lang="en-AU" b="1" dirty="0">
              <a:solidFill>
                <a:srgbClr val="002060"/>
              </a:solidFill>
              <a:ea typeface="+mj-ea"/>
              <a:cs typeface="+mj-cs"/>
            </a:endParaRPr>
          </a:p>
        </p:txBody>
      </p:sp>
      <p:graphicFrame>
        <p:nvGraphicFramePr>
          <p:cNvPr id="6" name="Content Placeholder 5">
            <a:extLst>
              <a:ext uri="{FF2B5EF4-FFF2-40B4-BE49-F238E27FC236}">
                <a16:creationId xmlns:a16="http://schemas.microsoft.com/office/drawing/2014/main" id="{D5DB4CE6-2495-CB4B-AC98-1340CFA813E0}"/>
              </a:ext>
            </a:extLst>
          </p:cNvPr>
          <p:cNvGraphicFramePr>
            <a:graphicFrameLocks noGrp="1"/>
          </p:cNvGraphicFramePr>
          <p:nvPr>
            <p:ph idx="1"/>
            <p:extLst>
              <p:ext uri="{D42A27DB-BD31-4B8C-83A1-F6EECF244321}">
                <p14:modId xmlns:p14="http://schemas.microsoft.com/office/powerpoint/2010/main" val="1587819802"/>
              </p:ext>
            </p:extLst>
          </p:nvPr>
        </p:nvGraphicFramePr>
        <p:xfrm>
          <a:off x="225287" y="834887"/>
          <a:ext cx="11655919" cy="574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9726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CD8C68DC-52BA-7541-A44D-9C47E714A94D}"/>
              </a:ext>
            </a:extLst>
          </p:cNvPr>
          <p:cNvPicPr>
            <a:picLocks noChangeAspect="1"/>
          </p:cNvPicPr>
          <p:nvPr/>
        </p:nvPicPr>
        <p:blipFill rotWithShape="1">
          <a:blip r:embed="rId3"/>
          <a:srcRect r="20689"/>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ttangolo 4">
            <a:extLst>
              <a:ext uri="{FF2B5EF4-FFF2-40B4-BE49-F238E27FC236}">
                <a16:creationId xmlns:a16="http://schemas.microsoft.com/office/drawing/2014/main" id="{915C055A-135D-C849-B864-C17BB0D7D514}"/>
              </a:ext>
            </a:extLst>
          </p:cNvPr>
          <p:cNvSpPr/>
          <p:nvPr/>
        </p:nvSpPr>
        <p:spPr>
          <a:xfrm>
            <a:off x="7770148" y="623807"/>
            <a:ext cx="4324593" cy="561038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“I </a:t>
            </a:r>
            <a:r>
              <a:rPr lang="en-US" sz="2400" dirty="0" err="1"/>
              <a:t>cittadini</a:t>
            </a:r>
            <a:r>
              <a:rPr lang="en-US" sz="2400" dirty="0"/>
              <a:t> e le </a:t>
            </a:r>
            <a:r>
              <a:rPr lang="en-US" sz="2400" dirty="0" err="1"/>
              <a:t>strutture</a:t>
            </a:r>
            <a:r>
              <a:rPr lang="en-US" sz="2400" dirty="0"/>
              <a:t> </a:t>
            </a:r>
            <a:r>
              <a:rPr lang="en-US" sz="2400" dirty="0" err="1"/>
              <a:t>della</a:t>
            </a:r>
            <a:r>
              <a:rPr lang="en-US" sz="2400" dirty="0"/>
              <a:t> </a:t>
            </a:r>
            <a:r>
              <a:rPr lang="en-US" sz="2400" dirty="0" err="1"/>
              <a:t>Ue</a:t>
            </a:r>
            <a:r>
              <a:rPr lang="en-US" sz="2400" dirty="0"/>
              <a:t> </a:t>
            </a:r>
            <a:r>
              <a:rPr lang="en-US" sz="2400" dirty="0" err="1"/>
              <a:t>coinvolti</a:t>
            </a:r>
            <a:r>
              <a:rPr lang="en-US" sz="2400" dirty="0"/>
              <a:t> </a:t>
            </a:r>
            <a:r>
              <a:rPr lang="en-US" sz="2400" dirty="0" err="1"/>
              <a:t>nella</a:t>
            </a:r>
            <a:r>
              <a:rPr lang="en-US" sz="2400" dirty="0"/>
              <a:t> </a:t>
            </a:r>
            <a:r>
              <a:rPr lang="en-US" sz="2400" dirty="0" err="1"/>
              <a:t>fornitura</a:t>
            </a:r>
            <a:r>
              <a:rPr lang="en-US" sz="2400" dirty="0"/>
              <a:t> di </a:t>
            </a:r>
            <a:r>
              <a:rPr lang="en-US" sz="2400" dirty="0" err="1"/>
              <a:t>armi</a:t>
            </a:r>
            <a:r>
              <a:rPr lang="en-US" sz="2400" dirty="0"/>
              <a:t> </a:t>
            </a:r>
            <a:r>
              <a:rPr lang="en-US" sz="2400" dirty="0" err="1"/>
              <a:t>letali</a:t>
            </a:r>
            <a:r>
              <a:rPr lang="en-US" sz="2400" dirty="0"/>
              <a:t> alle </a:t>
            </a:r>
            <a:r>
              <a:rPr lang="en-US" sz="2400" dirty="0" err="1"/>
              <a:t>Forze</a:t>
            </a:r>
            <a:r>
              <a:rPr lang="en-US" sz="2400" dirty="0"/>
              <a:t> </a:t>
            </a:r>
            <a:r>
              <a:rPr lang="en-US" sz="2400" dirty="0" err="1"/>
              <a:t>Armate</a:t>
            </a:r>
            <a:r>
              <a:rPr lang="en-US" sz="2400" dirty="0"/>
              <a:t> </a:t>
            </a:r>
            <a:r>
              <a:rPr lang="en-US" sz="2400" dirty="0" err="1"/>
              <a:t>Ucraine</a:t>
            </a:r>
            <a:r>
              <a:rPr lang="en-US" sz="2400" dirty="0"/>
              <a:t> </a:t>
            </a:r>
            <a:r>
              <a:rPr lang="en-US" sz="2400" dirty="0" err="1"/>
              <a:t>saranno</a:t>
            </a:r>
            <a:r>
              <a:rPr lang="en-US" sz="2400" dirty="0"/>
              <a:t> </a:t>
            </a:r>
            <a:r>
              <a:rPr lang="en-US" sz="2400" dirty="0" err="1"/>
              <a:t>ritenuti</a:t>
            </a:r>
            <a:r>
              <a:rPr lang="en-US" sz="2400" dirty="0"/>
              <a:t> </a:t>
            </a:r>
            <a:r>
              <a:rPr lang="en-US" sz="2400" dirty="0" err="1"/>
              <a:t>responsabili</a:t>
            </a:r>
            <a:r>
              <a:rPr lang="en-US" sz="2400" dirty="0"/>
              <a:t> di </a:t>
            </a:r>
            <a:r>
              <a:rPr lang="en-US" sz="2400" dirty="0" err="1"/>
              <a:t>qualsiasi</a:t>
            </a:r>
            <a:r>
              <a:rPr lang="en-US" sz="2400" dirty="0"/>
              <a:t> </a:t>
            </a:r>
            <a:r>
              <a:rPr lang="en-US" sz="2400" dirty="0" err="1"/>
              <a:t>conseguenza</a:t>
            </a:r>
            <a:r>
              <a:rPr lang="en-US" sz="2400" dirty="0"/>
              <a:t> di </a:t>
            </a:r>
            <a:r>
              <a:rPr lang="en-US" sz="2400" dirty="0" err="1"/>
              <a:t>tali</a:t>
            </a:r>
            <a:r>
              <a:rPr lang="en-US" sz="2400" dirty="0"/>
              <a:t> </a:t>
            </a:r>
            <a:r>
              <a:rPr lang="en-US" sz="2400" dirty="0" err="1"/>
              <a:t>azioni</a:t>
            </a:r>
            <a:r>
              <a:rPr lang="en-US" sz="2400" dirty="0"/>
              <a:t> </a:t>
            </a:r>
            <a:r>
              <a:rPr lang="en-US" sz="2400" dirty="0" err="1"/>
              <a:t>nel</a:t>
            </a:r>
            <a:r>
              <a:rPr lang="en-US" sz="2400" dirty="0"/>
              <a:t> </a:t>
            </a:r>
            <a:r>
              <a:rPr lang="en-US" sz="2400" dirty="0" err="1"/>
              <a:t>contesto</a:t>
            </a:r>
            <a:r>
              <a:rPr lang="en-US" sz="2400" dirty="0"/>
              <a:t> </a:t>
            </a:r>
            <a:r>
              <a:rPr lang="en-US" sz="2400" dirty="0" err="1"/>
              <a:t>dell’operazione</a:t>
            </a:r>
            <a:r>
              <a:rPr lang="en-US" sz="2400" dirty="0"/>
              <a:t> </a:t>
            </a:r>
            <a:r>
              <a:rPr lang="en-US" sz="2400" dirty="0" err="1"/>
              <a:t>militare</a:t>
            </a:r>
            <a:r>
              <a:rPr lang="en-US" sz="2400" dirty="0"/>
              <a:t> </a:t>
            </a:r>
            <a:r>
              <a:rPr lang="en-US" sz="2400" dirty="0" err="1"/>
              <a:t>speciale</a:t>
            </a:r>
            <a:r>
              <a:rPr lang="en-US" sz="2400" dirty="0"/>
              <a:t> in </a:t>
            </a:r>
            <a:r>
              <a:rPr lang="en-US" sz="2400" dirty="0" err="1"/>
              <a:t>corso</a:t>
            </a:r>
            <a:r>
              <a:rPr lang="en-US" sz="2400" dirty="0"/>
              <a:t>. Non </a:t>
            </a:r>
            <a:r>
              <a:rPr lang="en-US" sz="2400" dirty="0" err="1"/>
              <a:t>possono</a:t>
            </a:r>
            <a:r>
              <a:rPr lang="en-US" sz="2400" dirty="0"/>
              <a:t> non </a:t>
            </a:r>
            <a:r>
              <a:rPr lang="en-US" sz="2400" dirty="0" err="1"/>
              <a:t>capire</a:t>
            </a:r>
            <a:r>
              <a:rPr lang="en-US" sz="2400" dirty="0"/>
              <a:t> il </a:t>
            </a:r>
            <a:r>
              <a:rPr lang="en-US" sz="2400" dirty="0" err="1"/>
              <a:t>grado</a:t>
            </a:r>
            <a:r>
              <a:rPr lang="en-US" sz="2400" dirty="0"/>
              <a:t> di </a:t>
            </a:r>
            <a:r>
              <a:rPr lang="en-US" sz="2400" dirty="0" err="1"/>
              <a:t>pericolo</a:t>
            </a:r>
            <a:r>
              <a:rPr lang="en-US" sz="2400" dirty="0"/>
              <a:t> </a:t>
            </a:r>
            <a:r>
              <a:rPr lang="en-US" sz="2400" dirty="0" err="1"/>
              <a:t>delle</a:t>
            </a:r>
            <a:r>
              <a:rPr lang="en-US" sz="2400" dirty="0"/>
              <a:t> </a:t>
            </a:r>
            <a:r>
              <a:rPr lang="en-US" sz="2400" dirty="0" err="1"/>
              <a:t>conseguenze</a:t>
            </a:r>
            <a:r>
              <a:rPr lang="en-US" sz="2400" dirty="0"/>
              <a:t>. </a:t>
            </a:r>
            <a:r>
              <a:rPr lang="en-US" sz="2400" dirty="0" err="1"/>
              <a:t>L’Ue</a:t>
            </a:r>
            <a:r>
              <a:rPr lang="en-US" sz="2400" dirty="0"/>
              <a:t> </a:t>
            </a:r>
            <a:r>
              <a:rPr lang="en-US" sz="2400" dirty="0" err="1"/>
              <a:t>si</a:t>
            </a:r>
            <a:r>
              <a:rPr lang="en-US" sz="2400" dirty="0"/>
              <a:t> </a:t>
            </a:r>
            <a:r>
              <a:rPr lang="en-US" sz="2400" dirty="0" err="1"/>
              <a:t>è</a:t>
            </a:r>
            <a:r>
              <a:rPr lang="en-US" sz="2400" dirty="0"/>
              <a:t> </a:t>
            </a:r>
            <a:r>
              <a:rPr lang="en-US" sz="2400" dirty="0" err="1"/>
              <a:t>definitivamente</a:t>
            </a:r>
            <a:r>
              <a:rPr lang="en-US" sz="2400" dirty="0"/>
              <a:t> </a:t>
            </a:r>
            <a:r>
              <a:rPr lang="en-US" sz="2400" b="1" dirty="0">
                <a:hlinkClick r:id="rId4"/>
              </a:rPr>
              <a:t>schierata con il regime di Kiev</a:t>
            </a:r>
            <a:r>
              <a:rPr lang="en-US" sz="2400" dirty="0"/>
              <a:t>, </a:t>
            </a:r>
            <a:r>
              <a:rPr lang="en-US" sz="2400" dirty="0" err="1"/>
              <a:t>che</a:t>
            </a:r>
            <a:r>
              <a:rPr lang="en-US" sz="2400" dirty="0"/>
              <a:t> ha </a:t>
            </a:r>
            <a:r>
              <a:rPr lang="en-US" sz="2400" dirty="0" err="1"/>
              <a:t>scatenato</a:t>
            </a:r>
            <a:r>
              <a:rPr lang="en-US" sz="2400" dirty="0"/>
              <a:t> una </a:t>
            </a:r>
            <a:r>
              <a:rPr lang="en-US" sz="2400" dirty="0" err="1"/>
              <a:t>politica</a:t>
            </a:r>
            <a:r>
              <a:rPr lang="en-US" sz="2400" dirty="0"/>
              <a:t> di </a:t>
            </a:r>
            <a:r>
              <a:rPr lang="en-US" sz="2400" dirty="0" err="1"/>
              <a:t>genocidio</a:t>
            </a:r>
            <a:r>
              <a:rPr lang="en-US" sz="2400" dirty="0"/>
              <a:t> </a:t>
            </a:r>
            <a:r>
              <a:rPr lang="en-US" sz="2400" dirty="0" err="1"/>
              <a:t>contro</a:t>
            </a:r>
            <a:r>
              <a:rPr lang="en-US" sz="2400" dirty="0"/>
              <a:t> </a:t>
            </a:r>
            <a:r>
              <a:rPr lang="en-US" sz="2400" dirty="0" err="1"/>
              <a:t>parte</a:t>
            </a:r>
            <a:r>
              <a:rPr lang="en-US" sz="2400" dirty="0"/>
              <a:t> </a:t>
            </a:r>
            <a:r>
              <a:rPr lang="en-US" sz="2400" dirty="0" err="1"/>
              <a:t>della</a:t>
            </a:r>
            <a:r>
              <a:rPr lang="en-US" sz="2400" dirty="0"/>
              <a:t> </a:t>
            </a:r>
            <a:r>
              <a:rPr lang="en-US" sz="2400" dirty="0" err="1"/>
              <a:t>sua</a:t>
            </a:r>
            <a:r>
              <a:rPr lang="en-US" sz="2400" dirty="0"/>
              <a:t> </a:t>
            </a:r>
            <a:r>
              <a:rPr lang="en-US" sz="2400" dirty="0" err="1"/>
              <a:t>stessa</a:t>
            </a:r>
            <a:r>
              <a:rPr lang="en-US" sz="2400" dirty="0"/>
              <a:t> </a:t>
            </a:r>
            <a:r>
              <a:rPr lang="en-US" sz="2400" dirty="0" err="1"/>
              <a:t>popolazione</a:t>
            </a:r>
            <a:r>
              <a:rPr lang="en-US" sz="2400" dirty="0"/>
              <a:t>” -  Lavrov (</a:t>
            </a:r>
            <a:r>
              <a:rPr lang="en-US" sz="2400" dirty="0" err="1"/>
              <a:t>Ministro</a:t>
            </a:r>
            <a:r>
              <a:rPr lang="en-US" sz="2400" dirty="0"/>
              <a:t> </a:t>
            </a:r>
            <a:r>
              <a:rPr lang="en-US" sz="2400" dirty="0" err="1"/>
              <a:t>Esteri</a:t>
            </a:r>
            <a:r>
              <a:rPr lang="en-US" sz="2400" dirty="0"/>
              <a:t> </a:t>
            </a:r>
            <a:r>
              <a:rPr lang="en-US" sz="2400" dirty="0" err="1"/>
              <a:t>russo</a:t>
            </a:r>
            <a:r>
              <a:rPr lang="en-US" sz="2400" dirty="0"/>
              <a:t>)</a:t>
            </a:r>
          </a:p>
        </p:txBody>
      </p:sp>
    </p:spTree>
    <p:extLst>
      <p:ext uri="{BB962C8B-B14F-4D97-AF65-F5344CB8AC3E}">
        <p14:creationId xmlns:p14="http://schemas.microsoft.com/office/powerpoint/2010/main" val="1583820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a:extLst>
              <a:ext uri="{FF2B5EF4-FFF2-40B4-BE49-F238E27FC236}">
                <a16:creationId xmlns:a16="http://schemas.microsoft.com/office/drawing/2014/main" id="{972CFFCB-A0EF-C747-8663-940789009916}"/>
              </a:ext>
            </a:extLst>
          </p:cNvPr>
          <p:cNvSpPr txBox="1">
            <a:spLocks noChangeArrowheads="1"/>
          </p:cNvSpPr>
          <p:nvPr/>
        </p:nvSpPr>
        <p:spPr bwMode="auto">
          <a:xfrm>
            <a:off x="1245476" y="44451"/>
            <a:ext cx="7909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b="1" dirty="0">
                <a:latin typeface="Comic Sans MS" panose="030F0902030302020204" pitchFamily="66" charset="0"/>
              </a:rPr>
              <a:t>Le strategie di sviluppo dell</a:t>
            </a:r>
            <a:r>
              <a:rPr lang="it-IT" altLang="en-US" b="1" dirty="0">
                <a:latin typeface="Comic Sans MS" panose="030F0902030302020204" pitchFamily="66" charset="0"/>
              </a:rPr>
              <a:t>’</a:t>
            </a:r>
            <a:r>
              <a:rPr lang="it-IT" altLang="it-IT" b="1" dirty="0">
                <a:latin typeface="Comic Sans MS" panose="030F0902030302020204" pitchFamily="66" charset="0"/>
              </a:rPr>
              <a:t>impresa</a:t>
            </a:r>
          </a:p>
        </p:txBody>
      </p:sp>
      <p:sp>
        <p:nvSpPr>
          <p:cNvPr id="467971" name="Text Box 3">
            <a:extLst>
              <a:ext uri="{FF2B5EF4-FFF2-40B4-BE49-F238E27FC236}">
                <a16:creationId xmlns:a16="http://schemas.microsoft.com/office/drawing/2014/main" id="{59FBFC0E-EFEF-4B47-BD41-0315C95DB7EF}"/>
              </a:ext>
            </a:extLst>
          </p:cNvPr>
          <p:cNvSpPr txBox="1">
            <a:spLocks noChangeArrowheads="1"/>
          </p:cNvSpPr>
          <p:nvPr/>
        </p:nvSpPr>
        <p:spPr bwMode="auto">
          <a:xfrm>
            <a:off x="6532564" y="4062413"/>
            <a:ext cx="4211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Crescita della quota di mercato </a:t>
            </a:r>
          </a:p>
        </p:txBody>
      </p:sp>
      <p:sp>
        <p:nvSpPr>
          <p:cNvPr id="467972" name="Text Box 4">
            <a:extLst>
              <a:ext uri="{FF2B5EF4-FFF2-40B4-BE49-F238E27FC236}">
                <a16:creationId xmlns:a16="http://schemas.microsoft.com/office/drawing/2014/main" id="{BAF63C0B-ECE8-904C-9BC5-6D0D20DFCE15}"/>
              </a:ext>
            </a:extLst>
          </p:cNvPr>
          <p:cNvSpPr txBox="1">
            <a:spLocks noChangeArrowheads="1"/>
          </p:cNvSpPr>
          <p:nvPr/>
        </p:nvSpPr>
        <p:spPr bwMode="auto">
          <a:xfrm>
            <a:off x="6527801" y="4567238"/>
            <a:ext cx="4213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Superamento di barriere all</a:t>
            </a:r>
            <a:r>
              <a:rPr lang="it-IT" altLang="en-US" sz="1800">
                <a:latin typeface="Comic Sans MS" panose="030F0902030302020204" pitchFamily="66" charset="0"/>
              </a:rPr>
              <a:t>’</a:t>
            </a:r>
            <a:r>
              <a:rPr lang="it-IT" altLang="it-IT" sz="1800">
                <a:latin typeface="Comic Sans MS" panose="030F0902030302020204" pitchFamily="66" charset="0"/>
              </a:rPr>
              <a:t>entrata</a:t>
            </a:r>
          </a:p>
        </p:txBody>
      </p:sp>
      <p:sp>
        <p:nvSpPr>
          <p:cNvPr id="467973" name="Text Box 5">
            <a:extLst>
              <a:ext uri="{FF2B5EF4-FFF2-40B4-BE49-F238E27FC236}">
                <a16:creationId xmlns:a16="http://schemas.microsoft.com/office/drawing/2014/main" id="{80CA4F28-0E07-FE42-BEA1-868BD117C78E}"/>
              </a:ext>
            </a:extLst>
          </p:cNvPr>
          <p:cNvSpPr txBox="1">
            <a:spLocks noChangeArrowheads="1"/>
          </p:cNvSpPr>
          <p:nvPr/>
        </p:nvSpPr>
        <p:spPr bwMode="auto">
          <a:xfrm>
            <a:off x="6545264" y="5143501"/>
            <a:ext cx="3654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Facilità di finanziamento</a:t>
            </a:r>
          </a:p>
        </p:txBody>
      </p:sp>
      <p:sp>
        <p:nvSpPr>
          <p:cNvPr id="467974" name="Text Box 6">
            <a:extLst>
              <a:ext uri="{FF2B5EF4-FFF2-40B4-BE49-F238E27FC236}">
                <a16:creationId xmlns:a16="http://schemas.microsoft.com/office/drawing/2014/main" id="{C8B36AF3-792A-094D-961D-472D64E8027A}"/>
              </a:ext>
            </a:extLst>
          </p:cNvPr>
          <p:cNvSpPr txBox="1">
            <a:spLocks noChangeArrowheads="1"/>
          </p:cNvSpPr>
          <p:nvPr/>
        </p:nvSpPr>
        <p:spPr bwMode="auto">
          <a:xfrm>
            <a:off x="6599239" y="5653088"/>
            <a:ext cx="3654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Convenienza</a:t>
            </a:r>
          </a:p>
        </p:txBody>
      </p:sp>
      <p:grpSp>
        <p:nvGrpSpPr>
          <p:cNvPr id="2" name="Group 7">
            <a:extLst>
              <a:ext uri="{FF2B5EF4-FFF2-40B4-BE49-F238E27FC236}">
                <a16:creationId xmlns:a16="http://schemas.microsoft.com/office/drawing/2014/main" id="{DE3C365E-FB15-9C45-B100-02E33BFD93BC}"/>
              </a:ext>
            </a:extLst>
          </p:cNvPr>
          <p:cNvGrpSpPr>
            <a:grpSpLocks/>
          </p:cNvGrpSpPr>
          <p:nvPr/>
        </p:nvGrpSpPr>
        <p:grpSpPr bwMode="auto">
          <a:xfrm>
            <a:off x="1631950" y="879476"/>
            <a:ext cx="4464050" cy="2092325"/>
            <a:chOff x="68" y="1013"/>
            <a:chExt cx="2812" cy="1318"/>
          </a:xfrm>
          <a:solidFill>
            <a:schemeClr val="accent5">
              <a:lumMod val="60000"/>
              <a:lumOff val="40000"/>
            </a:schemeClr>
          </a:solidFill>
        </p:grpSpPr>
        <p:sp>
          <p:nvSpPr>
            <p:cNvPr id="19470" name="Text Box 8">
              <a:extLst>
                <a:ext uri="{FF2B5EF4-FFF2-40B4-BE49-F238E27FC236}">
                  <a16:creationId xmlns:a16="http://schemas.microsoft.com/office/drawing/2014/main" id="{E325C680-9A02-F04D-8E56-C73220AA9DFA}"/>
                </a:ext>
              </a:extLst>
            </p:cNvPr>
            <p:cNvSpPr txBox="1">
              <a:spLocks noChangeArrowheads="1"/>
            </p:cNvSpPr>
            <p:nvPr/>
          </p:nvSpPr>
          <p:spPr bwMode="auto">
            <a:xfrm>
              <a:off x="658" y="1013"/>
              <a:ext cx="1451" cy="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b="1">
                  <a:latin typeface="Comic Sans MS" panose="030F0902030302020204" pitchFamily="66" charset="0"/>
                </a:rPr>
                <a:t> Crescita interna</a:t>
              </a:r>
            </a:p>
          </p:txBody>
        </p:sp>
        <p:sp>
          <p:nvSpPr>
            <p:cNvPr id="19471" name="Rectangle 9">
              <a:extLst>
                <a:ext uri="{FF2B5EF4-FFF2-40B4-BE49-F238E27FC236}">
                  <a16:creationId xmlns:a16="http://schemas.microsoft.com/office/drawing/2014/main" id="{5C79D20B-28E3-E249-BB74-AC32DCE96BBD}"/>
                </a:ext>
              </a:extLst>
            </p:cNvPr>
            <p:cNvSpPr>
              <a:spLocks noChangeArrowheads="1"/>
            </p:cNvSpPr>
            <p:nvPr/>
          </p:nvSpPr>
          <p:spPr bwMode="auto">
            <a:xfrm>
              <a:off x="68" y="1313"/>
              <a:ext cx="2812" cy="10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2000" dirty="0">
                  <a:latin typeface="Comic Sans MS" panose="030F0902030302020204" pitchFamily="66" charset="0"/>
                </a:rPr>
                <a:t>Attuata attraverso investimenti in fattori a fecondità semplice o ripetuta, finanziati con il ricorso a mezzi di origine esterna o all</a:t>
              </a:r>
              <a:r>
                <a:rPr lang="it-IT" altLang="en-US" sz="2000" dirty="0">
                  <a:latin typeface="Comic Sans MS" panose="030F0902030302020204" pitchFamily="66" charset="0"/>
                </a:rPr>
                <a:t>’</a:t>
              </a:r>
              <a:r>
                <a:rPr lang="it-IT" altLang="it-IT" sz="2000" dirty="0">
                  <a:latin typeface="Comic Sans MS" panose="030F0902030302020204" pitchFamily="66" charset="0"/>
                </a:rPr>
                <a:t>autofinanziamento</a:t>
              </a:r>
            </a:p>
          </p:txBody>
        </p:sp>
      </p:grpSp>
      <p:grpSp>
        <p:nvGrpSpPr>
          <p:cNvPr id="3" name="Group 10">
            <a:extLst>
              <a:ext uri="{FF2B5EF4-FFF2-40B4-BE49-F238E27FC236}">
                <a16:creationId xmlns:a16="http://schemas.microsoft.com/office/drawing/2014/main" id="{0DE34CA1-5A7E-AF42-8CB4-DAA51261F1AF}"/>
              </a:ext>
            </a:extLst>
          </p:cNvPr>
          <p:cNvGrpSpPr>
            <a:grpSpLocks/>
          </p:cNvGrpSpPr>
          <p:nvPr/>
        </p:nvGrpSpPr>
        <p:grpSpPr bwMode="auto">
          <a:xfrm>
            <a:off x="1631950" y="3370264"/>
            <a:ext cx="4535488" cy="2497137"/>
            <a:chOff x="23" y="2628"/>
            <a:chExt cx="2857" cy="1573"/>
          </a:xfrm>
          <a:solidFill>
            <a:schemeClr val="accent5">
              <a:lumMod val="60000"/>
              <a:lumOff val="40000"/>
            </a:schemeClr>
          </a:solidFill>
        </p:grpSpPr>
        <p:sp>
          <p:nvSpPr>
            <p:cNvPr id="19468" name="Rectangle 11">
              <a:extLst>
                <a:ext uri="{FF2B5EF4-FFF2-40B4-BE49-F238E27FC236}">
                  <a16:creationId xmlns:a16="http://schemas.microsoft.com/office/drawing/2014/main" id="{A9BBC909-539D-3447-B8F1-B7FD273DC0CC}"/>
                </a:ext>
              </a:extLst>
            </p:cNvPr>
            <p:cNvSpPr>
              <a:spLocks noChangeArrowheads="1"/>
            </p:cNvSpPr>
            <p:nvPr/>
          </p:nvSpPr>
          <p:spPr bwMode="auto">
            <a:xfrm>
              <a:off x="23" y="2991"/>
              <a:ext cx="2857" cy="12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2000">
                  <a:latin typeface="Comic Sans MS" panose="030F0902030302020204" pitchFamily="66" charset="0"/>
                </a:rPr>
                <a:t>Attuata mediante aggregazione che si traducono in forme di integrazione (fusioni, acquisizioni) o in forme di cooperazione non competitive (alleanze ed accordi interaziendali)</a:t>
              </a:r>
            </a:p>
          </p:txBody>
        </p:sp>
        <p:sp>
          <p:nvSpPr>
            <p:cNvPr id="19469" name="Rectangle 12">
              <a:extLst>
                <a:ext uri="{FF2B5EF4-FFF2-40B4-BE49-F238E27FC236}">
                  <a16:creationId xmlns:a16="http://schemas.microsoft.com/office/drawing/2014/main" id="{7B0CBEDC-ADE8-554C-9F8A-079570F84801}"/>
                </a:ext>
              </a:extLst>
            </p:cNvPr>
            <p:cNvSpPr>
              <a:spLocks noChangeArrowheads="1"/>
            </p:cNvSpPr>
            <p:nvPr/>
          </p:nvSpPr>
          <p:spPr bwMode="auto">
            <a:xfrm>
              <a:off x="705" y="2628"/>
              <a:ext cx="1400" cy="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b="1">
                  <a:latin typeface="Comic Sans MS" panose="030F0902030302020204" pitchFamily="66" charset="0"/>
                </a:rPr>
                <a:t>Crescita esterna</a:t>
              </a:r>
            </a:p>
          </p:txBody>
        </p:sp>
      </p:grpSp>
      <p:sp>
        <p:nvSpPr>
          <p:cNvPr id="467981" name="Rectangle 13">
            <a:extLst>
              <a:ext uri="{FF2B5EF4-FFF2-40B4-BE49-F238E27FC236}">
                <a16:creationId xmlns:a16="http://schemas.microsoft.com/office/drawing/2014/main" id="{731328F3-BD60-3C40-B364-A69097BF6D52}"/>
              </a:ext>
            </a:extLst>
          </p:cNvPr>
          <p:cNvSpPr>
            <a:spLocks noChangeArrowheads="1"/>
          </p:cNvSpPr>
          <p:nvPr/>
        </p:nvSpPr>
        <p:spPr bwMode="auto">
          <a:xfrm>
            <a:off x="6477001" y="2330450"/>
            <a:ext cx="3744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Atmosfera di cambiamento positiva per l</a:t>
            </a:r>
            <a:r>
              <a:rPr lang="it-IT" altLang="en-US" sz="1800">
                <a:latin typeface="Comic Sans MS" panose="030F0902030302020204" pitchFamily="66" charset="0"/>
              </a:rPr>
              <a:t>’</a:t>
            </a:r>
            <a:r>
              <a:rPr lang="it-IT" altLang="it-IT" sz="1800">
                <a:latin typeface="Comic Sans MS" panose="030F0902030302020204" pitchFamily="66" charset="0"/>
              </a:rPr>
              <a:t>organizzazione</a:t>
            </a:r>
          </a:p>
        </p:txBody>
      </p:sp>
      <p:sp>
        <p:nvSpPr>
          <p:cNvPr id="467982" name="Rectangle 14">
            <a:extLst>
              <a:ext uri="{FF2B5EF4-FFF2-40B4-BE49-F238E27FC236}">
                <a16:creationId xmlns:a16="http://schemas.microsoft.com/office/drawing/2014/main" id="{B7387F79-7F4A-6240-8FDF-48D4052D2624}"/>
              </a:ext>
            </a:extLst>
          </p:cNvPr>
          <p:cNvSpPr>
            <a:spLocks noChangeArrowheads="1"/>
          </p:cNvSpPr>
          <p:nvPr/>
        </p:nvSpPr>
        <p:spPr bwMode="auto">
          <a:xfrm>
            <a:off x="6456364" y="1765301"/>
            <a:ext cx="3894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Ottimizzazione della localizzazione</a:t>
            </a:r>
          </a:p>
        </p:txBody>
      </p:sp>
      <p:sp>
        <p:nvSpPr>
          <p:cNvPr id="98320" name="Text Box 16">
            <a:extLst>
              <a:ext uri="{FF2B5EF4-FFF2-40B4-BE49-F238E27FC236}">
                <a16:creationId xmlns:a16="http://schemas.microsoft.com/office/drawing/2014/main" id="{33082ADF-0802-4F47-BD7E-81F419E031D8}"/>
              </a:ext>
            </a:extLst>
          </p:cNvPr>
          <p:cNvSpPr txBox="1">
            <a:spLocks noChangeArrowheads="1"/>
          </p:cNvSpPr>
          <p:nvPr/>
        </p:nvSpPr>
        <p:spPr bwMode="auto">
          <a:xfrm>
            <a:off x="6456363" y="1257301"/>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Acquisizione di nuova tecnologia</a:t>
            </a:r>
          </a:p>
        </p:txBody>
      </p:sp>
      <p:sp>
        <p:nvSpPr>
          <p:cNvPr id="98323" name="Text Box 19">
            <a:extLst>
              <a:ext uri="{FF2B5EF4-FFF2-40B4-BE49-F238E27FC236}">
                <a16:creationId xmlns:a16="http://schemas.microsoft.com/office/drawing/2014/main" id="{7F8C4463-3144-F741-B1D1-A2B1709CF8A5}"/>
              </a:ext>
            </a:extLst>
          </p:cNvPr>
          <p:cNvSpPr txBox="1">
            <a:spLocks noChangeArrowheads="1"/>
          </p:cNvSpPr>
          <p:nvPr/>
        </p:nvSpPr>
        <p:spPr bwMode="auto">
          <a:xfrm>
            <a:off x="6526214" y="3571876"/>
            <a:ext cx="3386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1800">
                <a:latin typeface="Comic Sans MS" panose="030F0902030302020204" pitchFamily="66" charset="0"/>
              </a:rPr>
              <a:t>Rapidità</a:t>
            </a:r>
          </a:p>
        </p:txBody>
      </p:sp>
    </p:spTree>
    <p:extLst>
      <p:ext uri="{BB962C8B-B14F-4D97-AF65-F5344CB8AC3E}">
        <p14:creationId xmlns:p14="http://schemas.microsoft.com/office/powerpoint/2010/main" val="750609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20"/>
                                        </p:tgtEl>
                                        <p:attrNameLst>
                                          <p:attrName>style.visibility</p:attrName>
                                        </p:attrNameLst>
                                      </p:cBhvr>
                                      <p:to>
                                        <p:strVal val="visible"/>
                                      </p:to>
                                    </p:set>
                                    <p:animEffect transition="in" filter="dissolve">
                                      <p:cBhvr>
                                        <p:cTn id="12" dur="500"/>
                                        <p:tgtEl>
                                          <p:spTgt spid="983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7982"/>
                                        </p:tgtEl>
                                        <p:attrNameLst>
                                          <p:attrName>style.visibility</p:attrName>
                                        </p:attrNameLst>
                                      </p:cBhvr>
                                      <p:to>
                                        <p:strVal val="visible"/>
                                      </p:to>
                                    </p:set>
                                    <p:animEffect transition="in" filter="dissolve">
                                      <p:cBhvr>
                                        <p:cTn id="17" dur="500"/>
                                        <p:tgtEl>
                                          <p:spTgt spid="4679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7981"/>
                                        </p:tgtEl>
                                        <p:attrNameLst>
                                          <p:attrName>style.visibility</p:attrName>
                                        </p:attrNameLst>
                                      </p:cBhvr>
                                      <p:to>
                                        <p:strVal val="visible"/>
                                      </p:to>
                                    </p:set>
                                    <p:animEffect transition="in" filter="dissolve">
                                      <p:cBhvr>
                                        <p:cTn id="22" dur="500"/>
                                        <p:tgtEl>
                                          <p:spTgt spid="4679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8323"/>
                                        </p:tgtEl>
                                        <p:attrNameLst>
                                          <p:attrName>style.visibility</p:attrName>
                                        </p:attrNameLst>
                                      </p:cBhvr>
                                      <p:to>
                                        <p:strVal val="visible"/>
                                      </p:to>
                                    </p:set>
                                    <p:animEffect transition="in" filter="dissolve">
                                      <p:cBhvr>
                                        <p:cTn id="32" dur="500"/>
                                        <p:tgtEl>
                                          <p:spTgt spid="983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7971"/>
                                        </p:tgtEl>
                                        <p:attrNameLst>
                                          <p:attrName>style.visibility</p:attrName>
                                        </p:attrNameLst>
                                      </p:cBhvr>
                                      <p:to>
                                        <p:strVal val="visible"/>
                                      </p:to>
                                    </p:set>
                                    <p:animEffect transition="in" filter="dissolve">
                                      <p:cBhvr>
                                        <p:cTn id="37" dur="500"/>
                                        <p:tgtEl>
                                          <p:spTgt spid="4679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7972"/>
                                        </p:tgtEl>
                                        <p:attrNameLst>
                                          <p:attrName>style.visibility</p:attrName>
                                        </p:attrNameLst>
                                      </p:cBhvr>
                                      <p:to>
                                        <p:strVal val="visible"/>
                                      </p:to>
                                    </p:set>
                                    <p:animEffect transition="in" filter="dissolve">
                                      <p:cBhvr>
                                        <p:cTn id="42" dur="500"/>
                                        <p:tgtEl>
                                          <p:spTgt spid="4679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67973"/>
                                        </p:tgtEl>
                                        <p:attrNameLst>
                                          <p:attrName>style.visibility</p:attrName>
                                        </p:attrNameLst>
                                      </p:cBhvr>
                                      <p:to>
                                        <p:strVal val="visible"/>
                                      </p:to>
                                    </p:set>
                                    <p:animEffect transition="in" filter="dissolve">
                                      <p:cBhvr>
                                        <p:cTn id="47" dur="500"/>
                                        <p:tgtEl>
                                          <p:spTgt spid="4679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67974"/>
                                        </p:tgtEl>
                                        <p:attrNameLst>
                                          <p:attrName>style.visibility</p:attrName>
                                        </p:attrNameLst>
                                      </p:cBhvr>
                                      <p:to>
                                        <p:strVal val="visible"/>
                                      </p:to>
                                    </p:set>
                                    <p:animEffect transition="in" filter="dissolve">
                                      <p:cBhvr>
                                        <p:cTn id="52" dur="500"/>
                                        <p:tgtEl>
                                          <p:spTgt spid="467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p:bldP spid="467972" grpId="0"/>
      <p:bldP spid="467973" grpId="0"/>
      <p:bldP spid="467974" grpId="0"/>
      <p:bldP spid="467981" grpId="0"/>
      <p:bldP spid="467982" grpId="0"/>
      <p:bldP spid="98320" grpId="0"/>
      <p:bldP spid="983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a:extLst>
              <a:ext uri="{FF2B5EF4-FFF2-40B4-BE49-F238E27FC236}">
                <a16:creationId xmlns:a16="http://schemas.microsoft.com/office/drawing/2014/main" id="{37CE36B0-DE63-B446-9336-BC434CD52B67}"/>
              </a:ext>
            </a:extLst>
          </p:cNvPr>
          <p:cNvSpPr txBox="1">
            <a:spLocks noChangeArrowheads="1"/>
          </p:cNvSpPr>
          <p:nvPr/>
        </p:nvSpPr>
        <p:spPr bwMode="auto">
          <a:xfrm>
            <a:off x="1631951" y="1341439"/>
            <a:ext cx="31146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 typeface="Wingdings" pitchFamily="2" charset="2"/>
              <a:buChar char="v"/>
            </a:pPr>
            <a:r>
              <a:rPr lang="it-IT" altLang="it-IT">
                <a:latin typeface="Comic Sans MS" panose="030F0902030302020204" pitchFamily="66" charset="0"/>
              </a:rPr>
              <a:t> Sviluppo monosettoriale</a:t>
            </a:r>
          </a:p>
          <a:p>
            <a:pPr eaLnBrk="1" hangingPunct="1">
              <a:spcBef>
                <a:spcPct val="50000"/>
              </a:spcBef>
              <a:buFont typeface="Wingdings" pitchFamily="2" charset="2"/>
              <a:buChar char="v"/>
            </a:pPr>
            <a:endParaRPr lang="it-IT" altLang="it-IT">
              <a:latin typeface="Comic Sans MS" panose="030F0902030302020204" pitchFamily="66" charset="0"/>
            </a:endParaRPr>
          </a:p>
          <a:p>
            <a:pPr eaLnBrk="1" hangingPunct="1">
              <a:spcBef>
                <a:spcPct val="50000"/>
              </a:spcBef>
              <a:buFont typeface="Wingdings" pitchFamily="2" charset="2"/>
              <a:buNone/>
            </a:pPr>
            <a:endParaRPr lang="it-IT" altLang="it-IT">
              <a:latin typeface="Comic Sans MS" panose="030F0902030302020204" pitchFamily="66" charset="0"/>
            </a:endParaRPr>
          </a:p>
          <a:p>
            <a:pPr eaLnBrk="1" hangingPunct="1">
              <a:spcBef>
                <a:spcPct val="50000"/>
              </a:spcBef>
              <a:buFont typeface="Wingdings" pitchFamily="2" charset="2"/>
              <a:buChar char="v"/>
            </a:pPr>
            <a:r>
              <a:rPr lang="it-IT" altLang="it-IT">
                <a:latin typeface="Comic Sans MS" panose="030F0902030302020204" pitchFamily="66" charset="0"/>
              </a:rPr>
              <a:t>Sviluppo polisettoriale</a:t>
            </a:r>
          </a:p>
          <a:p>
            <a:pPr eaLnBrk="1" hangingPunct="1">
              <a:spcBef>
                <a:spcPct val="50000"/>
              </a:spcBef>
              <a:buFont typeface="Wingdings" pitchFamily="2" charset="2"/>
              <a:buChar char="v"/>
            </a:pPr>
            <a:endParaRPr lang="it-IT" altLang="it-IT">
              <a:latin typeface="Comic Sans MS" panose="030F0902030302020204" pitchFamily="66" charset="0"/>
            </a:endParaRPr>
          </a:p>
          <a:p>
            <a:pPr eaLnBrk="1" hangingPunct="1">
              <a:spcBef>
                <a:spcPct val="50000"/>
              </a:spcBef>
              <a:buFont typeface="Wingdings" pitchFamily="2" charset="2"/>
              <a:buNone/>
            </a:pPr>
            <a:endParaRPr lang="it-IT" altLang="it-IT">
              <a:latin typeface="Comic Sans MS" panose="030F0902030302020204" pitchFamily="66" charset="0"/>
            </a:endParaRPr>
          </a:p>
          <a:p>
            <a:pPr eaLnBrk="1" hangingPunct="1">
              <a:spcBef>
                <a:spcPct val="50000"/>
              </a:spcBef>
              <a:buFont typeface="Wingdings" pitchFamily="2" charset="2"/>
              <a:buChar char="v"/>
            </a:pPr>
            <a:r>
              <a:rPr lang="it-IT" altLang="it-IT">
                <a:latin typeface="Comic Sans MS" panose="030F0902030302020204" pitchFamily="66" charset="0"/>
              </a:rPr>
              <a:t> Sviluppo internazionale</a:t>
            </a:r>
          </a:p>
        </p:txBody>
      </p:sp>
      <p:sp>
        <p:nvSpPr>
          <p:cNvPr id="470019" name="Text Box 3">
            <a:extLst>
              <a:ext uri="{FF2B5EF4-FFF2-40B4-BE49-F238E27FC236}">
                <a16:creationId xmlns:a16="http://schemas.microsoft.com/office/drawing/2014/main" id="{816D8EEE-AF62-084B-87B3-30B236DC88CF}"/>
              </a:ext>
            </a:extLst>
          </p:cNvPr>
          <p:cNvSpPr txBox="1">
            <a:spLocks noChangeArrowheads="1"/>
          </p:cNvSpPr>
          <p:nvPr/>
        </p:nvSpPr>
        <p:spPr bwMode="auto">
          <a:xfrm>
            <a:off x="7608888" y="1844676"/>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Sviluppo verticale</a:t>
            </a:r>
          </a:p>
        </p:txBody>
      </p:sp>
      <p:sp>
        <p:nvSpPr>
          <p:cNvPr id="470020" name="Text Box 4">
            <a:extLst>
              <a:ext uri="{FF2B5EF4-FFF2-40B4-BE49-F238E27FC236}">
                <a16:creationId xmlns:a16="http://schemas.microsoft.com/office/drawing/2014/main" id="{2C791487-AD9F-9845-B870-D2022486AB10}"/>
              </a:ext>
            </a:extLst>
          </p:cNvPr>
          <p:cNvSpPr txBox="1">
            <a:spLocks noChangeArrowheads="1"/>
          </p:cNvSpPr>
          <p:nvPr/>
        </p:nvSpPr>
        <p:spPr bwMode="auto">
          <a:xfrm>
            <a:off x="5627688" y="5763954"/>
            <a:ext cx="504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Sviluppo multinazionale della gestione</a:t>
            </a:r>
          </a:p>
        </p:txBody>
      </p:sp>
      <p:sp>
        <p:nvSpPr>
          <p:cNvPr id="470021" name="Text Box 5">
            <a:extLst>
              <a:ext uri="{FF2B5EF4-FFF2-40B4-BE49-F238E27FC236}">
                <a16:creationId xmlns:a16="http://schemas.microsoft.com/office/drawing/2014/main" id="{31FE1CAA-6D6F-C747-9EFC-3297CF6B0FA7}"/>
              </a:ext>
            </a:extLst>
          </p:cNvPr>
          <p:cNvSpPr txBox="1">
            <a:spLocks noChangeArrowheads="1"/>
          </p:cNvSpPr>
          <p:nvPr/>
        </p:nvSpPr>
        <p:spPr bwMode="auto">
          <a:xfrm>
            <a:off x="7899401" y="4111626"/>
            <a:ext cx="237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dirty="0" err="1">
                <a:latin typeface="Comic Sans MS" panose="030F0902030302020204" pitchFamily="66" charset="0"/>
              </a:rPr>
              <a:t>Conglomerativa</a:t>
            </a:r>
            <a:endParaRPr lang="it-IT" altLang="it-IT" sz="2000" dirty="0">
              <a:latin typeface="Comic Sans MS" panose="030F0902030302020204" pitchFamily="66" charset="0"/>
            </a:endParaRPr>
          </a:p>
        </p:txBody>
      </p:sp>
      <p:grpSp>
        <p:nvGrpSpPr>
          <p:cNvPr id="2" name="Group 6">
            <a:extLst>
              <a:ext uri="{FF2B5EF4-FFF2-40B4-BE49-F238E27FC236}">
                <a16:creationId xmlns:a16="http://schemas.microsoft.com/office/drawing/2014/main" id="{E37AEAF1-15F3-F545-8D1C-453329D2A63B}"/>
              </a:ext>
            </a:extLst>
          </p:cNvPr>
          <p:cNvGrpSpPr>
            <a:grpSpLocks/>
          </p:cNvGrpSpPr>
          <p:nvPr/>
        </p:nvGrpSpPr>
        <p:grpSpPr bwMode="auto">
          <a:xfrm>
            <a:off x="7400926" y="1223965"/>
            <a:ext cx="3267075" cy="665163"/>
            <a:chOff x="2310" y="777"/>
            <a:chExt cx="2058" cy="419"/>
          </a:xfrm>
        </p:grpSpPr>
        <p:sp>
          <p:nvSpPr>
            <p:cNvPr id="21526" name="Text Box 7">
              <a:extLst>
                <a:ext uri="{FF2B5EF4-FFF2-40B4-BE49-F238E27FC236}">
                  <a16:creationId xmlns:a16="http://schemas.microsoft.com/office/drawing/2014/main" id="{B59A9A12-11AF-EB4A-8819-2FDB09108CE6}"/>
                </a:ext>
              </a:extLst>
            </p:cNvPr>
            <p:cNvSpPr txBox="1">
              <a:spLocks noChangeArrowheads="1"/>
            </p:cNvSpPr>
            <p:nvPr/>
          </p:nvSpPr>
          <p:spPr bwMode="auto">
            <a:xfrm>
              <a:off x="2448" y="777"/>
              <a:ext cx="19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Sviluppo orizzontale</a:t>
              </a:r>
            </a:p>
          </p:txBody>
        </p:sp>
        <p:sp>
          <p:nvSpPr>
            <p:cNvPr id="21527" name="AutoShape 8">
              <a:extLst>
                <a:ext uri="{FF2B5EF4-FFF2-40B4-BE49-F238E27FC236}">
                  <a16:creationId xmlns:a16="http://schemas.microsoft.com/office/drawing/2014/main" id="{6079BF67-7D20-CC43-9FDE-CA95DD5C4105}"/>
                </a:ext>
              </a:extLst>
            </p:cNvPr>
            <p:cNvSpPr>
              <a:spLocks/>
            </p:cNvSpPr>
            <p:nvPr/>
          </p:nvSpPr>
          <p:spPr bwMode="auto">
            <a:xfrm>
              <a:off x="2310" y="964"/>
              <a:ext cx="327" cy="232"/>
            </a:xfrm>
            <a:prstGeom prst="leftBrace">
              <a:avLst>
                <a:gd name="adj1" fmla="val 14801"/>
                <a:gd name="adj2" fmla="val 50000"/>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it-IT" altLang="it-IT" sz="1600" b="1">
                <a:latin typeface="Arial" panose="020B0604020202020204" pitchFamily="34" charset="0"/>
                <a:cs typeface="Arial" panose="020B0604020202020204" pitchFamily="34" charset="0"/>
              </a:endParaRPr>
            </a:p>
          </p:txBody>
        </p:sp>
      </p:grpSp>
      <p:grpSp>
        <p:nvGrpSpPr>
          <p:cNvPr id="3" name="Group 9">
            <a:extLst>
              <a:ext uri="{FF2B5EF4-FFF2-40B4-BE49-F238E27FC236}">
                <a16:creationId xmlns:a16="http://schemas.microsoft.com/office/drawing/2014/main" id="{CF98FD4F-7DD4-B243-AB05-C2BC6BAC7F72}"/>
              </a:ext>
            </a:extLst>
          </p:cNvPr>
          <p:cNvGrpSpPr>
            <a:grpSpLocks/>
          </p:cNvGrpSpPr>
          <p:nvPr/>
        </p:nvGrpSpPr>
        <p:grpSpPr bwMode="auto">
          <a:xfrm>
            <a:off x="5205414" y="5113340"/>
            <a:ext cx="4778375" cy="729919"/>
            <a:chOff x="2336" y="3081"/>
            <a:chExt cx="2848" cy="437"/>
          </a:xfrm>
        </p:grpSpPr>
        <p:sp>
          <p:nvSpPr>
            <p:cNvPr id="21524" name="Text Box 10">
              <a:extLst>
                <a:ext uri="{FF2B5EF4-FFF2-40B4-BE49-F238E27FC236}">
                  <a16:creationId xmlns:a16="http://schemas.microsoft.com/office/drawing/2014/main" id="{64E0312B-C24C-044C-994A-7701979D24C6}"/>
                </a:ext>
              </a:extLst>
            </p:cNvPr>
            <p:cNvSpPr txBox="1">
              <a:spLocks noChangeArrowheads="1"/>
            </p:cNvSpPr>
            <p:nvPr/>
          </p:nvSpPr>
          <p:spPr bwMode="auto">
            <a:xfrm>
              <a:off x="2496" y="3081"/>
              <a:ext cx="26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Sviluppo internazionale del mercato</a:t>
              </a:r>
            </a:p>
          </p:txBody>
        </p:sp>
        <p:sp>
          <p:nvSpPr>
            <p:cNvPr id="21525" name="AutoShape 11">
              <a:extLst>
                <a:ext uri="{FF2B5EF4-FFF2-40B4-BE49-F238E27FC236}">
                  <a16:creationId xmlns:a16="http://schemas.microsoft.com/office/drawing/2014/main" id="{FC16B587-A7CE-EF42-B94F-FAD702AF526C}"/>
                </a:ext>
              </a:extLst>
            </p:cNvPr>
            <p:cNvSpPr>
              <a:spLocks/>
            </p:cNvSpPr>
            <p:nvPr/>
          </p:nvSpPr>
          <p:spPr bwMode="auto">
            <a:xfrm>
              <a:off x="2336" y="3298"/>
              <a:ext cx="309" cy="220"/>
            </a:xfrm>
            <a:prstGeom prst="leftBrace">
              <a:avLst>
                <a:gd name="adj1" fmla="val 14895"/>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it-IT" altLang="it-IT" sz="1600" b="1">
                <a:latin typeface="Arial" panose="020B0604020202020204" pitchFamily="34" charset="0"/>
                <a:cs typeface="Arial" panose="020B0604020202020204" pitchFamily="34" charset="0"/>
              </a:endParaRPr>
            </a:p>
          </p:txBody>
        </p:sp>
      </p:grpSp>
      <p:sp>
        <p:nvSpPr>
          <p:cNvPr id="21511" name="Rectangle 12">
            <a:extLst>
              <a:ext uri="{FF2B5EF4-FFF2-40B4-BE49-F238E27FC236}">
                <a16:creationId xmlns:a16="http://schemas.microsoft.com/office/drawing/2014/main" id="{D5BF7914-DB59-584B-8E4F-FDD41E86FF15}"/>
              </a:ext>
            </a:extLst>
          </p:cNvPr>
          <p:cNvSpPr>
            <a:spLocks noGrp="1" noChangeArrowheads="1"/>
          </p:cNvSpPr>
          <p:nvPr>
            <p:ph type="title" idx="4294967295"/>
          </p:nvPr>
        </p:nvSpPr>
        <p:spPr bwMode="auto">
          <a:xfrm>
            <a:off x="141288" y="120399"/>
            <a:ext cx="6096000"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eaLnBrk="1" hangingPunct="1"/>
            <a:r>
              <a:rPr lang="it-IT" altLang="it-IT" sz="2400" dirty="0">
                <a:latin typeface="Comic Sans MS" panose="030F0902030302020204" pitchFamily="66" charset="0"/>
                <a:ea typeface="ＭＳ Ｐゴシック" panose="020B0600070205080204" pitchFamily="34" charset="-128"/>
              </a:rPr>
              <a:t>Le strategie di sviluppo dell</a:t>
            </a:r>
            <a:r>
              <a:rPr lang="it-IT" altLang="en-US" sz="2400" dirty="0">
                <a:latin typeface="Comic Sans MS" panose="030F0902030302020204" pitchFamily="66" charset="0"/>
                <a:ea typeface="ＭＳ Ｐゴシック" panose="020B0600070205080204" pitchFamily="34" charset="-128"/>
              </a:rPr>
              <a:t>’</a:t>
            </a:r>
            <a:r>
              <a:rPr lang="it-IT" altLang="it-IT" sz="2400" dirty="0">
                <a:latin typeface="Comic Sans MS" panose="030F0902030302020204" pitchFamily="66" charset="0"/>
                <a:ea typeface="ＭＳ Ｐゴシック" panose="020B0600070205080204" pitchFamily="34" charset="-128"/>
              </a:rPr>
              <a:t>impresa</a:t>
            </a:r>
            <a:endParaRPr lang="it-IT" altLang="it-IT" sz="2400" dirty="0">
              <a:latin typeface="Times New Roman" panose="02020603050405020304" pitchFamily="18" charset="0"/>
              <a:ea typeface="ＭＳ Ｐゴシック" panose="020B0600070205080204" pitchFamily="34" charset="-128"/>
            </a:endParaRPr>
          </a:p>
        </p:txBody>
      </p:sp>
      <p:sp>
        <p:nvSpPr>
          <p:cNvPr id="470029" name="AutoShape 13">
            <a:extLst>
              <a:ext uri="{FF2B5EF4-FFF2-40B4-BE49-F238E27FC236}">
                <a16:creationId xmlns:a16="http://schemas.microsoft.com/office/drawing/2014/main" id="{1AC4E8B0-DB88-D548-B299-34DFE232A9FB}"/>
              </a:ext>
            </a:extLst>
          </p:cNvPr>
          <p:cNvSpPr>
            <a:spLocks noChangeArrowheads="1"/>
          </p:cNvSpPr>
          <p:nvPr/>
        </p:nvSpPr>
        <p:spPr bwMode="auto">
          <a:xfrm>
            <a:off x="2855914" y="549276"/>
            <a:ext cx="3959225" cy="2073275"/>
          </a:xfrm>
          <a:prstGeom prst="wedgeRectCallout">
            <a:avLst>
              <a:gd name="adj1" fmla="val 63153"/>
              <a:gd name="adj2" fmla="val -8421"/>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Economie di costo</a:t>
            </a:r>
          </a:p>
          <a:p>
            <a:pPr eaLnBrk="1" hangingPunct="1">
              <a:spcBef>
                <a:spcPct val="50000"/>
              </a:spcBef>
            </a:pPr>
            <a:r>
              <a:rPr lang="it-IT" altLang="it-IT" sz="2000">
                <a:latin typeface="Comic Sans MS" panose="030F0902030302020204" pitchFamily="66" charset="0"/>
              </a:rPr>
              <a:t>Economia di scala manageriali, organizzative e finanziarie</a:t>
            </a:r>
          </a:p>
          <a:p>
            <a:pPr eaLnBrk="1" hangingPunct="1">
              <a:spcBef>
                <a:spcPct val="50000"/>
              </a:spcBef>
            </a:pPr>
            <a:r>
              <a:rPr lang="it-IT" altLang="it-IT" sz="2000">
                <a:latin typeface="Comic Sans MS" panose="030F0902030302020204" pitchFamily="66" charset="0"/>
              </a:rPr>
              <a:t>Economie di scopo</a:t>
            </a:r>
          </a:p>
          <a:p>
            <a:pPr eaLnBrk="1" hangingPunct="1">
              <a:spcBef>
                <a:spcPct val="50000"/>
              </a:spcBef>
            </a:pPr>
            <a:r>
              <a:rPr lang="it-IT" altLang="it-IT" sz="2000">
                <a:latin typeface="Comic Sans MS" panose="030F0902030302020204" pitchFamily="66" charset="0"/>
              </a:rPr>
              <a:t>Diversificazione del rischio</a:t>
            </a:r>
          </a:p>
        </p:txBody>
      </p:sp>
      <p:sp>
        <p:nvSpPr>
          <p:cNvPr id="470030" name="AutoShape 14">
            <a:extLst>
              <a:ext uri="{FF2B5EF4-FFF2-40B4-BE49-F238E27FC236}">
                <a16:creationId xmlns:a16="http://schemas.microsoft.com/office/drawing/2014/main" id="{3D3EC0AD-153A-BE4F-AC76-CC2AC97FC511}"/>
              </a:ext>
            </a:extLst>
          </p:cNvPr>
          <p:cNvSpPr>
            <a:spLocks noChangeArrowheads="1"/>
          </p:cNvSpPr>
          <p:nvPr/>
        </p:nvSpPr>
        <p:spPr bwMode="auto">
          <a:xfrm>
            <a:off x="4151313" y="765176"/>
            <a:ext cx="2743200" cy="854075"/>
          </a:xfrm>
          <a:prstGeom prst="wedgeRectCallout">
            <a:avLst>
              <a:gd name="adj1" fmla="val 68866"/>
              <a:gd name="adj2" fmla="val 96097"/>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Integrazione a monte</a:t>
            </a:r>
          </a:p>
          <a:p>
            <a:pPr eaLnBrk="1" hangingPunct="1">
              <a:spcBef>
                <a:spcPct val="50000"/>
              </a:spcBef>
            </a:pPr>
            <a:r>
              <a:rPr lang="it-IT" altLang="it-IT" sz="2000">
                <a:latin typeface="Comic Sans MS" panose="030F0902030302020204" pitchFamily="66" charset="0"/>
              </a:rPr>
              <a:t>Integrazione a valle</a:t>
            </a:r>
          </a:p>
        </p:txBody>
      </p:sp>
      <p:sp>
        <p:nvSpPr>
          <p:cNvPr id="470031" name="AutoShape 15">
            <a:extLst>
              <a:ext uri="{FF2B5EF4-FFF2-40B4-BE49-F238E27FC236}">
                <a16:creationId xmlns:a16="http://schemas.microsoft.com/office/drawing/2014/main" id="{6501EF29-94FF-644E-A44D-325D10A0973F}"/>
              </a:ext>
            </a:extLst>
          </p:cNvPr>
          <p:cNvSpPr>
            <a:spLocks noChangeArrowheads="1"/>
          </p:cNvSpPr>
          <p:nvPr/>
        </p:nvSpPr>
        <p:spPr bwMode="auto">
          <a:xfrm>
            <a:off x="3000376" y="2276476"/>
            <a:ext cx="3878263" cy="701675"/>
          </a:xfrm>
          <a:prstGeom prst="wedgeRectCallout">
            <a:avLst>
              <a:gd name="adj1" fmla="val 58963"/>
              <a:gd name="adj2" fmla="val 142532"/>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Nuovi prodotti per i mercati tradizionali</a:t>
            </a:r>
          </a:p>
        </p:txBody>
      </p:sp>
      <p:sp>
        <p:nvSpPr>
          <p:cNvPr id="470032" name="Text Box 16">
            <a:extLst>
              <a:ext uri="{FF2B5EF4-FFF2-40B4-BE49-F238E27FC236}">
                <a16:creationId xmlns:a16="http://schemas.microsoft.com/office/drawing/2014/main" id="{8A8152C2-44CC-D249-A9F9-30BF589B6219}"/>
              </a:ext>
            </a:extLst>
          </p:cNvPr>
          <p:cNvSpPr txBox="1">
            <a:spLocks noChangeArrowheads="1"/>
          </p:cNvSpPr>
          <p:nvPr/>
        </p:nvSpPr>
        <p:spPr bwMode="auto">
          <a:xfrm>
            <a:off x="7902576" y="3463926"/>
            <a:ext cx="244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Orizzontale</a:t>
            </a:r>
          </a:p>
        </p:txBody>
      </p:sp>
      <p:grpSp>
        <p:nvGrpSpPr>
          <p:cNvPr id="4" name="Group 17">
            <a:extLst>
              <a:ext uri="{FF2B5EF4-FFF2-40B4-BE49-F238E27FC236}">
                <a16:creationId xmlns:a16="http://schemas.microsoft.com/office/drawing/2014/main" id="{6FEB62CF-EF2C-DB43-885E-79D39852F21C}"/>
              </a:ext>
            </a:extLst>
          </p:cNvPr>
          <p:cNvGrpSpPr>
            <a:grpSpLocks/>
          </p:cNvGrpSpPr>
          <p:nvPr/>
        </p:nvGrpSpPr>
        <p:grpSpPr bwMode="auto">
          <a:xfrm>
            <a:off x="3937001" y="2793999"/>
            <a:ext cx="5794375" cy="1109776"/>
            <a:chOff x="2400" y="1536"/>
            <a:chExt cx="3264" cy="675"/>
          </a:xfrm>
        </p:grpSpPr>
        <p:sp>
          <p:nvSpPr>
            <p:cNvPr id="21521" name="Text Box 18">
              <a:extLst>
                <a:ext uri="{FF2B5EF4-FFF2-40B4-BE49-F238E27FC236}">
                  <a16:creationId xmlns:a16="http://schemas.microsoft.com/office/drawing/2014/main" id="{219D780B-EB50-F441-9DFC-5B329D5492EC}"/>
                </a:ext>
              </a:extLst>
            </p:cNvPr>
            <p:cNvSpPr txBox="1">
              <a:spLocks noChangeArrowheads="1"/>
            </p:cNvSpPr>
            <p:nvPr/>
          </p:nvSpPr>
          <p:spPr bwMode="auto">
            <a:xfrm>
              <a:off x="2400" y="1968"/>
              <a:ext cx="211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Strategie di diversificazione</a:t>
              </a:r>
            </a:p>
          </p:txBody>
        </p:sp>
        <p:sp>
          <p:nvSpPr>
            <p:cNvPr id="21522" name="Text Box 19">
              <a:extLst>
                <a:ext uri="{FF2B5EF4-FFF2-40B4-BE49-F238E27FC236}">
                  <a16:creationId xmlns:a16="http://schemas.microsoft.com/office/drawing/2014/main" id="{2100BFAF-883E-6F4C-9574-8162D8A38E77}"/>
                </a:ext>
              </a:extLst>
            </p:cNvPr>
            <p:cNvSpPr txBox="1">
              <a:spLocks noChangeArrowheads="1"/>
            </p:cNvSpPr>
            <p:nvPr/>
          </p:nvSpPr>
          <p:spPr bwMode="auto">
            <a:xfrm>
              <a:off x="4608" y="1536"/>
              <a:ext cx="1056"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Concentrica</a:t>
              </a:r>
            </a:p>
          </p:txBody>
        </p:sp>
        <p:sp>
          <p:nvSpPr>
            <p:cNvPr id="21523" name="AutoShape 20">
              <a:extLst>
                <a:ext uri="{FF2B5EF4-FFF2-40B4-BE49-F238E27FC236}">
                  <a16:creationId xmlns:a16="http://schemas.microsoft.com/office/drawing/2014/main" id="{4C0011BD-C8AC-B246-B5EA-1E63751140F0}"/>
                </a:ext>
              </a:extLst>
            </p:cNvPr>
            <p:cNvSpPr>
              <a:spLocks/>
            </p:cNvSpPr>
            <p:nvPr/>
          </p:nvSpPr>
          <p:spPr bwMode="auto">
            <a:xfrm>
              <a:off x="4451" y="1979"/>
              <a:ext cx="120" cy="218"/>
            </a:xfrm>
            <a:prstGeom prst="leftBrace">
              <a:avLst>
                <a:gd name="adj1" fmla="val 15972"/>
                <a:gd name="adj2" fmla="val 49384"/>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it-IT" altLang="it-IT" sz="1600" b="1">
                <a:latin typeface="Arial" panose="020B0604020202020204" pitchFamily="34" charset="0"/>
                <a:cs typeface="Arial" panose="020B0604020202020204" pitchFamily="34" charset="0"/>
              </a:endParaRPr>
            </a:p>
          </p:txBody>
        </p:sp>
      </p:grpSp>
      <p:sp>
        <p:nvSpPr>
          <p:cNvPr id="470037" name="AutoShape 21">
            <a:extLst>
              <a:ext uri="{FF2B5EF4-FFF2-40B4-BE49-F238E27FC236}">
                <a16:creationId xmlns:a16="http://schemas.microsoft.com/office/drawing/2014/main" id="{B14715C1-ACDC-8440-A38F-BE081CBFB8A9}"/>
              </a:ext>
            </a:extLst>
          </p:cNvPr>
          <p:cNvSpPr>
            <a:spLocks noChangeArrowheads="1"/>
          </p:cNvSpPr>
          <p:nvPr/>
        </p:nvSpPr>
        <p:spPr bwMode="auto">
          <a:xfrm>
            <a:off x="2279650" y="3213101"/>
            <a:ext cx="5329238" cy="1616075"/>
          </a:xfrm>
          <a:prstGeom prst="wedgeRectCallout">
            <a:avLst>
              <a:gd name="adj1" fmla="val 14403"/>
              <a:gd name="adj2" fmla="val 106778"/>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it-IT" altLang="it-IT" sz="2000">
                <a:latin typeface="Comic Sans MS" panose="030F0902030302020204" pitchFamily="66" charset="0"/>
              </a:rPr>
              <a:t>Costituita da società facenti capo ad un</a:t>
            </a:r>
            <a:r>
              <a:rPr lang="it-IT" altLang="en-US" sz="2000">
                <a:latin typeface="Comic Sans MS" panose="030F0902030302020204" pitchFamily="66" charset="0"/>
              </a:rPr>
              <a:t>’</a:t>
            </a:r>
            <a:r>
              <a:rPr lang="it-IT" altLang="it-IT" sz="2000">
                <a:latin typeface="Comic Sans MS" panose="030F0902030302020204" pitchFamily="66" charset="0"/>
              </a:rPr>
              <a:t>impresa dominante la cui espansione avviene mediante la partecipazione, il controllo e la gestione di imprese operanti in altri Stati</a:t>
            </a:r>
          </a:p>
        </p:txBody>
      </p:sp>
      <p:sp>
        <p:nvSpPr>
          <p:cNvPr id="470038" name="AutoShape 22">
            <a:extLst>
              <a:ext uri="{FF2B5EF4-FFF2-40B4-BE49-F238E27FC236}">
                <a16:creationId xmlns:a16="http://schemas.microsoft.com/office/drawing/2014/main" id="{040710C6-E6D9-E14A-9EF9-FBBB078E87EA}"/>
              </a:ext>
            </a:extLst>
          </p:cNvPr>
          <p:cNvSpPr>
            <a:spLocks noChangeArrowheads="1"/>
          </p:cNvSpPr>
          <p:nvPr/>
        </p:nvSpPr>
        <p:spPr bwMode="auto">
          <a:xfrm>
            <a:off x="2566989" y="2708276"/>
            <a:ext cx="3965575" cy="1311275"/>
          </a:xfrm>
          <a:prstGeom prst="wedgeRectCallout">
            <a:avLst>
              <a:gd name="adj1" fmla="val 72218"/>
              <a:gd name="adj2" fmla="val -28694"/>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Nuovi prodotti con sinergie di marketing e/o tecnico-produttive, ingresso in nuovi mercati</a:t>
            </a:r>
          </a:p>
        </p:txBody>
      </p:sp>
      <p:sp>
        <p:nvSpPr>
          <p:cNvPr id="470039" name="AutoShape 23">
            <a:extLst>
              <a:ext uri="{FF2B5EF4-FFF2-40B4-BE49-F238E27FC236}">
                <a16:creationId xmlns:a16="http://schemas.microsoft.com/office/drawing/2014/main" id="{7CDAF947-242A-084F-B1A5-0A4EFC938D5E}"/>
              </a:ext>
            </a:extLst>
          </p:cNvPr>
          <p:cNvSpPr>
            <a:spLocks noChangeArrowheads="1"/>
          </p:cNvSpPr>
          <p:nvPr/>
        </p:nvSpPr>
        <p:spPr bwMode="auto">
          <a:xfrm>
            <a:off x="3000376" y="3357564"/>
            <a:ext cx="3889375" cy="1311275"/>
          </a:xfrm>
          <a:prstGeom prst="wedgeRectCallout">
            <a:avLst>
              <a:gd name="adj1" fmla="val 61389"/>
              <a:gd name="adj2" fmla="val 23005"/>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Sviluppo di attività non correlate con le attuali in termini di prodotti, mercati e tecnologie</a:t>
            </a:r>
          </a:p>
        </p:txBody>
      </p:sp>
      <p:sp>
        <p:nvSpPr>
          <p:cNvPr id="470040" name="AutoShape 24">
            <a:extLst>
              <a:ext uri="{FF2B5EF4-FFF2-40B4-BE49-F238E27FC236}">
                <a16:creationId xmlns:a16="http://schemas.microsoft.com/office/drawing/2014/main" id="{AF2E3365-DE61-2848-B476-CCEB71EA1944}"/>
              </a:ext>
            </a:extLst>
          </p:cNvPr>
          <p:cNvSpPr>
            <a:spLocks noChangeArrowheads="1"/>
          </p:cNvSpPr>
          <p:nvPr/>
        </p:nvSpPr>
        <p:spPr bwMode="auto">
          <a:xfrm>
            <a:off x="2063751" y="3500439"/>
            <a:ext cx="3311525" cy="1006475"/>
          </a:xfrm>
          <a:prstGeom prst="wedgeRectCallout">
            <a:avLst>
              <a:gd name="adj1" fmla="val 44245"/>
              <a:gd name="adj2" fmla="val 90694"/>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it-IT" altLang="it-IT" sz="2000">
                <a:latin typeface="Comic Sans MS" panose="030F0902030302020204" pitchFamily="66" charset="0"/>
              </a:rPr>
              <a:t>Espansione in altri Paesi con gusti dei consumatori omogenei</a:t>
            </a:r>
          </a:p>
        </p:txBody>
      </p:sp>
    </p:spTree>
    <p:extLst>
      <p:ext uri="{BB962C8B-B14F-4D97-AF65-F5344CB8AC3E}">
        <p14:creationId xmlns:p14="http://schemas.microsoft.com/office/powerpoint/2010/main" val="1575034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0018"/>
                                        </p:tgtEl>
                                        <p:attrNameLst>
                                          <p:attrName>style.visibility</p:attrName>
                                        </p:attrNameLst>
                                      </p:cBhvr>
                                      <p:to>
                                        <p:strVal val="visible"/>
                                      </p:to>
                                    </p:set>
                                    <p:anim calcmode="lin" valueType="num">
                                      <p:cBhvr>
                                        <p:cTn id="7" dur="500" fill="hold"/>
                                        <p:tgtEl>
                                          <p:spTgt spid="470018"/>
                                        </p:tgtEl>
                                        <p:attrNameLst>
                                          <p:attrName>ppt_w</p:attrName>
                                        </p:attrNameLst>
                                      </p:cBhvr>
                                      <p:tavLst>
                                        <p:tav tm="0">
                                          <p:val>
                                            <p:fltVal val="0"/>
                                          </p:val>
                                        </p:tav>
                                        <p:tav tm="100000">
                                          <p:val>
                                            <p:strVal val="#ppt_w"/>
                                          </p:val>
                                        </p:tav>
                                      </p:tavLst>
                                    </p:anim>
                                    <p:anim calcmode="lin" valueType="num">
                                      <p:cBhvr>
                                        <p:cTn id="8" dur="500" fill="hold"/>
                                        <p:tgtEl>
                                          <p:spTgt spid="47001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470029"/>
                                        </p:tgtEl>
                                        <p:attrNameLst>
                                          <p:attrName>style.visibility</p:attrName>
                                        </p:attrNameLst>
                                      </p:cBhvr>
                                      <p:to>
                                        <p:strVal val="visible"/>
                                      </p:to>
                                    </p:set>
                                    <p:animEffect transition="in" filter="box(out)">
                                      <p:cBhvr>
                                        <p:cTn id="19" dur="500"/>
                                        <p:tgtEl>
                                          <p:spTgt spid="470029"/>
                                        </p:tgtEl>
                                      </p:cBhvr>
                                    </p:animEffect>
                                  </p:childTnLst>
                                  <p:subTnLst>
                                    <p:set>
                                      <p:cBhvr override="childStyle">
                                        <p:cTn dur="1" fill="hold" display="0" masterRel="nextClick" afterEffect="1"/>
                                        <p:tgtEl>
                                          <p:spTgt spid="470029"/>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70019"/>
                                        </p:tgtEl>
                                        <p:attrNameLst>
                                          <p:attrName>style.visibility</p:attrName>
                                        </p:attrNameLst>
                                      </p:cBhvr>
                                      <p:to>
                                        <p:strVal val="visible"/>
                                      </p:to>
                                    </p:set>
                                    <p:animEffect transition="in" filter="dissolve">
                                      <p:cBhvr>
                                        <p:cTn id="24" dur="500"/>
                                        <p:tgtEl>
                                          <p:spTgt spid="4700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470030"/>
                                        </p:tgtEl>
                                        <p:attrNameLst>
                                          <p:attrName>style.visibility</p:attrName>
                                        </p:attrNameLst>
                                      </p:cBhvr>
                                      <p:to>
                                        <p:strVal val="visible"/>
                                      </p:to>
                                    </p:set>
                                    <p:animEffect transition="in" filter="box(out)">
                                      <p:cBhvr>
                                        <p:cTn id="29" dur="500"/>
                                        <p:tgtEl>
                                          <p:spTgt spid="470030"/>
                                        </p:tgtEl>
                                      </p:cBhvr>
                                    </p:animEffect>
                                  </p:childTnLst>
                                  <p:subTnLst>
                                    <p:set>
                                      <p:cBhvr override="childStyle">
                                        <p:cTn dur="1" fill="hold" display="0" masterRel="nextClick" afterEffect="1"/>
                                        <p:tgtEl>
                                          <p:spTgt spid="470030"/>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470038"/>
                                        </p:tgtEl>
                                        <p:attrNameLst>
                                          <p:attrName>style.visibility</p:attrName>
                                        </p:attrNameLst>
                                      </p:cBhvr>
                                      <p:to>
                                        <p:strVal val="visible"/>
                                      </p:to>
                                    </p:set>
                                    <p:animEffect transition="in" filter="box(out)">
                                      <p:cBhvr>
                                        <p:cTn id="40" dur="500"/>
                                        <p:tgtEl>
                                          <p:spTgt spid="470038"/>
                                        </p:tgtEl>
                                      </p:cBhvr>
                                    </p:animEffect>
                                  </p:childTnLst>
                                  <p:subTnLst>
                                    <p:set>
                                      <p:cBhvr override="childStyle">
                                        <p:cTn dur="1" fill="hold" display="0" masterRel="nextClick" afterEffect="1"/>
                                        <p:tgtEl>
                                          <p:spTgt spid="470038"/>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70032"/>
                                        </p:tgtEl>
                                        <p:attrNameLst>
                                          <p:attrName>style.visibility</p:attrName>
                                        </p:attrNameLst>
                                      </p:cBhvr>
                                      <p:to>
                                        <p:strVal val="visible"/>
                                      </p:to>
                                    </p:set>
                                    <p:animEffect transition="in" filter="dissolve">
                                      <p:cBhvr>
                                        <p:cTn id="45" dur="500"/>
                                        <p:tgtEl>
                                          <p:spTgt spid="4700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470031"/>
                                        </p:tgtEl>
                                        <p:attrNameLst>
                                          <p:attrName>style.visibility</p:attrName>
                                        </p:attrNameLst>
                                      </p:cBhvr>
                                      <p:to>
                                        <p:strVal val="visible"/>
                                      </p:to>
                                    </p:set>
                                    <p:animEffect transition="in" filter="box(out)">
                                      <p:cBhvr>
                                        <p:cTn id="50" dur="500"/>
                                        <p:tgtEl>
                                          <p:spTgt spid="470031"/>
                                        </p:tgtEl>
                                      </p:cBhvr>
                                    </p:animEffect>
                                  </p:childTnLst>
                                  <p:subTnLst>
                                    <p:set>
                                      <p:cBhvr override="childStyle">
                                        <p:cTn dur="1" fill="hold" display="0" masterRel="nextClick" afterEffect="1"/>
                                        <p:tgtEl>
                                          <p:spTgt spid="470031"/>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70021"/>
                                        </p:tgtEl>
                                        <p:attrNameLst>
                                          <p:attrName>style.visibility</p:attrName>
                                        </p:attrNameLst>
                                      </p:cBhvr>
                                      <p:to>
                                        <p:strVal val="visible"/>
                                      </p:to>
                                    </p:set>
                                    <p:animEffect transition="in" filter="dissolve">
                                      <p:cBhvr>
                                        <p:cTn id="55" dur="500"/>
                                        <p:tgtEl>
                                          <p:spTgt spid="4700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470039"/>
                                        </p:tgtEl>
                                        <p:attrNameLst>
                                          <p:attrName>style.visibility</p:attrName>
                                        </p:attrNameLst>
                                      </p:cBhvr>
                                      <p:to>
                                        <p:strVal val="visible"/>
                                      </p:to>
                                    </p:set>
                                    <p:animEffect transition="in" filter="box(out)">
                                      <p:cBhvr>
                                        <p:cTn id="60" dur="500"/>
                                        <p:tgtEl>
                                          <p:spTgt spid="470039"/>
                                        </p:tgtEl>
                                      </p:cBhvr>
                                    </p:animEffect>
                                  </p:childTnLst>
                                  <p:subTnLst>
                                    <p:set>
                                      <p:cBhvr override="childStyle">
                                        <p:cTn dur="1" fill="hold" display="0" masterRel="nextClick" afterEffect="1"/>
                                        <p:tgtEl>
                                          <p:spTgt spid="470039"/>
                                        </p:tgtEl>
                                        <p:attrNameLst>
                                          <p:attrName>style.visibility</p:attrName>
                                        </p:attrNameLst>
                                      </p:cBhvr>
                                      <p:to>
                                        <p:strVal val="hidden"/>
                                      </p:to>
                                    </p:set>
                                  </p:sub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70040"/>
                                        </p:tgtEl>
                                        <p:attrNameLst>
                                          <p:attrName>style.visibility</p:attrName>
                                        </p:attrNameLst>
                                      </p:cBhvr>
                                      <p:to>
                                        <p:strVal val="visible"/>
                                      </p:to>
                                    </p:set>
                                    <p:animEffect transition="in" filter="fade">
                                      <p:cBhvr>
                                        <p:cTn id="71" dur="500"/>
                                        <p:tgtEl>
                                          <p:spTgt spid="470040"/>
                                        </p:tgtEl>
                                      </p:cBhvr>
                                    </p:animEffect>
                                  </p:childTnLst>
                                  <p:subTnLst>
                                    <p:set>
                                      <p:cBhvr override="childStyle">
                                        <p:cTn dur="1" fill="hold" display="0" masterRel="nextClick" afterEffect="1"/>
                                        <p:tgtEl>
                                          <p:spTgt spid="470040"/>
                                        </p:tgtEl>
                                        <p:attrNameLst>
                                          <p:attrName>style.visibility</p:attrName>
                                        </p:attrNameLst>
                                      </p:cBhvr>
                                      <p:to>
                                        <p:strVal val="hidden"/>
                                      </p:to>
                                    </p:set>
                                  </p:sub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470020"/>
                                        </p:tgtEl>
                                        <p:attrNameLst>
                                          <p:attrName>style.visibility</p:attrName>
                                        </p:attrNameLst>
                                      </p:cBhvr>
                                      <p:to>
                                        <p:strVal val="visible"/>
                                      </p:to>
                                    </p:set>
                                    <p:animEffect transition="in" filter="dissolve">
                                      <p:cBhvr>
                                        <p:cTn id="76" dur="500"/>
                                        <p:tgtEl>
                                          <p:spTgt spid="47002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470040"/>
                                        </p:tgtEl>
                                        <p:attrNameLst>
                                          <p:attrName>style.visibility</p:attrName>
                                        </p:attrNameLst>
                                      </p:cBhvr>
                                      <p:to>
                                        <p:strVal val="visible"/>
                                      </p:to>
                                    </p:set>
                                  </p:childTnLst>
                                  <p:subTnLst>
                                    <p:set>
                                      <p:cBhvr override="childStyle">
                                        <p:cTn dur="1" fill="hold" display="0" masterRel="sameClick" afterEffect="1">
                                          <p:stCondLst>
                                            <p:cond evt="end" delay="0">
                                              <p:tn val="79"/>
                                            </p:cond>
                                          </p:stCondLst>
                                        </p:cTn>
                                        <p:tgtEl>
                                          <p:spTgt spid="470040"/>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0037"/>
                                        </p:tgtEl>
                                        <p:attrNameLst>
                                          <p:attrName>style.visibility</p:attrName>
                                        </p:attrNameLst>
                                      </p:cBhvr>
                                      <p:to>
                                        <p:strVal val="visible"/>
                                      </p:to>
                                    </p:set>
                                  </p:childTnLst>
                                  <p:subTnLst>
                                    <p:set>
                                      <p:cBhvr override="childStyle">
                                        <p:cTn dur="1" fill="hold" display="0" masterRel="nextClick" afterEffect="1"/>
                                        <p:tgtEl>
                                          <p:spTgt spid="4700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8" grpId="0" autoUpdateAnimBg="0"/>
      <p:bldP spid="470019" grpId="0" autoUpdateAnimBg="0"/>
      <p:bldP spid="470020" grpId="0" autoUpdateAnimBg="0"/>
      <p:bldP spid="470021" grpId="0" autoUpdateAnimBg="0"/>
      <p:bldP spid="470029" grpId="0" animBg="1" autoUpdateAnimBg="0"/>
      <p:bldP spid="470030" grpId="0" animBg="1" autoUpdateAnimBg="0"/>
      <p:bldP spid="470031" grpId="0" animBg="1" autoUpdateAnimBg="0"/>
      <p:bldP spid="470032" grpId="0"/>
      <p:bldP spid="470037" grpId="0" animBg="1"/>
      <p:bldP spid="470038" grpId="0" animBg="1" autoUpdateAnimBg="0"/>
      <p:bldP spid="470039" grpId="0" animBg="1" autoUpdateAnimBg="0"/>
      <p:bldP spid="470040" grpId="0" animBg="1"/>
      <p:bldP spid="47004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02944" y="298721"/>
            <a:ext cx="43043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b="1" dirty="0">
                <a:solidFill>
                  <a:srgbClr val="000000"/>
                </a:solidFill>
                <a:cs typeface="Comic Sans MS" charset="0"/>
              </a:rPr>
              <a:t>Conoscere e Comprendere</a:t>
            </a:r>
            <a:endParaRPr lang="it-IT" dirty="0">
              <a:solidFill>
                <a:srgbClr val="000000"/>
              </a:solidFill>
              <a:cs typeface="Comic Sans MS" charset="0"/>
            </a:endParaRPr>
          </a:p>
        </p:txBody>
      </p:sp>
      <p:sp>
        <p:nvSpPr>
          <p:cNvPr id="5" name="Rectangle 4"/>
          <p:cNvSpPr/>
          <p:nvPr/>
        </p:nvSpPr>
        <p:spPr>
          <a:xfrm>
            <a:off x="2080432" y="882044"/>
            <a:ext cx="8417506" cy="400110"/>
          </a:xfrm>
          <a:prstGeom prst="rect">
            <a:avLst/>
          </a:prstGeom>
        </p:spPr>
        <p:txBody>
          <a:bodyPr wrap="square">
            <a:spAutoFit/>
          </a:bodyPr>
          <a:lstStyle/>
          <a:p>
            <a:r>
              <a:rPr lang="it-IT" sz="2000" dirty="0"/>
              <a:t>La conoscenza è vastissima ma comprendiamo molto poco. </a:t>
            </a:r>
            <a:endParaRPr lang="en-US" sz="2000" dirty="0"/>
          </a:p>
        </p:txBody>
      </p:sp>
      <p:sp>
        <p:nvSpPr>
          <p:cNvPr id="6" name="Rectangle 5"/>
          <p:cNvSpPr/>
          <p:nvPr/>
        </p:nvSpPr>
        <p:spPr>
          <a:xfrm>
            <a:off x="2135560" y="2030500"/>
            <a:ext cx="4608512" cy="400110"/>
          </a:xfrm>
          <a:prstGeom prst="rect">
            <a:avLst/>
          </a:prstGeom>
        </p:spPr>
        <p:txBody>
          <a:bodyPr wrap="square">
            <a:spAutoFit/>
          </a:bodyPr>
          <a:lstStyle/>
          <a:p>
            <a:r>
              <a:rPr lang="it-IT" sz="2000" b="1" dirty="0"/>
              <a:t>Amore</a:t>
            </a:r>
            <a:r>
              <a:rPr lang="it-IT" sz="2000" dirty="0"/>
              <a:t>: concetto o esperienza?</a:t>
            </a:r>
            <a:endParaRPr lang="en-US" sz="2000" baseline="30000" dirty="0"/>
          </a:p>
        </p:txBody>
      </p:sp>
      <p:sp>
        <p:nvSpPr>
          <p:cNvPr id="7" name="Rectangle 6"/>
          <p:cNvSpPr/>
          <p:nvPr/>
        </p:nvSpPr>
        <p:spPr>
          <a:xfrm>
            <a:off x="2135560" y="2999985"/>
            <a:ext cx="4822014" cy="1631216"/>
          </a:xfrm>
          <a:prstGeom prst="rect">
            <a:avLst/>
          </a:prstGeom>
        </p:spPr>
        <p:txBody>
          <a:bodyPr wrap="square">
            <a:spAutoFit/>
          </a:bodyPr>
          <a:lstStyle/>
          <a:p>
            <a:r>
              <a:rPr lang="it-IT" sz="2000" dirty="0"/>
              <a:t>Comprendere significa vivere l’esperienza della conoscenza </a:t>
            </a:r>
          </a:p>
          <a:p>
            <a:endParaRPr lang="it-IT" sz="2000" dirty="0"/>
          </a:p>
          <a:p>
            <a:r>
              <a:rPr lang="it-IT" sz="2000" dirty="0"/>
              <a:t>ruolo attivo delle sensazioni e delle emozioni. </a:t>
            </a:r>
          </a:p>
        </p:txBody>
      </p:sp>
      <p:sp>
        <p:nvSpPr>
          <p:cNvPr id="8" name="Rectangle 7"/>
          <p:cNvSpPr/>
          <p:nvPr/>
        </p:nvSpPr>
        <p:spPr>
          <a:xfrm>
            <a:off x="3179356" y="2370042"/>
            <a:ext cx="5627955" cy="369332"/>
          </a:xfrm>
          <a:prstGeom prst="rect">
            <a:avLst/>
          </a:prstGeom>
        </p:spPr>
        <p:txBody>
          <a:bodyPr wrap="square">
            <a:spAutoFit/>
          </a:bodyPr>
          <a:lstStyle/>
          <a:p>
            <a:endParaRPr lang="en-US" dirty="0"/>
          </a:p>
        </p:txBody>
      </p:sp>
      <p:pic>
        <p:nvPicPr>
          <p:cNvPr id="9" name="Picture 8" descr="vincent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246" y="1594832"/>
            <a:ext cx="3393114" cy="3621149"/>
          </a:xfrm>
          <a:prstGeom prst="rect">
            <a:avLst/>
          </a:prstGeom>
        </p:spPr>
      </p:pic>
      <p:sp>
        <p:nvSpPr>
          <p:cNvPr id="10" name="Subtitle 2">
            <a:extLst>
              <a:ext uri="{FF2B5EF4-FFF2-40B4-BE49-F238E27FC236}">
                <a16:creationId xmlns:a16="http://schemas.microsoft.com/office/drawing/2014/main" id="{FBFF4F78-60EA-624B-9222-7ABFD24964A2}"/>
              </a:ext>
            </a:extLst>
          </p:cNvPr>
          <p:cNvSpPr txBox="1">
            <a:spLocks/>
          </p:cNvSpPr>
          <p:nvPr/>
        </p:nvSpPr>
        <p:spPr>
          <a:xfrm>
            <a:off x="1694062" y="5714153"/>
            <a:ext cx="8803877" cy="877355"/>
          </a:xfrm>
          <a:prstGeom prst="rect">
            <a:avLst/>
          </a:prstGeom>
        </p:spPr>
        <p:txBody>
          <a:bodyPr vert="horz" lIns="91440" tIns="45720" rIns="91440" bIns="45720" rtlCol="0">
            <a:noAutofit/>
          </a:bodyPr>
          <a:lstStyle>
            <a:defPPr>
              <a:defRPr lang="en-US"/>
            </a:defPPr>
            <a:lvl1pPr indent="0">
              <a:spcBef>
                <a:spcPct val="20000"/>
              </a:spcBef>
              <a:buFont typeface="Arial"/>
              <a:buNone/>
              <a:defRPr sz="3200" baseline="30000"/>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it-IT" sz="2400" dirty="0"/>
              <a:t>«Nello stabilire gli obiettivi e nel definire i metodi della ricerca nulla è più importante della nostra visione della natura umana il cui comportamento è al centro dei nostri studi’» </a:t>
            </a:r>
            <a:r>
              <a:rPr lang="en-US" sz="2400" dirty="0"/>
              <a:t>(H. Simon, 1985)</a:t>
            </a:r>
          </a:p>
        </p:txBody>
      </p:sp>
    </p:spTree>
    <p:extLst>
      <p:ext uri="{BB962C8B-B14F-4D97-AF65-F5344CB8AC3E}">
        <p14:creationId xmlns:p14="http://schemas.microsoft.com/office/powerpoint/2010/main" val="413331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19535" y="1019377"/>
            <a:ext cx="7992888" cy="666849"/>
          </a:xfrm>
          <a:prstGeom prst="rect">
            <a:avLst/>
          </a:prstGeom>
        </p:spPr>
        <p:txBody>
          <a:bodyPr wrap="square">
            <a:spAutoFit/>
          </a:bodyPr>
          <a:lstStyle/>
          <a:p>
            <a:pPr algn="just"/>
            <a:r>
              <a:rPr lang="it-IT" sz="2800" baseline="30000" dirty="0"/>
              <a:t>Conoscere analiticamente l’oggetto osservato, per quanto complesso o vitale, significa ridurlo ad essere semplicemente questo: un oggetto. </a:t>
            </a:r>
          </a:p>
        </p:txBody>
      </p:sp>
      <p:sp>
        <p:nvSpPr>
          <p:cNvPr id="9" name="Rectangle 8"/>
          <p:cNvSpPr/>
          <p:nvPr/>
        </p:nvSpPr>
        <p:spPr>
          <a:xfrm>
            <a:off x="1894889" y="5217942"/>
            <a:ext cx="7975783" cy="954107"/>
          </a:xfrm>
          <a:prstGeom prst="rect">
            <a:avLst/>
          </a:prstGeom>
        </p:spPr>
        <p:txBody>
          <a:bodyPr wrap="square">
            <a:spAutoFit/>
          </a:bodyPr>
          <a:lstStyle/>
          <a:p>
            <a:pPr algn="just"/>
            <a:r>
              <a:rPr lang="it-IT" sz="2800" baseline="30000" dirty="0"/>
              <a:t>esercizio poco utile alla gestione della nostra esperienza.  </a:t>
            </a:r>
          </a:p>
          <a:p>
            <a:pPr algn="just"/>
            <a:endParaRPr lang="it-IT" sz="2800" b="1" baseline="30000" dirty="0"/>
          </a:p>
          <a:p>
            <a:pPr algn="just"/>
            <a:r>
              <a:rPr lang="it-IT" sz="2800" b="1" baseline="30000" dirty="0"/>
              <a:t>la conoscenza è più facile da valutare e da gestire.</a:t>
            </a:r>
            <a:endParaRPr lang="en-US" sz="2800" b="1" baseline="30000" dirty="0"/>
          </a:p>
        </p:txBody>
      </p:sp>
      <p:pic>
        <p:nvPicPr>
          <p:cNvPr id="10" name="Picture 9" descr="babbui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250" y="1808448"/>
            <a:ext cx="3603459" cy="3241105"/>
          </a:xfrm>
          <a:prstGeom prst="rect">
            <a:avLst/>
          </a:prstGeom>
        </p:spPr>
      </p:pic>
      <p:sp>
        <p:nvSpPr>
          <p:cNvPr id="8" name="Rectangle 7"/>
          <p:cNvSpPr>
            <a:spLocks noChangeArrowheads="1"/>
          </p:cNvSpPr>
          <p:nvPr/>
        </p:nvSpPr>
        <p:spPr bwMode="auto">
          <a:xfrm>
            <a:off x="4188314" y="260648"/>
            <a:ext cx="43043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b="1" dirty="0">
                <a:solidFill>
                  <a:srgbClr val="000000"/>
                </a:solidFill>
                <a:cs typeface="Comic Sans MS" charset="0"/>
              </a:rPr>
              <a:t>Conoscere e Comprendere</a:t>
            </a:r>
            <a:endParaRPr lang="it-IT" dirty="0">
              <a:solidFill>
                <a:srgbClr val="000000"/>
              </a:solidFill>
              <a:cs typeface="Comic Sans MS" charset="0"/>
            </a:endParaRPr>
          </a:p>
        </p:txBody>
      </p:sp>
    </p:spTree>
    <p:extLst>
      <p:ext uri="{BB962C8B-B14F-4D97-AF65-F5344CB8AC3E}">
        <p14:creationId xmlns:p14="http://schemas.microsoft.com/office/powerpoint/2010/main" val="20910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194h-water-drop-hd-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73" y="1609811"/>
            <a:ext cx="6791850" cy="3060572"/>
          </a:xfrm>
          <a:prstGeom prst="rect">
            <a:avLst/>
          </a:prstGeom>
        </p:spPr>
      </p:pic>
      <p:sp>
        <p:nvSpPr>
          <p:cNvPr id="5" name="TextBox 4"/>
          <p:cNvSpPr txBox="1"/>
          <p:nvPr/>
        </p:nvSpPr>
        <p:spPr>
          <a:xfrm>
            <a:off x="4805484" y="2241007"/>
            <a:ext cx="2581028" cy="584269"/>
          </a:xfrm>
          <a:prstGeom prst="ellipse">
            <a:avLst/>
          </a:prstGeom>
          <a:noFill/>
          <a:ln>
            <a:solidFill>
              <a:schemeClr val="tx1"/>
            </a:solidFill>
            <a:prstDash val="dash"/>
          </a:ln>
        </p:spPr>
        <p:txBody>
          <a:bodyPr wrap="square" rtlCol="0">
            <a:spAutoFit/>
          </a:bodyPr>
          <a:lstStyle/>
          <a:p>
            <a:r>
              <a:rPr lang="en-US" dirty="0"/>
              <a:t>  </a:t>
            </a:r>
            <a:r>
              <a:rPr lang="it-IT" sz="2100" dirty="0"/>
              <a:t>conoscenza</a:t>
            </a:r>
          </a:p>
        </p:txBody>
      </p:sp>
      <p:sp>
        <p:nvSpPr>
          <p:cNvPr id="6" name="Rectangle 5"/>
          <p:cNvSpPr/>
          <p:nvPr/>
        </p:nvSpPr>
        <p:spPr>
          <a:xfrm>
            <a:off x="3000224" y="3899189"/>
            <a:ext cx="6191548" cy="692497"/>
          </a:xfrm>
          <a:prstGeom prst="rect">
            <a:avLst/>
          </a:prstGeom>
          <a:noFill/>
        </p:spPr>
        <p:txBody>
          <a:bodyPr wrap="square" lIns="68580" tIns="34290" rIns="68580" bIns="34290">
            <a:spAutoFit/>
          </a:bodyPr>
          <a:lstStyle/>
          <a:p>
            <a:pPr algn="ctr"/>
            <a:r>
              <a:rPr lang="it-IT" sz="405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comprensione</a:t>
            </a:r>
          </a:p>
        </p:txBody>
      </p:sp>
      <p:sp>
        <p:nvSpPr>
          <p:cNvPr id="7" name="Rectangle 6"/>
          <p:cNvSpPr/>
          <p:nvPr/>
        </p:nvSpPr>
        <p:spPr>
          <a:xfrm>
            <a:off x="1991544" y="5193253"/>
            <a:ext cx="8812530" cy="738664"/>
          </a:xfrm>
          <a:prstGeom prst="rect">
            <a:avLst/>
          </a:prstGeom>
        </p:spPr>
        <p:txBody>
          <a:bodyPr wrap="square">
            <a:spAutoFit/>
          </a:bodyPr>
          <a:lstStyle/>
          <a:p>
            <a:r>
              <a:rPr lang="it-IT" sz="2100" b="1" dirty="0"/>
              <a:t>conoscenza senza la comprensione, o comprensione senza conoscenza? </a:t>
            </a:r>
          </a:p>
          <a:p>
            <a:endParaRPr lang="it-IT" sz="2100" b="1" dirty="0"/>
          </a:p>
        </p:txBody>
      </p:sp>
      <p:sp>
        <p:nvSpPr>
          <p:cNvPr id="2" name="TextBox 1"/>
          <p:cNvSpPr txBox="1"/>
          <p:nvPr/>
        </p:nvSpPr>
        <p:spPr>
          <a:xfrm>
            <a:off x="2032633" y="794806"/>
            <a:ext cx="8383847" cy="707886"/>
          </a:xfrm>
          <a:prstGeom prst="rect">
            <a:avLst/>
          </a:prstGeom>
          <a:noFill/>
        </p:spPr>
        <p:txBody>
          <a:bodyPr wrap="square" rtlCol="0">
            <a:spAutoFit/>
          </a:bodyPr>
          <a:lstStyle/>
          <a:p>
            <a:r>
              <a:rPr lang="it-IT" sz="2000" dirty="0"/>
              <a:t>La comprensione deriva dall’integrazione delle conoscenze nel momento in cui il soggetto e l’oggetto si ricongiungono nella loro naturale interconnessione. </a:t>
            </a:r>
          </a:p>
        </p:txBody>
      </p:sp>
      <p:sp>
        <p:nvSpPr>
          <p:cNvPr id="8" name="Rectangle 7">
            <a:extLst>
              <a:ext uri="{FF2B5EF4-FFF2-40B4-BE49-F238E27FC236}">
                <a16:creationId xmlns:a16="http://schemas.microsoft.com/office/drawing/2014/main" id="{39B0D3CB-DF2E-AA46-8F97-0C2FED7CFA1C}"/>
              </a:ext>
            </a:extLst>
          </p:cNvPr>
          <p:cNvSpPr>
            <a:spLocks noChangeArrowheads="1"/>
          </p:cNvSpPr>
          <p:nvPr/>
        </p:nvSpPr>
        <p:spPr bwMode="auto">
          <a:xfrm>
            <a:off x="4188314" y="260648"/>
            <a:ext cx="43043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b="1" dirty="0">
                <a:solidFill>
                  <a:srgbClr val="000000"/>
                </a:solidFill>
                <a:cs typeface="Comic Sans MS" charset="0"/>
              </a:rPr>
              <a:t>Conoscere e Comprendere</a:t>
            </a:r>
            <a:endParaRPr lang="it-IT" dirty="0">
              <a:solidFill>
                <a:srgbClr val="000000"/>
              </a:solidFill>
              <a:cs typeface="Comic Sans MS" charset="0"/>
            </a:endParaRPr>
          </a:p>
        </p:txBody>
      </p:sp>
    </p:spTree>
    <p:extLst>
      <p:ext uri="{BB962C8B-B14F-4D97-AF65-F5344CB8AC3E}">
        <p14:creationId xmlns:p14="http://schemas.microsoft.com/office/powerpoint/2010/main" val="11249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2">
            <a:extLst>
              <a:ext uri="{FF2B5EF4-FFF2-40B4-BE49-F238E27FC236}">
                <a16:creationId xmlns:a16="http://schemas.microsoft.com/office/drawing/2014/main" id="{23ED6481-D846-3C4F-9FF8-04E7683CA6BE}"/>
              </a:ext>
            </a:extLst>
          </p:cNvPr>
          <p:cNvSpPr txBox="1">
            <a:spLocks noChangeArrowheads="1"/>
          </p:cNvSpPr>
          <p:nvPr/>
        </p:nvSpPr>
        <p:spPr bwMode="auto">
          <a:xfrm>
            <a:off x="1828800" y="306388"/>
            <a:ext cx="845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it-IT" b="1" dirty="0">
                <a:latin typeface="Comic Sans MS" panose="030F0902030302020204" pitchFamily="66" charset="0"/>
              </a:rPr>
              <a:t>PROPOSIZIONE DI BASE DELL</a:t>
            </a:r>
            <a:r>
              <a:rPr lang="ja-JP" altLang="it-IT" b="1">
                <a:latin typeface="Comic Sans MS" panose="030F0902030302020204" pitchFamily="66" charset="0"/>
              </a:rPr>
              <a:t>’</a:t>
            </a:r>
            <a:r>
              <a:rPr lang="it-IT" altLang="ja-JP" b="1" dirty="0">
                <a:latin typeface="Comic Sans MS" panose="030F0902030302020204" pitchFamily="66" charset="0"/>
              </a:rPr>
              <a:t>ECONOMIA</a:t>
            </a:r>
          </a:p>
          <a:p>
            <a:pPr algn="just" eaLnBrk="1" hangingPunct="1"/>
            <a:endParaRPr lang="it-IT" altLang="it-IT" b="1" dirty="0">
              <a:latin typeface="Comic Sans MS" panose="030F0902030302020204" pitchFamily="66" charset="0"/>
            </a:endParaRPr>
          </a:p>
          <a:p>
            <a:pPr algn="just" eaLnBrk="1" hangingPunct="1"/>
            <a:r>
              <a:rPr lang="it-IT" altLang="it-IT" b="1" i="1" dirty="0">
                <a:latin typeface="Comic Sans MS" panose="030F0902030302020204" pitchFamily="66" charset="0"/>
              </a:rPr>
              <a:t>Per soddisfare i propri bisogni le persone, aggregate in istituti, svolgono l’</a:t>
            </a:r>
            <a:r>
              <a:rPr lang="it-IT" altLang="ja-JP" b="1" i="1" dirty="0">
                <a:latin typeface="Comic Sans MS" panose="030F0902030302020204" pitchFamily="66" charset="0"/>
              </a:rPr>
              <a:t>attività economica impiegando i fattori di produzione.</a:t>
            </a:r>
          </a:p>
          <a:p>
            <a:pPr algn="just" eaLnBrk="1" hangingPunct="1"/>
            <a:endParaRPr lang="it-IT" altLang="it-IT" b="1" i="1" dirty="0">
              <a:latin typeface="Comic Sans MS" panose="030F0902030302020204" pitchFamily="66" charset="0"/>
            </a:endParaRPr>
          </a:p>
          <a:p>
            <a:pPr algn="just" eaLnBrk="1" hangingPunct="1"/>
            <a:endParaRPr lang="it-IT" altLang="it-IT" b="1" dirty="0">
              <a:latin typeface="Times New Roman" panose="02020603050405020304" pitchFamily="18" charset="0"/>
            </a:endParaRPr>
          </a:p>
        </p:txBody>
      </p:sp>
      <p:grpSp>
        <p:nvGrpSpPr>
          <p:cNvPr id="2" name="Group 9">
            <a:extLst>
              <a:ext uri="{FF2B5EF4-FFF2-40B4-BE49-F238E27FC236}">
                <a16:creationId xmlns:a16="http://schemas.microsoft.com/office/drawing/2014/main" id="{063BCBCF-114D-7848-9A49-E8BD1D246442}"/>
              </a:ext>
            </a:extLst>
          </p:cNvPr>
          <p:cNvGrpSpPr>
            <a:grpSpLocks/>
          </p:cNvGrpSpPr>
          <p:nvPr/>
        </p:nvGrpSpPr>
        <p:grpSpPr bwMode="auto">
          <a:xfrm>
            <a:off x="1981200" y="2744788"/>
            <a:ext cx="7543800" cy="3276600"/>
            <a:chOff x="288" y="1728"/>
            <a:chExt cx="4752" cy="2064"/>
          </a:xfrm>
        </p:grpSpPr>
        <p:pic>
          <p:nvPicPr>
            <p:cNvPr id="8195" name="Picture 4" descr="BD00028_">
              <a:extLst>
                <a:ext uri="{FF2B5EF4-FFF2-40B4-BE49-F238E27FC236}">
                  <a16:creationId xmlns:a16="http://schemas.microsoft.com/office/drawing/2014/main" id="{F09C0CC1-E843-9E48-A376-AF24A99B0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 y="1728"/>
              <a:ext cx="196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a:extLst>
                <a:ext uri="{FF2B5EF4-FFF2-40B4-BE49-F238E27FC236}">
                  <a16:creationId xmlns:a16="http://schemas.microsoft.com/office/drawing/2014/main" id="{51DD81A0-92CF-CD46-8773-BD6F3F6A3AD3}"/>
                </a:ext>
              </a:extLst>
            </p:cNvPr>
            <p:cNvSpPr txBox="1">
              <a:spLocks noChangeArrowheads="1"/>
            </p:cNvSpPr>
            <p:nvPr/>
          </p:nvSpPr>
          <p:spPr bwMode="auto">
            <a:xfrm>
              <a:off x="288" y="2181"/>
              <a:ext cx="2544"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it-IT" altLang="it-IT">
                  <a:latin typeface="Comic Sans MS" panose="030F0902030302020204" pitchFamily="66" charset="0"/>
                </a:rPr>
                <a:t>Bisogni </a:t>
              </a:r>
            </a:p>
            <a:p>
              <a:pPr algn="just" eaLnBrk="1" hangingPunct="1"/>
              <a:r>
                <a:rPr lang="it-IT" altLang="it-IT">
                  <a:latin typeface="Comic Sans MS" panose="030F0902030302020204" pitchFamily="66" charset="0"/>
                </a:rPr>
                <a:t>Attività economica</a:t>
              </a:r>
            </a:p>
            <a:p>
              <a:pPr algn="just" eaLnBrk="1" hangingPunct="1"/>
              <a:r>
                <a:rPr lang="it-IT" altLang="it-IT">
                  <a:latin typeface="Comic Sans MS" panose="030F0902030302020204" pitchFamily="66" charset="0"/>
                </a:rPr>
                <a:t>Istituti </a:t>
              </a:r>
            </a:p>
            <a:p>
              <a:pPr algn="just" eaLnBrk="1" hangingPunct="1"/>
              <a:r>
                <a:rPr lang="it-IT" altLang="it-IT">
                  <a:latin typeface="Comic Sans MS" panose="030F0902030302020204" pitchFamily="66" charset="0"/>
                </a:rPr>
                <a:t>Fattori di produzione</a:t>
              </a:r>
            </a:p>
          </p:txBody>
        </p:sp>
      </p:grpSp>
    </p:spTree>
    <p:extLst>
      <p:ext uri="{BB962C8B-B14F-4D97-AF65-F5344CB8AC3E}">
        <p14:creationId xmlns:p14="http://schemas.microsoft.com/office/powerpoint/2010/main" val="646846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a:extLst>
              <a:ext uri="{FF2B5EF4-FFF2-40B4-BE49-F238E27FC236}">
                <a16:creationId xmlns:a16="http://schemas.microsoft.com/office/drawing/2014/main" id="{F81CF287-B212-0345-8423-C434AFAB9040}"/>
              </a:ext>
            </a:extLst>
          </p:cNvPr>
          <p:cNvSpPr txBox="1">
            <a:spLocks noChangeArrowheads="1"/>
          </p:cNvSpPr>
          <p:nvPr/>
        </p:nvSpPr>
        <p:spPr bwMode="auto">
          <a:xfrm>
            <a:off x="2711450" y="115888"/>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it-IT" altLang="it-IT" sz="2000" dirty="0">
                <a:latin typeface="Comic Sans MS" panose="030F0902030302020204" pitchFamily="66" charset="0"/>
              </a:rPr>
              <a:t>PERSONE</a:t>
            </a:r>
          </a:p>
          <a:p>
            <a:pPr algn="ctr" eaLnBrk="1" hangingPunct="1"/>
            <a:r>
              <a:rPr lang="it-IT" altLang="it-IT" sz="2000" dirty="0">
                <a:latin typeface="Comic Sans MS" panose="030F0902030302020204" pitchFamily="66" charset="0"/>
              </a:rPr>
              <a:t> (Istituti)</a:t>
            </a:r>
            <a:r>
              <a:rPr lang="it-IT" altLang="it-IT" sz="2000" dirty="0">
                <a:latin typeface="Times New Roman" panose="02020603050405020304" pitchFamily="18" charset="0"/>
              </a:rPr>
              <a:t> </a:t>
            </a:r>
          </a:p>
        </p:txBody>
      </p:sp>
      <p:grpSp>
        <p:nvGrpSpPr>
          <p:cNvPr id="2" name="Group 31">
            <a:extLst>
              <a:ext uri="{FF2B5EF4-FFF2-40B4-BE49-F238E27FC236}">
                <a16:creationId xmlns:a16="http://schemas.microsoft.com/office/drawing/2014/main" id="{A1797C6B-7328-654E-8A59-52739ECCFDD5}"/>
              </a:ext>
            </a:extLst>
          </p:cNvPr>
          <p:cNvGrpSpPr>
            <a:grpSpLocks/>
          </p:cNvGrpSpPr>
          <p:nvPr/>
        </p:nvGrpSpPr>
        <p:grpSpPr bwMode="auto">
          <a:xfrm>
            <a:off x="4943475" y="333375"/>
            <a:ext cx="4572000" cy="457200"/>
            <a:chOff x="2592" y="480"/>
            <a:chExt cx="2880" cy="288"/>
          </a:xfrm>
        </p:grpSpPr>
        <p:sp>
          <p:nvSpPr>
            <p:cNvPr id="10253" name="Text Box 6">
              <a:extLst>
                <a:ext uri="{FF2B5EF4-FFF2-40B4-BE49-F238E27FC236}">
                  <a16:creationId xmlns:a16="http://schemas.microsoft.com/office/drawing/2014/main" id="{EC06AD8A-8BB3-3444-B7BA-855BAB588EEB}"/>
                </a:ext>
              </a:extLst>
            </p:cNvPr>
            <p:cNvSpPr txBox="1">
              <a:spLocks noChangeArrowheads="1"/>
            </p:cNvSpPr>
            <p:nvPr/>
          </p:nvSpPr>
          <p:spPr bwMode="auto">
            <a:xfrm>
              <a:off x="4368" y="480"/>
              <a:ext cx="11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a:latin typeface="Comic Sans MS" panose="030F0902030302020204" pitchFamily="66" charset="0"/>
                </a:rPr>
                <a:t>BISOGNI</a:t>
              </a:r>
            </a:p>
          </p:txBody>
        </p:sp>
        <p:sp>
          <p:nvSpPr>
            <p:cNvPr id="10254" name="AutoShape 11">
              <a:extLst>
                <a:ext uri="{FF2B5EF4-FFF2-40B4-BE49-F238E27FC236}">
                  <a16:creationId xmlns:a16="http://schemas.microsoft.com/office/drawing/2014/main" id="{FBE5701A-32C3-C746-AAB9-45DEE933B198}"/>
                </a:ext>
              </a:extLst>
            </p:cNvPr>
            <p:cNvSpPr>
              <a:spLocks noChangeArrowheads="1"/>
            </p:cNvSpPr>
            <p:nvPr/>
          </p:nvSpPr>
          <p:spPr bwMode="auto">
            <a:xfrm>
              <a:off x="2592" y="528"/>
              <a:ext cx="1311" cy="240"/>
            </a:xfrm>
            <a:prstGeom prst="rightArrow">
              <a:avLst>
                <a:gd name="adj1" fmla="val 50000"/>
                <a:gd name="adj2" fmla="val 13656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it-IT"/>
            </a:p>
          </p:txBody>
        </p:sp>
      </p:grpSp>
      <p:grpSp>
        <p:nvGrpSpPr>
          <p:cNvPr id="3" name="Group 32">
            <a:extLst>
              <a:ext uri="{FF2B5EF4-FFF2-40B4-BE49-F238E27FC236}">
                <a16:creationId xmlns:a16="http://schemas.microsoft.com/office/drawing/2014/main" id="{DFC2C122-1BA9-EC4F-83B4-0B1ED0DCF89C}"/>
              </a:ext>
            </a:extLst>
          </p:cNvPr>
          <p:cNvGrpSpPr>
            <a:grpSpLocks/>
          </p:cNvGrpSpPr>
          <p:nvPr/>
        </p:nvGrpSpPr>
        <p:grpSpPr bwMode="auto">
          <a:xfrm>
            <a:off x="8183564" y="1196976"/>
            <a:ext cx="1368425" cy="2563813"/>
            <a:chOff x="4416" y="1008"/>
            <a:chExt cx="1104" cy="1818"/>
          </a:xfrm>
        </p:grpSpPr>
        <p:sp>
          <p:nvSpPr>
            <p:cNvPr id="10251" name="Text Box 8">
              <a:extLst>
                <a:ext uri="{FF2B5EF4-FFF2-40B4-BE49-F238E27FC236}">
                  <a16:creationId xmlns:a16="http://schemas.microsoft.com/office/drawing/2014/main" id="{FAB45B8C-CFA1-9A45-890E-627019168532}"/>
                </a:ext>
              </a:extLst>
            </p:cNvPr>
            <p:cNvSpPr txBox="1">
              <a:spLocks noChangeArrowheads="1"/>
            </p:cNvSpPr>
            <p:nvPr/>
          </p:nvSpPr>
          <p:spPr bwMode="auto">
            <a:xfrm>
              <a:off x="4416" y="2544"/>
              <a:ext cx="110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a:latin typeface="Comic Sans MS" panose="030F0902030302020204" pitchFamily="66" charset="0"/>
                </a:rPr>
                <a:t>RISORSE</a:t>
              </a:r>
            </a:p>
          </p:txBody>
        </p:sp>
        <p:sp>
          <p:nvSpPr>
            <p:cNvPr id="10252" name="AutoShape 12">
              <a:extLst>
                <a:ext uri="{FF2B5EF4-FFF2-40B4-BE49-F238E27FC236}">
                  <a16:creationId xmlns:a16="http://schemas.microsoft.com/office/drawing/2014/main" id="{E0AC514E-3C0D-264C-AFFF-6CF01ACF4B0C}"/>
                </a:ext>
              </a:extLst>
            </p:cNvPr>
            <p:cNvSpPr>
              <a:spLocks noChangeArrowheads="1"/>
            </p:cNvSpPr>
            <p:nvPr/>
          </p:nvSpPr>
          <p:spPr bwMode="auto">
            <a:xfrm flipV="1">
              <a:off x="4704" y="1008"/>
              <a:ext cx="288" cy="1008"/>
            </a:xfrm>
            <a:prstGeom prst="downArrow">
              <a:avLst>
                <a:gd name="adj1" fmla="val 50000"/>
                <a:gd name="adj2" fmla="val 875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it-IT"/>
            </a:p>
          </p:txBody>
        </p:sp>
      </p:grpSp>
      <p:sp>
        <p:nvSpPr>
          <p:cNvPr id="6159" name="Text Box 15">
            <a:extLst>
              <a:ext uri="{FF2B5EF4-FFF2-40B4-BE49-F238E27FC236}">
                <a16:creationId xmlns:a16="http://schemas.microsoft.com/office/drawing/2014/main" id="{82F4B63D-321A-3C4B-AC0C-0E13B678800F}"/>
              </a:ext>
            </a:extLst>
          </p:cNvPr>
          <p:cNvSpPr txBox="1">
            <a:spLocks noChangeArrowheads="1"/>
          </p:cNvSpPr>
          <p:nvPr/>
        </p:nvSpPr>
        <p:spPr bwMode="auto">
          <a:xfrm>
            <a:off x="1847850" y="3933825"/>
            <a:ext cx="861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it-IT" altLang="it-IT" sz="1400" b="1" dirty="0">
                <a:latin typeface="+mn-lt"/>
              </a:rPr>
              <a:t>L</a:t>
            </a:r>
            <a:r>
              <a:rPr lang="ja-JP" altLang="it-IT" sz="1400" b="1">
                <a:latin typeface="+mn-lt"/>
              </a:rPr>
              <a:t>’</a:t>
            </a:r>
            <a:r>
              <a:rPr lang="it-IT" altLang="ja-JP" sz="1400" b="1" dirty="0">
                <a:latin typeface="+mn-lt"/>
              </a:rPr>
              <a:t> </a:t>
            </a:r>
            <a:r>
              <a:rPr lang="it-IT" altLang="ja-JP" sz="1400" b="1" dirty="0">
                <a:solidFill>
                  <a:schemeClr val="accent1"/>
                </a:solidFill>
                <a:latin typeface="+mn-lt"/>
              </a:rPr>
              <a:t>ATTIVITA</a:t>
            </a:r>
            <a:r>
              <a:rPr lang="ja-JP" altLang="it-IT" sz="1400" b="1">
                <a:solidFill>
                  <a:schemeClr val="accent1"/>
                </a:solidFill>
                <a:latin typeface="+mn-lt"/>
              </a:rPr>
              <a:t>’</a:t>
            </a:r>
            <a:r>
              <a:rPr lang="it-IT" altLang="ja-JP" sz="1400" b="1" dirty="0">
                <a:solidFill>
                  <a:schemeClr val="accent1"/>
                </a:solidFill>
                <a:latin typeface="+mn-lt"/>
              </a:rPr>
              <a:t> ECONOMICA</a:t>
            </a:r>
            <a:r>
              <a:rPr lang="it-IT" altLang="ja-JP" sz="1400" b="1" dirty="0">
                <a:latin typeface="+mn-lt"/>
              </a:rPr>
              <a:t> E</a:t>
            </a:r>
            <a:r>
              <a:rPr lang="ja-JP" altLang="it-IT" sz="1400" b="1">
                <a:latin typeface="+mn-lt"/>
              </a:rPr>
              <a:t>’</a:t>
            </a:r>
            <a:r>
              <a:rPr lang="it-IT" altLang="ja-JP" sz="1400" b="1" dirty="0">
                <a:latin typeface="+mn-lt"/>
              </a:rPr>
              <a:t> UN</a:t>
            </a:r>
            <a:r>
              <a:rPr lang="ja-JP" altLang="it-IT" sz="1400" b="1">
                <a:latin typeface="+mn-lt"/>
              </a:rPr>
              <a:t>’</a:t>
            </a:r>
            <a:r>
              <a:rPr lang="it-IT" altLang="ja-JP" sz="1400" b="1" dirty="0">
                <a:latin typeface="+mn-lt"/>
              </a:rPr>
              <a:t>ATTIVITA</a:t>
            </a:r>
            <a:r>
              <a:rPr lang="ja-JP" altLang="it-IT" sz="1400" b="1">
                <a:latin typeface="+mn-lt"/>
              </a:rPr>
              <a:t>’</a:t>
            </a:r>
            <a:r>
              <a:rPr lang="it-IT" altLang="ja-JP" sz="1400" b="1" dirty="0">
                <a:latin typeface="+mn-lt"/>
              </a:rPr>
              <a:t> DI INTERMEDIAZIONE TRA LE RISORSE SCARSE E IL SODDISFACIMENTO DEI MUTEVOLI ED ILLIMITATI BISOGNI UMANI</a:t>
            </a:r>
          </a:p>
          <a:p>
            <a:pPr algn="just" eaLnBrk="1" hangingPunct="1"/>
            <a:r>
              <a:rPr lang="it-IT" altLang="it-IT" sz="1400" b="1" dirty="0">
                <a:latin typeface="+mn-lt"/>
              </a:rPr>
              <a:t>ESSA SI MANIFESTA NELL</a:t>
            </a:r>
            <a:r>
              <a:rPr lang="ja-JP" altLang="it-IT" sz="1400" b="1">
                <a:latin typeface="+mn-lt"/>
              </a:rPr>
              <a:t>’</a:t>
            </a:r>
            <a:r>
              <a:rPr lang="it-IT" altLang="ja-JP" sz="1400" b="1" dirty="0">
                <a:latin typeface="+mn-lt"/>
              </a:rPr>
              <a:t> </a:t>
            </a:r>
            <a:r>
              <a:rPr lang="it-IT" altLang="ja-JP" sz="1400" b="1" dirty="0">
                <a:solidFill>
                  <a:schemeClr val="accent1"/>
                </a:solidFill>
                <a:latin typeface="+mn-lt"/>
              </a:rPr>
              <a:t>ATTIVITA</a:t>
            </a:r>
            <a:r>
              <a:rPr lang="ja-JP" altLang="it-IT" sz="1400" b="1">
                <a:solidFill>
                  <a:schemeClr val="accent1"/>
                </a:solidFill>
                <a:latin typeface="+mn-lt"/>
              </a:rPr>
              <a:t>’</a:t>
            </a:r>
            <a:r>
              <a:rPr lang="it-IT" altLang="ja-JP" sz="1400" b="1" dirty="0">
                <a:solidFill>
                  <a:schemeClr val="accent1"/>
                </a:solidFill>
                <a:latin typeface="+mn-lt"/>
              </a:rPr>
              <a:t> DI PRODUZIONE E DI CONSUMO DI BENI ECONOMICI</a:t>
            </a:r>
            <a:endParaRPr lang="it-IT" altLang="it-IT" sz="1400" b="1" dirty="0">
              <a:solidFill>
                <a:schemeClr val="accent1"/>
              </a:solidFill>
              <a:latin typeface="+mn-lt"/>
            </a:endParaRPr>
          </a:p>
        </p:txBody>
      </p:sp>
      <p:grpSp>
        <p:nvGrpSpPr>
          <p:cNvPr id="6" name="Gruppo 5">
            <a:extLst>
              <a:ext uri="{FF2B5EF4-FFF2-40B4-BE49-F238E27FC236}">
                <a16:creationId xmlns:a16="http://schemas.microsoft.com/office/drawing/2014/main" id="{B28DB7DB-BB6C-7F4A-89F4-9E28776D5040}"/>
              </a:ext>
            </a:extLst>
          </p:cNvPr>
          <p:cNvGrpSpPr/>
          <p:nvPr/>
        </p:nvGrpSpPr>
        <p:grpSpPr>
          <a:xfrm>
            <a:off x="2135561" y="1052513"/>
            <a:ext cx="5368621" cy="2519362"/>
            <a:chOff x="611560" y="1052513"/>
            <a:chExt cx="5368621" cy="2519362"/>
          </a:xfrm>
        </p:grpSpPr>
        <p:sp>
          <p:nvSpPr>
            <p:cNvPr id="10248" name="AutoShape 13">
              <a:extLst>
                <a:ext uri="{FF2B5EF4-FFF2-40B4-BE49-F238E27FC236}">
                  <a16:creationId xmlns:a16="http://schemas.microsoft.com/office/drawing/2014/main" id="{B4378FDF-B6AA-8E40-8FB0-ECA414B1EFE5}"/>
                </a:ext>
              </a:extLst>
            </p:cNvPr>
            <p:cNvSpPr>
              <a:spLocks noChangeArrowheads="1"/>
            </p:cNvSpPr>
            <p:nvPr/>
          </p:nvSpPr>
          <p:spPr bwMode="auto">
            <a:xfrm>
              <a:off x="4134751" y="3201381"/>
              <a:ext cx="1761596" cy="370494"/>
            </a:xfrm>
            <a:prstGeom prst="rightArrow">
              <a:avLst>
                <a:gd name="adj1" fmla="val 50000"/>
                <a:gd name="adj2" fmla="val 135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it-IT"/>
            </a:p>
          </p:txBody>
        </p:sp>
        <p:grpSp>
          <p:nvGrpSpPr>
            <p:cNvPr id="5" name="Gruppo 4">
              <a:extLst>
                <a:ext uri="{FF2B5EF4-FFF2-40B4-BE49-F238E27FC236}">
                  <a16:creationId xmlns:a16="http://schemas.microsoft.com/office/drawing/2014/main" id="{8AE449E3-35D6-B84A-B806-EBEA627F8FD9}"/>
                </a:ext>
              </a:extLst>
            </p:cNvPr>
            <p:cNvGrpSpPr/>
            <p:nvPr/>
          </p:nvGrpSpPr>
          <p:grpSpPr>
            <a:xfrm>
              <a:off x="611560" y="1052513"/>
              <a:ext cx="5368621" cy="2471507"/>
              <a:chOff x="611560" y="1052513"/>
              <a:chExt cx="5368621" cy="2471507"/>
            </a:xfrm>
          </p:grpSpPr>
          <p:sp>
            <p:nvSpPr>
              <p:cNvPr id="10247" name="Text Box 7">
                <a:extLst>
                  <a:ext uri="{FF2B5EF4-FFF2-40B4-BE49-F238E27FC236}">
                    <a16:creationId xmlns:a16="http://schemas.microsoft.com/office/drawing/2014/main" id="{B9015331-5C91-7E42-9EE4-1D123F4438EE}"/>
                  </a:ext>
                </a:extLst>
              </p:cNvPr>
              <p:cNvSpPr txBox="1">
                <a:spLocks noChangeArrowheads="1"/>
              </p:cNvSpPr>
              <p:nvPr/>
            </p:nvSpPr>
            <p:spPr bwMode="auto">
              <a:xfrm>
                <a:off x="611560" y="3127282"/>
                <a:ext cx="3457947" cy="39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it-IT" altLang="it-IT" sz="2000">
                    <a:latin typeface="Comic Sans MS" panose="030F0902030302020204" pitchFamily="66" charset="0"/>
                  </a:rPr>
                  <a:t>ATTIVITÀ ECONOMICA</a:t>
                </a:r>
              </a:p>
            </p:txBody>
          </p:sp>
          <p:sp>
            <p:nvSpPr>
              <p:cNvPr id="10249" name="AutoShape 14">
                <a:extLst>
                  <a:ext uri="{FF2B5EF4-FFF2-40B4-BE49-F238E27FC236}">
                    <a16:creationId xmlns:a16="http://schemas.microsoft.com/office/drawing/2014/main" id="{B24911C3-002E-9D49-A879-12C3B15A05A1}"/>
                  </a:ext>
                </a:extLst>
              </p:cNvPr>
              <p:cNvSpPr>
                <a:spLocks noChangeArrowheads="1"/>
              </p:cNvSpPr>
              <p:nvPr/>
            </p:nvSpPr>
            <p:spPr bwMode="auto">
              <a:xfrm>
                <a:off x="1655469" y="1052513"/>
                <a:ext cx="391466" cy="1556077"/>
              </a:xfrm>
              <a:prstGeom prst="downArrow">
                <a:avLst>
                  <a:gd name="adj1" fmla="val 50000"/>
                  <a:gd name="adj2" fmla="val 87500"/>
                </a:avLst>
              </a:prstGeom>
              <a:solidFill>
                <a:srgbClr val="0033CC"/>
              </a:solidFill>
              <a:ln>
                <a:noFill/>
              </a:ln>
              <a:extLst>
                <a:ext uri="{91240B29-F687-4F45-9708-019B960494DF}">
                  <a14:hiddenLine xmlns:a14="http://schemas.microsoft.com/office/drawing/2010/main" w="38100">
                    <a:solidFill>
                      <a:srgbClr val="000000"/>
                    </a:solidFill>
                    <a:prstDash val="dashDot"/>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it-IT"/>
              </a:p>
            </p:txBody>
          </p:sp>
          <p:pic>
            <p:nvPicPr>
              <p:cNvPr id="16" name="Picture 19" descr="mammabimbo.jpg">
                <a:extLst>
                  <a:ext uri="{FF2B5EF4-FFF2-40B4-BE49-F238E27FC236}">
                    <a16:creationId xmlns:a16="http://schemas.microsoft.com/office/drawing/2014/main" id="{88C2AE88-0801-5540-A0B4-FAE946263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314" y="1171596"/>
                <a:ext cx="2582867" cy="1720836"/>
              </a:xfrm>
              <a:prstGeom prst="rect">
                <a:avLst/>
              </a:prstGeom>
            </p:spPr>
          </p:pic>
        </p:grpSp>
      </p:grpSp>
    </p:spTree>
    <p:extLst>
      <p:ext uri="{BB962C8B-B14F-4D97-AF65-F5344CB8AC3E}">
        <p14:creationId xmlns:p14="http://schemas.microsoft.com/office/powerpoint/2010/main" val="3291474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ssolve">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59"/>
                                        </p:tgtEl>
                                        <p:attrNameLst>
                                          <p:attrName>style.visibility</p:attrName>
                                        </p:attrNameLst>
                                      </p:cBhvr>
                                      <p:to>
                                        <p:strVal val="visible"/>
                                      </p:to>
                                    </p:set>
                                    <p:animEffect transition="in" filter="dissolve">
                                      <p:cBhvr>
                                        <p:cTn id="26"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33" y="984281"/>
            <a:ext cx="8376672" cy="954107"/>
          </a:xfrm>
          <a:prstGeom prst="rect">
            <a:avLst/>
          </a:prstGeom>
        </p:spPr>
        <p:txBody>
          <a:bodyPr wrap="square">
            <a:spAutoFit/>
          </a:bodyPr>
          <a:lstStyle/>
          <a:p>
            <a:r>
              <a:rPr lang="it-IT" sz="2800" i="1" baseline="30000" dirty="0"/>
              <a:t>Nel nostro agire quotidiano abbiamo ridotto il contenuto della parola economia agli aspetti legati alla finanza e  alla gestione del business. (Frank, 2004)</a:t>
            </a:r>
          </a:p>
          <a:p>
            <a:r>
              <a:rPr lang="it-IT" sz="2800" i="1" baseline="30000" dirty="0"/>
              <a:t> </a:t>
            </a:r>
          </a:p>
        </p:txBody>
      </p:sp>
      <p:sp>
        <p:nvSpPr>
          <p:cNvPr id="7" name="Rectangle 6"/>
          <p:cNvSpPr/>
          <p:nvPr/>
        </p:nvSpPr>
        <p:spPr>
          <a:xfrm>
            <a:off x="1741168" y="4442561"/>
            <a:ext cx="8081009" cy="666849"/>
          </a:xfrm>
          <a:prstGeom prst="rect">
            <a:avLst/>
          </a:prstGeom>
        </p:spPr>
        <p:txBody>
          <a:bodyPr wrap="square">
            <a:spAutoFit/>
          </a:bodyPr>
          <a:lstStyle/>
          <a:p>
            <a:pPr algn="just"/>
            <a:r>
              <a:rPr lang="it-IT" sz="2800" b="1" baseline="30000" dirty="0"/>
              <a:t>Economia come un circuito chiuso di denaro e di risorse silenziosamente depositata nel nostro cervello</a:t>
            </a:r>
            <a:r>
              <a:rPr lang="it-IT" sz="2800" baseline="30000" dirty="0"/>
              <a:t>  (</a:t>
            </a:r>
            <a:r>
              <a:rPr lang="it-IT" sz="2800" baseline="30000" dirty="0" err="1"/>
              <a:t>Dunn</a:t>
            </a:r>
            <a:r>
              <a:rPr lang="it-IT" sz="2800" baseline="30000" dirty="0"/>
              <a:t> e Norton, 2013)</a:t>
            </a:r>
          </a:p>
        </p:txBody>
      </p:sp>
      <p:sp>
        <p:nvSpPr>
          <p:cNvPr id="8" name="Rectangle 7"/>
          <p:cNvSpPr/>
          <p:nvPr/>
        </p:nvSpPr>
        <p:spPr>
          <a:xfrm>
            <a:off x="1697798" y="5324853"/>
            <a:ext cx="8167751" cy="954107"/>
          </a:xfrm>
          <a:prstGeom prst="rect">
            <a:avLst/>
          </a:prstGeom>
        </p:spPr>
        <p:txBody>
          <a:bodyPr wrap="square">
            <a:spAutoFit/>
          </a:bodyPr>
          <a:lstStyle/>
          <a:p>
            <a:pPr algn="just"/>
            <a:r>
              <a:rPr lang="it-IT" sz="2800" baseline="30000" dirty="0"/>
              <a:t>Il nobile proposito dell’economia è stato confuso e inesorabilmente rimpiazzato con l’accumulazione di denaro. </a:t>
            </a:r>
          </a:p>
          <a:p>
            <a:pPr algn="just"/>
            <a:r>
              <a:rPr lang="it-IT" sz="2800" baseline="30000" dirty="0"/>
              <a:t>Confondere i mezzi con il fine. </a:t>
            </a:r>
          </a:p>
        </p:txBody>
      </p:sp>
      <p:pic>
        <p:nvPicPr>
          <p:cNvPr id="9" name="Picture 8" descr="non vedo non sento non par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2" y="1653841"/>
            <a:ext cx="4531280" cy="2680998"/>
          </a:xfrm>
          <a:prstGeom prst="rect">
            <a:avLst/>
          </a:prstGeom>
        </p:spPr>
      </p:pic>
      <p:sp>
        <p:nvSpPr>
          <p:cNvPr id="10" name="Rectangle 9"/>
          <p:cNvSpPr/>
          <p:nvPr/>
        </p:nvSpPr>
        <p:spPr>
          <a:xfrm>
            <a:off x="4157007" y="247446"/>
            <a:ext cx="2583592" cy="369332"/>
          </a:xfrm>
          <a:prstGeom prst="rect">
            <a:avLst/>
          </a:prstGeom>
        </p:spPr>
        <p:txBody>
          <a:bodyPr wrap="none">
            <a:spAutoFit/>
          </a:bodyPr>
          <a:lstStyle/>
          <a:p>
            <a:r>
              <a:rPr lang="en-US" b="1" dirty="0" err="1">
                <a:solidFill>
                  <a:srgbClr val="000000"/>
                </a:solidFill>
                <a:cs typeface="Comic Sans MS" charset="0"/>
              </a:rPr>
              <a:t>Comprendere</a:t>
            </a:r>
            <a:r>
              <a:rPr lang="en-US" b="1" dirty="0">
                <a:solidFill>
                  <a:srgbClr val="000000"/>
                </a:solidFill>
                <a:cs typeface="Comic Sans MS" charset="0"/>
              </a:rPr>
              <a:t> </a:t>
            </a:r>
            <a:r>
              <a:rPr lang="en-US" b="1" dirty="0" err="1">
                <a:solidFill>
                  <a:srgbClr val="000000"/>
                </a:solidFill>
                <a:cs typeface="Comic Sans MS" charset="0"/>
              </a:rPr>
              <a:t>l’economia</a:t>
            </a:r>
            <a:endParaRPr lang="en-US" dirty="0"/>
          </a:p>
        </p:txBody>
      </p:sp>
    </p:spTree>
    <p:extLst>
      <p:ext uri="{BB962C8B-B14F-4D97-AF65-F5344CB8AC3E}">
        <p14:creationId xmlns:p14="http://schemas.microsoft.com/office/powerpoint/2010/main" val="344312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84980" y="1453385"/>
            <a:ext cx="5985246" cy="369332"/>
          </a:xfrm>
          <a:prstGeom prst="rect">
            <a:avLst/>
          </a:prstGeom>
        </p:spPr>
        <p:txBody>
          <a:bodyPr wrap="square">
            <a:spAutoFit/>
          </a:bodyPr>
          <a:lstStyle/>
          <a:p>
            <a:pPr algn="just"/>
            <a:endParaRPr lang="en-US" dirty="0"/>
          </a:p>
        </p:txBody>
      </p:sp>
      <p:sp>
        <p:nvSpPr>
          <p:cNvPr id="9" name="Rectangle 8"/>
          <p:cNvSpPr/>
          <p:nvPr/>
        </p:nvSpPr>
        <p:spPr>
          <a:xfrm>
            <a:off x="2120358" y="1312180"/>
            <a:ext cx="7914491" cy="666849"/>
          </a:xfrm>
          <a:prstGeom prst="rect">
            <a:avLst/>
          </a:prstGeom>
        </p:spPr>
        <p:txBody>
          <a:bodyPr wrap="square">
            <a:spAutoFit/>
          </a:bodyPr>
          <a:lstStyle/>
          <a:p>
            <a:pPr algn="just"/>
            <a:r>
              <a:rPr lang="it-IT" sz="2800" b="1" baseline="30000" dirty="0"/>
              <a:t>L’economia cerca un equilibrio tra due opposti </a:t>
            </a:r>
          </a:p>
          <a:p>
            <a:pPr algn="just"/>
            <a:r>
              <a:rPr lang="it-IT" sz="2800" baseline="30000" dirty="0"/>
              <a:t>riempire un vuoto illimitato utilizzando una quantità finita di risorse. </a:t>
            </a:r>
            <a:endParaRPr lang="en-US" sz="2800" baseline="30000" dirty="0"/>
          </a:p>
        </p:txBody>
      </p:sp>
      <p:pic>
        <p:nvPicPr>
          <p:cNvPr id="11" name="Picture 10"/>
          <p:cNvPicPr>
            <a:picLocks noChangeAspect="1"/>
          </p:cNvPicPr>
          <p:nvPr/>
        </p:nvPicPr>
        <p:blipFill>
          <a:blip r:embed="rId3"/>
          <a:stretch>
            <a:fillRect/>
          </a:stretch>
        </p:blipFill>
        <p:spPr>
          <a:xfrm>
            <a:off x="3146272" y="2404759"/>
            <a:ext cx="5985246" cy="4077841"/>
          </a:xfrm>
          <a:prstGeom prst="rect">
            <a:avLst/>
          </a:prstGeom>
        </p:spPr>
      </p:pic>
      <p:sp>
        <p:nvSpPr>
          <p:cNvPr id="10" name="Rectangle 9"/>
          <p:cNvSpPr/>
          <p:nvPr/>
        </p:nvSpPr>
        <p:spPr>
          <a:xfrm>
            <a:off x="4199903" y="356931"/>
            <a:ext cx="2583592" cy="369332"/>
          </a:xfrm>
          <a:prstGeom prst="rect">
            <a:avLst/>
          </a:prstGeom>
        </p:spPr>
        <p:txBody>
          <a:bodyPr wrap="none">
            <a:spAutoFit/>
          </a:bodyPr>
          <a:lstStyle/>
          <a:p>
            <a:r>
              <a:rPr lang="en-US" b="1" dirty="0" err="1">
                <a:solidFill>
                  <a:srgbClr val="000000"/>
                </a:solidFill>
                <a:cs typeface="Comic Sans MS" charset="0"/>
              </a:rPr>
              <a:t>Comprendere</a:t>
            </a:r>
            <a:r>
              <a:rPr lang="en-US" b="1" dirty="0">
                <a:solidFill>
                  <a:srgbClr val="000000"/>
                </a:solidFill>
                <a:cs typeface="Comic Sans MS" charset="0"/>
              </a:rPr>
              <a:t> </a:t>
            </a:r>
            <a:r>
              <a:rPr lang="en-US" b="1" dirty="0" err="1">
                <a:solidFill>
                  <a:srgbClr val="000000"/>
                </a:solidFill>
                <a:cs typeface="Comic Sans MS" charset="0"/>
              </a:rPr>
              <a:t>l’economia</a:t>
            </a:r>
            <a:endParaRPr lang="en-US" dirty="0"/>
          </a:p>
        </p:txBody>
      </p:sp>
    </p:spTree>
    <p:extLst>
      <p:ext uri="{BB962C8B-B14F-4D97-AF65-F5344CB8AC3E}">
        <p14:creationId xmlns:p14="http://schemas.microsoft.com/office/powerpoint/2010/main" val="34931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33961</TotalTime>
  <Words>4232</Words>
  <Application>Microsoft Macintosh PowerPoint</Application>
  <PresentationFormat>Widescreen</PresentationFormat>
  <Paragraphs>357</Paragraphs>
  <Slides>29</Slides>
  <Notes>21</Notes>
  <HiddenSlides>0</HiddenSlides>
  <MMClips>1</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40" baseType="lpstr">
      <vt:lpstr>Arial</vt:lpstr>
      <vt:lpstr>Calibri</vt:lpstr>
      <vt:lpstr>Calibri Light</vt:lpstr>
      <vt:lpstr>Comic Sans MS</vt:lpstr>
      <vt:lpstr>Copperplate Gothic Bold</vt:lpstr>
      <vt:lpstr>Symbol</vt:lpstr>
      <vt:lpstr>Tahoma</vt:lpstr>
      <vt:lpstr>Times New Roman</vt:lpstr>
      <vt:lpstr>Wingdings</vt:lpstr>
      <vt:lpstr>Tema di Office</vt:lpstr>
      <vt:lpstr>Clip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Definition of International Management</vt:lpstr>
      <vt:lpstr>Presentazione standard di PowerPoint</vt:lpstr>
      <vt:lpstr>Presentazione standard di PowerPoint</vt:lpstr>
      <vt:lpstr>STRATEGIA AZIENDALE</vt:lpstr>
      <vt:lpstr>IL PRINCIPIO DI ECONOMICITA’</vt:lpstr>
      <vt:lpstr>Presentazione standard di PowerPoint</vt:lpstr>
      <vt:lpstr>Presentazione standard di PowerPoint</vt:lpstr>
      <vt:lpstr>Presentazione standard di PowerPoint</vt:lpstr>
      <vt:lpstr>Defining Sustainability </vt:lpstr>
      <vt:lpstr>Business Sustainability  </vt:lpstr>
      <vt:lpstr>Presentazione standard di PowerPoint</vt:lpstr>
      <vt:lpstr>Presentazione standard di PowerPoint</vt:lpstr>
      <vt:lpstr>Le strategie di sviluppo dell’impresa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 e Laura</dc:creator>
  <cp:lastModifiedBy>mario Carrassi</cp:lastModifiedBy>
  <cp:revision>13</cp:revision>
  <dcterms:created xsi:type="dcterms:W3CDTF">2019-05-15T11:38:02Z</dcterms:created>
  <dcterms:modified xsi:type="dcterms:W3CDTF">2022-03-02T14:56:19Z</dcterms:modified>
</cp:coreProperties>
</file>