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1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73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57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9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44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50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4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70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040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12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68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78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49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44B57-443F-4E42-85BF-0D3C7BB5064A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217B8-9B80-4635-8D83-631129FD0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781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thedisappearanceofmymother.com/italiano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shionbeginners.com/benedetta-barzini-storia-intima-della-prima-vera-top-model-italiana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lickr.com/photos/53035820@N02/albums/72157624720705179/" TargetMode="Externa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ejasgeniales.wordpress.com/2013/06/28/benedetta-barzini-70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agazine.pellealvegetale.it/benedetta-barzini/" TargetMode="Externa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gue.it/en/beauty/beauty-in-vogue/01/07/natural-grey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orriere.it/foto-gallery/moda/sfilate/donna/15_febbraio_28/benedetta-barzini-classe-1941-regina-sfilata-marras-1843f39a-bf7f-11e4-911e-3d01b106f698.shtml" TargetMode="Externa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leasurephoto.wordpress.com/category/benedetta-barzini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gettyimages.it/immagine/benedetta-barzini" TargetMode="Externa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lagoblublog.blogspot.com/2012/04/benedetta-barzini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interest.com/pin/480126010261512362/" TargetMode="Externa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4gu3SScd0I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iografilm/" TargetMode="External"/><Relationship Id="rId7" Type="http://schemas.openxmlformats.org/officeDocument/2006/relationships/hyperlink" Target="https://www.facebook.com/WestLakeIDFHangzhou/" TargetMode="External"/><Relationship Id="rId2" Type="http://schemas.openxmlformats.org/officeDocument/2006/relationships/hyperlink" Target="https://www.facebook.com/salinadocfes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CFFest/" TargetMode="External"/><Relationship Id="rId5" Type="http://schemas.openxmlformats.org/officeDocument/2006/relationships/hyperlink" Target="https://www.facebook.com/CinedocTbilisi/" TargetMode="External"/><Relationship Id="rId4" Type="http://schemas.openxmlformats.org/officeDocument/2006/relationships/hyperlink" Target="https://www.facebook.com/annecycineitalien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C8AC79-7C7B-4156-A725-194FF37EB6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La scomparsa di mia madre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9359AAD-8251-4358-B412-9E2D5FDB2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Film di Beniamino Barrese </a:t>
            </a:r>
          </a:p>
          <a:p>
            <a:r>
              <a:rPr lang="it-IT" dirty="0"/>
              <a:t>con</a:t>
            </a:r>
          </a:p>
          <a:p>
            <a:r>
              <a:rPr lang="it-IT" sz="4000" b="1" dirty="0">
                <a:solidFill>
                  <a:srgbClr val="FF0000"/>
                </a:solidFill>
              </a:rPr>
              <a:t>Benedetta Barzini</a:t>
            </a:r>
          </a:p>
        </p:txBody>
      </p:sp>
    </p:spTree>
    <p:extLst>
      <p:ext uri="{BB962C8B-B14F-4D97-AF65-F5344CB8AC3E}">
        <p14:creationId xmlns:p14="http://schemas.microsoft.com/office/powerpoint/2010/main" val="354253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esterni, guardando, acqua, inpiedi&#10;&#10;Descrizione generata automaticamente">
            <a:extLst>
              <a:ext uri="{FF2B5EF4-FFF2-40B4-BE49-F238E27FC236}">
                <a16:creationId xmlns:a16="http://schemas.microsoft.com/office/drawing/2014/main" id="{706C48AF-8FCB-408B-ADEE-7632C08ED1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25248" b="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E711D0-E588-4C95-BFD6-A61DAE4E4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1687398"/>
            <a:ext cx="3438906" cy="423791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/>
            <a:endParaRPr lang="en-US" sz="1200" b="0" i="0" dirty="0">
              <a:effectLst/>
            </a:endParaRPr>
          </a:p>
          <a:p>
            <a:pPr marL="0"/>
            <a:r>
              <a:rPr lang="en-US" sz="1600" b="0" i="0" dirty="0">
                <a:solidFill>
                  <a:srgbClr val="FF0000"/>
                </a:solidFill>
                <a:effectLst/>
              </a:rPr>
              <a:t>“Un film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profondo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toccante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ad alto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tasso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emotivo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che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attraversa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le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difficoltà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della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creazione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un'identità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femminile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libera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dalle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aspettative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la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gabbia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dei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ruoli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precostituiti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il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tormento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di far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emergere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una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personalità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dietro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una 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bella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faccia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.”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0" dirty="0" err="1">
                <a:solidFill>
                  <a:srgbClr val="FF0000"/>
                </a:solidFill>
                <a:effectLst/>
              </a:rPr>
              <a:t>Benedetta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Pini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 – Vice</a:t>
            </a:r>
          </a:p>
          <a:p>
            <a:pPr marL="0"/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b="0" i="0" dirty="0">
                <a:solidFill>
                  <a:srgbClr val="FF0000"/>
                </a:solidFill>
                <a:effectLst/>
              </a:rPr>
            </a:br>
            <a:r>
              <a:rPr lang="en-US" sz="1600" b="0" i="0" dirty="0">
                <a:solidFill>
                  <a:srgbClr val="FF0000"/>
                </a:solidFill>
                <a:effectLst/>
              </a:rPr>
              <a:t>“Una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riflessione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sul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corpo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nella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sua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complessa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dicotomia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presenza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assenza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Un'opera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disobbediente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alle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regole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del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documentario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classico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eppure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pertinente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al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dibattito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fra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la 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sostanza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 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della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realtà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quella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della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sua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rappresentazione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.”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0" dirty="0">
                <a:solidFill>
                  <a:srgbClr val="FF0000"/>
                </a:solidFill>
                <a:effectLst/>
              </a:rPr>
              <a:t>Anna Maria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Pasetti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 - Il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Fatto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Quotidiano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5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persona, uomo, interni, sedendo&#10;&#10;Descrizione generata automaticamente">
            <a:extLst>
              <a:ext uri="{FF2B5EF4-FFF2-40B4-BE49-F238E27FC236}">
                <a16:creationId xmlns:a16="http://schemas.microsoft.com/office/drawing/2014/main" id="{D587FDB6-DE81-458F-A0E2-E34245AC20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r="857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5EDE7EA-73A1-4413-AE7C-08E2804CA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1057275"/>
            <a:ext cx="3438906" cy="48680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b="0" i="0" dirty="0">
                <a:effectLst/>
              </a:rPr>
              <a:t>“Un </a:t>
            </a:r>
            <a:r>
              <a:rPr lang="en-US" sz="1600" b="0" i="0" dirty="0" err="1">
                <a:effectLst/>
              </a:rPr>
              <a:t>insistente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liberatorio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appello</a:t>
            </a:r>
            <a:r>
              <a:rPr lang="en-US" sz="1600" b="0" i="0" dirty="0">
                <a:effectLst/>
              </a:rPr>
              <a:t> a </a:t>
            </a:r>
            <a:r>
              <a:rPr lang="en-US" sz="1600" b="0" i="0" dirty="0" err="1">
                <a:effectLst/>
              </a:rPr>
              <a:t>rivendicare</a:t>
            </a:r>
            <a:r>
              <a:rPr lang="en-US" sz="1600" b="0" i="0" dirty="0">
                <a:effectLst/>
              </a:rPr>
              <a:t> la propria </a:t>
            </a:r>
            <a:r>
              <a:rPr lang="en-US" sz="1600" b="0" i="0" dirty="0" err="1">
                <a:effectLst/>
              </a:rPr>
              <a:t>indipendenza</a:t>
            </a:r>
            <a:r>
              <a:rPr lang="en-US" sz="1600" b="0" i="0" dirty="0">
                <a:effectLst/>
              </a:rPr>
              <a:t> e </a:t>
            </a:r>
            <a:r>
              <a:rPr lang="en-US" sz="1600" b="0" i="0" dirty="0" err="1">
                <a:effectLst/>
              </a:rPr>
              <a:t>individualità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che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si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muove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tra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filtratissimi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cenni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biografici</a:t>
            </a:r>
            <a:r>
              <a:rPr lang="en-US" sz="1600" b="0" i="0" dirty="0">
                <a:effectLst/>
              </a:rPr>
              <a:t>, e </a:t>
            </a:r>
            <a:r>
              <a:rPr lang="en-US" sz="1600" b="0" i="0" dirty="0" err="1">
                <a:effectLst/>
              </a:rPr>
              <a:t>rari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abbacinanti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lampi</a:t>
            </a:r>
            <a:r>
              <a:rPr lang="en-US" sz="1600" b="0" i="0" dirty="0">
                <a:effectLst/>
              </a:rPr>
              <a:t> di </a:t>
            </a:r>
            <a:r>
              <a:rPr lang="en-US" sz="1600" b="0" i="0" dirty="0" err="1">
                <a:effectLst/>
              </a:rPr>
              <a:t>tenerezza</a:t>
            </a:r>
            <a:r>
              <a:rPr lang="en-US" sz="1600" b="0" i="0" dirty="0">
                <a:effectLst/>
              </a:rPr>
              <a:t> e </a:t>
            </a:r>
            <a:r>
              <a:rPr lang="en-US" sz="1600" b="0" i="0" dirty="0" err="1">
                <a:effectLst/>
              </a:rPr>
              <a:t>gioco</a:t>
            </a:r>
            <a:r>
              <a:rPr lang="en-US" sz="1600" b="0" i="0" dirty="0">
                <a:effectLst/>
              </a:rPr>
              <a:t>.”</a:t>
            </a:r>
            <a:br>
              <a:rPr lang="en-US" sz="1600" dirty="0"/>
            </a:br>
            <a:r>
              <a:rPr lang="en-US" sz="1600" b="1" i="0" dirty="0">
                <a:effectLst/>
              </a:rPr>
              <a:t>Raffaella </a:t>
            </a:r>
            <a:r>
              <a:rPr lang="en-US" sz="1600" b="1" i="0" dirty="0" err="1">
                <a:effectLst/>
              </a:rPr>
              <a:t>Giancristofaro</a:t>
            </a:r>
            <a:r>
              <a:rPr lang="en-US" sz="1600" b="1" i="0" dirty="0">
                <a:effectLst/>
              </a:rPr>
              <a:t> - </a:t>
            </a:r>
            <a:r>
              <a:rPr lang="en-US" sz="1600" b="1" i="0" dirty="0" err="1">
                <a:effectLst/>
              </a:rPr>
              <a:t>MyMovies</a:t>
            </a:r>
            <a:br>
              <a:rPr lang="en-US" sz="1600" dirty="0"/>
            </a:br>
            <a:br>
              <a:rPr lang="en-US" sz="1600" b="0" i="0" dirty="0">
                <a:effectLst/>
              </a:rPr>
            </a:br>
            <a:r>
              <a:rPr lang="en-US" sz="1600" b="0" i="0" dirty="0">
                <a:effectLst/>
              </a:rPr>
              <a:t>“Un film </a:t>
            </a:r>
            <a:r>
              <a:rPr lang="en-US" sz="1600" b="0" i="0" dirty="0" err="1">
                <a:effectLst/>
              </a:rPr>
              <a:t>privato</a:t>
            </a:r>
            <a:r>
              <a:rPr lang="en-US" sz="1600" b="0" i="0" dirty="0">
                <a:effectLst/>
              </a:rPr>
              <a:t>, per </a:t>
            </a:r>
            <a:r>
              <a:rPr lang="en-US" sz="1600" b="0" i="0" dirty="0" err="1">
                <a:effectLst/>
              </a:rPr>
              <a:t>tutte</a:t>
            </a:r>
            <a:r>
              <a:rPr lang="en-US" sz="1600" b="0" i="0" dirty="0">
                <a:effectLst/>
              </a:rPr>
              <a:t> le </a:t>
            </a:r>
            <a:r>
              <a:rPr lang="en-US" sz="1600" b="0" i="0" dirty="0" err="1">
                <a:effectLst/>
              </a:rPr>
              <a:t>generazioni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che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manifesta</a:t>
            </a:r>
            <a:r>
              <a:rPr lang="en-US" sz="1600" b="0" i="0" dirty="0">
                <a:effectLst/>
              </a:rPr>
              <a:t> il </a:t>
            </a:r>
            <a:r>
              <a:rPr lang="en-US" sz="1600" b="0" i="0" dirty="0" err="1">
                <a:effectLst/>
              </a:rPr>
              <a:t>lungo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cammino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percorso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che</a:t>
            </a:r>
            <a:r>
              <a:rPr lang="en-US" sz="1600" b="0" i="0" dirty="0">
                <a:effectLst/>
              </a:rPr>
              <a:t> la donna ha </a:t>
            </a:r>
            <a:r>
              <a:rPr lang="en-US" sz="1600" b="0" i="0" dirty="0" err="1">
                <a:effectLst/>
              </a:rPr>
              <a:t>percorso</a:t>
            </a:r>
            <a:r>
              <a:rPr lang="en-US" sz="1600" b="0" i="0" dirty="0">
                <a:effectLst/>
              </a:rPr>
              <a:t> per </a:t>
            </a:r>
            <a:r>
              <a:rPr lang="en-US" sz="1600" b="0" i="0" dirty="0" err="1">
                <a:effectLst/>
              </a:rPr>
              <a:t>essere</a:t>
            </a:r>
            <a:r>
              <a:rPr lang="en-US" sz="1600" b="0" i="0" dirty="0">
                <a:effectLst/>
              </a:rPr>
              <a:t> una persona, per </a:t>
            </a:r>
            <a:r>
              <a:rPr lang="en-US" sz="1600" b="0" i="0" dirty="0" err="1">
                <a:effectLst/>
              </a:rPr>
              <a:t>rifuggire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agli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stereotipi</a:t>
            </a:r>
            <a:r>
              <a:rPr lang="en-US" sz="1600" b="0" i="0" dirty="0">
                <a:effectLst/>
              </a:rPr>
              <a:t> e </a:t>
            </a:r>
            <a:r>
              <a:rPr lang="en-US" sz="1600" b="0" i="0" dirty="0" err="1">
                <a:effectLst/>
              </a:rPr>
              <a:t>diventare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nel</a:t>
            </a:r>
            <a:r>
              <a:rPr lang="en-US" sz="1600" b="0" i="0" dirty="0">
                <a:effectLst/>
              </a:rPr>
              <a:t> senso </a:t>
            </a:r>
            <a:r>
              <a:rPr lang="en-US" sz="1600" b="0" i="0" dirty="0" err="1">
                <a:effectLst/>
              </a:rPr>
              <a:t>più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autentico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della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parola</a:t>
            </a:r>
            <a:r>
              <a:rPr lang="en-US" sz="1600" b="0" i="0" dirty="0">
                <a:effectLst/>
              </a:rPr>
              <a:t>, libera.”</a:t>
            </a:r>
            <a:br>
              <a:rPr lang="en-US" sz="1600" dirty="0"/>
            </a:br>
            <a:r>
              <a:rPr lang="en-US" sz="1600" b="1" i="0" dirty="0" err="1">
                <a:effectLst/>
              </a:rPr>
              <a:t>Emanuela</a:t>
            </a:r>
            <a:r>
              <a:rPr lang="en-US" sz="1600" b="1" i="0" dirty="0">
                <a:effectLst/>
              </a:rPr>
              <a:t> Genovese - </a:t>
            </a:r>
            <a:r>
              <a:rPr lang="en-US" sz="1600" b="1" i="0" dirty="0" err="1">
                <a:effectLst/>
              </a:rPr>
              <a:t>Avvenire</a:t>
            </a:r>
            <a:br>
              <a:rPr lang="en-US" sz="1600" dirty="0"/>
            </a:br>
            <a:br>
              <a:rPr lang="en-US" sz="1600" b="0" i="0" dirty="0">
                <a:effectLst/>
              </a:rPr>
            </a:br>
            <a:r>
              <a:rPr lang="en-US" sz="1600" b="0" i="0" dirty="0">
                <a:effectLst/>
              </a:rPr>
              <a:t>“Uno </a:t>
            </a:r>
            <a:r>
              <a:rPr lang="en-US" sz="1600" b="0" i="0" dirty="0" err="1">
                <a:effectLst/>
              </a:rPr>
              <a:t>scontro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intimo</a:t>
            </a:r>
            <a:r>
              <a:rPr lang="en-US" sz="1600" b="0" i="0" dirty="0">
                <a:effectLst/>
              </a:rPr>
              <a:t> e politico </a:t>
            </a:r>
            <a:r>
              <a:rPr lang="en-US" sz="1600" b="0" i="0" dirty="0" err="1">
                <a:effectLst/>
              </a:rPr>
              <a:t>sulla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cattura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dell’anima</a:t>
            </a:r>
            <a:r>
              <a:rPr lang="en-US" sz="1600" b="0" i="0" dirty="0">
                <a:effectLst/>
              </a:rPr>
              <a:t>, una </a:t>
            </a:r>
            <a:r>
              <a:rPr lang="en-US" sz="1600" b="0" i="0" dirty="0" err="1">
                <a:effectLst/>
              </a:rPr>
              <a:t>battaglia</a:t>
            </a:r>
            <a:r>
              <a:rPr lang="en-US" sz="1600" b="0" i="0" dirty="0">
                <a:effectLst/>
              </a:rPr>
              <a:t> per il </a:t>
            </a:r>
            <a:r>
              <a:rPr lang="en-US" sz="1600" b="0" i="0" dirty="0" err="1">
                <a:effectLst/>
              </a:rPr>
              <a:t>controllo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delle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immagini</a:t>
            </a:r>
            <a:r>
              <a:rPr lang="en-US" sz="1600" b="0" i="0" dirty="0">
                <a:effectLst/>
              </a:rPr>
              <a:t>, un </a:t>
            </a:r>
            <a:r>
              <a:rPr lang="en-US" sz="1600" b="0" i="0" dirty="0" err="1">
                <a:effectLst/>
              </a:rPr>
              <a:t>dialogo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familiare</a:t>
            </a:r>
            <a:r>
              <a:rPr lang="en-US" sz="1600" b="0" i="0" dirty="0">
                <a:effectLst/>
              </a:rPr>
              <a:t> e </a:t>
            </a:r>
            <a:r>
              <a:rPr lang="en-US" sz="1600" b="0" i="0" dirty="0" err="1">
                <a:effectLst/>
              </a:rPr>
              <a:t>struggente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sull’impossibilità</a:t>
            </a:r>
            <a:r>
              <a:rPr lang="en-US" sz="1600" b="0" i="0" dirty="0">
                <a:effectLst/>
              </a:rPr>
              <a:t> di </a:t>
            </a:r>
            <a:r>
              <a:rPr lang="en-US" sz="1600" b="0" i="0" dirty="0" err="1">
                <a:effectLst/>
              </a:rPr>
              <a:t>raffigurare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l’amore</a:t>
            </a:r>
            <a:r>
              <a:rPr lang="en-US" sz="1600" b="0" i="0" dirty="0">
                <a:effectLst/>
              </a:rPr>
              <a:t>.”</a:t>
            </a:r>
            <a:br>
              <a:rPr lang="en-US" sz="1600" dirty="0"/>
            </a:br>
            <a:r>
              <a:rPr lang="en-US" sz="1600" b="1" i="0" dirty="0">
                <a:effectLst/>
              </a:rPr>
              <a:t>Vittorio </a:t>
            </a:r>
            <a:r>
              <a:rPr lang="en-US" sz="1600" b="1" i="0" dirty="0" err="1">
                <a:effectLst/>
              </a:rPr>
              <a:t>Lingiardi</a:t>
            </a:r>
            <a:r>
              <a:rPr lang="en-US" sz="1600" b="1" i="0" dirty="0">
                <a:effectLst/>
              </a:rPr>
              <a:t> - Il </a:t>
            </a:r>
            <a:r>
              <a:rPr lang="en-US" sz="1600" b="1" i="0" dirty="0" err="1">
                <a:effectLst/>
              </a:rPr>
              <a:t>Venerdì</a:t>
            </a:r>
            <a:r>
              <a:rPr lang="en-US" sz="1600" b="1" i="0" dirty="0">
                <a:effectLst/>
              </a:rPr>
              <a:t> di Repubblica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2635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persona, interni, uomo, giovane&#10;&#10;Descrizione generata automaticamente">
            <a:extLst>
              <a:ext uri="{FF2B5EF4-FFF2-40B4-BE49-F238E27FC236}">
                <a16:creationId xmlns:a16="http://schemas.microsoft.com/office/drawing/2014/main" id="{C03D768F-DBD1-4F9E-824D-988CF2E474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 b="3084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C20092-3106-45A9-92B8-C0C4CAC6D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2425" y="3752850"/>
            <a:ext cx="10926971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600" b="0" i="0" dirty="0">
                <a:solidFill>
                  <a:srgbClr val="FF0000"/>
                </a:solidFill>
                <a:effectLst/>
              </a:rPr>
              <a:t>“Un duello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giocato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quasi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tutto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sul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corpo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negli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spazi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della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casa di lei.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Più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lei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parla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immagine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potere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mistificazione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più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lui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fa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appello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al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corpo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alla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realtà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fisica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Strappando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improvvise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oasi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di pace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che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sono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tra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momenti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più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toccanti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del film.”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0" dirty="0">
                <a:solidFill>
                  <a:srgbClr val="FF0000"/>
                </a:solidFill>
                <a:effectLst/>
              </a:rPr>
              <a:t>Fabio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Ferzetti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 -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L’Espresso</a:t>
            </a: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b="0" i="0" dirty="0">
                <a:solidFill>
                  <a:srgbClr val="FF0000"/>
                </a:solidFill>
                <a:effectLst/>
              </a:rPr>
            </a:br>
            <a:r>
              <a:rPr lang="en-US" sz="1600" b="0" i="0" dirty="0">
                <a:solidFill>
                  <a:srgbClr val="FF0000"/>
                </a:solidFill>
                <a:effectLst/>
              </a:rPr>
              <a:t>“Beniamino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Barrese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fa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emergere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le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questioni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critiche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del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documentario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: la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messa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in scena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della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realtà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ma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soprattutto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il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rapporto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ambiguo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col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soggetto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coinvolto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in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bilico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tra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obbedienza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partecipazione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.”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0" dirty="0">
                <a:solidFill>
                  <a:srgbClr val="FF0000"/>
                </a:solidFill>
                <a:effectLst/>
              </a:rPr>
              <a:t>Matteo Marelli - Film TV</a:t>
            </a: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b="0" i="0" dirty="0">
                <a:solidFill>
                  <a:srgbClr val="FF0000"/>
                </a:solidFill>
                <a:effectLst/>
              </a:rPr>
            </a:br>
            <a:r>
              <a:rPr lang="en-US" sz="1600" b="0" i="0" dirty="0">
                <a:solidFill>
                  <a:srgbClr val="FF0000"/>
                </a:solidFill>
                <a:effectLst/>
              </a:rPr>
              <a:t>“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Benedetta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Barzini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è un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energico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vibrare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contraddizioni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passioni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che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Beniamino,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telecamera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in mano,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osserva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adora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fa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sobbollire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 Una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dolcissima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lettera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d'amore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madre-figlio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un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balletto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avvicinamenti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fughe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.”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0" dirty="0">
                <a:solidFill>
                  <a:srgbClr val="FF0000"/>
                </a:solidFill>
                <a:effectLst/>
              </a:rPr>
              <a:t>Simona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Santoni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 - Panorama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29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persona, uomo, interni, tenendo&#10;&#10;Descrizione generata automaticamente">
            <a:extLst>
              <a:ext uri="{FF2B5EF4-FFF2-40B4-BE49-F238E27FC236}">
                <a16:creationId xmlns:a16="http://schemas.microsoft.com/office/drawing/2014/main" id="{97777F1F-FAE1-46E2-913A-CCF0C9330A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1" r="1311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B32100-C686-4A26-B74B-3085BBB41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933254"/>
            <a:ext cx="3438906" cy="49920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b="0" i="0" dirty="0">
                <a:solidFill>
                  <a:srgbClr val="FF0000"/>
                </a:solidFill>
                <a:effectLst/>
              </a:rPr>
              <a:t>“Un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ritratto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senza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riserve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 Un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corpo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corpo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verbale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immagini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affettivo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tra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madre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figlio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.”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0" dirty="0">
                <a:solidFill>
                  <a:srgbClr val="FF0000"/>
                </a:solidFill>
                <a:effectLst/>
              </a:rPr>
              <a:t>Mariangela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Mianiti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 - Il Manifesto</a:t>
            </a:r>
            <a:br>
              <a:rPr lang="en-US" sz="1600" b="1" i="0" dirty="0">
                <a:solidFill>
                  <a:srgbClr val="FF0000"/>
                </a:solidFill>
                <a:effectLst/>
              </a:rPr>
            </a:br>
            <a:br>
              <a:rPr lang="en-US" sz="1600" b="0" i="0" dirty="0">
                <a:solidFill>
                  <a:srgbClr val="FF0000"/>
                </a:solidFill>
                <a:effectLst/>
              </a:rPr>
            </a:br>
            <a:r>
              <a:rPr lang="en-US" sz="1600" b="0" i="0" dirty="0">
                <a:solidFill>
                  <a:srgbClr val="FF0000"/>
                </a:solidFill>
                <a:effectLst/>
              </a:rPr>
              <a:t>“Beniamino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osserva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filma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Benedetta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la fa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ridere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ancora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fino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racchiuderla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nella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sua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immagine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più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autentica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: una donna libera,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sua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madre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.”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0" dirty="0">
                <a:solidFill>
                  <a:srgbClr val="FF0000"/>
                </a:solidFill>
                <a:effectLst/>
              </a:rPr>
              <a:t>Giuseppe Fantasia - Il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Foglio</a:t>
            </a: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b="0" i="0" dirty="0">
                <a:solidFill>
                  <a:srgbClr val="FF0000"/>
                </a:solidFill>
                <a:effectLst/>
              </a:rPr>
            </a:br>
            <a:r>
              <a:rPr lang="en-US" sz="1600" b="0" i="0" dirty="0">
                <a:solidFill>
                  <a:srgbClr val="FF0000"/>
                </a:solidFill>
                <a:effectLst/>
              </a:rPr>
              <a:t>“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Sfuggendo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qualsiasi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definizione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 La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scomparsa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mia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madre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 è un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gioco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al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massacro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e un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gioco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ruolo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, mobile 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ribelle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 A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suo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modo un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caso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esemplare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di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cosa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si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può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fare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nel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 e col </a:t>
            </a:r>
            <a:r>
              <a:rPr lang="en-US" sz="1600" b="0" i="0" dirty="0" err="1">
                <a:solidFill>
                  <a:srgbClr val="FF0000"/>
                </a:solidFill>
                <a:effectLst/>
              </a:rPr>
              <a:t>documentario</a:t>
            </a:r>
            <a:r>
              <a:rPr lang="en-US" sz="1600" b="0" i="0" dirty="0">
                <a:solidFill>
                  <a:srgbClr val="FF0000"/>
                </a:solidFill>
                <a:effectLst/>
              </a:rPr>
              <a:t>.”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0" dirty="0">
                <a:solidFill>
                  <a:srgbClr val="FF0000"/>
                </a:solidFill>
                <a:effectLst/>
              </a:rPr>
              <a:t>Lorenzo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Ciofani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 -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Cinefilia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b="1" i="0" dirty="0" err="1">
                <a:solidFill>
                  <a:srgbClr val="FF0000"/>
                </a:solidFill>
                <a:effectLst/>
              </a:rPr>
              <a:t>Ritrovata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2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1D6AFB0-D0CD-4BCF-9D45-9D0082E6C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scomparsa di Benedetta Barzini</a:t>
            </a:r>
          </a:p>
        </p:txBody>
      </p:sp>
      <p:pic>
        <p:nvPicPr>
          <p:cNvPr id="7" name="Segnaposto contenuto 4" descr="Immagine che contiene persona, uomo, guardando, facciata&#10;&#10;Descrizione generata automaticamente">
            <a:extLst>
              <a:ext uri="{FF2B5EF4-FFF2-40B4-BE49-F238E27FC236}">
                <a16:creationId xmlns:a16="http://schemas.microsoft.com/office/drawing/2014/main" id="{BACFD506-C6D7-4F7C-9660-85189CB5D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257396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egnaposto contenuto 7" descr="Immagine che contiene cravatta, persona, indossando, collo&#10;&#10;Descrizione generata automaticamente">
            <a:extLst>
              <a:ext uri="{FF2B5EF4-FFF2-40B4-BE49-F238E27FC236}">
                <a16:creationId xmlns:a16="http://schemas.microsoft.com/office/drawing/2014/main" id="{4E8067B4-5464-4EC1-8C90-713A4366F28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r="1" b="2259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6" name="Segnaposto contenuto 5" descr="Immagine che contiene persona, indossando, interni, abbigliamento&#10;&#10;Descrizione generata automaticamente">
            <a:extLst>
              <a:ext uri="{FF2B5EF4-FFF2-40B4-BE49-F238E27FC236}">
                <a16:creationId xmlns:a16="http://schemas.microsoft.com/office/drawing/2014/main" id="{CC16F8F4-D000-4973-A79D-754F69BEB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6" r="-1" b="7485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72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Segnaposto contenuto 17" descr="Immagine che contiene persona, testo, fotografia, donna&#10;&#10;Descrizione generata automaticamente">
            <a:extLst>
              <a:ext uri="{FF2B5EF4-FFF2-40B4-BE49-F238E27FC236}">
                <a16:creationId xmlns:a16="http://schemas.microsoft.com/office/drawing/2014/main" id="{005AAC78-79DD-4939-96B4-74184BEA879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71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16" name="Segnaposto contenuto 15" descr="Immagine che contiene fotografia, persona, uomo, posando&#10;&#10;Descrizione generata automaticamente">
            <a:extLst>
              <a:ext uri="{FF2B5EF4-FFF2-40B4-BE49-F238E27FC236}">
                <a16:creationId xmlns:a16="http://schemas.microsoft.com/office/drawing/2014/main" id="{70128A14-CF7C-4C69-87DC-D31805555EC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13371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40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interni, uomo, sedendo, giovane&#10;&#10;Descrizione generata automaticamente">
            <a:extLst>
              <a:ext uri="{FF2B5EF4-FFF2-40B4-BE49-F238E27FC236}">
                <a16:creationId xmlns:a16="http://schemas.microsoft.com/office/drawing/2014/main" id="{05E3BFA7-4E8E-48BA-806F-56BB53F709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7" r="1" b="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0" name="Segnaposto contenuto 9" descr="Immagine che contiene persona, abbigliamento, donna, uomo&#10;&#10;Descrizione generata automaticamente">
            <a:extLst>
              <a:ext uri="{FF2B5EF4-FFF2-40B4-BE49-F238E27FC236}">
                <a16:creationId xmlns:a16="http://schemas.microsoft.com/office/drawing/2014/main" id="{1B9A6452-3E99-4409-B2B0-DE67AED979E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7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A59DCF3-86F2-4DD0-8F7F-9349FCCC8ED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7" r="-1" b="3937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Segnaposto contenuto 7" descr="Immagine che contiene paio, guardando, metallo, indossando&#10;&#10;Descrizione generata automaticamente">
            <a:extLst>
              <a:ext uri="{FF2B5EF4-FFF2-40B4-BE49-F238E27FC236}">
                <a16:creationId xmlns:a16="http://schemas.microsoft.com/office/drawing/2014/main" id="{37FA61C5-EFDF-4AA1-9790-D873DE67434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4" b="848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91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interni, tavolo, sedendo, donna&#10;&#10;Descrizione generata automaticamente">
            <a:extLst>
              <a:ext uri="{FF2B5EF4-FFF2-40B4-BE49-F238E27FC236}">
                <a16:creationId xmlns:a16="http://schemas.microsoft.com/office/drawing/2014/main" id="{FF51F701-D6C0-4655-B712-3FF4B20E5FD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9" r="-2" b="-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Segnaposto contenuto 7" descr="Immagine che contiene edificio, elefante, fatto, decorato&#10;&#10;Descrizione generata automaticamente">
            <a:extLst>
              <a:ext uri="{FF2B5EF4-FFF2-40B4-BE49-F238E27FC236}">
                <a16:creationId xmlns:a16="http://schemas.microsoft.com/office/drawing/2014/main" id="{C32978E3-CA83-4761-B81E-AC074302742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8" r="-2" b="4284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5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Immagine 4" descr="Immagine che contiene persona, acqua, esterni, uomo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7545613F-9E4F-47DA-AB3E-9C4B87FDF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r="1" b="723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0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persona, donna, sedendo, uomo&#10;&#10;Descrizione generata automaticamente">
            <a:extLst>
              <a:ext uri="{FF2B5EF4-FFF2-40B4-BE49-F238E27FC236}">
                <a16:creationId xmlns:a16="http://schemas.microsoft.com/office/drawing/2014/main" id="{87D27D43-9645-4D73-A8FD-EC1DF328E5B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13374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1" name="Segnaposto contenuto 10" descr="Immagine che contiene persona, interni, donna, giovane&#10;&#10;Descrizione generata automaticamente">
            <a:extLst>
              <a:ext uri="{FF2B5EF4-FFF2-40B4-BE49-F238E27FC236}">
                <a16:creationId xmlns:a16="http://schemas.microsoft.com/office/drawing/2014/main" id="{938FF6D1-7587-4C3F-966F-E83EBB72A35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156" r="2" b="4659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03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persona, uomo, tenendo, donna&#10;&#10;Descrizione generata automaticamente">
            <a:extLst>
              <a:ext uri="{FF2B5EF4-FFF2-40B4-BE49-F238E27FC236}">
                <a16:creationId xmlns:a16="http://schemas.microsoft.com/office/drawing/2014/main" id="{C5F5EC49-0290-4E7F-9DAC-6E8C3381255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2490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Segnaposto contenuto 7" descr="Immagine che contiene persona, donna, interni, sorridente&#10;&#10;Descrizione generata automaticamente">
            <a:extLst>
              <a:ext uri="{FF2B5EF4-FFF2-40B4-BE49-F238E27FC236}">
                <a16:creationId xmlns:a16="http://schemas.microsoft.com/office/drawing/2014/main" id="{E8042FC8-C159-445A-8E25-2C7066258AB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4084" r="26582" b="-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persona, abbigliamento, uomo, interni&#10;&#10;Descrizione generata automaticamente">
            <a:extLst>
              <a:ext uri="{FF2B5EF4-FFF2-40B4-BE49-F238E27FC236}">
                <a16:creationId xmlns:a16="http://schemas.microsoft.com/office/drawing/2014/main" id="{E23CCF2A-1C65-4E70-B3E2-4FCEDDE0DF7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58"/>
          <a:stretch/>
        </p:blipFill>
        <p:spPr>
          <a:xfrm>
            <a:off x="0" y="0"/>
            <a:ext cx="4975225" cy="6858000"/>
          </a:xfrm>
          <a:prstGeom prst="rect">
            <a:avLst/>
          </a:prstGeom>
        </p:spPr>
      </p:pic>
      <p:pic>
        <p:nvPicPr>
          <p:cNvPr id="10" name="Immagine 9" descr="Immagine che contiene persona, uomo, tenendo, donna&#10;&#10;Descrizione generata automaticamente">
            <a:extLst>
              <a:ext uri="{FF2B5EF4-FFF2-40B4-BE49-F238E27FC236}">
                <a16:creationId xmlns:a16="http://schemas.microsoft.com/office/drawing/2014/main" id="{86295931-ED1C-4A8E-A396-99F09C09DB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86" r="1" b="34785"/>
          <a:stretch/>
        </p:blipFill>
        <p:spPr>
          <a:xfrm>
            <a:off x="4975048" y="-1"/>
            <a:ext cx="7216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59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vestito&#10;&#10;Descrizione generata automaticamente">
            <a:extLst>
              <a:ext uri="{FF2B5EF4-FFF2-40B4-BE49-F238E27FC236}">
                <a16:creationId xmlns:a16="http://schemas.microsoft.com/office/drawing/2014/main" id="{DA1805E6-001F-426E-8C1B-4760C98DA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" b="7299"/>
          <a:stretch/>
        </p:blipFill>
        <p:spPr>
          <a:xfrm>
            <a:off x="12" y="10"/>
            <a:ext cx="4975061" cy="6857990"/>
          </a:xfrm>
          <a:prstGeom prst="rect">
            <a:avLst/>
          </a:prstGeom>
        </p:spPr>
      </p:pic>
      <p:pic>
        <p:nvPicPr>
          <p:cNvPr id="8" name="Segnaposto contenuto 7" descr="Immagine che contiene persona, esterni, abbigliamento, donna&#10;&#10;Descrizione generata automaticamente">
            <a:extLst>
              <a:ext uri="{FF2B5EF4-FFF2-40B4-BE49-F238E27FC236}">
                <a16:creationId xmlns:a16="http://schemas.microsoft.com/office/drawing/2014/main" id="{E207A930-89E6-44AE-A8C6-1F2E45D080F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410" r="1" b="29160"/>
          <a:stretch/>
        </p:blipFill>
        <p:spPr>
          <a:xfrm>
            <a:off x="4975225" y="0"/>
            <a:ext cx="721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5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Immagine 9" descr="Immagine che contiene persona, donna, sedendo, indossando&#10;&#10;Descrizione generata automaticamente">
            <a:extLst>
              <a:ext uri="{FF2B5EF4-FFF2-40B4-BE49-F238E27FC236}">
                <a16:creationId xmlns:a16="http://schemas.microsoft.com/office/drawing/2014/main" id="{409872C6-B8AA-4E7A-9F51-04E2EECBE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3097" r="-1" b="7096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12" name="Immagine 11" descr="Immagine che contiene persona, donna, inpiedi, tenendo&#10;&#10;Descrizione generata automaticamente">
            <a:extLst>
              <a:ext uri="{FF2B5EF4-FFF2-40B4-BE49-F238E27FC236}">
                <a16:creationId xmlns:a16="http://schemas.microsoft.com/office/drawing/2014/main" id="{D33C34D8-7A4B-4590-BB13-93EF5EE02C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45" r="4397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88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Segnaposto contenuto 10" descr="Immagine che contiene fotografia, molti, mucchio, diverso&#10;&#10;Descrizione generata automaticamente">
            <a:extLst>
              <a:ext uri="{FF2B5EF4-FFF2-40B4-BE49-F238E27FC236}">
                <a16:creationId xmlns:a16="http://schemas.microsoft.com/office/drawing/2014/main" id="{4E4C580E-16DE-494E-AB05-2CCD4F6C8C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8" b="168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6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 descr="Immagine che contiene persona, interni, sedendo, donna&#10;&#10;Descrizione generata automaticamente">
            <a:extLst>
              <a:ext uri="{FF2B5EF4-FFF2-40B4-BE49-F238E27FC236}">
                <a16:creationId xmlns:a16="http://schemas.microsoft.com/office/drawing/2014/main" id="{4EE01A0C-55DF-436E-B1FB-AE3422CCB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4" b="343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7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71B672-667F-411C-9145-AE71B5C5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Il trailer</a:t>
            </a:r>
          </a:p>
        </p:txBody>
      </p:sp>
      <p:pic>
        <p:nvPicPr>
          <p:cNvPr id="7" name="Segnaposto contenuto 6" descr="Immagine che contiene testo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3508DAF5-A520-451B-8BE9-51087B99B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8" r="1" b="13185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5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A82D150-9933-4BBE-9AAB-1007A39B7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>
                <a:solidFill>
                  <a:srgbClr val="FF0000"/>
                </a:solidFill>
                <a:latin typeface="Helvetica" panose="020B0604020202020204" pitchFamily="34" charset="0"/>
              </a:rPr>
              <a:t>Una selezione dei premi più importanti vinti dal film e anche della attuali candidature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1B403A3-AE8A-4FFC-B819-7AA02A243D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9622" y="2121327"/>
            <a:ext cx="9106292" cy="27238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br>
              <a:rPr kumimoji="0" lang="it-IT" altLang="it-IT" sz="9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 Neue"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WIF Women in Film Award Italia ★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Candidato ai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Diversity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Media Awards 2020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Premio Tasca d’Oro // 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2"/>
              </a:rPr>
              <a:t>Salina Doc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2"/>
              </a:rPr>
              <a:t>Fest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 ★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Menzione Speciale Giuria Italia // 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3"/>
              </a:rPr>
              <a:t>Biografilm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3"/>
              </a:rPr>
              <a:t> Festival - International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3"/>
              </a:rPr>
              <a:t>Celebration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3"/>
              </a:rPr>
              <a:t> of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3"/>
              </a:rPr>
              <a:t>Lives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Premio ARCI UCCA “L’Italia che non si vede” ★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Annecy Cinema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Italien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- Grand Prix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du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Jury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// 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4"/>
              </a:rPr>
              <a:t>https://www.facebook.com/annecycineitalien/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 ★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Prix CICAE // 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4"/>
              </a:rPr>
              <a:t>https://www.facebook.com/annecycineitalien/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 ★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Best Film // 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5"/>
              </a:rPr>
              <a:t>https://www.facebook.com/CinedocTbilisi/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 ★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Best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Documentary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// 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6"/>
              </a:rPr>
              <a:t>Global Cinema Film Festival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 of Boston ★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Best Feature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Length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Documentary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// 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Helvetica" panose="020B0604020202020204" pitchFamily="34" charset="0"/>
                <a:hlinkClick r:id="rId7"/>
              </a:rPr>
              <a:t>@WestLakeIDFHangzhou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 ★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★ Candidato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shortlist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EFA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European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Film Awards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69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egnaposto contenuto 7" descr="Immagine che contiene fotografia, testo, interni, uomo&#10;&#10;Descrizione generata automaticamente">
            <a:extLst>
              <a:ext uri="{FF2B5EF4-FFF2-40B4-BE49-F238E27FC236}">
                <a16:creationId xmlns:a16="http://schemas.microsoft.com/office/drawing/2014/main" id="{344E21D0-307C-40D5-AE42-39C452C6E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" r="-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B6E943F-718A-4BE7-AE31-30F1436B58F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it-IT" sz="1700" b="0" i="0">
                <a:effectLst/>
                <a:latin typeface="Helvetica" panose="020B0604020202020204" pitchFamily="34" charset="0"/>
              </a:rPr>
              <a:t>“Un manifesto contro il conformismo,</a:t>
            </a:r>
            <a:br>
              <a:rPr lang="it-IT" sz="1700"/>
            </a:br>
            <a:r>
              <a:rPr lang="it-IT" sz="1700" b="0" i="0">
                <a:effectLst/>
                <a:latin typeface="Helvetica" panose="020B0604020202020204" pitchFamily="34" charset="0"/>
              </a:rPr>
              <a:t>coraggioso quanto la sua protagonista.”</a:t>
            </a:r>
            <a:br>
              <a:rPr lang="it-IT" sz="1700"/>
            </a:br>
            <a:r>
              <a:rPr lang="it-IT" sz="1700" b="1" i="0">
                <a:effectLst/>
                <a:latin typeface="Helvetica" panose="020B0604020202020204" pitchFamily="34" charset="0"/>
              </a:rPr>
              <a:t>Vogue Italia </a:t>
            </a:r>
            <a:endParaRPr lang="it-IT" sz="1700"/>
          </a:p>
        </p:txBody>
      </p:sp>
    </p:spTree>
    <p:extLst>
      <p:ext uri="{BB962C8B-B14F-4D97-AF65-F5344CB8AC3E}">
        <p14:creationId xmlns:p14="http://schemas.microsoft.com/office/powerpoint/2010/main" val="1965908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acqua, esterni, barca, uomo&#10;&#10;Descrizione generata automaticamente">
            <a:extLst>
              <a:ext uri="{FF2B5EF4-FFF2-40B4-BE49-F238E27FC236}">
                <a16:creationId xmlns:a16="http://schemas.microsoft.com/office/drawing/2014/main" id="{BDF46955-A199-4271-984C-FB9A30214F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1" r="9091"/>
          <a:stretch/>
        </p:blipFill>
        <p:spPr>
          <a:xfrm>
            <a:off x="-2333" y="104785"/>
            <a:ext cx="12191980" cy="6857990"/>
          </a:xfrm>
          <a:prstGeom prst="rect">
            <a:avLst/>
          </a:prstGeom>
        </p:spPr>
      </p:pic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5B7615A-87D6-4E87-8B4B-024E1DECD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0" i="0" dirty="0">
                <a:effectLst/>
              </a:rPr>
              <a:t>“</a:t>
            </a:r>
            <a:r>
              <a:rPr lang="en-US" sz="1800" b="0" i="0" dirty="0" err="1">
                <a:effectLst/>
              </a:rPr>
              <a:t>Benedetta</a:t>
            </a:r>
            <a:r>
              <a:rPr lang="en-US" sz="1800" b="0" i="0" dirty="0">
                <a:effectLst/>
              </a:rPr>
              <a:t>, una donna </a:t>
            </a:r>
            <a:r>
              <a:rPr lang="en-US" sz="1800" b="0" i="0" dirty="0" err="1">
                <a:effectLst/>
              </a:rPr>
              <a:t>fuori</a:t>
            </a:r>
            <a:r>
              <a:rPr lang="en-US" sz="1800" b="0" i="0" dirty="0">
                <a:effectLst/>
              </a:rPr>
              <a:t> da </a:t>
            </a:r>
            <a:r>
              <a:rPr lang="en-US" sz="1800" b="0" i="0" dirty="0" err="1">
                <a:effectLst/>
              </a:rPr>
              <a:t>ogni</a:t>
            </a:r>
            <a:r>
              <a:rPr lang="en-US" sz="1800" b="0" i="0" dirty="0">
                <a:effectLst/>
              </a:rPr>
              <a:t> schema.”</a:t>
            </a:r>
            <a:br>
              <a:rPr lang="en-US" sz="1800" dirty="0"/>
            </a:br>
            <a:r>
              <a:rPr lang="en-US" sz="1800" b="1" i="0" dirty="0">
                <a:effectLst/>
              </a:rPr>
              <a:t>Io Donna</a:t>
            </a:r>
            <a:endParaRPr lang="en-US" sz="1800" b="1" dirty="0"/>
          </a:p>
          <a:p>
            <a:endParaRPr lang="en-US" sz="1800" b="1" i="0" dirty="0">
              <a:effectLst/>
            </a:endParaRPr>
          </a:p>
          <a:p>
            <a:r>
              <a:rPr lang="en-US" sz="1800" b="0" i="0" dirty="0">
                <a:effectLst/>
              </a:rPr>
              <a:t>“Il </a:t>
            </a:r>
            <a:r>
              <a:rPr lang="en-US" sz="1800" b="0" i="0" dirty="0" err="1">
                <a:effectLst/>
              </a:rPr>
              <a:t>ritratto</a:t>
            </a:r>
            <a:r>
              <a:rPr lang="en-US" sz="1800" b="0" i="0" dirty="0">
                <a:effectLst/>
              </a:rPr>
              <a:t> di una donna in </a:t>
            </a:r>
            <a:r>
              <a:rPr lang="en-US" sz="1800" b="0" i="0" dirty="0" err="1">
                <a:effectLst/>
              </a:rPr>
              <a:t>rivolta</a:t>
            </a:r>
            <a:r>
              <a:rPr lang="en-US" sz="1800" b="0" i="0" dirty="0">
                <a:effectLst/>
              </a:rPr>
              <a:t>.</a:t>
            </a:r>
            <a:br>
              <a:rPr lang="en-US" sz="1800" dirty="0"/>
            </a:br>
            <a:r>
              <a:rPr lang="en-US" sz="1800" b="0" i="0" dirty="0" err="1">
                <a:effectLst/>
              </a:rPr>
              <a:t>Svela</a:t>
            </a:r>
            <a:r>
              <a:rPr lang="en-US" sz="1800" b="0" i="0" dirty="0">
                <a:effectLst/>
              </a:rPr>
              <a:t> il </a:t>
            </a:r>
            <a:r>
              <a:rPr lang="en-US" sz="1800" b="0" i="0" dirty="0" err="1">
                <a:effectLst/>
              </a:rPr>
              <a:t>lato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ferocemente</a:t>
            </a:r>
            <a:r>
              <a:rPr lang="en-US" sz="1800" b="0" i="0" dirty="0">
                <a:effectLst/>
              </a:rPr>
              <a:t> politico del nostro </a:t>
            </a:r>
            <a:r>
              <a:rPr lang="en-US" sz="1800" b="0" i="0" dirty="0" err="1">
                <a:effectLst/>
              </a:rPr>
              <a:t>privato</a:t>
            </a:r>
            <a:r>
              <a:rPr lang="en-US" sz="1800" b="0" i="0" dirty="0">
                <a:effectLst/>
              </a:rPr>
              <a:t>.”</a:t>
            </a:r>
            <a:br>
              <a:rPr lang="en-US" sz="1800" dirty="0"/>
            </a:br>
            <a:r>
              <a:rPr lang="en-US" sz="1800" b="1" i="0" dirty="0">
                <a:effectLst/>
              </a:rPr>
              <a:t>New York Times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05003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interni, tavolo, stanza, sedendo&#10;&#10;Descrizione generata automaticamente">
            <a:extLst>
              <a:ext uri="{FF2B5EF4-FFF2-40B4-BE49-F238E27FC236}">
                <a16:creationId xmlns:a16="http://schemas.microsoft.com/office/drawing/2014/main" id="{9E4700E4-4799-474A-9EE5-92E4E51E20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r="3436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9514E3-C893-49AA-838D-A1E3C7616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1700" b="0" i="0" dirty="0">
                <a:effectLst/>
              </a:rPr>
            </a:br>
            <a:r>
              <a:rPr lang="en-US" sz="2400" b="0" i="0" dirty="0">
                <a:solidFill>
                  <a:srgbClr val="FF0000"/>
                </a:solidFill>
                <a:effectLst/>
              </a:rPr>
              <a:t>"Uno 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dei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film 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più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emozionanti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all’ultimo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Sundance Film Festival.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b="0" i="0" dirty="0" err="1">
                <a:solidFill>
                  <a:srgbClr val="FF0000"/>
                </a:solidFill>
                <a:effectLst/>
              </a:rPr>
              <a:t>Benedetta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è una 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delle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grandi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</a:rPr>
              <a:t>donne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del nostro tempo."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</a:rPr>
              <a:t>Film Comment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36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F72BCA-EE24-40BE-9ECA-E10C9BA55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persona, interni, abbigliamento, uomo&#10;&#10;Descrizione generata automaticamente">
            <a:extLst>
              <a:ext uri="{FF2B5EF4-FFF2-40B4-BE49-F238E27FC236}">
                <a16:creationId xmlns:a16="http://schemas.microsoft.com/office/drawing/2014/main" id="{4565FF44-CA41-4965-9722-A15679105E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0" r="247" b="1"/>
          <a:stretch/>
        </p:blipFill>
        <p:spPr>
          <a:xfrm>
            <a:off x="838199" y="566928"/>
            <a:ext cx="5157216" cy="5285232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D039AF-7311-4675-BA10-2485216E5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5704" y="2057400"/>
            <a:ext cx="4572000" cy="37764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b="0" i="0">
                <a:effectLst/>
              </a:rPr>
              <a:t>“Il ritratto di una donna che rivendica il possesso della propria immagine, ma non se ne compiace mai.”</a:t>
            </a:r>
            <a:br>
              <a:rPr lang="en-US" sz="1800"/>
            </a:br>
            <a:r>
              <a:rPr lang="en-US" sz="1800" b="1" i="0">
                <a:effectLst/>
              </a:rPr>
              <a:t>Emiliano Morreale - Repubblica</a:t>
            </a: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3C4597-DD46-4BFC-B999-C52879B95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2B59AC-0160-4F1D-934F-B7D8B6AE4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034272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954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46E662-7CCC-4C58-9AEF-C6EC829FF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1800"/>
            </a:br>
            <a:r>
              <a:rPr lang="en-US" sz="1800" b="0" i="0">
                <a:effectLst/>
              </a:rPr>
              <a:t>“Un gesto d’amore definitivo, tenerissimo e duro, commovente e conturbante. La scena in cui Benedetta veste l’abito blu come il fondo del mare, e nel cortile di casa posa per il figlio, è forse la scena d’amore più bella che ho mai visto al cinema.”</a:t>
            </a:r>
            <a:br>
              <a:rPr lang="en-US" sz="1800"/>
            </a:br>
            <a:r>
              <a:rPr lang="en-US" sz="1800" b="1" i="0">
                <a:effectLst/>
              </a:rPr>
              <a:t>Concita De Gregorio - D di Repubblica</a:t>
            </a:r>
            <a:endParaRPr lang="en-US" sz="1800"/>
          </a:p>
        </p:txBody>
      </p:sp>
      <p:pic>
        <p:nvPicPr>
          <p:cNvPr id="6" name="Segnaposto contenuto 5" descr="Immagine che contiene persona, fotografia, uomo, posando&#10;&#10;Descrizione generata automaticamente">
            <a:extLst>
              <a:ext uri="{FF2B5EF4-FFF2-40B4-BE49-F238E27FC236}">
                <a16:creationId xmlns:a16="http://schemas.microsoft.com/office/drawing/2014/main" id="{EEB3CBC1-93C4-4C7C-8710-49B53AFDF4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8767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819</Words>
  <Application>Microsoft Office PowerPoint</Application>
  <PresentationFormat>Widescreen</PresentationFormat>
  <Paragraphs>21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helvetica Neue</vt:lpstr>
      <vt:lpstr>Impact</vt:lpstr>
      <vt:lpstr>Office Theme</vt:lpstr>
      <vt:lpstr>La scomparsa di mia madre</vt:lpstr>
      <vt:lpstr>Presentazione standard di PowerPoint</vt:lpstr>
      <vt:lpstr>Il trailer</vt:lpstr>
      <vt:lpstr>Una selezione dei premi più importanti vinti dal film e anche della attuali candidature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scomparsa di Benedetta Barzini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scomparsa di mia madre</dc:title>
  <dc:creator>Patrizia Calefato</dc:creator>
  <cp:lastModifiedBy>Patrizia Calefato</cp:lastModifiedBy>
  <cp:revision>1</cp:revision>
  <dcterms:created xsi:type="dcterms:W3CDTF">2020-10-23T16:34:37Z</dcterms:created>
  <dcterms:modified xsi:type="dcterms:W3CDTF">2020-10-23T16:35:23Z</dcterms:modified>
</cp:coreProperties>
</file>