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80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lla dautilia" initials="ad" lastIdx="1" clrIdx="0">
    <p:extLst>
      <p:ext uri="{19B8F6BF-5375-455C-9EA6-DF929625EA0E}">
        <p15:presenceInfo xmlns:p15="http://schemas.microsoft.com/office/powerpoint/2012/main" userId="9bb7d864cd5b24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777777"/>
    <a:srgbClr val="969696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8" autoAdjust="0"/>
    <p:restoredTop sz="95573" autoAdjust="0"/>
  </p:normalViewPr>
  <p:slideViewPr>
    <p:cSldViewPr>
      <p:cViewPr varScale="1">
        <p:scale>
          <a:sx n="68" d="100"/>
          <a:sy n="68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E875C35-4DA7-44F1-9DB8-3723AAF221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A4A748F-7949-4847-A541-3575EEBC8E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8FD408A-7ED5-4739-96F0-F493611520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D59958C5-9B8C-41B2-8A2D-C4AEE4B018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56548552-C4E9-4DDF-A2AA-FF1811DCDB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25114D3-8D58-4AB2-B6CE-C80EDFBBB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D3319-1D77-4B44-B24E-A83F4013BD8E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8A2ABA7-1761-4E88-B3B3-8FC6709176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13FE37-8EB1-47A9-A67D-8101C460932A}" type="slidenum">
              <a:rPr lang="en-US" altLang="it-IT" sz="1200"/>
              <a:pPr eaLnBrk="1" hangingPunct="1"/>
              <a:t>1</a:t>
            </a:fld>
            <a:endParaRPr lang="en-US" altLang="it-IT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6519B95-2337-4BBD-AB09-A4323E366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C5DF04-D996-442E-9B0D-FED65C160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7D13871-35B9-4D84-89C5-A79FB37DE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E4B77F-3330-41F9-954A-F5907B3D3088}" type="slidenum">
              <a:rPr lang="en-US" altLang="it-IT" sz="1200"/>
              <a:pPr eaLnBrk="1" hangingPunct="1"/>
              <a:t>2</a:t>
            </a:fld>
            <a:endParaRPr lang="en-US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13AA05-A33C-4592-992F-5F11778F8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0FF82B0-8632-43F1-B002-FC9E23275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4983AE2-4C3B-4167-B517-CE72D8A23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56B41C-419E-43B5-9CB6-6EEFD25781AA}" type="slidenum">
              <a:rPr lang="en-US" altLang="it-IT" sz="1200"/>
              <a:pPr eaLnBrk="1" hangingPunct="1"/>
              <a:t>3</a:t>
            </a:fld>
            <a:endParaRPr lang="en-US" altLang="it-IT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5148455-F28C-4CBC-84EA-60334DE77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4F6D0FE-9D45-4FA5-83DE-A78B047D5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D3319-1D77-4B44-B24E-A83F4013BD8E}" type="slidenum">
              <a:rPr lang="en-US" altLang="it-IT" smtClean="0"/>
              <a:pPr/>
              <a:t>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64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D3319-1D77-4B44-B24E-A83F4013BD8E}" type="slidenum">
              <a:rPr lang="en-US" altLang="it-IT" smtClean="0"/>
              <a:pPr/>
              <a:t>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829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D3319-1D77-4B44-B24E-A83F4013BD8E}" type="slidenum">
              <a:rPr lang="en-US" altLang="it-IT" smtClean="0"/>
              <a:pPr/>
              <a:t>11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698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per modificare lo stile del titolo dello schema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7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421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0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52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778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865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5AD849-93E1-4AEC-88C1-176C25F1B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8CA996-5E4F-41AC-AA09-55A4AA5F2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9889F143-E7DB-42B8-AD35-9543DB0B1E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5029200" cy="106605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 capostipiti della Sociologia delle culture </a:t>
            </a:r>
            <a:endParaRPr lang="ru-RU" altLang="it-IT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A830E3B8-8602-4248-A067-224059F7B2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68144" y="2895972"/>
            <a:ext cx="2592288" cy="38453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it-IT" altLang="it-IT" sz="4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Lezione su </a:t>
            </a:r>
            <a:r>
              <a:rPr lang="it-IT" altLang="it-IT" sz="4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endParaRPr lang="it-IT" altLang="it-IT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 eaLnBrk="1" hangingPunct="1"/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Corso SSS</a:t>
            </a:r>
          </a:p>
          <a:p>
            <a:pPr algn="ctr" eaLnBrk="1" hangingPunct="1"/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it-IT" alt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Calefato</a:t>
            </a:r>
            <a:r>
              <a:rPr lang="it-IT" alt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ru-RU" alt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D422B-92D1-442B-84EA-E41845A2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8" y="228600"/>
            <a:ext cx="7315200" cy="1184176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Il suicidio (1897)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6684BA-7C8B-48CB-88B6-D0C1A9C2D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712568"/>
          </a:xfrm>
        </p:spPr>
        <p:txBody>
          <a:bodyPr/>
          <a:lstStyle/>
          <a:p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Prima opera sociologica di carattere empirico</a:t>
            </a:r>
          </a:p>
          <a:p>
            <a:r>
              <a:rPr lang="it-IT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vuole segnare il confine tra disciplina sociologica e disciplina psicologica</a:t>
            </a:r>
          </a:p>
          <a:p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Il suicidio è un tabù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21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7F3B93-22F1-4F7C-B2BC-52551B09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96752"/>
            <a:ext cx="7315200" cy="720080"/>
          </a:xfrm>
        </p:spPr>
        <p:txBody>
          <a:bodyPr/>
          <a:lstStyle/>
          <a:p>
            <a:pPr algn="r"/>
            <a:r>
              <a:rPr lang="it-IT">
                <a:solidFill>
                  <a:schemeClr val="bg2">
                    <a:lumMod val="60000"/>
                    <a:lumOff val="40000"/>
                  </a:schemeClr>
                </a:solidFill>
              </a:rPr>
              <a:t>Tipizzazione forme di suicidio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92F750-DFC1-459F-AC3B-B376C608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36912"/>
            <a:ext cx="7315200" cy="3816424"/>
          </a:xfrm>
        </p:spPr>
        <p:txBody>
          <a:bodyPr/>
          <a:lstStyle/>
          <a:p>
            <a:r>
              <a:rPr lang="it-IT" sz="2000">
                <a:solidFill>
                  <a:schemeClr val="bg2">
                    <a:lumMod val="60000"/>
                    <a:lumOff val="40000"/>
                  </a:schemeClr>
                </a:solidFill>
              </a:rPr>
              <a:t>Suicidio altruistico: eccesso di integrazione e regolamentazione</a:t>
            </a:r>
          </a:p>
          <a:p>
            <a:pPr marL="0" indent="0">
              <a:buNone/>
            </a:pPr>
            <a:r>
              <a:rPr lang="it-IT" sz="2000">
                <a:solidFill>
                  <a:schemeClr val="bg2">
                    <a:lumMod val="60000"/>
                    <a:lumOff val="40000"/>
                  </a:schemeClr>
                </a:solidFill>
              </a:rPr>
              <a:t>      (comportamento suicidario donne indiane)</a:t>
            </a:r>
          </a:p>
          <a:p>
            <a:r>
              <a:rPr lang="it-IT" sz="2000">
                <a:solidFill>
                  <a:schemeClr val="bg2">
                    <a:lumMod val="60000"/>
                    <a:lumOff val="40000"/>
                  </a:schemeClr>
                </a:solidFill>
              </a:rPr>
              <a:t>Sucidio egoistico: l’individuo riconosce il carattere morale della società ma vi è un eccesso di individualizzazione.</a:t>
            </a:r>
          </a:p>
          <a:p>
            <a:r>
              <a:rPr lang="it-IT" sz="2000">
                <a:solidFill>
                  <a:schemeClr val="bg2">
                    <a:lumMod val="60000"/>
                    <a:lumOff val="40000"/>
                  </a:schemeClr>
                </a:solidFill>
              </a:rPr>
              <a:t>Suicidio anomico: anomia=assenza di regole, frattura nell’organizzazione delle rappresentazioni collettive </a:t>
            </a:r>
          </a:p>
          <a:p>
            <a:r>
              <a:rPr lang="it-IT" sz="2000">
                <a:solidFill>
                  <a:schemeClr val="bg2">
                    <a:lumMod val="60000"/>
                    <a:lumOff val="40000"/>
                  </a:schemeClr>
                </a:solidFill>
              </a:rPr>
              <a:t>Suicidio fatalistico: opposto di quello anomico, le rappresentazioni collettive funzionano troppo ( Kamikaze)</a:t>
            </a:r>
            <a:endParaRPr lang="it-IT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 descr="Kamikaze: il vento divino che attraversa la storia - Parentesi Storiche">
            <a:extLst>
              <a:ext uri="{FF2B5EF4-FFF2-40B4-BE49-F238E27FC236}">
                <a16:creationId xmlns:a16="http://schemas.microsoft.com/office/drawing/2014/main" id="{35194D87-910A-4648-9E67-250D4FCF3C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4945261"/>
            <a:ext cx="1187624" cy="1431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26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D4CE1-478E-405C-894E-59D9F43F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905000"/>
          </a:xfrm>
        </p:spPr>
        <p:txBody>
          <a:bodyPr/>
          <a:lstStyle/>
          <a:p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costruzione culturale del sacro: Le forme elementari della vita religiosa (1912)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16543-1286-413A-8C0A-EE3F5B385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60848"/>
            <a:ext cx="7315200" cy="4568552"/>
          </a:xfrm>
        </p:spPr>
        <p:txBody>
          <a:bodyPr/>
          <a:lstStyle/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religione è una proiezione della coscienza collettiva attraverso il trascendente e il sacro 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religione è un fatto sociale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religione assolve a una funzione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religione non è un fatto individuale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Sacro e profano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«La società è un Dio di fronte ai fedeli»  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L’esperienza emotiva 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 simboli: il culto del totemismo</a:t>
            </a:r>
          </a:p>
        </p:txBody>
      </p:sp>
    </p:spTree>
    <p:extLst>
      <p:ext uri="{BB962C8B-B14F-4D97-AF65-F5344CB8AC3E}">
        <p14:creationId xmlns:p14="http://schemas.microsoft.com/office/powerpoint/2010/main" val="279046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6FE12-6C91-4801-AF9F-7E7F45D3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52" y="1340768"/>
            <a:ext cx="7315200" cy="432048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società è una realtà ‘sui generis’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B1A29-5C73-4848-B742-8F39DFABA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 </a:t>
            </a:r>
            <a:r>
              <a:rPr 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Butroux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 gli ambiti di realtà ovvero l’ambito superiore non spiega quello inferiore</a:t>
            </a:r>
          </a:p>
          <a:p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realtà sociale si spiega a partire dalla realtà sociale stessa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149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0C3E9-B20B-43B9-8C81-07A20835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6672"/>
            <a:ext cx="7402016" cy="1656184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La divisione del lavoro sociale 1893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18BAA6-8D8A-4C35-89C9-D49A605B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Tesi di dottorato di </a:t>
            </a:r>
            <a:r>
              <a:rPr lang="it-IT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endParaRPr lang="it-IT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Cos’è e come nasce la società moderna? Studiare scientificamente la modernità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società moderna cambia l’organizzazione della società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Studiare il cambiamento da società </a:t>
            </a:r>
            <a:r>
              <a:rPr lang="it-IT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pre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-moderne a società moderne</a:t>
            </a:r>
          </a:p>
          <a:p>
            <a:r>
              <a:rPr lang="it-IT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Gemeinschaft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 Gesellschaft Ferdinand </a:t>
            </a:r>
            <a:r>
              <a:rPr lang="it-IT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Tönnies</a:t>
            </a:r>
            <a:endParaRPr lang="it-IT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Solidarietà meccanica e solidarietà organica</a:t>
            </a:r>
          </a:p>
        </p:txBody>
      </p:sp>
    </p:spTree>
    <p:extLst>
      <p:ext uri="{BB962C8B-B14F-4D97-AF65-F5344CB8AC3E}">
        <p14:creationId xmlns:p14="http://schemas.microsoft.com/office/powerpoint/2010/main" val="403447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A2A69-66E4-47C4-8526-3C9BA097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872208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</a:t>
            </a:r>
            <a:r>
              <a:rPr lang="it-IT" sz="3200" dirty="0">
                <a:solidFill>
                  <a:schemeClr val="accent1"/>
                </a:solidFill>
              </a:rPr>
              <a:t>La società </a:t>
            </a:r>
            <a:r>
              <a:rPr lang="it-IT" sz="3200" dirty="0" err="1">
                <a:solidFill>
                  <a:schemeClr val="accent1"/>
                </a:solidFill>
              </a:rPr>
              <a:t>pre</a:t>
            </a:r>
            <a:r>
              <a:rPr lang="it-IT" sz="3200" dirty="0">
                <a:solidFill>
                  <a:schemeClr val="accent1"/>
                </a:solidFill>
              </a:rPr>
              <a:t>-moderna è caratterizzata dalla solidarietà meccanica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965A60-B9A9-4932-B86E-7FB7EFBC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34" y="2204863"/>
            <a:ext cx="7762722" cy="3888433"/>
          </a:xfrm>
        </p:spPr>
        <p:txBody>
          <a:bodyPr/>
          <a:lstStyle/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Legami sociali di tipo </a:t>
            </a:r>
            <a:r>
              <a:rPr lang="it-IT" sz="2400" dirty="0">
                <a:solidFill>
                  <a:schemeClr val="accent1"/>
                </a:solidFill>
              </a:rPr>
              <a:t>meccanico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accent1"/>
                </a:solidFill>
              </a:rPr>
              <a:t>comunità</a:t>
            </a:r>
            <a:r>
              <a:rPr lang="it-IT" sz="2400" dirty="0"/>
              <a:t> 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 un peso maggiore rispetto all’individuo in termini di rappresentazioni collettive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Individuo poco differenziato rispetto alla comunità di appartenenza 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Interscambiabilità dei ruoli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Assenza di specializzazione fra i ruoli 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realtà ha una struttura stabile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realtà ha confini cognitivi pesantissimi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791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F8B12-798D-4EB4-83AE-6F41D072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905000"/>
          </a:xfrm>
        </p:spPr>
        <p:txBody>
          <a:bodyPr/>
          <a:lstStyle/>
          <a:p>
            <a:pPr algn="r"/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it-IT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società moderna è caratterizzata dalla solidarietà organica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9ABE91-2E10-4527-82AD-22DCF5FA2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6832"/>
            <a:ext cx="7315200" cy="4712568"/>
          </a:xfrm>
        </p:spPr>
        <p:txBody>
          <a:bodyPr/>
          <a:lstStyle/>
          <a:p>
            <a:r>
              <a:rPr lang="it-IT" sz="2000" dirty="0">
                <a:solidFill>
                  <a:schemeClr val="accent1"/>
                </a:solidFill>
              </a:rPr>
              <a:t>Il quadro culturale era la modernità </a:t>
            </a:r>
          </a:p>
          <a:p>
            <a:r>
              <a:rPr lang="it-IT" sz="2000" dirty="0">
                <a:solidFill>
                  <a:schemeClr val="accent1"/>
                </a:solidFill>
              </a:rPr>
              <a:t>Modello della divisione del lavoro e della razionalizzazione scientifica della lavoro (fordismo).</a:t>
            </a:r>
          </a:p>
          <a:p>
            <a:r>
              <a:rPr lang="it-IT" sz="2000" dirty="0">
                <a:solidFill>
                  <a:schemeClr val="accent1"/>
                </a:solidFill>
              </a:rPr>
              <a:t>Le rappresentazioni collettive permangono ma hanno minor peso </a:t>
            </a:r>
          </a:p>
          <a:p>
            <a:r>
              <a:rPr lang="it-IT" sz="2000" dirty="0">
                <a:solidFill>
                  <a:schemeClr val="accent1"/>
                </a:solidFill>
              </a:rPr>
              <a:t>Forte differenziazione fra i ruoli </a:t>
            </a:r>
          </a:p>
          <a:p>
            <a:r>
              <a:rPr lang="it-IT" sz="2000" dirty="0">
                <a:solidFill>
                  <a:schemeClr val="accent1"/>
                </a:solidFill>
              </a:rPr>
              <a:t>Lavoro in fabbrica interfaccia per comprendere la società </a:t>
            </a:r>
          </a:p>
          <a:p>
            <a:r>
              <a:rPr lang="it-IT" sz="2000" dirty="0">
                <a:solidFill>
                  <a:schemeClr val="accent1"/>
                </a:solidFill>
              </a:rPr>
              <a:t>L’individuo diventa soggetto della storia</a:t>
            </a:r>
          </a:p>
          <a:p>
            <a:r>
              <a:rPr lang="it-IT" sz="2000" dirty="0">
                <a:solidFill>
                  <a:schemeClr val="accent1"/>
                </a:solidFill>
              </a:rPr>
              <a:t>Il legame sociale non è volto all’interscambiabilità ma all’interdipendenza funzionale </a:t>
            </a:r>
          </a:p>
          <a:p>
            <a:r>
              <a:rPr lang="it-IT" sz="2000" dirty="0">
                <a:solidFill>
                  <a:schemeClr val="accent1"/>
                </a:solidFill>
              </a:rPr>
              <a:t>Maggiore bisogno degli altri per ottemperare alle funzioni che tengono il sistema in piedi.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37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382EE-A3F1-4ADC-8226-CC0A5A89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008112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          Metropolis (Fritz Lang) 1927</a:t>
            </a:r>
          </a:p>
        </p:txBody>
      </p:sp>
      <p:pic>
        <p:nvPicPr>
          <p:cNvPr id="13314" name="Picture 2" descr="Metropolis - Film (1927) - MYmovies.it">
            <a:extLst>
              <a:ext uri="{FF2B5EF4-FFF2-40B4-BE49-F238E27FC236}">
                <a16:creationId xmlns:a16="http://schemas.microsoft.com/office/drawing/2014/main" id="{2196B935-59E4-4083-923F-3A338F1B08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73654"/>
            <a:ext cx="5544616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9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31D3B8-E8A0-449B-BE0C-2B83F18A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68152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Tempi Moderni</a:t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1936 Charlie Chaplin</a:t>
            </a:r>
          </a:p>
        </p:txBody>
      </p:sp>
      <p:pic>
        <p:nvPicPr>
          <p:cNvPr id="14338" name="Picture 2" descr="Se volete capire come sta cambiando il mondo, guardate Tempi Moderni di  Charlie Chaplin - Centodieci">
            <a:extLst>
              <a:ext uri="{FF2B5EF4-FFF2-40B4-BE49-F238E27FC236}">
                <a16:creationId xmlns:a16="http://schemas.microsoft.com/office/drawing/2014/main" id="{4E0E65B4-A3D9-4D2F-9478-F1C46D777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488832" cy="47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2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C877D-4454-4A3F-9B10-216558B2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Per ricollegarsi: elementi di funzionalismo in </a:t>
            </a:r>
            <a:r>
              <a:rPr lang="it-IT" sz="3600" dirty="0" err="1">
                <a:solidFill>
                  <a:schemeClr val="accent1"/>
                </a:solidFill>
              </a:rPr>
              <a:t>Durkheim</a:t>
            </a:r>
            <a:endParaRPr lang="it-IT" sz="3600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1FD9A-02B9-4A76-A79F-19061004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348880"/>
            <a:ext cx="7315200" cy="4509120"/>
          </a:xfrm>
        </p:spPr>
        <p:txBody>
          <a:bodyPr/>
          <a:lstStyle/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Come i funzionalisti voleva spiegare il persistere delle pratiche sociali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 pratiche producono effetti che sono </a:t>
            </a:r>
            <a:r>
              <a:rPr lang="it-IT" sz="2400" dirty="0">
                <a:solidFill>
                  <a:schemeClr val="accent1"/>
                </a:solidFill>
              </a:rPr>
              <a:t>funzionali 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all’ordine e all’integrazione del sistema sociale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Guardano alla dinamica bisogno-funzione società al pari dell’organismo biologico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Come l’organismo la società ha prerequisiti funzionali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realtà è fatta di sottosistemi e pratiche diretti funzionalmente per la conservazione della realtà sociale </a:t>
            </a:r>
          </a:p>
          <a:p>
            <a:pPr marL="0" indent="0">
              <a:buNone/>
            </a:pPr>
            <a:endParaRPr lang="it-IT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538E722B-097E-4563-B8C4-67FABD3AF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52736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it-IT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Cenni</a:t>
            </a:r>
            <a:r>
              <a:rPr lang="en-US" alt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it-IT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biografici</a:t>
            </a:r>
            <a:endParaRPr lang="ru-RU" altLang="it-IT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B4A81490-BD90-4FAD-ABF7-1E27740A0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Émile </a:t>
            </a:r>
            <a:r>
              <a:rPr lang="it-IT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Épinal</a:t>
            </a:r>
            <a:r>
              <a:rPr lang="it-IT" sz="2400">
                <a:solidFill>
                  <a:schemeClr val="bg2">
                    <a:lumMod val="60000"/>
                    <a:lumOff val="40000"/>
                  </a:schemeClr>
                </a:solidFill>
              </a:rPr>
              <a:t> 1858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Parigi 1917) 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fr-FR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Nel</a:t>
            </a: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1982 </a:t>
            </a:r>
            <a:r>
              <a:rPr lang="fr-FR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conseguì</a:t>
            </a: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l'Agrégation de philosophie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Fu professore di filosofia sociale all'Università di Bordeaux e vi rimase fino al 1902</a:t>
            </a:r>
          </a:p>
          <a:p>
            <a:pPr>
              <a:lnSpc>
                <a:spcPct val="80000"/>
              </a:lnSpc>
            </a:pP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Poi passò alla Sorbona, dove diventò ordinario nel 1906</a:t>
            </a:r>
          </a:p>
          <a:p>
            <a:pPr>
              <a:lnSpc>
                <a:spcPct val="80000"/>
              </a:lnSpc>
            </a:pPr>
            <a:r>
              <a:rPr lang="it-IT" alt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Oltre all’attività accademica partecipava alla vita politica: fu consulente del Ministero dell’educazione, in una fase della politica francese in cui dopo égalité e liberté il problema era la 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fraternité intesa come educazione alla </a:t>
            </a:r>
            <a:r>
              <a:rPr lang="it-IT" sz="2400" dirty="0">
                <a:solidFill>
                  <a:srgbClr val="FF0000"/>
                </a:solidFill>
              </a:rPr>
              <a:t>solidarietà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che corrisponde all’educazione al legame (sociale).</a:t>
            </a:r>
          </a:p>
          <a:p>
            <a:pPr>
              <a:lnSpc>
                <a:spcPct val="80000"/>
              </a:lnSpc>
            </a:pPr>
            <a:endParaRPr lang="ru-RU" altLang="it-IT" sz="2400" dirty="0">
              <a:solidFill>
                <a:srgbClr val="777777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4FB09AE-2823-4BCF-9377-F7E5AA741E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4704"/>
            <a:ext cx="1606525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429D6-E93C-430C-85D7-88F0DF3A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4704"/>
            <a:ext cx="7315200" cy="864096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Elementi funzionalisti in </a:t>
            </a:r>
            <a:r>
              <a:rPr 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C4C695-91BB-40CB-813B-42817F7C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28600"/>
            <a:ext cx="7315200" cy="4280520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Sociologia come medicina sociale </a:t>
            </a:r>
          </a:p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Il problema dell’evoluzione sociale attraverso successivi adattamenti all’ambiente verso una maggiore  complessità e differenziazione sistemica </a:t>
            </a:r>
          </a:p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</a:t>
            </a:r>
            <a:r>
              <a:rPr lang="it-IT">
                <a:solidFill>
                  <a:schemeClr val="bg2">
                    <a:lumMod val="60000"/>
                    <a:lumOff val="40000"/>
                  </a:schemeClr>
                </a:solidFill>
              </a:rPr>
              <a:t>società si 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segmenta e si va in direzione dell’individualismo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51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F036EC-ECBE-4427-8948-9080A2900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r>
              <a:rPr lang="en-US" alt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Due </a:t>
            </a:r>
            <a:r>
              <a:rPr lang="en-US" altLang="it-IT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filoni</a:t>
            </a:r>
            <a:r>
              <a:rPr lang="en-US" alt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di </a:t>
            </a:r>
            <a:r>
              <a:rPr lang="en-US" altLang="it-IT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pensiero</a:t>
            </a:r>
            <a:endParaRPr lang="en-US" altLang="it-IT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CCEE20A-C2C6-436F-8AB8-871EAFD97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2"/>
            <a:ext cx="6934200" cy="489498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ko-K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Le </a:t>
            </a:r>
            <a:r>
              <a:rPr lang="en-US" altLang="ko-K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regole</a:t>
            </a:r>
            <a:r>
              <a:rPr lang="en-US" altLang="ko-K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del </a:t>
            </a:r>
            <a:r>
              <a:rPr lang="en-US" altLang="ko-K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metodo</a:t>
            </a:r>
            <a:r>
              <a:rPr lang="en-US" altLang="ko-K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sociologico</a:t>
            </a:r>
            <a:r>
              <a:rPr lang="en-US" altLang="ko-K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it-IT" sz="2000" dirty="0">
                <a:solidFill>
                  <a:schemeClr val="accent1"/>
                </a:solidFill>
              </a:rPr>
              <a:t>«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Per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studiare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i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fatti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sociali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dobbiamo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cercare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separatamente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: </a:t>
            </a:r>
            <a:r>
              <a:rPr lang="en-US" altLang="ko-KR" sz="2000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la causa </a:t>
            </a:r>
            <a:r>
              <a:rPr lang="en-US" altLang="ko-KR" sz="2000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efficiente</a:t>
            </a:r>
            <a:r>
              <a:rPr lang="en-US" altLang="ko-KR" sz="2000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che</a:t>
            </a:r>
            <a:r>
              <a:rPr lang="en-US" altLang="ko-KR" sz="2000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ha </a:t>
            </a:r>
            <a:r>
              <a:rPr lang="en-US" altLang="ko-KR" sz="2000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prodotto</a:t>
            </a:r>
            <a:r>
              <a:rPr lang="en-US" altLang="ko-KR" sz="2000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un </a:t>
            </a:r>
            <a:r>
              <a:rPr lang="en-US" altLang="ko-KR" sz="2000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dato</a:t>
            </a:r>
            <a:r>
              <a:rPr lang="en-US" altLang="ko-KR" sz="2000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fenomeno</a:t>
            </a:r>
            <a:r>
              <a:rPr lang="en-US" altLang="ko-KR" sz="2000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(i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fatti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sociali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si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spiegano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a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partire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dagli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stessi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fatti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sociali</a:t>
            </a:r>
            <a:r>
              <a:rPr lang="en-U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,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questo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allude a un piano </a:t>
            </a:r>
            <a:r>
              <a:rPr lang="en-US" altLang="ko-KR" sz="2000" dirty="0" err="1">
                <a:solidFill>
                  <a:srgbClr val="FF0000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strutturale</a:t>
            </a:r>
            <a:r>
              <a:rPr lang="en-U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dell’esistenza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e la </a:t>
            </a:r>
            <a:r>
              <a:rPr lang="en-US" altLang="ko-KR" sz="2000" i="1" dirty="0" err="1">
                <a:solidFill>
                  <a:srgbClr val="FF0000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funzione</a:t>
            </a:r>
            <a:r>
              <a:rPr lang="en-US" altLang="ko-KR" sz="2000" i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che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</a:t>
            </a:r>
            <a:r>
              <a:rPr lang="en-US" altLang="ko-KR" sz="2000" i="1" dirty="0" err="1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esso</a:t>
            </a:r>
            <a:r>
              <a:rPr lang="en-US" altLang="ko-KR" sz="2000" i="1" dirty="0">
                <a:solidFill>
                  <a:schemeClr val="accent1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assolve</a:t>
            </a:r>
            <a:r>
              <a:rPr lang="it-IT" sz="2000" i="1" dirty="0">
                <a:solidFill>
                  <a:schemeClr val="accent1"/>
                </a:solidFill>
              </a:rPr>
              <a:t>» </a:t>
            </a:r>
            <a:endParaRPr lang="en-US" altLang="it-IT" sz="20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it-IT" sz="1800" dirty="0">
              <a:solidFill>
                <a:srgbClr val="4D4D4D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 </a:t>
            </a:r>
            <a:r>
              <a:rPr lang="en-US" alt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questa</a:t>
            </a:r>
            <a:r>
              <a:rPr lang="en-US" alt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frase</a:t>
            </a:r>
            <a:r>
              <a:rPr lang="en-US" alt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fonda</a:t>
            </a:r>
            <a:r>
              <a:rPr lang="en-US" alt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Strutturalismo</a:t>
            </a:r>
            <a:endParaRPr lang="en-US" alt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it-IT" dirty="0" err="1">
                <a:solidFill>
                  <a:schemeClr val="accent1"/>
                </a:solidFill>
              </a:rPr>
              <a:t>Funzionalismo</a:t>
            </a:r>
            <a:endParaRPr lang="en-US" alt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FE9A2-0D5D-4645-AEE1-5964B0A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Strutturalismo </a:t>
            </a:r>
            <a:r>
              <a:rPr lang="it-IT" dirty="0"/>
              <a:t> </a:t>
            </a:r>
          </a:p>
        </p:txBody>
      </p:sp>
      <p:pic>
        <p:nvPicPr>
          <p:cNvPr id="10242" name="Picture 2" descr="Tavolo allungabile - Baja | Conforama">
            <a:extLst>
              <a:ext uri="{FF2B5EF4-FFF2-40B4-BE49-F238E27FC236}">
                <a16:creationId xmlns:a16="http://schemas.microsoft.com/office/drawing/2014/main" id="{D3DD43A2-561A-4450-8C5F-7E71877A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445620"/>
            <a:ext cx="3581400" cy="21837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ED832B-4191-409D-87F1-A52DE229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388296" cy="5000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Non è una teoria ma un metodo d’analisi affermatosi in varie discipline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Permette di individuare l’insieme di relazioni relativamente stabili su cui si regge il sistema sociale rendendolo un’unità che persiste nel tempo. 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Privilegia l’analisi sincronica piuttosto che quella diacronica</a:t>
            </a:r>
            <a:r>
              <a:rPr lang="it-IT" sz="2000">
                <a:solidFill>
                  <a:schemeClr val="bg2">
                    <a:lumMod val="60000"/>
                    <a:lumOff val="40000"/>
                  </a:schemeClr>
                </a:solidFill>
              </a:rPr>
              <a:t>, l’invariante </a:t>
            </a:r>
            <a:r>
              <a:rPr lang="it-IT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 </a:t>
            </a:r>
            <a:r>
              <a:rPr lang="it-IT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transuente</a:t>
            </a:r>
            <a:r>
              <a:rPr lang="it-IT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 parti del sistema sociale sono interdipendenti subordinate all’unità sistemica </a:t>
            </a:r>
          </a:p>
          <a:p>
            <a:pPr>
              <a:lnSpc>
                <a:spcPct val="90000"/>
              </a:lnSpc>
            </a:pPr>
            <a:endParaRPr lang="it-IT" sz="1500" dirty="0"/>
          </a:p>
          <a:p>
            <a:pPr>
              <a:lnSpc>
                <a:spcPct val="90000"/>
              </a:lnSpc>
            </a:pPr>
            <a:endParaRPr lang="it-IT" sz="1500" dirty="0"/>
          </a:p>
        </p:txBody>
      </p:sp>
      <p:pic>
        <p:nvPicPr>
          <p:cNvPr id="10244" name="Picture 4" descr="Società in nome collettivo - cos'è la snc e come funziona">
            <a:extLst>
              <a:ext uri="{FF2B5EF4-FFF2-40B4-BE49-F238E27FC236}">
                <a16:creationId xmlns:a16="http://schemas.microsoft.com/office/drawing/2014/main" id="{75AEB890-C2A0-4743-B537-5E8FD51D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56" y="237075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3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9240F-E414-4FBE-BF9D-88114417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2408312"/>
          </a:xfrm>
        </p:spPr>
        <p:txBody>
          <a:bodyPr/>
          <a:lstStyle/>
          <a:p>
            <a:r>
              <a:rPr lang="it-IT" sz="3200" dirty="0">
                <a:solidFill>
                  <a:schemeClr val="accent1"/>
                </a:solidFill>
              </a:rPr>
              <a:t>Elementi dello strutturalismo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AF066F-BBCF-4BD3-BFFE-779A4277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8840"/>
            <a:ext cx="7315200" cy="4640560"/>
          </a:xfrm>
        </p:spPr>
        <p:txBody>
          <a:bodyPr/>
          <a:lstStyle/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Visione olistica (presente in </a:t>
            </a:r>
            <a:r>
              <a:rPr lang="it-IT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come in tutto l’organicismo)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Teoria olistica del significato (segni, concetti, pratiche) 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Contesto culturale/contesto della significazione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Non è una corrente interessata al mutamento sociale 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Istantanee della società</a:t>
            </a:r>
          </a:p>
          <a:p>
            <a:r>
              <a:rPr lang="it-IT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 contrappone al positivismo: le strutture sono latenti 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024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2DB8C-087C-4776-9667-DE3B055A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Struttura, relazioni, cultura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9CDFC8-6C37-4C2D-BC97-A6BCD2758EA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2" b="2"/>
          <a:stretch/>
        </p:blipFill>
        <p:spPr bwMode="auto">
          <a:xfrm>
            <a:off x="395537" y="2438399"/>
            <a:ext cx="3384375" cy="2208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859936-DC0C-45AA-933D-704527435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2133600"/>
            <a:ext cx="4495800" cy="4608512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società è un ‘entità sui generis’ superiore alla somma dei singoli individui: gli individui strutturano le loro relazioni relativamente stabili dando vita a un contenuto strutturale/culturale specifico superiore alla somma delle parti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DC103F-050C-4945-896D-C7A050A7C32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46612"/>
            <a:ext cx="3384375" cy="1982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15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773EC-7B86-4CC1-B414-AA5EDA12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19" y="731837"/>
            <a:ext cx="8208912" cy="703263"/>
          </a:xfrm>
        </p:spPr>
        <p:txBody>
          <a:bodyPr wrap="square" anchor="b">
            <a:noAutofit/>
          </a:bodyPr>
          <a:lstStyle/>
          <a:p>
            <a:pPr algn="r"/>
            <a:r>
              <a:rPr lang="it-IT" sz="4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 fatti sociali </a:t>
            </a:r>
          </a:p>
        </p:txBody>
      </p:sp>
      <p:pic>
        <p:nvPicPr>
          <p:cNvPr id="12290" name="Picture 2" descr="Émile Durkheim: il padre della sociologia - Sociologicamente">
            <a:extLst>
              <a:ext uri="{FF2B5EF4-FFF2-40B4-BE49-F238E27FC236}">
                <a16:creationId xmlns:a16="http://schemas.microsoft.com/office/drawing/2014/main" id="{6A2B99E7-22DB-43BA-A2DC-BDAADB8C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934" y="1844824"/>
            <a:ext cx="4111811" cy="42813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BBAAB-166E-4FEF-9B67-092C6BE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538736" cy="4425355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Definizione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Carattere della coattività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Carattere della generalità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 fatti sociali sono esterni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 fatti sociali non sono universali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954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BC373-406E-4440-AE06-D9FE2CFC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8600"/>
            <a:ext cx="7315200" cy="715962"/>
          </a:xfrm>
        </p:spPr>
        <p:txBody>
          <a:bodyPr/>
          <a:lstStyle/>
          <a:p>
            <a:r>
              <a:rPr lang="it-IT" dirty="0"/>
              <a:t>‘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società è un fatto morale</a:t>
            </a:r>
            <a:r>
              <a:rPr lang="it-IT" dirty="0"/>
              <a:t>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01429F-A58E-445B-9C75-F9485307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2"/>
            <a:ext cx="7315200" cy="4928592"/>
          </a:xfrm>
        </p:spPr>
        <p:txBody>
          <a:bodyPr/>
          <a:lstStyle/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società del ‘900 per </a:t>
            </a:r>
            <a:r>
              <a:rPr lang="it-IT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era un fatto morale </a:t>
            </a:r>
          </a:p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 rappresentazioni collettive agiscono coercitivamente sull’individuo (coazione morale).</a:t>
            </a:r>
          </a:p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Il ruolo della cultura.</a:t>
            </a:r>
          </a:p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L’individuo contenitore</a:t>
            </a:r>
          </a:p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Perché allora gli uomini per </a:t>
            </a:r>
            <a:r>
              <a:rPr lang="it-IT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vanno in anomia? La questione della libertà individuale</a:t>
            </a:r>
          </a:p>
        </p:txBody>
      </p:sp>
    </p:spTree>
    <p:extLst>
      <p:ext uri="{BB962C8B-B14F-4D97-AF65-F5344CB8AC3E}">
        <p14:creationId xmlns:p14="http://schemas.microsoft.com/office/powerpoint/2010/main" val="365575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47F4A-2CD0-42A7-A045-A309DAE9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12168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Visione antropologica di </a:t>
            </a:r>
            <a:r>
              <a:rPr lang="it-IT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501C4-1F76-4804-853A-2D6A9100A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2"/>
            <a:ext cx="7315200" cy="5072608"/>
          </a:xfrm>
        </p:spPr>
        <p:txBody>
          <a:bodyPr/>
          <a:lstStyle/>
          <a:p>
            <a:r>
              <a:rPr lang="it-IT" sz="2800" dirty="0">
                <a:solidFill>
                  <a:schemeClr val="accent1"/>
                </a:solidFill>
              </a:rPr>
              <a:t>L’uomo duplex</a:t>
            </a:r>
          </a:p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 naturalizzazione della bipolarità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 Aristotele, Hobbes, </a:t>
            </a:r>
            <a:r>
              <a:rPr lang="it-IT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Durkheim</a:t>
            </a: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Ovvero:</a:t>
            </a:r>
          </a:p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Senza regolamentazione morale gli individui scivolano in uno ‘stato di natura’</a:t>
            </a:r>
          </a:p>
          <a:p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L’individuo è moralmente indotto dalle </a:t>
            </a:r>
            <a:r>
              <a:rPr lang="it-IT" sz="2800" dirty="0">
                <a:solidFill>
                  <a:schemeClr val="accent1"/>
                </a:solidFill>
              </a:rPr>
              <a:t>strutture</a:t>
            </a:r>
            <a:r>
              <a:rPr lang="it-IT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latenti e dalle rappresentazioni collettive altrimenti va in </a:t>
            </a:r>
            <a:r>
              <a:rPr lang="it-IT" sz="2800" dirty="0">
                <a:solidFill>
                  <a:schemeClr val="accent1"/>
                </a:solidFill>
              </a:rPr>
              <a:t>anomia</a:t>
            </a:r>
          </a:p>
          <a:p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21339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F5EBFB0181E04C8992DAB2B9D5B4A4" ma:contentTypeVersion="2" ma:contentTypeDescription="Creare un nuovo documento." ma:contentTypeScope="" ma:versionID="35dab77b61cfbedafa7a4002703e0eec">
  <xsd:schema xmlns:xsd="http://www.w3.org/2001/XMLSchema" xmlns:xs="http://www.w3.org/2001/XMLSchema" xmlns:p="http://schemas.microsoft.com/office/2006/metadata/properties" xmlns:ns2="d0db347b-4366-4cdb-a33e-ced6c2a420df" targetNamespace="http://schemas.microsoft.com/office/2006/metadata/properties" ma:root="true" ma:fieldsID="aab049ea65ecda0e58bacf6b8583ca3a" ns2:_="">
    <xsd:import namespace="d0db347b-4366-4cdb-a33e-ced6c2a42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b347b-4366-4cdb-a33e-ced6c2a42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04B8E4-C34D-49C2-8D03-EBF6DC2D2EE4}"/>
</file>

<file path=customXml/itemProps2.xml><?xml version="1.0" encoding="utf-8"?>
<ds:datastoreItem xmlns:ds="http://schemas.openxmlformats.org/officeDocument/2006/customXml" ds:itemID="{4B280163-2113-40F3-8EF2-518BF1803861}"/>
</file>

<file path=customXml/itemProps3.xml><?xml version="1.0" encoding="utf-8"?>
<ds:datastoreItem xmlns:ds="http://schemas.openxmlformats.org/officeDocument/2006/customXml" ds:itemID="{34E26557-6774-410D-AD10-0DF4F50DEC8E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935</Words>
  <Application>Microsoft Office PowerPoint</Application>
  <PresentationFormat>Presentazione su schermo (4:3)</PresentationFormat>
  <Paragraphs>122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Microsoft Sans Serif</vt:lpstr>
      <vt:lpstr>Verdana</vt:lpstr>
      <vt:lpstr>powerpoint-template-24</vt:lpstr>
      <vt:lpstr>I capostipiti della Sociologia delle culture </vt:lpstr>
      <vt:lpstr>Cenni biografici</vt:lpstr>
      <vt:lpstr>Due filoni di pensiero</vt:lpstr>
      <vt:lpstr>Strutturalismo  </vt:lpstr>
      <vt:lpstr>Elementi dello strutturalismo</vt:lpstr>
      <vt:lpstr>Struttura, relazioni, cultura</vt:lpstr>
      <vt:lpstr>I fatti sociali </vt:lpstr>
      <vt:lpstr>‘La società è un fatto morale’</vt:lpstr>
      <vt:lpstr>Visione antropologica di Durkheim</vt:lpstr>
      <vt:lpstr>Il suicidio (1897) </vt:lpstr>
      <vt:lpstr>Tipizzazione forme di suicidio</vt:lpstr>
      <vt:lpstr>La costruzione culturale del sacro: Le forme elementari della vita religiosa (1912)</vt:lpstr>
      <vt:lpstr>La società è una realtà ‘sui generis’</vt:lpstr>
      <vt:lpstr>La divisione del lavoro sociale 1893</vt:lpstr>
      <vt:lpstr>                        La società pre-moderna è caratterizzata dalla solidarietà meccanica</vt:lpstr>
      <vt:lpstr>                 La società moderna è caratterizzata dalla solidarietà organica</vt:lpstr>
      <vt:lpstr>          Metropolis (Fritz Lang) 1927</vt:lpstr>
      <vt:lpstr>Tempi Moderni 1936 Charlie Chaplin</vt:lpstr>
      <vt:lpstr>Per ricollegarsi: elementi di funzionalismo in Durkheim</vt:lpstr>
      <vt:lpstr>Elementi funzionalisti in Durkheim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capostipiti della Sociologia delle culture </dc:title>
  <dc:creator>antonella dautilia</dc:creator>
  <cp:lastModifiedBy>antonella dautilia</cp:lastModifiedBy>
  <cp:revision>17</cp:revision>
  <dcterms:created xsi:type="dcterms:W3CDTF">2020-11-01T17:58:10Z</dcterms:created>
  <dcterms:modified xsi:type="dcterms:W3CDTF">2020-11-02T14:40:04Z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0x010100C4F5EBFB0181E04C8992DAB2B9D5B4A4</vt:lpwstr>
  </property>
</Properties>
</file>