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98" r:id="rId3"/>
    <p:sldId id="299" r:id="rId4"/>
    <p:sldId id="300" r:id="rId5"/>
    <p:sldId id="271" r:id="rId6"/>
    <p:sldId id="270" r:id="rId7"/>
    <p:sldId id="269" r:id="rId8"/>
    <p:sldId id="259" r:id="rId9"/>
    <p:sldId id="262" r:id="rId10"/>
    <p:sldId id="263" r:id="rId11"/>
    <p:sldId id="266" r:id="rId12"/>
    <p:sldId id="267" r:id="rId13"/>
    <p:sldId id="268" r:id="rId14"/>
    <p:sldId id="261" r:id="rId15"/>
    <p:sldId id="264" r:id="rId16"/>
    <p:sldId id="265" r:id="rId17"/>
    <p:sldId id="272" r:id="rId18"/>
    <p:sldId id="25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3" r:id="rId28"/>
    <p:sldId id="29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7" r:id="rId41"/>
    <p:sldId id="292" r:id="rId42"/>
    <p:sldId id="295" r:id="rId43"/>
    <p:sldId id="29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W7FSCb1B2Q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gency-live.com/it/salute-e-sicurezza/covid-19-e-famiglie-italiane-bilanci-a-rischio-per-37-milioni-di-lavoratori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s://www.radiosole.eu/radiosole-notizie/4082-emergenza-coronavirus,-1522-il-numero-verde-dedicato-alle-vittime-di-violenza-e-stalkin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www.ancdv.it/web/index.php?option=com_content&amp;view=article&amp;id=693:violenza-di-genere-ai-tempi-del-coronavirus-un-emergenza-nell-emergenza&amp;catid=114&amp;Itemid=1180" TargetMode="Externa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propublica.org/article/she-made-every-effort-to-avoid-covid-19-while-pregnant-not-a-single-thing-went-according-to-pla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mediartscuola.blogspot.com/2020/03/arte-e-comunicazione-gli-artisti-al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omamma.it/infermiera-immagine-simbolo-emergenza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abriatoday.net/lockdown-donne-piu-ansiose-frustrate-e-insoddisfatte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ges.gov.it/didattica-a-distanza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01964-5BF3-4E4E-9C1F-F8201C650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it-IT" sz="3200" dirty="0">
                <a:solidFill>
                  <a:schemeClr val="tx2">
                    <a:satMod val="200000"/>
                  </a:schemeClr>
                </a:solidFill>
              </a:rPr>
              <a:t>7. l’immagine della famiglia nella comunicazione</a:t>
            </a:r>
            <a:br>
              <a:rPr lang="it-IT" dirty="0">
                <a:solidFill>
                  <a:schemeClr val="tx2">
                    <a:satMod val="200000"/>
                  </a:schemeClr>
                </a:solidFill>
              </a:rPr>
            </a:br>
            <a:endParaRPr lang="it-IT" sz="1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9333C01-1E39-48B3-873F-8D38B93E0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Con contributi su famiglia e </a:t>
            </a:r>
            <a:r>
              <a:rPr lang="it-IT" dirty="0" err="1"/>
              <a:t>covid</a:t>
            </a:r>
            <a:r>
              <a:rPr lang="it-IT" dirty="0"/>
              <a:t> 19 tratti dal progetto di ricerca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«Critical </a:t>
            </a:r>
            <a:r>
              <a:rPr lang="it-IT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/CES. Resilienza familiare, uguaglianza di genere e innovazione delle opportunità educative»</a:t>
            </a:r>
            <a:endParaRPr lang="it-IT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dirty="0"/>
              <a:t>(FISR 2020, Università degli studi di Bari Aldo Moro, </a:t>
            </a:r>
            <a:r>
              <a:rPr lang="it-IT" sz="1200" dirty="0">
                <a:solidFill>
                  <a:srgbClr val="FF0000"/>
                </a:solidFill>
              </a:rPr>
              <a:t>coordinatrice P. Calefato, </a:t>
            </a:r>
            <a:r>
              <a:rPr lang="it-IT" sz="1200" dirty="0"/>
              <a:t>partecipanti: Calefato, </a:t>
            </a:r>
            <a:r>
              <a:rPr lang="it-IT" sz="1200" dirty="0" err="1"/>
              <a:t>Balenzano</a:t>
            </a:r>
            <a:r>
              <a:rPr lang="it-IT" sz="1200" dirty="0"/>
              <a:t>, Musso, Antonucci, </a:t>
            </a:r>
            <a:r>
              <a:rPr lang="it-IT" sz="1200" dirty="0" err="1"/>
              <a:t>Muschitiello</a:t>
            </a:r>
            <a:r>
              <a:rPr lang="it-IT" sz="1200" dirty="0"/>
              <a:t>, Bitetto, Grassi, Fanizza, Baiano)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4C93B-56D1-4A03-8D73-EBEB6EFE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It’s a man’s world/E’ un mondo di uomini</a:t>
            </a:r>
          </a:p>
        </p:txBody>
      </p:sp>
      <p:pic>
        <p:nvPicPr>
          <p:cNvPr id="14339" name="Segnaposto contenuto 3" descr="vintage-sexist-ads (13)[3][2].jpg">
            <a:extLst>
              <a:ext uri="{FF2B5EF4-FFF2-40B4-BE49-F238E27FC236}">
                <a16:creationId xmlns:a16="http://schemas.microsoft.com/office/drawing/2014/main" id="{EC6E99D0-8704-406A-A48B-A3C52BA85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34" y="636640"/>
            <a:ext cx="229253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3BC4E-6662-4917-A0E4-DD11FCAF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Bruciare la cena, ma non la birra</a:t>
            </a:r>
          </a:p>
        </p:txBody>
      </p:sp>
      <p:pic>
        <p:nvPicPr>
          <p:cNvPr id="15363" name="Segnaposto contenuto 3" descr="vintage-sexist-ads (47)[2].jpg">
            <a:extLst>
              <a:ext uri="{FF2B5EF4-FFF2-40B4-BE49-F238E27FC236}">
                <a16:creationId xmlns:a16="http://schemas.microsoft.com/office/drawing/2014/main" id="{583EFED4-9F31-4E2C-9E23-5CA534AF3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062229"/>
            <a:ext cx="6915663" cy="473722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95295-1D1D-4C2E-94AA-FEA8FDA7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7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Casalinghe e tecnologia 1</a:t>
            </a:r>
          </a:p>
        </p:txBody>
      </p:sp>
      <p:pic>
        <p:nvPicPr>
          <p:cNvPr id="16387" name="Segnaposto contenuto 3" descr="vintage-sexist-ads (27)[2].jpg">
            <a:extLst>
              <a:ext uri="{FF2B5EF4-FFF2-40B4-BE49-F238E27FC236}">
                <a16:creationId xmlns:a16="http://schemas.microsoft.com/office/drawing/2014/main" id="{52BF3630-9AD2-401D-AD57-F7057A141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122741"/>
            <a:ext cx="6915663" cy="461620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B3F8F-CD88-4A32-8E14-EA9F9E6D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/>
              <a:t>Casalinghe e tecnologia 2</a:t>
            </a:r>
          </a:p>
        </p:txBody>
      </p:sp>
      <p:pic>
        <p:nvPicPr>
          <p:cNvPr id="17411" name="Segnaposto contenuto 3" descr="vintage-sexist-ads (25)[2].jpg">
            <a:extLst>
              <a:ext uri="{FF2B5EF4-FFF2-40B4-BE49-F238E27FC236}">
                <a16:creationId xmlns:a16="http://schemas.microsoft.com/office/drawing/2014/main" id="{964AA1BE-9914-4ACF-8B26-67701B57C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364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3250C-65F6-41A2-837F-13985E8F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/>
              <a:t>La “casa”</a:t>
            </a:r>
          </a:p>
        </p:txBody>
      </p:sp>
      <p:pic>
        <p:nvPicPr>
          <p:cNvPr id="18435" name="Segnaposto contenuto 3" descr="hqdefault.jpg">
            <a:extLst>
              <a:ext uri="{FF2B5EF4-FFF2-40B4-BE49-F238E27FC236}">
                <a16:creationId xmlns:a16="http://schemas.microsoft.com/office/drawing/2014/main" id="{CE75C4F1-44CA-42B3-9AC5-C205BCC7A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675242"/>
            <a:ext cx="6916633" cy="51874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C6C73F-96A2-4E6E-B700-BA9FC133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Mina</a:t>
            </a:r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459" name="Segnaposto contenuto 3" descr="download (1).jpg">
            <a:extLst>
              <a:ext uri="{FF2B5EF4-FFF2-40B4-BE49-F238E27FC236}">
                <a16:creationId xmlns:a16="http://schemas.microsoft.com/office/drawing/2014/main" id="{F7EB9EF5-27DA-4106-BEAB-196C05549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44" y="1203836"/>
            <a:ext cx="5915570" cy="44309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C6F6E-BC6F-42C6-96B1-39C6F82A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1963: Mina “esiliata” dalla RAI a causa della sua famiglia “illegittima”</a:t>
            </a:r>
          </a:p>
        </p:txBody>
      </p:sp>
      <p:pic>
        <p:nvPicPr>
          <p:cNvPr id="20483" name="Segnaposto contenuto 3" descr="mina-con-corrado-pani-e-il-figlio-massimiliano-31070.jpg">
            <a:extLst>
              <a:ext uri="{FF2B5EF4-FFF2-40B4-BE49-F238E27FC236}">
                <a16:creationId xmlns:a16="http://schemas.microsoft.com/office/drawing/2014/main" id="{411235E3-1A83-4114-AE80-0C781BE3B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157320"/>
            <a:ext cx="6915663" cy="454704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BC229-D5DD-4D0E-95B3-A0456F98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/>
              <a:t>Famiglia del Mulino bianco</a:t>
            </a:r>
          </a:p>
        </p:txBody>
      </p:sp>
      <p:pic>
        <p:nvPicPr>
          <p:cNvPr id="21507" name="Segnaposto contenuto 3" descr="mulino bianco.png">
            <a:extLst>
              <a:ext uri="{FF2B5EF4-FFF2-40B4-BE49-F238E27FC236}">
                <a16:creationId xmlns:a16="http://schemas.microsoft.com/office/drawing/2014/main" id="{8AD43AA6-274D-406D-ABEF-00D0AC8C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1548467"/>
            <a:ext cx="6916633" cy="344102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3C693-4B15-49BE-87B6-DBD8813F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>
                <a:solidFill>
                  <a:schemeClr val="tx2">
                    <a:satMod val="200000"/>
                  </a:schemeClr>
                </a:solidFill>
              </a:rPr>
              <a:t>La famiglia salutista</a:t>
            </a:r>
          </a:p>
        </p:txBody>
      </p:sp>
      <p:pic>
        <p:nvPicPr>
          <p:cNvPr id="22531" name="Segnaposto contenuto 3" descr="family-breakfast-brt.jpg">
            <a:extLst>
              <a:ext uri="{FF2B5EF4-FFF2-40B4-BE49-F238E27FC236}">
                <a16:creationId xmlns:a16="http://schemas.microsoft.com/office/drawing/2014/main" id="{F043F9F1-B276-4A2B-903A-DB913C997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7189" y="1784350"/>
            <a:ext cx="6854825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B2778-417F-4BF4-BB2B-62ADE8F1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 nuove famiglie</a:t>
            </a:r>
          </a:p>
        </p:txBody>
      </p:sp>
      <p:pic>
        <p:nvPicPr>
          <p:cNvPr id="23555" name="Segnaposto contenuto 3" descr="0CB90AB4-291F-11.jpg">
            <a:extLst>
              <a:ext uri="{FF2B5EF4-FFF2-40B4-BE49-F238E27FC236}">
                <a16:creationId xmlns:a16="http://schemas.microsoft.com/office/drawing/2014/main" id="{91D4A764-CC19-425B-B90C-413EBAF83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20" y="639905"/>
            <a:ext cx="4172453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E7EBF-197C-4127-89EE-83D54B80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famiglia non è un’entità «naturale»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303FBA-5868-4800-9698-BB6F493D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generazione, la sessualità, la parentela sono state organizzate e rese significanti socialmente in molteplici modalità nella storia umana e in diverse parti del mondo</a:t>
            </a:r>
          </a:p>
          <a:p>
            <a:r>
              <a:rPr lang="it-IT" i="0" dirty="0">
                <a:solidFill>
                  <a:srgbClr val="FF0000"/>
                </a:solidFill>
                <a:effectLst/>
                <a:latin typeface="Crimson Text"/>
              </a:rPr>
              <a:t>Come afferma l’antropologo Claude Lévi-Strauss, la famiglia è innanzitutto un prodotto della società e della cultura, qualcosa di artificiale, in sintesi - si può dire - un'invenzione sociale. In quanto tale, le sue vicende e le sue trasformazioni sono strettamente legate a quelle della società in cui si trova inserita. Di conseguenza, le sue caratteristiche strutturali e relazionali cambiano nel tempo e nello spazio. 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9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2E76DF-9890-4D57-9677-00F1B115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Tutte le famiglie</a:t>
            </a:r>
          </a:p>
        </p:txBody>
      </p:sp>
      <p:pic>
        <p:nvPicPr>
          <p:cNvPr id="24579" name="Segnaposto contenuto 3" descr="eataly1.png">
            <a:extLst>
              <a:ext uri="{FF2B5EF4-FFF2-40B4-BE49-F238E27FC236}">
                <a16:creationId xmlns:a16="http://schemas.microsoft.com/office/drawing/2014/main" id="{C16EA7BD-F02C-4CA3-8B13-991196FB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29" y="636640"/>
            <a:ext cx="4137740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9DDBB-F575-41E8-8B2C-0A449F8E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Ikea family</a:t>
            </a:r>
          </a:p>
        </p:txBody>
      </p:sp>
      <p:pic>
        <p:nvPicPr>
          <p:cNvPr id="25603" name="Segnaposto contenuto 3" descr="lo_spot_ikea.jpg">
            <a:extLst>
              <a:ext uri="{FF2B5EF4-FFF2-40B4-BE49-F238E27FC236}">
                <a16:creationId xmlns:a16="http://schemas.microsoft.com/office/drawing/2014/main" id="{9F729CFA-8D76-4AB7-89A2-F2DEABB9A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846115"/>
            <a:ext cx="6915663" cy="516945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C31D8-9853-48A3-A298-8931FDC5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Antibarilla</a:t>
            </a:r>
          </a:p>
        </p:txBody>
      </p:sp>
      <p:pic>
        <p:nvPicPr>
          <p:cNvPr id="26627" name="Segnaposto contenuto 3" descr="pasta-granoro-pubblicita-470x31310.png">
            <a:extLst>
              <a:ext uri="{FF2B5EF4-FFF2-40B4-BE49-F238E27FC236}">
                <a16:creationId xmlns:a16="http://schemas.microsoft.com/office/drawing/2014/main" id="{93E1F4F0-AF00-4BC6-B70A-3D3A518CC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941205"/>
            <a:ext cx="6915663" cy="49792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BA840-90C1-4461-A38C-A7537392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Non nasconderti mai</a:t>
            </a:r>
          </a:p>
        </p:txBody>
      </p:sp>
      <p:pic>
        <p:nvPicPr>
          <p:cNvPr id="27651" name="Segnaposto contenuto 3" descr="Ray Ban gay.png">
            <a:extLst>
              <a:ext uri="{FF2B5EF4-FFF2-40B4-BE49-F238E27FC236}">
                <a16:creationId xmlns:a16="http://schemas.microsoft.com/office/drawing/2014/main" id="{07FFFCA0-6E1B-489C-B642-C1978A55C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811537"/>
            <a:ext cx="6915663" cy="523861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5" name="Segnaposto contenuto 3" descr="family.jpg">
            <a:extLst>
              <a:ext uri="{FF2B5EF4-FFF2-40B4-BE49-F238E27FC236}">
                <a16:creationId xmlns:a16="http://schemas.microsoft.com/office/drawing/2014/main" id="{7AF46EC1-8892-4896-9652-60BAAED03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722C4-8E2D-497C-A85C-D26EA2E9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it-IT" sz="2800"/>
              <a:t>Famiglie e covid 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555C46-D3B1-4977-ACFD-2E6DCAEF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da COVID-19 ha radicalmente trasformato l’organizzazione della vita quotidiana di molti; </a:t>
            </a:r>
          </a:p>
          <a:p>
            <a:pPr>
              <a:lnSpc>
                <a:spcPct val="90000"/>
              </a:lnSpc>
            </a:pPr>
            <a:r>
              <a:rPr lang="it-IT" sz="1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famiglie con figli minori rappresentano un gruppo sociale particolarmente vulnerabile. Con la chiusura di scuole e servizi socioeducativi, i compiti di cura e supporto all’istruzione di bambini e adolescenti sono interamente ricaduti sui genitori, anzitutto sulle madri. </a:t>
            </a:r>
            <a:endParaRPr lang="it-IT" sz="1500"/>
          </a:p>
        </p:txBody>
      </p:sp>
      <p:pic>
        <p:nvPicPr>
          <p:cNvPr id="9" name="Immagine 8" descr="Immagine che contiene persona, uomo, inpiedi, donna&#10;&#10;Descrizione generata automaticamente">
            <a:extLst>
              <a:ext uri="{FF2B5EF4-FFF2-40B4-BE49-F238E27FC236}">
                <a16:creationId xmlns:a16="http://schemas.microsoft.com/office/drawing/2014/main" id="{2590CA3F-5523-4C33-A37A-2D8D3CC8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30994" y="1323676"/>
            <a:ext cx="6916633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0735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911A2A-B997-495F-9815-A5DCFCC5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365" y="0"/>
            <a:ext cx="10102635" cy="67350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020A06-7D6C-4FB4-B544-6704517858AE}"/>
              </a:ext>
            </a:extLst>
          </p:cNvPr>
          <p:cNvSpPr txBox="1"/>
          <p:nvPr/>
        </p:nvSpPr>
        <p:spPr>
          <a:xfrm>
            <a:off x="2295525" y="5829300"/>
            <a:ext cx="8753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emergency-live.com/it/salute-e-sicurezza/covid-19-e-famiglie-italiane-bilanci-a-rischio-per-37-milioni-di-lavorator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669728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EC08EACA-E5DE-4FA9-B39F-BF1C1B1F4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1885AC-2B69-44D2-AECC-DF08A331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71" y="4281167"/>
            <a:ext cx="6995045" cy="1297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Violenze di genere in famiglia</a:t>
            </a:r>
          </a:p>
        </p:txBody>
      </p:sp>
      <p:sp>
        <p:nvSpPr>
          <p:cNvPr id="137" name="Rectangle: Top Corners Rounded 136">
            <a:extLst>
              <a:ext uri="{FF2B5EF4-FFF2-40B4-BE49-F238E27FC236}">
                <a16:creationId xmlns:a16="http://schemas.microsoft.com/office/drawing/2014/main" id="{95426804-0F1A-4350-8E5B-108CFB05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-555276" y="1209913"/>
            <a:ext cx="5221378" cy="4110824"/>
          </a:xfrm>
          <a:prstGeom prst="round2SameRect">
            <a:avLst>
              <a:gd name="adj1" fmla="val 3138"/>
              <a:gd name="adj2" fmla="val 235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98BB42B-A692-425E-B0F1-7E69B6984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961" y="897281"/>
            <a:ext cx="3584448" cy="4764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venti per la Giornata internazionale contro la violenza di genere">
            <a:extLst>
              <a:ext uri="{FF2B5EF4-FFF2-40B4-BE49-F238E27FC236}">
                <a16:creationId xmlns:a16="http://schemas.microsoft.com/office/drawing/2014/main" id="{CCEE90ED-D42E-433C-9081-4F726E4A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36" y="979577"/>
            <a:ext cx="3254098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: Top Corners Rounded 140">
            <a:extLst>
              <a:ext uri="{FF2B5EF4-FFF2-40B4-BE49-F238E27FC236}">
                <a16:creationId xmlns:a16="http://schemas.microsoft.com/office/drawing/2014/main" id="{4C092978-F782-423C-99D7-598E849D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57304" y="-1"/>
            <a:ext cx="3712695" cy="3162712"/>
          </a:xfrm>
          <a:prstGeom prst="round2SameRect">
            <a:avLst>
              <a:gd name="adj1" fmla="val 4111"/>
              <a:gd name="adj2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9ADB470-87AF-4B0E-ABE9-68A321767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163" y="230778"/>
            <a:ext cx="3236976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persona, abbigliamento, uomo, indossando&#10;&#10;Descrizione generata automaticamente">
            <a:extLst>
              <a:ext uri="{FF2B5EF4-FFF2-40B4-BE49-F238E27FC236}">
                <a16:creationId xmlns:a16="http://schemas.microsoft.com/office/drawing/2014/main" id="{3FCB86D3-E6C3-4236-A1B8-4C88386C2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122" b="10354"/>
          <a:stretch/>
        </p:blipFill>
        <p:spPr>
          <a:xfrm>
            <a:off x="4877459" y="451695"/>
            <a:ext cx="3072384" cy="2228215"/>
          </a:xfrm>
          <a:prstGeom prst="rect">
            <a:avLst/>
          </a:prstGeom>
        </p:spPr>
      </p:pic>
      <p:sp>
        <p:nvSpPr>
          <p:cNvPr id="145" name="Rectangle: Top Corners Rounded 144">
            <a:extLst>
              <a:ext uri="{FF2B5EF4-FFF2-40B4-BE49-F238E27FC236}">
                <a16:creationId xmlns:a16="http://schemas.microsoft.com/office/drawing/2014/main" id="{6DC1A65F-2E31-4ABC-BDDB-17BA90CE3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85858" y="631778"/>
            <a:ext cx="3383284" cy="3429000"/>
          </a:xfrm>
          <a:prstGeom prst="round2SameRect">
            <a:avLst>
              <a:gd name="adj1" fmla="val 4111"/>
              <a:gd name="adj2" fmla="val 235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E1DAB28-DAED-4BA8-8A46-4AECB27D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0744" y="897887"/>
            <a:ext cx="2953512" cy="2907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38875C-B28F-4FB9-B63D-0DE65153D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7500"/>
          <a:stretch/>
        </p:blipFill>
        <p:spPr>
          <a:xfrm>
            <a:off x="9084568" y="1341907"/>
            <a:ext cx="2785865" cy="20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FCBD11-DB18-42B0-B368-3CEBB1A6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72" y="4191337"/>
            <a:ext cx="5873862" cy="1406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 casa non è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sicura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per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tutte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2B85940-9F99-4F36-BC8A-F83B0BCB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3467"/>
            <a:ext cx="4060371" cy="2738453"/>
          </a:xfrm>
          <a:custGeom>
            <a:avLst/>
            <a:gdLst>
              <a:gd name="connsiteX0" fmla="*/ 0 w 4060371"/>
              <a:gd name="connsiteY0" fmla="*/ 0 h 2738453"/>
              <a:gd name="connsiteX1" fmla="*/ 3917369 w 4060371"/>
              <a:gd name="connsiteY1" fmla="*/ 0 h 2738453"/>
              <a:gd name="connsiteX2" fmla="*/ 4060371 w 4060371"/>
              <a:gd name="connsiteY2" fmla="*/ 143002 h 2738453"/>
              <a:gd name="connsiteX3" fmla="*/ 4060371 w 4060371"/>
              <a:gd name="connsiteY3" fmla="*/ 2595451 h 2738453"/>
              <a:gd name="connsiteX4" fmla="*/ 3917369 w 4060371"/>
              <a:gd name="connsiteY4" fmla="*/ 2738453 h 2738453"/>
              <a:gd name="connsiteX5" fmla="*/ 0 w 4060371"/>
              <a:gd name="connsiteY5" fmla="*/ 2738453 h 27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371" h="2738453">
                <a:moveTo>
                  <a:pt x="0" y="0"/>
                </a:moveTo>
                <a:lnTo>
                  <a:pt x="3917369" y="0"/>
                </a:lnTo>
                <a:cubicBezTo>
                  <a:pt x="3996347" y="0"/>
                  <a:pt x="4060371" y="64024"/>
                  <a:pt x="4060371" y="143002"/>
                </a:cubicBezTo>
                <a:lnTo>
                  <a:pt x="4060371" y="2595451"/>
                </a:lnTo>
                <a:cubicBezTo>
                  <a:pt x="4060371" y="2674429"/>
                  <a:pt x="3996347" y="2738453"/>
                  <a:pt x="3917369" y="2738453"/>
                </a:cubicBezTo>
                <a:lnTo>
                  <a:pt x="0" y="273845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58" name="Picture 6" descr="Pari Opportunità - Comune di Parma">
            <a:extLst>
              <a:ext uri="{FF2B5EF4-FFF2-40B4-BE49-F238E27FC236}">
                <a16:creationId xmlns:a16="http://schemas.microsoft.com/office/drawing/2014/main" id="{FDABC979-6D1D-42BF-9477-6835042C9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r="-2" b="13575"/>
          <a:stretch/>
        </p:blipFill>
        <p:spPr bwMode="auto">
          <a:xfrm>
            <a:off x="1" y="805685"/>
            <a:ext cx="3894493" cy="2414016"/>
          </a:xfrm>
          <a:custGeom>
            <a:avLst/>
            <a:gdLst/>
            <a:ahLst/>
            <a:cxnLst/>
            <a:rect l="l" t="t" r="r" b="b"/>
            <a:pathLst>
              <a:path w="3894493" h="2414016">
                <a:moveTo>
                  <a:pt x="0" y="0"/>
                </a:moveTo>
                <a:lnTo>
                  <a:pt x="3821590" y="0"/>
                </a:lnTo>
                <a:cubicBezTo>
                  <a:pt x="3861853" y="0"/>
                  <a:pt x="3894493" y="32640"/>
                  <a:pt x="3894493" y="72903"/>
                </a:cubicBezTo>
                <a:lnTo>
                  <a:pt x="3894493" y="2341113"/>
                </a:lnTo>
                <a:cubicBezTo>
                  <a:pt x="3894493" y="2381376"/>
                  <a:pt x="3861853" y="2414016"/>
                  <a:pt x="3821590" y="2414016"/>
                </a:cubicBezTo>
                <a:lnTo>
                  <a:pt x="0" y="2414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5B1BBDD-BDA4-4684-BEEC-8E7101BE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3372" y="0"/>
            <a:ext cx="3712695" cy="3131604"/>
          </a:xfrm>
          <a:custGeom>
            <a:avLst/>
            <a:gdLst>
              <a:gd name="connsiteX0" fmla="*/ 0 w 3712695"/>
              <a:gd name="connsiteY0" fmla="*/ 0 h 3131604"/>
              <a:gd name="connsiteX1" fmla="*/ 3712695 w 3712695"/>
              <a:gd name="connsiteY1" fmla="*/ 0 h 3131604"/>
              <a:gd name="connsiteX2" fmla="*/ 3712695 w 3712695"/>
              <a:gd name="connsiteY2" fmla="*/ 2992145 h 3131604"/>
              <a:gd name="connsiteX3" fmla="*/ 3573236 w 3712695"/>
              <a:gd name="connsiteY3" fmla="*/ 3131604 h 3131604"/>
              <a:gd name="connsiteX4" fmla="*/ 139459 w 3712695"/>
              <a:gd name="connsiteY4" fmla="*/ 3131604 h 3131604"/>
              <a:gd name="connsiteX5" fmla="*/ 0 w 3712695"/>
              <a:gd name="connsiteY5" fmla="*/ 2992145 h 31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2695" h="3131604">
                <a:moveTo>
                  <a:pt x="0" y="0"/>
                </a:moveTo>
                <a:lnTo>
                  <a:pt x="3712695" y="0"/>
                </a:lnTo>
                <a:lnTo>
                  <a:pt x="3712695" y="2992145"/>
                </a:lnTo>
                <a:cubicBezTo>
                  <a:pt x="3712695" y="3069166"/>
                  <a:pt x="3650257" y="3131604"/>
                  <a:pt x="3573236" y="3131604"/>
                </a:cubicBezTo>
                <a:lnTo>
                  <a:pt x="139459" y="3131604"/>
                </a:lnTo>
                <a:cubicBezTo>
                  <a:pt x="62438" y="3131604"/>
                  <a:pt x="0" y="3069166"/>
                  <a:pt x="0" y="2992145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56" name="Picture 4" descr="Covid 19 e violenza sulle donne: Il progetto di emergenza per i centri che  aiutano nei percorsi di autonomia - la Repubblica">
            <a:extLst>
              <a:ext uri="{FF2B5EF4-FFF2-40B4-BE49-F238E27FC236}">
                <a16:creationId xmlns:a16="http://schemas.microsoft.com/office/drawing/2014/main" id="{7CA6D0BA-70B8-4E51-B658-F369540E4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3006"/>
          <a:stretch/>
        </p:blipFill>
        <p:spPr bwMode="auto">
          <a:xfrm>
            <a:off x="4718079" y="3"/>
            <a:ext cx="3383280" cy="2943355"/>
          </a:xfrm>
          <a:custGeom>
            <a:avLst/>
            <a:gdLst/>
            <a:ahLst/>
            <a:cxnLst/>
            <a:rect l="l" t="t" r="r" b="b"/>
            <a:pathLst>
              <a:path w="3383280" h="2943355">
                <a:moveTo>
                  <a:pt x="0" y="0"/>
                </a:moveTo>
                <a:lnTo>
                  <a:pt x="3383280" y="0"/>
                </a:lnTo>
                <a:lnTo>
                  <a:pt x="3383280" y="2835304"/>
                </a:lnTo>
                <a:cubicBezTo>
                  <a:pt x="3383280" y="2894979"/>
                  <a:pt x="3334904" y="2943355"/>
                  <a:pt x="3275229" y="2943355"/>
                </a:cubicBezTo>
                <a:lnTo>
                  <a:pt x="108051" y="2943355"/>
                </a:lnTo>
                <a:cubicBezTo>
                  <a:pt x="48376" y="2943355"/>
                  <a:pt x="0" y="2894979"/>
                  <a:pt x="0" y="28353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4420D42-D668-4D84-9204-99408630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440" y="3807643"/>
            <a:ext cx="3429000" cy="2556876"/>
          </a:xfrm>
          <a:prstGeom prst="roundRect">
            <a:avLst>
              <a:gd name="adj" fmla="val 5957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Violenza di genere ed emergenza coronavirus: sempre attivo il numero  gratuito 1522 - Città di Cirié">
            <a:extLst>
              <a:ext uri="{FF2B5EF4-FFF2-40B4-BE49-F238E27FC236}">
                <a16:creationId xmlns:a16="http://schemas.microsoft.com/office/drawing/2014/main" id="{6A18D189-8441-4756-B7E0-6AD3E47B9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r="6" b="2719"/>
          <a:stretch/>
        </p:blipFill>
        <p:spPr bwMode="auto">
          <a:xfrm>
            <a:off x="792032" y="3970513"/>
            <a:ext cx="3099816" cy="2231136"/>
          </a:xfrm>
          <a:custGeom>
            <a:avLst/>
            <a:gdLst/>
            <a:ahLst/>
            <a:cxnLst/>
            <a:rect l="l" t="t" r="r" b="b"/>
            <a:pathLst>
              <a:path w="3099816" h="2231136">
                <a:moveTo>
                  <a:pt x="90383" y="0"/>
                </a:moveTo>
                <a:lnTo>
                  <a:pt x="3009433" y="0"/>
                </a:lnTo>
                <a:cubicBezTo>
                  <a:pt x="3059350" y="0"/>
                  <a:pt x="3099816" y="40466"/>
                  <a:pt x="3099816" y="90383"/>
                </a:cubicBezTo>
                <a:lnTo>
                  <a:pt x="3099816" y="2140753"/>
                </a:lnTo>
                <a:cubicBezTo>
                  <a:pt x="3099816" y="2190670"/>
                  <a:pt x="3059350" y="2231136"/>
                  <a:pt x="3009433" y="2231136"/>
                </a:cubicBezTo>
                <a:lnTo>
                  <a:pt x="90383" y="2231136"/>
                </a:lnTo>
                <a:cubicBezTo>
                  <a:pt x="40466" y="2231136"/>
                  <a:pt x="0" y="2190670"/>
                  <a:pt x="0" y="2140753"/>
                </a:cubicBezTo>
                <a:lnTo>
                  <a:pt x="0" y="90383"/>
                </a:lnTo>
                <a:cubicBezTo>
                  <a:pt x="0" y="40466"/>
                  <a:pt x="40466" y="0"/>
                  <a:pt x="903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632CCE7B-F514-48E9-84AE-10FC22090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43467"/>
            <a:ext cx="3429000" cy="3383280"/>
          </a:xfrm>
          <a:custGeom>
            <a:avLst/>
            <a:gdLst>
              <a:gd name="connsiteX0" fmla="*/ 150082 w 3429000"/>
              <a:gd name="connsiteY0" fmla="*/ 0 h 3383280"/>
              <a:gd name="connsiteX1" fmla="*/ 3429000 w 3429000"/>
              <a:gd name="connsiteY1" fmla="*/ 0 h 3383280"/>
              <a:gd name="connsiteX2" fmla="*/ 3429000 w 3429000"/>
              <a:gd name="connsiteY2" fmla="*/ 3383280 h 3383280"/>
              <a:gd name="connsiteX3" fmla="*/ 150082 w 3429000"/>
              <a:gd name="connsiteY3" fmla="*/ 3383280 h 3383280"/>
              <a:gd name="connsiteX4" fmla="*/ 0 w 3429000"/>
              <a:gd name="connsiteY4" fmla="*/ 3233198 h 3383280"/>
              <a:gd name="connsiteX5" fmla="*/ 0 w 3429000"/>
              <a:gd name="connsiteY5" fmla="*/ 150082 h 3383280"/>
              <a:gd name="connsiteX6" fmla="*/ 150082 w 3429000"/>
              <a:gd name="connsiteY6" fmla="*/ 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383280">
                <a:moveTo>
                  <a:pt x="150082" y="0"/>
                </a:moveTo>
                <a:lnTo>
                  <a:pt x="3429000" y="0"/>
                </a:lnTo>
                <a:lnTo>
                  <a:pt x="3429000" y="3383280"/>
                </a:lnTo>
                <a:lnTo>
                  <a:pt x="150082" y="3383280"/>
                </a:lnTo>
                <a:cubicBezTo>
                  <a:pt x="67194" y="3383280"/>
                  <a:pt x="0" y="3316086"/>
                  <a:pt x="0" y="3233198"/>
                </a:cubicBezTo>
                <a:lnTo>
                  <a:pt x="0" y="150082"/>
                </a:lnTo>
                <a:cubicBezTo>
                  <a:pt x="0" y="67194"/>
                  <a:pt x="67194" y="0"/>
                  <a:pt x="15008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60" name="Picture 8" descr="IAIA 🎐⚪️⚫️ stay hungry stay foolish (@illawoody) | Twitter">
            <a:extLst>
              <a:ext uri="{FF2B5EF4-FFF2-40B4-BE49-F238E27FC236}">
                <a16:creationId xmlns:a16="http://schemas.microsoft.com/office/drawing/2014/main" id="{2CBE538D-703B-480D-894E-CDF7ECE8B9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6782"/>
          <a:stretch/>
        </p:blipFill>
        <p:spPr bwMode="auto">
          <a:xfrm>
            <a:off x="8928878" y="808057"/>
            <a:ext cx="3275624" cy="3054096"/>
          </a:xfrm>
          <a:custGeom>
            <a:avLst/>
            <a:gdLst/>
            <a:ahLst/>
            <a:cxnLst/>
            <a:rect l="l" t="t" r="r" b="b"/>
            <a:pathLst>
              <a:path w="3275624" h="3054096">
                <a:moveTo>
                  <a:pt x="135480" y="0"/>
                </a:moveTo>
                <a:lnTo>
                  <a:pt x="3275624" y="0"/>
                </a:lnTo>
                <a:lnTo>
                  <a:pt x="3275624" y="3054096"/>
                </a:lnTo>
                <a:lnTo>
                  <a:pt x="135480" y="3054096"/>
                </a:lnTo>
                <a:cubicBezTo>
                  <a:pt x="60656" y="3054096"/>
                  <a:pt x="0" y="2993440"/>
                  <a:pt x="0" y="2918616"/>
                </a:cubicBezTo>
                <a:lnTo>
                  <a:pt x="0" y="135480"/>
                </a:lnTo>
                <a:cubicBezTo>
                  <a:pt x="0" y="60656"/>
                  <a:pt x="60656" y="0"/>
                  <a:pt x="135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10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ADCC8-4321-4B06-990D-A7323CD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Gap di genere, reddito, equilibrio famiglia-lavoro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C08646-592A-4B16-A107-F3B761D0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misure di contenimento del virus hanno esacerbato il gap di genere, in termini economici, occupazionali e di impegno domestico (Eurostat, 2020). 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Molti genitori precari hanno visto interrotta la continuità del reddito o perso definitivamente il lavoro;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Coloro che hanno mantenuto la sicurezza economica lavorando a distanza sono stati schiacciati tra responsabilità professionali e familiari, riscontrando un deterioramento dell’equilibrio famiglia-lavoro (v.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Eurofound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876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733A6-7DC5-41BE-AAFC-1E84520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Lévi-</a:t>
            </a:r>
            <a:r>
              <a:rPr lang="it-IT" dirty="0" err="1"/>
              <a:t>strauss</a:t>
            </a:r>
            <a:r>
              <a:rPr lang="it-IT" dirty="0"/>
              <a:t>: la proibizione dell’incesto come base antropologica della parentela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110EDE-FF9A-41A9-938F-A89D09B9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30016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Lévi-Strauss riconosce nella proibizione dell’incesto, cioè nel divieto di avere rapporti sessuali tra consanguinei, una regola universale, in base alla quale i membri di un gruppo sono costretti a cercare all’esterno, in altri gruppi, il proprio partner. Come osserva in «Le strutture elementari della parentela», del 1949: </a:t>
            </a:r>
          </a:p>
          <a:p>
            <a:r>
              <a:rPr lang="it-IT" dirty="0">
                <a:solidFill>
                  <a:srgbClr val="FF0000"/>
                </a:solidFill>
              </a:rPr>
              <a:t>«La proibizione dell’incesto non è tanto una regola che vieta di sposare la madre, la sorella o la figlia, quanto invece una regola che obbliga a dare ad altri la madre, la sorella o la figlia». </a:t>
            </a:r>
          </a:p>
          <a:p>
            <a:r>
              <a:rPr lang="it-IT" dirty="0"/>
              <a:t>In questo modo, si sviluppa una fitta trama di scambi, che garantisce la sopravvivenza del gruppo sociale e, in definitiva, la riproduzione della società.</a:t>
            </a:r>
          </a:p>
        </p:txBody>
      </p:sp>
    </p:spTree>
    <p:extLst>
      <p:ext uri="{BB962C8B-B14F-4D97-AF65-F5344CB8AC3E}">
        <p14:creationId xmlns:p14="http://schemas.microsoft.com/office/powerpoint/2010/main" val="214408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persona, fiore, donna&#10;&#10;Descrizione generata automaticamente">
            <a:extLst>
              <a:ext uri="{FF2B5EF4-FFF2-40B4-BE49-F238E27FC236}">
                <a16:creationId xmlns:a16="http://schemas.microsoft.com/office/drawing/2014/main" id="{7535C329-EB06-48DF-B3AB-2146D2AF7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47" r="6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B7D613-5A4B-4057-882D-77008A63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it-IT" dirty="0" err="1"/>
              <a:t>Covid</a:t>
            </a:r>
            <a:r>
              <a:rPr lang="it-IT" dirty="0"/>
              <a:t> 19 e donne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58C269-8651-4589-A6A7-B90E5C51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contesto italiano, l’emergenza COVID-19 ha avuto effetti rilevanti sull’occupazione femminile  (-2.9 %, Istat 2020); </a:t>
            </a:r>
          </a:p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questo trend continuasse, si rischierebbe di erodere il recupero del gender gap avvenuto negli ultimi anni, soprattutto nel Sud Italia dove il tasso di occupazione delle donne con figli è molto basso (35.9%). </a:t>
            </a:r>
          </a:p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aggraverebbe, pertanto, la marginalità delle donne, in bilico tra difficoltà di conciliazione e rinuncia al lavoro retribuito.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955883-B7F1-419A-87CE-1D7571502BC9}"/>
              </a:ext>
            </a:extLst>
          </p:cNvPr>
          <p:cNvSpPr txBox="1"/>
          <p:nvPr/>
        </p:nvSpPr>
        <p:spPr>
          <a:xfrm>
            <a:off x="8777284" y="6657945"/>
            <a:ext cx="34147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s://www.propublica.org/article/she-made-every-effort-to-avoid-covid-19-while-pregnant-not-a-single-thing-went-according-to-p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50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1273D-E01F-414A-8133-9E2E71C2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Pietà,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maternità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cura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: la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retorica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sulle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donne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2" name="Segnaposto contenuto 11" descr="Immagine che contiene edificio, persona, uomo, donna&#10;&#10;Descrizione generata automaticamente">
            <a:extLst>
              <a:ext uri="{FF2B5EF4-FFF2-40B4-BE49-F238E27FC236}">
                <a16:creationId xmlns:a16="http://schemas.microsoft.com/office/drawing/2014/main" id="{06BACE82-F3A5-4D23-975E-BCB0BE4DC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915" y="1503103"/>
            <a:ext cx="6915663" cy="385548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48384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3E83A4-5366-42B8-9E9E-2378A944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6FA664-001A-4DAF-9837-CCBCD5DA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interni, sedendo, gatto, guardando&#10;&#10;Descrizione generata automaticamente">
            <a:extLst>
              <a:ext uri="{FF2B5EF4-FFF2-40B4-BE49-F238E27FC236}">
                <a16:creationId xmlns:a16="http://schemas.microsoft.com/office/drawing/2014/main" id="{2239611F-3024-47F1-A705-E655742A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7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8A690-0C72-452A-89A8-BC375BAE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it-IT" sz="2800"/>
              <a:t>Lockdown e madri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2436A-5747-4ADA-9F88-2824FE28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it-IT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lockdown ha impattato in modo iniquo sulla gestione del tempo di lavoro e di cura, provocando una penalizzazione delle madri anche nelle famiglie a doppio reddito.</a:t>
            </a:r>
            <a:endParaRPr lang="it-IT" sz="1800"/>
          </a:p>
        </p:txBody>
      </p:sp>
      <p:pic>
        <p:nvPicPr>
          <p:cNvPr id="5" name="Immagine 4" descr="Immagine che contiene persona, interni, sedendo, donna&#10;&#10;Descrizione generata automaticamente">
            <a:extLst>
              <a:ext uri="{FF2B5EF4-FFF2-40B4-BE49-F238E27FC236}">
                <a16:creationId xmlns:a16="http://schemas.microsoft.com/office/drawing/2014/main" id="{0747A7A7-C42E-4CBD-81A8-18E1C7EB3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30994" y="1375551"/>
            <a:ext cx="6916633" cy="378685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737652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B8ECE-42D0-44AB-BD6F-952EA1AE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Smart </a:t>
            </a:r>
            <a:r>
              <a:rPr lang="it-IT" dirty="0" err="1"/>
              <a:t>working</a:t>
            </a:r>
            <a:r>
              <a:rPr lang="it-IT" dirty="0"/>
              <a:t> e famiglia nucleare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676345-F607-40D9-9311-4F180255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sebbene lo smart </a:t>
            </a:r>
            <a:r>
              <a:rPr lang="it-IT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working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possa rappresentare un fattore di flessibilità organizzativa, la concentrazione delle attività di tutti i componenti della famiglia a casa sembra aver danneggiato l’equilibrio lavoro-famiglia, soprattutto per le madri con figli sotto i 12 anni, che hanno mostrato maggiori segni di tensione e depressione rispetto ai padri (</a:t>
            </a:r>
            <a:r>
              <a:rPr lang="it-IT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Eurofound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10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F28DF4-08D5-4BC4-84A1-C0DCA66F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56A3D7-C11D-4043-900A-5BADD1DB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it-IT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Dad, attività educative e socializzazione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D2660-F574-4981-968D-328A702E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>
            <a:normAutofit/>
          </a:bodyPr>
          <a:lstStyle/>
          <a:p>
            <a:r>
              <a:rPr lang="it-IT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bambini e adolescenti hanno improvvisamente sospeso ogni attività educativa, formativa, sociale e sportiva, pur restando impegnati, con strumenti e modalità eterogenee, con la Didattica a Distanza. </a:t>
            </a:r>
            <a:endParaRPr lang="it-IT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9AE0452-FADF-4CC9-8A9B-B5393D49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924" y="620720"/>
            <a:ext cx="5441895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4C32565-6F99-4C01-BFCC-426D0DD7B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8186" y="1795576"/>
            <a:ext cx="4451371" cy="29224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B426D2-F5DA-48B6-AB13-A9CFD2EF0434}"/>
              </a:ext>
            </a:extLst>
          </p:cNvPr>
          <p:cNvSpPr txBox="1"/>
          <p:nvPr/>
        </p:nvSpPr>
        <p:spPr>
          <a:xfrm>
            <a:off x="2207282" y="4517942"/>
            <a:ext cx="3392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://www.inveges.gov.it/didattica-a-distanz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82EAF-B760-407E-B7A1-310979C5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Minori e disuguaglianze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C84648-1B7A-4F64-90BF-9EDE85E7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i minori che vivono in famiglie con basso capitale socioculturale, a basso funzionamento e/o immigrate, l’interruzione delle attività extrafamiliari ha aggravato difficoltà e diseguaglianze preesistenti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l’impossibilità di interazioni tra pari in presenza ha incrinato le loro potenzialità di sviluppo e sembra aver inciso negativamente sul benessere psicologico e sulla salute mentale degli adolescenti (Musso e Cassibba, 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Adolescenti in tempo di Covid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-19, 2020). 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blocco dell’attività di prevenzione e tutela dei minori vulnerabili generalmente assicurata dalla rete dei servizi sociali ha, inoltre, impedito il contenimento del rischio di violenza domestica.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3678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6EF8E-192F-4A9E-865A-96073B8A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Possibilità di trasformare la difficoltà in occasione di trasformazione positiva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AF2B60-81D5-4281-848B-DBC4C0A9E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assenza di soluzioni innovative, dunque, le preesistenti disuguaglianze di genere non farebbero che accentuarsi e non sarebbero garantiti i diritti dei minori alla tutela e all’accesso ad eque opportunità. 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 contrario, se si considerano l’uguaglianza di genere e il contrasto alla trasmissione intergenerazionale di violenza e povertà educative sia come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valori democratici sia come volani per lo sviluppo 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(EIGE 2017), un investimento radicale su questo asse potrebbe trasformare l’epidemia in opportunità di crescita socioeconomica del Paese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794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91611-E796-41DE-913E-1DAA5089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Prospettive «resilienti»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79F2D-F1DD-40DC-BD92-B364D980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trasformare i cambiamenti e le sfide poste dalla pandemia in occasioni per promuovere un’innovazione, sia in tema di gender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equalities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conciliazione, sia in tema di opportunità educative e formative per le nuove generazioni, da garantire in sicurezza.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puntare a sviluppare soluzioni condivise e co-progettate dal basso per gestire la riorganizzazione delle attività della famiglia, coniugando il bisogno di sicurezza e tutela dal rischio di contagio, con il diritto dei bambini a fruire di opportunità educative e formative, e dei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caregivers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soprattutto madri, di vivere una genitorialità positiva senza dover rinunciare all’occupazione.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1812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519FB-EB36-4DC3-B126-8E36AE16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Conciliazione dei tempi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CA9CF2-2A8A-4ECF-9441-E0888CB6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proporre una riconfigurazione del concetto di conciliazione dei tempi di vita e di lavoro, al fine di individuare i limiti e le criticità nei modelli di organizzazione sociale, rispetto ai quali vengono attualmente individuati strumenti di welfare e selezionate le policies.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65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EFD92-9740-4096-AFC5-90B04768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/>
              <a:t>famiglia borghese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688296-9086-40D4-AB96-6E706939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0" i="0" dirty="0">
                <a:solidFill>
                  <a:schemeClr val="tx1"/>
                </a:solidFill>
                <a:effectLst/>
                <a:latin typeface="Lucida Grande"/>
              </a:rPr>
              <a:t>Nel 1884, Friedrich Engels pubblica «L’origine della famiglia, della proprietà privata e dello Stato», in cui fa riferimento alle ricerche di Johan Jakob </a:t>
            </a:r>
            <a:r>
              <a:rPr lang="it-IT" b="0" i="0" dirty="0" err="1">
                <a:solidFill>
                  <a:schemeClr val="tx1"/>
                </a:solidFill>
                <a:effectLst/>
                <a:latin typeface="Lucida Grande"/>
              </a:rPr>
              <a:t>Bachofen</a:t>
            </a:r>
            <a:r>
              <a:rPr lang="it-IT" b="0" i="0" dirty="0">
                <a:solidFill>
                  <a:schemeClr val="tx1"/>
                </a:solidFill>
                <a:effectLst/>
                <a:latin typeface="Lucida Grande"/>
              </a:rPr>
              <a:t> sul matriarcato e di Lewis Henry Morgan sulle società antiche. </a:t>
            </a:r>
          </a:p>
          <a:p>
            <a:r>
              <a:rPr lang="it-IT" b="0" i="0" dirty="0">
                <a:solidFill>
                  <a:schemeClr val="tx1"/>
                </a:solidFill>
                <a:effectLst/>
                <a:latin typeface="Lucida Grande"/>
              </a:rPr>
              <a:t>Trasformando tutte le cose in merci, la produzione capitalistica </a:t>
            </a:r>
            <a:r>
              <a:rPr lang="it-IT" b="0" i="0" dirty="0">
                <a:solidFill>
                  <a:srgbClr val="FF0000"/>
                </a:solidFill>
                <a:effectLst/>
                <a:latin typeface="Lucida Grande"/>
              </a:rPr>
              <a:t>«dissolse tutti gli antichi rapporti tradizionali e mise al posto del costume ereditario e del diritto storico la compravendita e il “libero” contratto»</a:t>
            </a:r>
            <a:r>
              <a:rPr lang="it-IT" b="0" i="0" dirty="0">
                <a:solidFill>
                  <a:srgbClr val="666666"/>
                </a:solidFill>
                <a:effectLst/>
                <a:latin typeface="Lucida Grande"/>
              </a:rPr>
              <a:t>. </a:t>
            </a:r>
            <a:r>
              <a:rPr lang="it-IT" b="0" i="0" dirty="0">
                <a:solidFill>
                  <a:schemeClr val="tx1"/>
                </a:solidFill>
                <a:effectLst/>
                <a:latin typeface="Lucida Grande"/>
              </a:rPr>
              <a:t>Anche il matrimonio divenne un contratto e, pur rimanendo un matrimonio di classe</a:t>
            </a:r>
            <a:r>
              <a:rPr lang="it-IT" b="0" i="0" dirty="0">
                <a:solidFill>
                  <a:srgbClr val="666666"/>
                </a:solidFill>
                <a:effectLst/>
                <a:latin typeface="Lucida Grande"/>
              </a:rPr>
              <a:t>, </a:t>
            </a:r>
            <a:r>
              <a:rPr lang="it-IT" b="0" i="0" dirty="0">
                <a:solidFill>
                  <a:srgbClr val="FF0000"/>
                </a:solidFill>
                <a:effectLst/>
                <a:latin typeface="Lucida Grande"/>
              </a:rPr>
              <a:t>«all’interno della classe venne concesso agli interessati un certo grado di libertà di scelta».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7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D33A5-F4BF-4313-B4D4-38C4E8A2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25" y="355076"/>
            <a:ext cx="9905998" cy="1407737"/>
          </a:xfrm>
        </p:spPr>
        <p:txBody>
          <a:bodyPr/>
          <a:lstStyle/>
          <a:p>
            <a:r>
              <a:rPr lang="it-IT" dirty="0"/>
              <a:t>Family act (2020)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D9DB38-DBDC-4ACF-A2DB-423035AC0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425" y="2017337"/>
            <a:ext cx="9905998" cy="4326902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it-IT" b="0" i="0" dirty="0">
                <a:solidFill>
                  <a:srgbClr val="FF0000"/>
                </a:solidFill>
                <a:effectLst/>
                <a:latin typeface="Lato"/>
              </a:rPr>
              <a:t>Su proposta del Ministro per le pari opportunità e la famiglia, nonché del Ministro del lavoro e delle politiche sociali, nella serata di giovedì 11 giugno 2020 è stato licenziato un disegno di legge che delega il Governo ad adottare misure per il sostegno e la valorizzazione della famiglia.</a:t>
            </a:r>
          </a:p>
          <a:p>
            <a:pPr algn="l" fontAlgn="base"/>
            <a:r>
              <a:rPr lang="it-IT" b="1" i="0" dirty="0">
                <a:solidFill>
                  <a:srgbClr val="FF0000"/>
                </a:solidFill>
                <a:effectLst/>
                <a:latin typeface="inherit"/>
              </a:rPr>
              <a:t>Cronoprogramma: </a:t>
            </a:r>
            <a:r>
              <a:rPr lang="it-IT" b="0" i="0" dirty="0">
                <a:solidFill>
                  <a:srgbClr val="FF0000"/>
                </a:solidFill>
                <a:effectLst/>
                <a:latin typeface="Lato"/>
              </a:rPr>
              <a:t>Le principali scadenze temporali previste per l’adozione dei singoli provvedimenti attuativi sono state così individuate: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0000"/>
                </a:solidFill>
                <a:effectLst/>
                <a:latin typeface="Lato"/>
              </a:rPr>
              <a:t>dodici mesi dall’entrata in vigore della legge di delega, per emanare un decreto legislativo istitutivo dell’assegno universale recante il riordino e la semplificazione delle misure di sostegno economico per le figlie e i figli a carico, nonché uno o più decreti legislativi per la istituzione e il riordino delle misure di sostegno all’educazione delle figlie e dei figli;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0000"/>
                </a:solidFill>
                <a:effectLst/>
                <a:latin typeface="Lato"/>
              </a:rPr>
              <a:t>ventiquattro mesi dall’entrata in vigore della legge per emanare uno o più decreti legislativi di potenziamento, riordino, armonizzazione e rafforzamento della disciplina inerente i congedi parentali, gli incentivi al lavoro femminile, le misure di sostegno alle famiglie per la formazione delle figlie e dei figli e per il conseguimento dell’autonomia finanziaria.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353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6829B-FD59-4100-8B20-90310CF7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 welfare al </a:t>
            </a:r>
            <a:r>
              <a:rPr lang="it-IT" dirty="0" err="1"/>
              <a:t>well-being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C44CA1-09CF-4E6D-BE38-887D742B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intervenire sulla possibilità di sostituire la dimensione del “welfare” con quella del “</a:t>
            </a:r>
            <a:r>
              <a:rPr lang="it-IT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questa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prospettiva viene valutato l’impatto dello “smart </a:t>
            </a:r>
            <a:r>
              <a:rPr lang="it-IT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anche in termini di incremento di capitale sociale.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014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2B1987-432F-4706-9EBC-E8EBB923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Democrazia profonda (</a:t>
            </a:r>
            <a:r>
              <a:rPr lang="it-IT" dirty="0" err="1"/>
              <a:t>Appadurai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4B7F6-931D-4483-AD9E-E2FD6B5C3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co-progettazione di soluzioni bottom-up (dal basso) innovative, condivise e realizzabili in tempi contenuti, per supportare le famiglie, mirando a garantire sia uguaglianza di genere e conciliazione sia interventi di outdoor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realizzare in spazi cittadini idonei ad assicurare ai minori di ogni estrazione sociale la possibilità di sviluppare i propri talenti.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3651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35ED2-C775-4AB9-80AA-1BC5D4E8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pazienza come valore di democrazia profonda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46511-F1BE-4FBB-87FD-2872EE6C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«Possiamo cominciare a ricordare a coloro che si occupano di povertà e di cittadinanza che una delle condizioni cruciali che rendono possibile una democrazia profonda consiste nella </a:t>
            </a:r>
            <a:r>
              <a:rPr lang="it-IT" sz="2800" b="1" dirty="0">
                <a:solidFill>
                  <a:srgbClr val="FF0000"/>
                </a:solidFill>
              </a:rPr>
              <a:t>capacità di affrontare l’emergenza in modo paziente</a:t>
            </a:r>
            <a:r>
              <a:rPr lang="it-IT" sz="2800" dirty="0"/>
              <a:t>» (</a:t>
            </a:r>
            <a:r>
              <a:rPr lang="it-IT" sz="2800" dirty="0" err="1"/>
              <a:t>Arjun</a:t>
            </a:r>
            <a:r>
              <a:rPr lang="it-IT" sz="2800" dirty="0"/>
              <a:t> </a:t>
            </a:r>
            <a:r>
              <a:rPr lang="it-IT" sz="2800" dirty="0" err="1"/>
              <a:t>Appadurai</a:t>
            </a:r>
            <a:r>
              <a:rPr lang="it-IT" sz="2800" dirty="0"/>
              <a:t>).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0F98A9-4F0B-4BE6-99DE-EDA41189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FEEA0C-1FCD-40E6-A1D4-23BFBD0CE371}" type="datetime1">
              <a:rPr lang="it-IT" smtClean="0"/>
              <a:t>10/11/2020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351095-F5D4-4EAE-8C71-1BBEC343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7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Famiglie e fotografia</a:t>
            </a:r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219" name="Segnaposto contenuto 3" descr="laforzadelleproprieradici.1127376268.jpg">
            <a:extLst>
              <a:ext uri="{FF2B5EF4-FFF2-40B4-BE49-F238E27FC236}">
                <a16:creationId xmlns:a16="http://schemas.microsoft.com/office/drawing/2014/main" id="{9119B681-215F-4AFB-89C0-982474D8D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44" y="1316443"/>
            <a:ext cx="5915570" cy="42057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839A0-6EF4-42A6-9F37-1CD2E1D8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Famiglie e identità</a:t>
            </a:r>
          </a:p>
        </p:txBody>
      </p:sp>
      <p:pic>
        <p:nvPicPr>
          <p:cNvPr id="10243" name="Segnaposto contenuto 3" descr="Borrello Vito e famiglia 1931.jpg">
            <a:extLst>
              <a:ext uri="{FF2B5EF4-FFF2-40B4-BE49-F238E27FC236}">
                <a16:creationId xmlns:a16="http://schemas.microsoft.com/office/drawing/2014/main" id="{08E03467-DACE-41EE-A76A-9D6FE5C2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923916"/>
            <a:ext cx="6915663" cy="501385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6244DE-6B95-4B80-9571-B6DF9217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Famiglie patriarcali</a:t>
            </a:r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267" name="Segnaposto contenuto 3" descr="1950-ca-BAR-GRANDE-ITALIA.jpg">
            <a:extLst>
              <a:ext uri="{FF2B5EF4-FFF2-40B4-BE49-F238E27FC236}">
                <a16:creationId xmlns:a16="http://schemas.microsoft.com/office/drawing/2014/main" id="{43CAD1D0-64F2-49D6-8AB8-E42DFEEFB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44" y="1186192"/>
            <a:ext cx="5915570" cy="44662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CCC91-82E3-4768-B33A-B926AED5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Famiglie e consumo – anni 50</a:t>
            </a:r>
          </a:p>
        </p:txBody>
      </p:sp>
      <p:pic>
        <p:nvPicPr>
          <p:cNvPr id="12291" name="Segnaposto contenuto 3" descr="Immagine.jpg">
            <a:extLst>
              <a:ext uri="{FF2B5EF4-FFF2-40B4-BE49-F238E27FC236}">
                <a16:creationId xmlns:a16="http://schemas.microsoft.com/office/drawing/2014/main" id="{CC97B853-0101-4C0C-86F0-921C6443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865636"/>
            <a:ext cx="6915663" cy="513041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FCAFF-8754-41A4-A4D6-49D71BDB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Famiglie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nucleari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: La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divisione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del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lavoro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315" name="Segnaposto contenuto 3" descr="vintage-sexist-ads (2)[2].jpg">
            <a:extLst>
              <a:ext uri="{FF2B5EF4-FFF2-40B4-BE49-F238E27FC236}">
                <a16:creationId xmlns:a16="http://schemas.microsoft.com/office/drawing/2014/main" id="{AC3C05D2-18F4-40C5-81B7-C52F48606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131386"/>
            <a:ext cx="6915663" cy="45989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1623</Words>
  <Application>Microsoft Office PowerPoint</Application>
  <PresentationFormat>Widescreen</PresentationFormat>
  <Paragraphs>80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2" baseType="lpstr">
      <vt:lpstr>Arial</vt:lpstr>
      <vt:lpstr>Calibri</vt:lpstr>
      <vt:lpstr>Century Gothic</vt:lpstr>
      <vt:lpstr>Crimson Text</vt:lpstr>
      <vt:lpstr>inherit</vt:lpstr>
      <vt:lpstr>Lato</vt:lpstr>
      <vt:lpstr>Lucida Grande</vt:lpstr>
      <vt:lpstr>Times New Roman</vt:lpstr>
      <vt:lpstr>Rete</vt:lpstr>
      <vt:lpstr>7. l’immagine della famiglia nella comunicazione </vt:lpstr>
      <vt:lpstr>La famiglia non è un’entità «naturale»</vt:lpstr>
      <vt:lpstr>Lévi-strauss: la proibizione dell’incesto come base antropologica della parentela</vt:lpstr>
      <vt:lpstr>La famiglia borghese</vt:lpstr>
      <vt:lpstr>Famiglie e fotografia</vt:lpstr>
      <vt:lpstr>Famiglie e identità</vt:lpstr>
      <vt:lpstr>Famiglie patriarcali</vt:lpstr>
      <vt:lpstr>Famiglie e consumo – anni 50</vt:lpstr>
      <vt:lpstr>Famiglie nucleari: La divisione del lavoro </vt:lpstr>
      <vt:lpstr>It’s a man’s world/E’ un mondo di uomini</vt:lpstr>
      <vt:lpstr>Bruciare la cena, ma non la birra</vt:lpstr>
      <vt:lpstr>Casalinghe e tecnologia 1</vt:lpstr>
      <vt:lpstr>Casalinghe e tecnologia 2</vt:lpstr>
      <vt:lpstr>La “casa”</vt:lpstr>
      <vt:lpstr>Mina</vt:lpstr>
      <vt:lpstr>1963: Mina “esiliata” dalla RAI a causa della sua famiglia “illegittima”</vt:lpstr>
      <vt:lpstr>Famiglia del Mulino bianco</vt:lpstr>
      <vt:lpstr>La famiglia salutista</vt:lpstr>
      <vt:lpstr>Le nuove famiglie</vt:lpstr>
      <vt:lpstr>Tutte le famiglie</vt:lpstr>
      <vt:lpstr>Ikea family</vt:lpstr>
      <vt:lpstr>Antibarilla</vt:lpstr>
      <vt:lpstr>Non nasconderti mai</vt:lpstr>
      <vt:lpstr>Presentazione standard di PowerPoint</vt:lpstr>
      <vt:lpstr>Famiglie e covid 19</vt:lpstr>
      <vt:lpstr>Presentazione standard di PowerPoint</vt:lpstr>
      <vt:lpstr>Violenze di genere in famiglia</vt:lpstr>
      <vt:lpstr>La casa non è sicura per tutte</vt:lpstr>
      <vt:lpstr>Gap di genere, reddito, equilibrio famiglia-lavoro</vt:lpstr>
      <vt:lpstr>Covid 19 e donne</vt:lpstr>
      <vt:lpstr>Pietà, maternità, cura: la retorica sulle donne</vt:lpstr>
      <vt:lpstr>Presentazione standard di PowerPoint</vt:lpstr>
      <vt:lpstr>Lockdown e madri</vt:lpstr>
      <vt:lpstr>Smart working e famiglia nucleare</vt:lpstr>
      <vt:lpstr>Dad, attività educative e socializzazione</vt:lpstr>
      <vt:lpstr>Minori e disuguaglianze</vt:lpstr>
      <vt:lpstr>Possibilità di trasformare la difficoltà in occasione di trasformazione positiva</vt:lpstr>
      <vt:lpstr>Prospettive «resilienti»</vt:lpstr>
      <vt:lpstr>Conciliazione dei tempi</vt:lpstr>
      <vt:lpstr>Family act (2020)</vt:lpstr>
      <vt:lpstr>Dal welfare al well-being</vt:lpstr>
      <vt:lpstr>Democrazia profonda (Appadurai)</vt:lpstr>
      <vt:lpstr>La pazienza come valore di democrazia profonda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l’immagine della famiglia nella comunicazione </dc:title>
  <dc:creator>Patrizia Calefato</dc:creator>
  <cp:lastModifiedBy>Patrizia Calefato</cp:lastModifiedBy>
  <cp:revision>7</cp:revision>
  <dcterms:created xsi:type="dcterms:W3CDTF">2020-11-09T09:29:09Z</dcterms:created>
  <dcterms:modified xsi:type="dcterms:W3CDTF">2020-11-10T18:33:41Z</dcterms:modified>
</cp:coreProperties>
</file>