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3" r:id="rId8"/>
    <p:sldId id="280" r:id="rId9"/>
    <p:sldId id="262"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5C123-E1DB-479A-8977-53227F3A0F87}" type="datetimeFigureOut">
              <a:rPr lang="it-IT" smtClean="0"/>
              <a:t>10/11/2020</a:t>
            </a:fld>
            <a:endParaRPr lang="it-IT" dirty="0"/>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F53C6-E23D-4682-A45F-BD1084EF833C}" type="slidenum">
              <a:rPr lang="it-IT" smtClean="0"/>
              <a:t>‹N›</a:t>
            </a:fld>
            <a:endParaRPr lang="it-IT" dirty="0"/>
          </a:p>
        </p:txBody>
      </p:sp>
    </p:spTree>
    <p:extLst>
      <p:ext uri="{BB962C8B-B14F-4D97-AF65-F5344CB8AC3E}">
        <p14:creationId xmlns:p14="http://schemas.microsoft.com/office/powerpoint/2010/main" val="235419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49F53C6-E23D-4682-A45F-BD1084EF833C}" type="slidenum">
              <a:rPr lang="it-IT" smtClean="0"/>
              <a:t>13</a:t>
            </a:fld>
            <a:endParaRPr lang="it-IT"/>
          </a:p>
        </p:txBody>
      </p:sp>
    </p:spTree>
    <p:extLst>
      <p:ext uri="{BB962C8B-B14F-4D97-AF65-F5344CB8AC3E}">
        <p14:creationId xmlns:p14="http://schemas.microsoft.com/office/powerpoint/2010/main" val="22232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Connettore 1 12">
            <a:extLst>
              <a:ext uri="{FF2B5EF4-FFF2-40B4-BE49-F238E27FC236}">
                <a16:creationId xmlns:a16="http://schemas.microsoft.com/office/drawing/2014/main" id="{D5E0E1D7-67AA-4390-8156-F4E424A208A0}"/>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Titolo 28"/>
          <p:cNvSpPr>
            <a:spLocks noGrp="1"/>
          </p:cNvSpPr>
          <p:nvPr>
            <p:ph type="ctrTitle"/>
          </p:nvPr>
        </p:nvSpPr>
        <p:spPr>
          <a:xfrm>
            <a:off x="381000" y="4853411"/>
            <a:ext cx="8458200" cy="1222375"/>
          </a:xfrm>
        </p:spPr>
        <p:txBody>
          <a:bodyPr anchor="t"/>
          <a:lstStyle/>
          <a:p>
            <a:r>
              <a:rPr lang="it-IT"/>
              <a:t>Fare clic per modificare lo stile del titolo</a:t>
            </a:r>
            <a:endParaRPr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5" name="Segnaposto data 15">
            <a:extLst>
              <a:ext uri="{FF2B5EF4-FFF2-40B4-BE49-F238E27FC236}">
                <a16:creationId xmlns:a16="http://schemas.microsoft.com/office/drawing/2014/main" id="{E660BB29-2B7A-4489-82A4-D3F34999B73B}"/>
              </a:ext>
            </a:extLst>
          </p:cNvPr>
          <p:cNvSpPr>
            <a:spLocks noGrp="1"/>
          </p:cNvSpPr>
          <p:nvPr>
            <p:ph type="dt" sz="half" idx="10"/>
          </p:nvPr>
        </p:nvSpPr>
        <p:spPr/>
        <p:txBody>
          <a:bodyPr/>
          <a:lstStyle>
            <a:lvl1pPr>
              <a:defRPr/>
            </a:lvl1pPr>
          </a:lstStyle>
          <a:p>
            <a:pPr>
              <a:defRPr/>
            </a:pPr>
            <a:fld id="{C33EA1D3-A461-42EC-8214-F402F5F7B19A}" type="datetime1">
              <a:rPr lang="it-IT" smtClean="0"/>
              <a:t>10/11/2020</a:t>
            </a:fld>
            <a:endParaRPr lang="it-IT" dirty="0"/>
          </a:p>
        </p:txBody>
      </p:sp>
      <p:sp>
        <p:nvSpPr>
          <p:cNvPr id="6" name="Segnaposto piè di pagina 1">
            <a:extLst>
              <a:ext uri="{FF2B5EF4-FFF2-40B4-BE49-F238E27FC236}">
                <a16:creationId xmlns:a16="http://schemas.microsoft.com/office/drawing/2014/main" id="{7BABF3A8-B12D-47EC-B571-DF0AE6A4624D}"/>
              </a:ext>
            </a:extLst>
          </p:cNvPr>
          <p:cNvSpPr>
            <a:spLocks noGrp="1"/>
          </p:cNvSpPr>
          <p:nvPr>
            <p:ph type="ftr" sz="quarter" idx="11"/>
          </p:nvPr>
        </p:nvSpPr>
        <p:spPr/>
        <p:txBody>
          <a:bodyPr/>
          <a:lstStyle>
            <a:lvl1pPr>
              <a:defRPr/>
            </a:lvl1pPr>
          </a:lstStyle>
          <a:p>
            <a:pPr>
              <a:defRPr/>
            </a:pPr>
            <a:r>
              <a:rPr lang="it-IT" dirty="0"/>
              <a:t>Sociologia delle culture 2020-21 - SSS</a:t>
            </a:r>
          </a:p>
        </p:txBody>
      </p:sp>
      <p:sp>
        <p:nvSpPr>
          <p:cNvPr id="7" name="Segnaposto numero diapositiva 14">
            <a:extLst>
              <a:ext uri="{FF2B5EF4-FFF2-40B4-BE49-F238E27FC236}">
                <a16:creationId xmlns:a16="http://schemas.microsoft.com/office/drawing/2014/main" id="{AF1AC6B3-CB6E-4D81-9438-8997407520D5}"/>
              </a:ext>
            </a:extLst>
          </p:cNvPr>
          <p:cNvSpPr>
            <a:spLocks noGrp="1"/>
          </p:cNvSpPr>
          <p:nvPr>
            <p:ph type="sldNum" sz="quarter" idx="12"/>
          </p:nvPr>
        </p:nvSpPr>
        <p:spPr>
          <a:xfrm>
            <a:off x="8229600" y="6473825"/>
            <a:ext cx="758825" cy="247650"/>
          </a:xfrm>
        </p:spPr>
        <p:txBody>
          <a:bodyPr/>
          <a:lstStyle>
            <a:lvl1pPr>
              <a:defRPr/>
            </a:lvl1pPr>
          </a:lstStyle>
          <a:p>
            <a:fld id="{CECC4AE8-383F-441A-BD50-23315BCD8E64}" type="slidenum">
              <a:rPr lang="it-IT" altLang="it-IT"/>
              <a:pPr/>
              <a:t>‹N›</a:t>
            </a:fld>
            <a:endParaRPr lang="it-IT" altLang="it-IT" dirty="0"/>
          </a:p>
        </p:txBody>
      </p:sp>
    </p:spTree>
    <p:extLst>
      <p:ext uri="{BB962C8B-B14F-4D97-AF65-F5344CB8AC3E}">
        <p14:creationId xmlns:p14="http://schemas.microsoft.com/office/powerpoint/2010/main" val="152694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0">
            <a:extLst>
              <a:ext uri="{FF2B5EF4-FFF2-40B4-BE49-F238E27FC236}">
                <a16:creationId xmlns:a16="http://schemas.microsoft.com/office/drawing/2014/main" id="{3B5E79CF-0031-4DD8-AC96-91215100D7FF}"/>
              </a:ext>
            </a:extLst>
          </p:cNvPr>
          <p:cNvSpPr>
            <a:spLocks noGrp="1"/>
          </p:cNvSpPr>
          <p:nvPr>
            <p:ph type="dt" sz="half" idx="10"/>
          </p:nvPr>
        </p:nvSpPr>
        <p:spPr/>
        <p:txBody>
          <a:bodyPr/>
          <a:lstStyle>
            <a:lvl1pPr>
              <a:defRPr/>
            </a:lvl1pPr>
          </a:lstStyle>
          <a:p>
            <a:pPr>
              <a:defRPr/>
            </a:pPr>
            <a:fld id="{338AACA3-0918-489B-800F-5FFE45B38C18}" type="datetime1">
              <a:rPr lang="it-IT" smtClean="0"/>
              <a:t>10/11/2020</a:t>
            </a:fld>
            <a:endParaRPr lang="it-IT" dirty="0"/>
          </a:p>
        </p:txBody>
      </p:sp>
      <p:sp>
        <p:nvSpPr>
          <p:cNvPr id="5" name="Segnaposto piè di pagina 27">
            <a:extLst>
              <a:ext uri="{FF2B5EF4-FFF2-40B4-BE49-F238E27FC236}">
                <a16:creationId xmlns:a16="http://schemas.microsoft.com/office/drawing/2014/main" id="{3E1018E0-E60F-44FD-ADF9-09362CA69EFB}"/>
              </a:ext>
            </a:extLst>
          </p:cNvPr>
          <p:cNvSpPr>
            <a:spLocks noGrp="1"/>
          </p:cNvSpPr>
          <p:nvPr>
            <p:ph type="ftr" sz="quarter" idx="11"/>
          </p:nvPr>
        </p:nvSpPr>
        <p:spPr/>
        <p:txBody>
          <a:bodyPr/>
          <a:lstStyle>
            <a:lvl1pPr>
              <a:defRPr/>
            </a:lvl1pPr>
          </a:lstStyle>
          <a:p>
            <a:pPr>
              <a:defRPr/>
            </a:pPr>
            <a:r>
              <a:rPr lang="it-IT" dirty="0"/>
              <a:t>Sociologia delle culture 2020-21 - SSS</a:t>
            </a:r>
          </a:p>
        </p:txBody>
      </p:sp>
      <p:sp>
        <p:nvSpPr>
          <p:cNvPr id="6" name="Segnaposto numero diapositiva 4">
            <a:extLst>
              <a:ext uri="{FF2B5EF4-FFF2-40B4-BE49-F238E27FC236}">
                <a16:creationId xmlns:a16="http://schemas.microsoft.com/office/drawing/2014/main" id="{8D51533F-DC10-40A4-A0D9-B290AE3F4876}"/>
              </a:ext>
            </a:extLst>
          </p:cNvPr>
          <p:cNvSpPr>
            <a:spLocks noGrp="1"/>
          </p:cNvSpPr>
          <p:nvPr>
            <p:ph type="sldNum" sz="quarter" idx="12"/>
          </p:nvPr>
        </p:nvSpPr>
        <p:spPr/>
        <p:txBody>
          <a:bodyPr/>
          <a:lstStyle>
            <a:lvl1pPr>
              <a:defRPr/>
            </a:lvl1pPr>
          </a:lstStyle>
          <a:p>
            <a:fld id="{AB895AE0-6A06-4C96-9139-2139311B651B}" type="slidenum">
              <a:rPr lang="it-IT" altLang="it-IT"/>
              <a:pPr/>
              <a:t>‹N›</a:t>
            </a:fld>
            <a:endParaRPr lang="it-IT" altLang="it-IT" dirty="0"/>
          </a:p>
        </p:txBody>
      </p:sp>
    </p:spTree>
    <p:extLst>
      <p:ext uri="{BB962C8B-B14F-4D97-AF65-F5344CB8AC3E}">
        <p14:creationId xmlns:p14="http://schemas.microsoft.com/office/powerpoint/2010/main" val="411279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8E028BDD-7077-4F2B-A52D-2BB3D924697B}"/>
              </a:ext>
            </a:extLst>
          </p:cNvPr>
          <p:cNvSpPr>
            <a:spLocks noGrp="1"/>
          </p:cNvSpPr>
          <p:nvPr>
            <p:ph type="dt" sz="half" idx="10"/>
          </p:nvPr>
        </p:nvSpPr>
        <p:spPr/>
        <p:txBody>
          <a:bodyPr/>
          <a:lstStyle>
            <a:lvl1pPr>
              <a:defRPr/>
            </a:lvl1pPr>
          </a:lstStyle>
          <a:p>
            <a:pPr>
              <a:defRPr/>
            </a:pPr>
            <a:fld id="{782E0825-A6D7-4F78-83C4-84B8694B6EC3}" type="datetime1">
              <a:rPr lang="it-IT" smtClean="0"/>
              <a:t>10/11/2020</a:t>
            </a:fld>
            <a:endParaRPr lang="it-IT" dirty="0"/>
          </a:p>
        </p:txBody>
      </p:sp>
      <p:sp>
        <p:nvSpPr>
          <p:cNvPr id="5" name="Segnaposto piè di pagina 4">
            <a:extLst>
              <a:ext uri="{FF2B5EF4-FFF2-40B4-BE49-F238E27FC236}">
                <a16:creationId xmlns:a16="http://schemas.microsoft.com/office/drawing/2014/main" id="{4465A679-3D7D-49E9-A9F0-4FAABF96C332}"/>
              </a:ext>
            </a:extLst>
          </p:cNvPr>
          <p:cNvSpPr>
            <a:spLocks noGrp="1"/>
          </p:cNvSpPr>
          <p:nvPr>
            <p:ph type="ftr" sz="quarter" idx="11"/>
          </p:nvPr>
        </p:nvSpPr>
        <p:spPr/>
        <p:txBody>
          <a:bodyPr/>
          <a:lstStyle>
            <a:lvl1pPr>
              <a:defRPr/>
            </a:lvl1pPr>
          </a:lstStyle>
          <a:p>
            <a:pPr>
              <a:defRPr/>
            </a:pPr>
            <a:r>
              <a:rPr lang="it-IT" dirty="0"/>
              <a:t>Sociologia delle culture 2020-21 - SSS</a:t>
            </a:r>
          </a:p>
        </p:txBody>
      </p:sp>
      <p:sp>
        <p:nvSpPr>
          <p:cNvPr id="6" name="Segnaposto numero diapositiva 5">
            <a:extLst>
              <a:ext uri="{FF2B5EF4-FFF2-40B4-BE49-F238E27FC236}">
                <a16:creationId xmlns:a16="http://schemas.microsoft.com/office/drawing/2014/main" id="{65A9DBFB-A3C4-44E2-B5F0-0BA1F87E1320}"/>
              </a:ext>
            </a:extLst>
          </p:cNvPr>
          <p:cNvSpPr>
            <a:spLocks noGrp="1"/>
          </p:cNvSpPr>
          <p:nvPr>
            <p:ph type="sldNum" sz="quarter" idx="12"/>
          </p:nvPr>
        </p:nvSpPr>
        <p:spPr/>
        <p:txBody>
          <a:bodyPr/>
          <a:lstStyle>
            <a:lvl1pPr>
              <a:defRPr/>
            </a:lvl1pPr>
          </a:lstStyle>
          <a:p>
            <a:fld id="{F46D2AF1-9A9B-48DD-9E31-F045A8967C32}" type="slidenum">
              <a:rPr lang="it-IT" altLang="it-IT"/>
              <a:pPr/>
              <a:t>‹N›</a:t>
            </a:fld>
            <a:endParaRPr lang="it-IT" altLang="it-IT" dirty="0"/>
          </a:p>
        </p:txBody>
      </p:sp>
    </p:spTree>
    <p:extLst>
      <p:ext uri="{BB962C8B-B14F-4D97-AF65-F5344CB8AC3E}">
        <p14:creationId xmlns:p14="http://schemas.microsoft.com/office/powerpoint/2010/main" val="61469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lang="it-IT"/>
              <a:t>Fare clic per modificare lo stile del titolo</a:t>
            </a:r>
            <a:endParaRPr lang="en-US"/>
          </a:p>
        </p:txBody>
      </p:sp>
      <p:sp>
        <p:nvSpPr>
          <p:cNvPr id="27" name="Segnaposto contenuto 26"/>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24">
            <a:extLst>
              <a:ext uri="{FF2B5EF4-FFF2-40B4-BE49-F238E27FC236}">
                <a16:creationId xmlns:a16="http://schemas.microsoft.com/office/drawing/2014/main" id="{D1E1B4A9-EE85-441D-A918-8AFF07F63698}"/>
              </a:ext>
            </a:extLst>
          </p:cNvPr>
          <p:cNvSpPr>
            <a:spLocks noGrp="1"/>
          </p:cNvSpPr>
          <p:nvPr>
            <p:ph type="dt" sz="half" idx="10"/>
          </p:nvPr>
        </p:nvSpPr>
        <p:spPr/>
        <p:txBody>
          <a:bodyPr/>
          <a:lstStyle>
            <a:lvl1pPr>
              <a:defRPr/>
            </a:lvl1pPr>
          </a:lstStyle>
          <a:p>
            <a:pPr>
              <a:defRPr/>
            </a:pPr>
            <a:fld id="{05FE6249-3441-4863-AB0D-0EE75013FD4A}" type="datetime1">
              <a:rPr lang="it-IT" smtClean="0"/>
              <a:t>10/11/2020</a:t>
            </a:fld>
            <a:endParaRPr lang="it-IT" dirty="0"/>
          </a:p>
        </p:txBody>
      </p:sp>
      <p:sp>
        <p:nvSpPr>
          <p:cNvPr id="5" name="Segnaposto piè di pagina 18">
            <a:extLst>
              <a:ext uri="{FF2B5EF4-FFF2-40B4-BE49-F238E27FC236}">
                <a16:creationId xmlns:a16="http://schemas.microsoft.com/office/drawing/2014/main" id="{5BA36EF5-8F18-47E3-930A-1B889D04D244}"/>
              </a:ext>
            </a:extLst>
          </p:cNvPr>
          <p:cNvSpPr>
            <a:spLocks noGrp="1"/>
          </p:cNvSpPr>
          <p:nvPr>
            <p:ph type="ftr" sz="quarter" idx="11"/>
          </p:nvPr>
        </p:nvSpPr>
        <p:spPr>
          <a:xfrm>
            <a:off x="3581400" y="76200"/>
            <a:ext cx="2895600" cy="288925"/>
          </a:xfrm>
        </p:spPr>
        <p:txBody>
          <a:bodyPr/>
          <a:lstStyle>
            <a:lvl1pPr>
              <a:defRPr/>
            </a:lvl1pPr>
          </a:lstStyle>
          <a:p>
            <a:pPr>
              <a:defRPr/>
            </a:pPr>
            <a:r>
              <a:rPr lang="it-IT" dirty="0"/>
              <a:t>Sociologia delle culture 2020-21 - SSS</a:t>
            </a:r>
          </a:p>
        </p:txBody>
      </p:sp>
      <p:sp>
        <p:nvSpPr>
          <p:cNvPr id="6" name="Segnaposto numero diapositiva 15">
            <a:extLst>
              <a:ext uri="{FF2B5EF4-FFF2-40B4-BE49-F238E27FC236}">
                <a16:creationId xmlns:a16="http://schemas.microsoft.com/office/drawing/2014/main" id="{D4CCAFF8-DAFE-44DE-B5FE-6341A7583357}"/>
              </a:ext>
            </a:extLst>
          </p:cNvPr>
          <p:cNvSpPr>
            <a:spLocks noGrp="1"/>
          </p:cNvSpPr>
          <p:nvPr>
            <p:ph type="sldNum" sz="quarter" idx="12"/>
          </p:nvPr>
        </p:nvSpPr>
        <p:spPr>
          <a:xfrm>
            <a:off x="8229600" y="6473825"/>
            <a:ext cx="758825" cy="247650"/>
          </a:xfrm>
        </p:spPr>
        <p:txBody>
          <a:bodyPr/>
          <a:lstStyle>
            <a:lvl1pPr>
              <a:defRPr/>
            </a:lvl1pPr>
          </a:lstStyle>
          <a:p>
            <a:fld id="{66AD0E4F-4095-4506-873E-5CFE0A94B2F6}" type="slidenum">
              <a:rPr lang="it-IT" altLang="it-IT"/>
              <a:pPr/>
              <a:t>‹N›</a:t>
            </a:fld>
            <a:endParaRPr lang="it-IT" altLang="it-IT" dirty="0"/>
          </a:p>
        </p:txBody>
      </p:sp>
    </p:spTree>
    <p:extLst>
      <p:ext uri="{BB962C8B-B14F-4D97-AF65-F5344CB8AC3E}">
        <p14:creationId xmlns:p14="http://schemas.microsoft.com/office/powerpoint/2010/main" val="256849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nettore 1 12">
            <a:extLst>
              <a:ext uri="{FF2B5EF4-FFF2-40B4-BE49-F238E27FC236}">
                <a16:creationId xmlns:a16="http://schemas.microsoft.com/office/drawing/2014/main" id="{F9DCED74-E1F3-4098-A8A9-908280E77122}"/>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lang="it-IT"/>
              <a:t>Fare clic per modificare lo stile del titolo</a:t>
            </a:r>
            <a:endParaRPr lang="en-US"/>
          </a:p>
        </p:txBody>
      </p:sp>
      <p:sp>
        <p:nvSpPr>
          <p:cNvPr id="5" name="Segnaposto data 18">
            <a:extLst>
              <a:ext uri="{FF2B5EF4-FFF2-40B4-BE49-F238E27FC236}">
                <a16:creationId xmlns:a16="http://schemas.microsoft.com/office/drawing/2014/main" id="{2E9427FA-7FE6-4961-993F-5426D606C950}"/>
              </a:ext>
            </a:extLst>
          </p:cNvPr>
          <p:cNvSpPr>
            <a:spLocks noGrp="1"/>
          </p:cNvSpPr>
          <p:nvPr>
            <p:ph type="dt" sz="half" idx="10"/>
          </p:nvPr>
        </p:nvSpPr>
        <p:spPr/>
        <p:txBody>
          <a:bodyPr/>
          <a:lstStyle>
            <a:lvl1pPr>
              <a:defRPr/>
            </a:lvl1pPr>
          </a:lstStyle>
          <a:p>
            <a:pPr>
              <a:defRPr/>
            </a:pPr>
            <a:fld id="{00BC3A1E-7217-42D2-9644-E4C7271106B9}" type="datetime1">
              <a:rPr lang="it-IT" smtClean="0"/>
              <a:t>10/11/2020</a:t>
            </a:fld>
            <a:endParaRPr lang="it-IT" dirty="0"/>
          </a:p>
        </p:txBody>
      </p:sp>
      <p:sp>
        <p:nvSpPr>
          <p:cNvPr id="7" name="Segnaposto piè di pagina 10">
            <a:extLst>
              <a:ext uri="{FF2B5EF4-FFF2-40B4-BE49-F238E27FC236}">
                <a16:creationId xmlns:a16="http://schemas.microsoft.com/office/drawing/2014/main" id="{E547B28C-0C1D-4C93-B20F-68ED5361C163}"/>
              </a:ext>
            </a:extLst>
          </p:cNvPr>
          <p:cNvSpPr>
            <a:spLocks noGrp="1"/>
          </p:cNvSpPr>
          <p:nvPr>
            <p:ph type="ftr" sz="quarter" idx="11"/>
          </p:nvPr>
        </p:nvSpPr>
        <p:spPr/>
        <p:txBody>
          <a:bodyPr/>
          <a:lstStyle>
            <a:lvl1pPr>
              <a:defRPr/>
            </a:lvl1pPr>
          </a:lstStyle>
          <a:p>
            <a:pPr>
              <a:defRPr/>
            </a:pPr>
            <a:r>
              <a:rPr lang="it-IT" dirty="0"/>
              <a:t>Sociologia delle culture 2020-21 - SSS</a:t>
            </a:r>
          </a:p>
        </p:txBody>
      </p:sp>
      <p:sp>
        <p:nvSpPr>
          <p:cNvPr id="9" name="Segnaposto numero diapositiva 15">
            <a:extLst>
              <a:ext uri="{FF2B5EF4-FFF2-40B4-BE49-F238E27FC236}">
                <a16:creationId xmlns:a16="http://schemas.microsoft.com/office/drawing/2014/main" id="{274CC2D5-3749-41E5-83B0-92ED3A1BCDCF}"/>
              </a:ext>
            </a:extLst>
          </p:cNvPr>
          <p:cNvSpPr>
            <a:spLocks noGrp="1"/>
          </p:cNvSpPr>
          <p:nvPr>
            <p:ph type="sldNum" sz="quarter" idx="12"/>
          </p:nvPr>
        </p:nvSpPr>
        <p:spPr/>
        <p:txBody>
          <a:bodyPr/>
          <a:lstStyle>
            <a:lvl1pPr>
              <a:defRPr/>
            </a:lvl1pPr>
          </a:lstStyle>
          <a:p>
            <a:fld id="{77B87952-D897-4D8D-901A-43D05D01ED28}" type="slidenum">
              <a:rPr lang="it-IT" altLang="it-IT"/>
              <a:pPr/>
              <a:t>‹N›</a:t>
            </a:fld>
            <a:endParaRPr lang="it-IT" altLang="it-IT" dirty="0"/>
          </a:p>
        </p:txBody>
      </p:sp>
    </p:spTree>
    <p:extLst>
      <p:ext uri="{BB962C8B-B14F-4D97-AF65-F5344CB8AC3E}">
        <p14:creationId xmlns:p14="http://schemas.microsoft.com/office/powerpoint/2010/main" val="27205893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lang="it-IT"/>
              <a:t>Fare clic per modificare lo stile del titolo</a:t>
            </a:r>
            <a:endParaRPr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0">
            <a:extLst>
              <a:ext uri="{FF2B5EF4-FFF2-40B4-BE49-F238E27FC236}">
                <a16:creationId xmlns:a16="http://schemas.microsoft.com/office/drawing/2014/main" id="{1998BA4C-8EBE-4733-9848-FFB0401CD34F}"/>
              </a:ext>
            </a:extLst>
          </p:cNvPr>
          <p:cNvSpPr>
            <a:spLocks noGrp="1"/>
          </p:cNvSpPr>
          <p:nvPr>
            <p:ph type="dt" sz="half" idx="10"/>
          </p:nvPr>
        </p:nvSpPr>
        <p:spPr/>
        <p:txBody>
          <a:bodyPr/>
          <a:lstStyle>
            <a:lvl1pPr>
              <a:defRPr/>
            </a:lvl1pPr>
          </a:lstStyle>
          <a:p>
            <a:pPr>
              <a:defRPr/>
            </a:pPr>
            <a:fld id="{565AD28B-03D1-479E-80AA-06C5E3B6BCCA}" type="datetime1">
              <a:rPr lang="it-IT" smtClean="0"/>
              <a:t>10/11/2020</a:t>
            </a:fld>
            <a:endParaRPr lang="it-IT" dirty="0"/>
          </a:p>
        </p:txBody>
      </p:sp>
      <p:sp>
        <p:nvSpPr>
          <p:cNvPr id="6" name="Segnaposto piè di pagina 27">
            <a:extLst>
              <a:ext uri="{FF2B5EF4-FFF2-40B4-BE49-F238E27FC236}">
                <a16:creationId xmlns:a16="http://schemas.microsoft.com/office/drawing/2014/main" id="{9BEE2D51-D497-4156-95F7-F20BADC5E6A7}"/>
              </a:ext>
            </a:extLst>
          </p:cNvPr>
          <p:cNvSpPr>
            <a:spLocks noGrp="1"/>
          </p:cNvSpPr>
          <p:nvPr>
            <p:ph type="ftr" sz="quarter" idx="11"/>
          </p:nvPr>
        </p:nvSpPr>
        <p:spPr/>
        <p:txBody>
          <a:bodyPr/>
          <a:lstStyle>
            <a:lvl1pPr>
              <a:defRPr/>
            </a:lvl1pPr>
          </a:lstStyle>
          <a:p>
            <a:pPr>
              <a:defRPr/>
            </a:pPr>
            <a:r>
              <a:rPr lang="it-IT" dirty="0"/>
              <a:t>Sociologia delle culture 2020-21 - SSS</a:t>
            </a:r>
          </a:p>
        </p:txBody>
      </p:sp>
      <p:sp>
        <p:nvSpPr>
          <p:cNvPr id="7" name="Segnaposto numero diapositiva 4">
            <a:extLst>
              <a:ext uri="{FF2B5EF4-FFF2-40B4-BE49-F238E27FC236}">
                <a16:creationId xmlns:a16="http://schemas.microsoft.com/office/drawing/2014/main" id="{4AA2BAC9-DAFE-482C-89E5-B07923C7E730}"/>
              </a:ext>
            </a:extLst>
          </p:cNvPr>
          <p:cNvSpPr>
            <a:spLocks noGrp="1"/>
          </p:cNvSpPr>
          <p:nvPr>
            <p:ph type="sldNum" sz="quarter" idx="12"/>
          </p:nvPr>
        </p:nvSpPr>
        <p:spPr/>
        <p:txBody>
          <a:bodyPr/>
          <a:lstStyle>
            <a:lvl1pPr>
              <a:defRPr/>
            </a:lvl1pPr>
          </a:lstStyle>
          <a:p>
            <a:fld id="{49C801E2-4A00-4F10-944C-A8E87268C70F}" type="slidenum">
              <a:rPr lang="it-IT" altLang="it-IT"/>
              <a:pPr/>
              <a:t>‹N›</a:t>
            </a:fld>
            <a:endParaRPr lang="it-IT" altLang="it-IT" dirty="0"/>
          </a:p>
        </p:txBody>
      </p:sp>
    </p:spTree>
    <p:extLst>
      <p:ext uri="{BB962C8B-B14F-4D97-AF65-F5344CB8AC3E}">
        <p14:creationId xmlns:p14="http://schemas.microsoft.com/office/powerpoint/2010/main" val="66508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7" name="Connettore 1 12">
            <a:extLst>
              <a:ext uri="{FF2B5EF4-FFF2-40B4-BE49-F238E27FC236}">
                <a16:creationId xmlns:a16="http://schemas.microsoft.com/office/drawing/2014/main" id="{270BB4DF-1F06-43BD-B0E6-3269B6E7D258}"/>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Titolo 28"/>
          <p:cNvSpPr>
            <a:spLocks noGrp="1"/>
          </p:cNvSpPr>
          <p:nvPr>
            <p:ph type="title"/>
          </p:nvPr>
        </p:nvSpPr>
        <p:spPr>
          <a:xfrm>
            <a:off x="304800" y="5410200"/>
            <a:ext cx="8610600" cy="882650"/>
          </a:xfrm>
        </p:spPr>
        <p:txBody>
          <a:bodyPr/>
          <a:lstStyle>
            <a:lvl1pPr>
              <a:defRPr/>
            </a:lvl1pPr>
          </a:lstStyle>
          <a:p>
            <a:r>
              <a:rPr lang="it-IT"/>
              <a:t>Fare clic per modificare lo stile del titolo</a:t>
            </a:r>
            <a:endParaRPr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Segnaposto data 9">
            <a:extLst>
              <a:ext uri="{FF2B5EF4-FFF2-40B4-BE49-F238E27FC236}">
                <a16:creationId xmlns:a16="http://schemas.microsoft.com/office/drawing/2014/main" id="{C453324D-4137-4C17-B38E-4394C0037109}"/>
              </a:ext>
            </a:extLst>
          </p:cNvPr>
          <p:cNvSpPr>
            <a:spLocks noGrp="1"/>
          </p:cNvSpPr>
          <p:nvPr>
            <p:ph type="dt" sz="half" idx="10"/>
          </p:nvPr>
        </p:nvSpPr>
        <p:spPr/>
        <p:txBody>
          <a:bodyPr/>
          <a:lstStyle>
            <a:lvl1pPr>
              <a:defRPr/>
            </a:lvl1pPr>
          </a:lstStyle>
          <a:p>
            <a:pPr>
              <a:defRPr/>
            </a:pPr>
            <a:fld id="{5AF935B0-7777-460A-82BB-3761435484C0}" type="datetime1">
              <a:rPr lang="it-IT" smtClean="0"/>
              <a:t>10/11/2020</a:t>
            </a:fld>
            <a:endParaRPr lang="it-IT" dirty="0"/>
          </a:p>
        </p:txBody>
      </p:sp>
      <p:sp>
        <p:nvSpPr>
          <p:cNvPr id="9" name="Segnaposto piè di pagina 5">
            <a:extLst>
              <a:ext uri="{FF2B5EF4-FFF2-40B4-BE49-F238E27FC236}">
                <a16:creationId xmlns:a16="http://schemas.microsoft.com/office/drawing/2014/main" id="{C24E76CB-D8F4-4B63-AC82-BE13D72FB855}"/>
              </a:ext>
            </a:extLst>
          </p:cNvPr>
          <p:cNvSpPr>
            <a:spLocks noGrp="1"/>
          </p:cNvSpPr>
          <p:nvPr>
            <p:ph type="ftr" sz="quarter" idx="11"/>
          </p:nvPr>
        </p:nvSpPr>
        <p:spPr/>
        <p:txBody>
          <a:bodyPr/>
          <a:lstStyle>
            <a:lvl1pPr>
              <a:defRPr/>
            </a:lvl1pPr>
          </a:lstStyle>
          <a:p>
            <a:pPr>
              <a:defRPr/>
            </a:pPr>
            <a:r>
              <a:rPr lang="it-IT" dirty="0"/>
              <a:t>Sociologia delle culture 2020-21 - SSS</a:t>
            </a:r>
          </a:p>
        </p:txBody>
      </p:sp>
      <p:sp>
        <p:nvSpPr>
          <p:cNvPr id="10" name="Segnaposto numero diapositiva 6">
            <a:extLst>
              <a:ext uri="{FF2B5EF4-FFF2-40B4-BE49-F238E27FC236}">
                <a16:creationId xmlns:a16="http://schemas.microsoft.com/office/drawing/2014/main" id="{1AAF1B2C-8689-4CA7-B754-968219EEFE60}"/>
              </a:ext>
            </a:extLst>
          </p:cNvPr>
          <p:cNvSpPr>
            <a:spLocks noGrp="1"/>
          </p:cNvSpPr>
          <p:nvPr>
            <p:ph type="sldNum" sz="quarter" idx="12"/>
          </p:nvPr>
        </p:nvSpPr>
        <p:spPr>
          <a:xfrm>
            <a:off x="8229600" y="6477000"/>
            <a:ext cx="762000" cy="247650"/>
          </a:xfrm>
        </p:spPr>
        <p:txBody>
          <a:bodyPr/>
          <a:lstStyle>
            <a:lvl1pPr>
              <a:defRPr/>
            </a:lvl1pPr>
          </a:lstStyle>
          <a:p>
            <a:fld id="{12773170-EE77-4BD0-BEE0-4ABB456E67A7}" type="slidenum">
              <a:rPr lang="it-IT" altLang="it-IT"/>
              <a:pPr/>
              <a:t>‹N›</a:t>
            </a:fld>
            <a:endParaRPr lang="it-IT" altLang="it-IT" dirty="0"/>
          </a:p>
        </p:txBody>
      </p:sp>
    </p:spTree>
    <p:extLst>
      <p:ext uri="{BB962C8B-B14F-4D97-AF65-F5344CB8AC3E}">
        <p14:creationId xmlns:p14="http://schemas.microsoft.com/office/powerpoint/2010/main" val="184394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lang="it-IT"/>
              <a:t>Fare clic per modificare lo stile del titolo</a:t>
            </a:r>
            <a:endParaRPr lang="en-US"/>
          </a:p>
        </p:txBody>
      </p:sp>
      <p:sp>
        <p:nvSpPr>
          <p:cNvPr id="3" name="Segnaposto data 10">
            <a:extLst>
              <a:ext uri="{FF2B5EF4-FFF2-40B4-BE49-F238E27FC236}">
                <a16:creationId xmlns:a16="http://schemas.microsoft.com/office/drawing/2014/main" id="{C08F4561-799B-4C9C-9FF3-43F04365DCE2}"/>
              </a:ext>
            </a:extLst>
          </p:cNvPr>
          <p:cNvSpPr>
            <a:spLocks noGrp="1"/>
          </p:cNvSpPr>
          <p:nvPr>
            <p:ph type="dt" sz="half" idx="10"/>
          </p:nvPr>
        </p:nvSpPr>
        <p:spPr/>
        <p:txBody>
          <a:bodyPr/>
          <a:lstStyle>
            <a:lvl1pPr>
              <a:defRPr/>
            </a:lvl1pPr>
          </a:lstStyle>
          <a:p>
            <a:pPr>
              <a:defRPr/>
            </a:pPr>
            <a:fld id="{E28B0673-233D-4F70-B66C-4B905299504F}" type="datetime1">
              <a:rPr lang="it-IT" smtClean="0"/>
              <a:t>10/11/2020</a:t>
            </a:fld>
            <a:endParaRPr lang="it-IT" dirty="0"/>
          </a:p>
        </p:txBody>
      </p:sp>
      <p:sp>
        <p:nvSpPr>
          <p:cNvPr id="4" name="Segnaposto piè di pagina 27">
            <a:extLst>
              <a:ext uri="{FF2B5EF4-FFF2-40B4-BE49-F238E27FC236}">
                <a16:creationId xmlns:a16="http://schemas.microsoft.com/office/drawing/2014/main" id="{8B0D8AF7-578F-46F8-83D0-A80A102583E5}"/>
              </a:ext>
            </a:extLst>
          </p:cNvPr>
          <p:cNvSpPr>
            <a:spLocks noGrp="1"/>
          </p:cNvSpPr>
          <p:nvPr>
            <p:ph type="ftr" sz="quarter" idx="11"/>
          </p:nvPr>
        </p:nvSpPr>
        <p:spPr/>
        <p:txBody>
          <a:bodyPr/>
          <a:lstStyle>
            <a:lvl1pPr>
              <a:defRPr/>
            </a:lvl1pPr>
          </a:lstStyle>
          <a:p>
            <a:pPr>
              <a:defRPr/>
            </a:pPr>
            <a:r>
              <a:rPr lang="it-IT" dirty="0"/>
              <a:t>Sociologia delle culture 2020-21 - SSS</a:t>
            </a:r>
          </a:p>
        </p:txBody>
      </p:sp>
      <p:sp>
        <p:nvSpPr>
          <p:cNvPr id="5" name="Segnaposto numero diapositiva 4">
            <a:extLst>
              <a:ext uri="{FF2B5EF4-FFF2-40B4-BE49-F238E27FC236}">
                <a16:creationId xmlns:a16="http://schemas.microsoft.com/office/drawing/2014/main" id="{36901D19-858B-4D87-8E52-A80EA72974F8}"/>
              </a:ext>
            </a:extLst>
          </p:cNvPr>
          <p:cNvSpPr>
            <a:spLocks noGrp="1"/>
          </p:cNvSpPr>
          <p:nvPr>
            <p:ph type="sldNum" sz="quarter" idx="12"/>
          </p:nvPr>
        </p:nvSpPr>
        <p:spPr/>
        <p:txBody>
          <a:bodyPr/>
          <a:lstStyle>
            <a:lvl1pPr>
              <a:defRPr/>
            </a:lvl1pPr>
          </a:lstStyle>
          <a:p>
            <a:fld id="{1129A3D7-CDCD-4304-B43E-9070145383DB}" type="slidenum">
              <a:rPr lang="it-IT" altLang="it-IT"/>
              <a:pPr/>
              <a:t>‹N›</a:t>
            </a:fld>
            <a:endParaRPr lang="it-IT" altLang="it-IT" dirty="0"/>
          </a:p>
        </p:txBody>
      </p:sp>
    </p:spTree>
    <p:extLst>
      <p:ext uri="{BB962C8B-B14F-4D97-AF65-F5344CB8AC3E}">
        <p14:creationId xmlns:p14="http://schemas.microsoft.com/office/powerpoint/2010/main" val="49718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2">
            <a:extLst>
              <a:ext uri="{FF2B5EF4-FFF2-40B4-BE49-F238E27FC236}">
                <a16:creationId xmlns:a16="http://schemas.microsoft.com/office/drawing/2014/main" id="{25696FF8-B53F-4727-9F23-62F5A8572BA6}"/>
              </a:ext>
            </a:extLst>
          </p:cNvPr>
          <p:cNvSpPr>
            <a:spLocks noGrp="1"/>
          </p:cNvSpPr>
          <p:nvPr>
            <p:ph type="dt" sz="half" idx="10"/>
          </p:nvPr>
        </p:nvSpPr>
        <p:spPr/>
        <p:txBody>
          <a:bodyPr/>
          <a:lstStyle>
            <a:lvl1pPr>
              <a:defRPr/>
            </a:lvl1pPr>
          </a:lstStyle>
          <a:p>
            <a:pPr>
              <a:defRPr/>
            </a:pPr>
            <a:fld id="{4097ABCE-4222-438B-9CE2-C3157B030F97}" type="datetime1">
              <a:rPr lang="it-IT" smtClean="0"/>
              <a:t>10/11/2020</a:t>
            </a:fld>
            <a:endParaRPr lang="it-IT" dirty="0"/>
          </a:p>
        </p:txBody>
      </p:sp>
      <p:sp>
        <p:nvSpPr>
          <p:cNvPr id="3" name="Segnaposto piè di pagina 23">
            <a:extLst>
              <a:ext uri="{FF2B5EF4-FFF2-40B4-BE49-F238E27FC236}">
                <a16:creationId xmlns:a16="http://schemas.microsoft.com/office/drawing/2014/main" id="{1F2A3388-A428-4B90-9E4D-B6A30FD1D590}"/>
              </a:ext>
            </a:extLst>
          </p:cNvPr>
          <p:cNvSpPr>
            <a:spLocks noGrp="1"/>
          </p:cNvSpPr>
          <p:nvPr>
            <p:ph type="ftr" sz="quarter" idx="11"/>
          </p:nvPr>
        </p:nvSpPr>
        <p:spPr/>
        <p:txBody>
          <a:bodyPr/>
          <a:lstStyle>
            <a:lvl1pPr>
              <a:defRPr/>
            </a:lvl1pPr>
          </a:lstStyle>
          <a:p>
            <a:pPr>
              <a:defRPr/>
            </a:pPr>
            <a:r>
              <a:rPr lang="it-IT" dirty="0"/>
              <a:t>Sociologia delle culture 2020-21 - SSS</a:t>
            </a:r>
          </a:p>
        </p:txBody>
      </p:sp>
      <p:sp>
        <p:nvSpPr>
          <p:cNvPr id="4" name="Segnaposto numero diapositiva 6">
            <a:extLst>
              <a:ext uri="{FF2B5EF4-FFF2-40B4-BE49-F238E27FC236}">
                <a16:creationId xmlns:a16="http://schemas.microsoft.com/office/drawing/2014/main" id="{A6A32CB0-8A72-4EDA-9E32-1154A57E663A}"/>
              </a:ext>
            </a:extLst>
          </p:cNvPr>
          <p:cNvSpPr>
            <a:spLocks noGrp="1"/>
          </p:cNvSpPr>
          <p:nvPr>
            <p:ph type="sldNum" sz="quarter" idx="12"/>
          </p:nvPr>
        </p:nvSpPr>
        <p:spPr/>
        <p:txBody>
          <a:bodyPr/>
          <a:lstStyle>
            <a:lvl1pPr>
              <a:defRPr/>
            </a:lvl1pPr>
          </a:lstStyle>
          <a:p>
            <a:fld id="{0EFC0002-3638-47C9-A5C0-2DED0A8DA881}" type="slidenum">
              <a:rPr lang="it-IT" altLang="it-IT"/>
              <a:pPr/>
              <a:t>‹N›</a:t>
            </a:fld>
            <a:endParaRPr lang="it-IT" altLang="it-IT" dirty="0"/>
          </a:p>
        </p:txBody>
      </p:sp>
    </p:spTree>
    <p:extLst>
      <p:ext uri="{BB962C8B-B14F-4D97-AF65-F5344CB8AC3E}">
        <p14:creationId xmlns:p14="http://schemas.microsoft.com/office/powerpoint/2010/main" val="48623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Connettore 1 12">
            <a:extLst>
              <a:ext uri="{FF2B5EF4-FFF2-40B4-BE49-F238E27FC236}">
                <a16:creationId xmlns:a16="http://schemas.microsoft.com/office/drawing/2014/main" id="{3893A163-4284-4163-8137-5122EFA592DB}"/>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Titolo 11"/>
          <p:cNvSpPr>
            <a:spLocks noGrp="1"/>
          </p:cNvSpPr>
          <p:nvPr>
            <p:ph type="title"/>
          </p:nvPr>
        </p:nvSpPr>
        <p:spPr>
          <a:xfrm>
            <a:off x="457200" y="5486400"/>
            <a:ext cx="8458200" cy="520700"/>
          </a:xfrm>
        </p:spPr>
        <p:txBody>
          <a:bodyPr/>
          <a:lstStyle>
            <a:lvl1pPr algn="l">
              <a:buNone/>
              <a:defRPr sz="2000" b="1"/>
            </a:lvl1pPr>
          </a:lstStyle>
          <a:p>
            <a:r>
              <a:rPr lang="it-IT"/>
              <a:t>Fare clic per modificare lo stile del titolo</a:t>
            </a:r>
            <a:endParaRPr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it-IT"/>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data 24">
            <a:extLst>
              <a:ext uri="{FF2B5EF4-FFF2-40B4-BE49-F238E27FC236}">
                <a16:creationId xmlns:a16="http://schemas.microsoft.com/office/drawing/2014/main" id="{CCD4ACEC-AED1-4283-A3BB-324C385DF514}"/>
              </a:ext>
            </a:extLst>
          </p:cNvPr>
          <p:cNvSpPr>
            <a:spLocks noGrp="1"/>
          </p:cNvSpPr>
          <p:nvPr>
            <p:ph type="dt" sz="half" idx="10"/>
          </p:nvPr>
        </p:nvSpPr>
        <p:spPr/>
        <p:txBody>
          <a:bodyPr/>
          <a:lstStyle>
            <a:lvl1pPr>
              <a:defRPr/>
            </a:lvl1pPr>
          </a:lstStyle>
          <a:p>
            <a:pPr>
              <a:defRPr/>
            </a:pPr>
            <a:fld id="{28DE9F20-65DB-499A-9712-98D2C50E6656}" type="datetime1">
              <a:rPr lang="it-IT" smtClean="0"/>
              <a:t>10/11/2020</a:t>
            </a:fld>
            <a:endParaRPr lang="it-IT" dirty="0"/>
          </a:p>
        </p:txBody>
      </p:sp>
      <p:sp>
        <p:nvSpPr>
          <p:cNvPr id="7" name="Segnaposto piè di pagina 28">
            <a:extLst>
              <a:ext uri="{FF2B5EF4-FFF2-40B4-BE49-F238E27FC236}">
                <a16:creationId xmlns:a16="http://schemas.microsoft.com/office/drawing/2014/main" id="{B3DD72AD-FDF8-4469-817E-2702BB7AC54D}"/>
              </a:ext>
            </a:extLst>
          </p:cNvPr>
          <p:cNvSpPr>
            <a:spLocks noGrp="1"/>
          </p:cNvSpPr>
          <p:nvPr>
            <p:ph type="ftr" sz="quarter" idx="11"/>
          </p:nvPr>
        </p:nvSpPr>
        <p:spPr/>
        <p:txBody>
          <a:bodyPr/>
          <a:lstStyle>
            <a:lvl1pPr>
              <a:defRPr/>
            </a:lvl1pPr>
          </a:lstStyle>
          <a:p>
            <a:pPr>
              <a:defRPr/>
            </a:pPr>
            <a:r>
              <a:rPr lang="it-IT" dirty="0"/>
              <a:t>Sociologia delle culture 2020-21 - SSS</a:t>
            </a:r>
          </a:p>
        </p:txBody>
      </p:sp>
      <p:sp>
        <p:nvSpPr>
          <p:cNvPr id="8" name="Segnaposto numero diapositiva 6">
            <a:extLst>
              <a:ext uri="{FF2B5EF4-FFF2-40B4-BE49-F238E27FC236}">
                <a16:creationId xmlns:a16="http://schemas.microsoft.com/office/drawing/2014/main" id="{F0408B3A-7769-48E1-B665-13E75B0B9542}"/>
              </a:ext>
            </a:extLst>
          </p:cNvPr>
          <p:cNvSpPr>
            <a:spLocks noGrp="1"/>
          </p:cNvSpPr>
          <p:nvPr>
            <p:ph type="sldNum" sz="quarter" idx="12"/>
          </p:nvPr>
        </p:nvSpPr>
        <p:spPr/>
        <p:txBody>
          <a:bodyPr/>
          <a:lstStyle>
            <a:lvl1pPr>
              <a:defRPr/>
            </a:lvl1pPr>
          </a:lstStyle>
          <a:p>
            <a:fld id="{51F70649-A338-4880-A7E6-FE6E86A2786E}" type="slidenum">
              <a:rPr lang="it-IT" altLang="it-IT"/>
              <a:pPr/>
              <a:t>‹N›</a:t>
            </a:fld>
            <a:endParaRPr lang="it-IT" altLang="it-IT" dirty="0"/>
          </a:p>
        </p:txBody>
      </p:sp>
    </p:spTree>
    <p:extLst>
      <p:ext uri="{BB962C8B-B14F-4D97-AF65-F5344CB8AC3E}">
        <p14:creationId xmlns:p14="http://schemas.microsoft.com/office/powerpoint/2010/main" val="424453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it-IT" noProof="0" dirty="0"/>
              <a:t>Fare clic sull'icona per inserire un'immagine</a:t>
            </a:r>
            <a:endParaRPr lang="en-US" noProof="0" dirty="0"/>
          </a:p>
        </p:txBody>
      </p:sp>
      <p:sp>
        <p:nvSpPr>
          <p:cNvPr id="17" name="Titolo 16"/>
          <p:cNvSpPr>
            <a:spLocks noGrp="1"/>
          </p:cNvSpPr>
          <p:nvPr>
            <p:ph type="title"/>
          </p:nvPr>
        </p:nvSpPr>
        <p:spPr>
          <a:xfrm>
            <a:off x="381000" y="4993760"/>
            <a:ext cx="5867400" cy="522288"/>
          </a:xfrm>
        </p:spPr>
        <p:txBody>
          <a:bodyPr/>
          <a:lstStyle>
            <a:lvl1pPr algn="l">
              <a:buNone/>
              <a:defRPr sz="2000" b="1"/>
            </a:lvl1pPr>
          </a:lstStyle>
          <a:p>
            <a:r>
              <a:rPr lang="it-IT"/>
              <a:t>Fare clic per modificare lo stile del titolo</a:t>
            </a:r>
            <a:endParaRPr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it-IT"/>
              <a:t>Fare clic per modificare stili del testo dello schema</a:t>
            </a:r>
          </a:p>
        </p:txBody>
      </p:sp>
      <p:sp>
        <p:nvSpPr>
          <p:cNvPr id="5" name="Segnaposto data 6">
            <a:extLst>
              <a:ext uri="{FF2B5EF4-FFF2-40B4-BE49-F238E27FC236}">
                <a16:creationId xmlns:a16="http://schemas.microsoft.com/office/drawing/2014/main" id="{069FFD6C-C238-4C35-A965-00FFDA25387F}"/>
              </a:ext>
            </a:extLst>
          </p:cNvPr>
          <p:cNvSpPr>
            <a:spLocks noGrp="1"/>
          </p:cNvSpPr>
          <p:nvPr>
            <p:ph type="dt" sz="half" idx="10"/>
          </p:nvPr>
        </p:nvSpPr>
        <p:spPr/>
        <p:txBody>
          <a:bodyPr/>
          <a:lstStyle>
            <a:lvl1pPr>
              <a:defRPr/>
            </a:lvl1pPr>
          </a:lstStyle>
          <a:p>
            <a:pPr>
              <a:defRPr/>
            </a:pPr>
            <a:fld id="{8FDD6C42-57CC-4C12-8594-135477542B7F}" type="datetime1">
              <a:rPr lang="it-IT" smtClean="0"/>
              <a:t>10/11/2020</a:t>
            </a:fld>
            <a:endParaRPr lang="it-IT" dirty="0"/>
          </a:p>
        </p:txBody>
      </p:sp>
      <p:sp>
        <p:nvSpPr>
          <p:cNvPr id="6" name="Segnaposto piè di pagina 4">
            <a:extLst>
              <a:ext uri="{FF2B5EF4-FFF2-40B4-BE49-F238E27FC236}">
                <a16:creationId xmlns:a16="http://schemas.microsoft.com/office/drawing/2014/main" id="{FA6DD54D-4452-4AEE-B3B8-8AC7318D56DB}"/>
              </a:ext>
            </a:extLst>
          </p:cNvPr>
          <p:cNvSpPr>
            <a:spLocks noGrp="1"/>
          </p:cNvSpPr>
          <p:nvPr>
            <p:ph type="ftr" sz="quarter" idx="11"/>
          </p:nvPr>
        </p:nvSpPr>
        <p:spPr/>
        <p:txBody>
          <a:bodyPr/>
          <a:lstStyle>
            <a:lvl1pPr>
              <a:defRPr/>
            </a:lvl1pPr>
          </a:lstStyle>
          <a:p>
            <a:pPr>
              <a:defRPr/>
            </a:pPr>
            <a:r>
              <a:rPr lang="it-IT" dirty="0"/>
              <a:t>Sociologia delle culture 2020-21 - SSS</a:t>
            </a:r>
          </a:p>
        </p:txBody>
      </p:sp>
      <p:sp>
        <p:nvSpPr>
          <p:cNvPr id="7" name="Segnaposto numero diapositiva 30">
            <a:extLst>
              <a:ext uri="{FF2B5EF4-FFF2-40B4-BE49-F238E27FC236}">
                <a16:creationId xmlns:a16="http://schemas.microsoft.com/office/drawing/2014/main" id="{70BB7DE6-C906-4FD6-83CB-F01D60B856E8}"/>
              </a:ext>
            </a:extLst>
          </p:cNvPr>
          <p:cNvSpPr>
            <a:spLocks noGrp="1"/>
          </p:cNvSpPr>
          <p:nvPr>
            <p:ph type="sldNum" sz="quarter" idx="12"/>
          </p:nvPr>
        </p:nvSpPr>
        <p:spPr/>
        <p:txBody>
          <a:bodyPr/>
          <a:lstStyle>
            <a:lvl1pPr>
              <a:defRPr/>
            </a:lvl1pPr>
          </a:lstStyle>
          <a:p>
            <a:fld id="{C5525242-5A04-4892-A7B2-1DA0D5331176}" type="slidenum">
              <a:rPr lang="it-IT" altLang="it-IT"/>
              <a:pPr/>
              <a:t>‹N›</a:t>
            </a:fld>
            <a:endParaRPr lang="it-IT" altLang="it-IT" dirty="0"/>
          </a:p>
        </p:txBody>
      </p:sp>
    </p:spTree>
    <p:extLst>
      <p:ext uri="{BB962C8B-B14F-4D97-AF65-F5344CB8AC3E}">
        <p14:creationId xmlns:p14="http://schemas.microsoft.com/office/powerpoint/2010/main" val="345071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Connettore 1 6">
            <a:extLst>
              <a:ext uri="{FF2B5EF4-FFF2-40B4-BE49-F238E27FC236}">
                <a16:creationId xmlns:a16="http://schemas.microsoft.com/office/drawing/2014/main" id="{44D83EE6-D5B7-43BB-97E5-DEFBC7883903}"/>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9" name="Segnaposto testo 7">
            <a:extLst>
              <a:ext uri="{FF2B5EF4-FFF2-40B4-BE49-F238E27FC236}">
                <a16:creationId xmlns:a16="http://schemas.microsoft.com/office/drawing/2014/main" id="{E26EEB7E-E570-46D8-A398-2A6EC47C38B4}"/>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1" name="Segnaposto data 10">
            <a:extLst>
              <a:ext uri="{FF2B5EF4-FFF2-40B4-BE49-F238E27FC236}">
                <a16:creationId xmlns:a16="http://schemas.microsoft.com/office/drawing/2014/main" id="{F5E87DC4-777E-4FE9-9E42-250350E6D22A}"/>
              </a:ext>
            </a:extLst>
          </p:cNvPr>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C2D022B8-BC6C-4DA3-AC4C-A3C79BB21FF4}" type="datetime1">
              <a:rPr lang="it-IT" smtClean="0"/>
              <a:t>10/11/2020</a:t>
            </a:fld>
            <a:endParaRPr lang="it-IT" dirty="0"/>
          </a:p>
        </p:txBody>
      </p:sp>
      <p:sp>
        <p:nvSpPr>
          <p:cNvPr id="28" name="Segnaposto piè di pagina 27">
            <a:extLst>
              <a:ext uri="{FF2B5EF4-FFF2-40B4-BE49-F238E27FC236}">
                <a16:creationId xmlns:a16="http://schemas.microsoft.com/office/drawing/2014/main" id="{39B410C9-22F9-4A58-9617-A72E5CD54276}"/>
              </a:ext>
            </a:extLst>
          </p:cNvPr>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r>
              <a:rPr lang="it-IT" dirty="0"/>
              <a:t>Sociologia delle culture 2020-21 - SSS</a:t>
            </a:r>
          </a:p>
        </p:txBody>
      </p:sp>
      <p:sp>
        <p:nvSpPr>
          <p:cNvPr id="5" name="Segnaposto numero diapositiva 4">
            <a:extLst>
              <a:ext uri="{FF2B5EF4-FFF2-40B4-BE49-F238E27FC236}">
                <a16:creationId xmlns:a16="http://schemas.microsoft.com/office/drawing/2014/main" id="{FAFE923D-F2D8-423F-B6FA-C094C3D62A0B}"/>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anose="020B0503020102020204" pitchFamily="34" charset="0"/>
              </a:defRPr>
            </a:lvl1pPr>
          </a:lstStyle>
          <a:p>
            <a:fld id="{534999D1-5515-4091-8E05-F40CC158D54B}" type="slidenum">
              <a:rPr lang="it-IT" altLang="it-IT"/>
              <a:pPr/>
              <a:t>‹N›</a:t>
            </a:fld>
            <a:endParaRPr lang="it-IT" altLang="it-IT" dirty="0"/>
          </a:p>
        </p:txBody>
      </p:sp>
      <p:sp>
        <p:nvSpPr>
          <p:cNvPr id="10" name="Segnaposto titolo 9">
            <a:extLst>
              <a:ext uri="{FF2B5EF4-FFF2-40B4-BE49-F238E27FC236}">
                <a16:creationId xmlns:a16="http://schemas.microsoft.com/office/drawing/2014/main" id="{7A6A7CD7-6EBC-456C-8553-1F114DB09591}"/>
              </a:ext>
            </a:extLst>
          </p:cNvPr>
          <p:cNvSpPr>
            <a:spLocks noGrp="1"/>
          </p:cNvSpPr>
          <p:nvPr>
            <p:ph type="title"/>
          </p:nvPr>
        </p:nvSpPr>
        <p:spPr>
          <a:xfrm>
            <a:off x="304800" y="457200"/>
            <a:ext cx="8686800" cy="838200"/>
          </a:xfrm>
          <a:prstGeom prst="rect">
            <a:avLst/>
          </a:prstGeom>
        </p:spPr>
        <p:txBody>
          <a:bodyPr vert="horz" anchor="ctr">
            <a:normAutofit/>
          </a:bodyPr>
          <a:lstStyle/>
          <a:p>
            <a:r>
              <a:rPr lang="it-IT"/>
              <a:t>Fare clic per modificare lo stile del titolo</a:t>
            </a:r>
            <a:endParaRPr lang="en-US"/>
          </a:p>
        </p:txBody>
      </p:sp>
      <p:sp>
        <p:nvSpPr>
          <p:cNvPr id="9" name="Connettore 1 8">
            <a:extLst>
              <a:ext uri="{FF2B5EF4-FFF2-40B4-BE49-F238E27FC236}">
                <a16:creationId xmlns:a16="http://schemas.microsoft.com/office/drawing/2014/main" id="{77E03DAE-C060-49AC-B2CE-2321652053B0}"/>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Connettore 1 11">
            <a:extLst>
              <a:ext uri="{FF2B5EF4-FFF2-40B4-BE49-F238E27FC236}">
                <a16:creationId xmlns:a16="http://schemas.microsoft.com/office/drawing/2014/main" id="{F740CDED-226C-484C-9815-B8F1201F1A43}"/>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0" r:id="rId4"/>
    <p:sldLayoutId id="2147483686" r:id="rId5"/>
    <p:sldLayoutId id="2147483681" r:id="rId6"/>
    <p:sldLayoutId id="2147483687" r:id="rId7"/>
    <p:sldLayoutId id="2147483688" r:id="rId8"/>
    <p:sldLayoutId id="2147483689" r:id="rId9"/>
    <p:sldLayoutId id="2147483682" r:id="rId10"/>
    <p:sldLayoutId id="2147483690" r:id="rId11"/>
  </p:sldLayoutIdLst>
  <p:hf hd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anose="020B0603020102020204" pitchFamily="34" charset="0"/>
        </a:defRPr>
      </a:lvl2pPr>
      <a:lvl3pPr algn="l" rtl="0" fontAlgn="base">
        <a:spcBef>
          <a:spcPct val="0"/>
        </a:spcBef>
        <a:spcAft>
          <a:spcPct val="0"/>
        </a:spcAft>
        <a:defRPr sz="3600">
          <a:solidFill>
            <a:schemeClr val="tx2"/>
          </a:solidFill>
          <a:latin typeface="Franklin Gothic Medium" panose="020B0603020102020204" pitchFamily="34" charset="0"/>
        </a:defRPr>
      </a:lvl3pPr>
      <a:lvl4pPr algn="l" rtl="0" fontAlgn="base">
        <a:spcBef>
          <a:spcPct val="0"/>
        </a:spcBef>
        <a:spcAft>
          <a:spcPct val="0"/>
        </a:spcAft>
        <a:defRPr sz="3600">
          <a:solidFill>
            <a:schemeClr val="tx2"/>
          </a:solidFill>
          <a:latin typeface="Franklin Gothic Medium" panose="020B0603020102020204" pitchFamily="34" charset="0"/>
        </a:defRPr>
      </a:lvl4pPr>
      <a:lvl5pPr algn="l" rtl="0" fontAlgn="base">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entlemansgazette.com/the-theories-fashion-important/"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4B5729-5AD8-449D-ABC2-F6E9A0D2DCA3}"/>
              </a:ext>
            </a:extLst>
          </p:cNvPr>
          <p:cNvSpPr>
            <a:spLocks noGrp="1"/>
          </p:cNvSpPr>
          <p:nvPr>
            <p:ph type="title"/>
          </p:nvPr>
        </p:nvSpPr>
        <p:spPr>
          <a:xfrm>
            <a:off x="304800" y="457200"/>
            <a:ext cx="8686800" cy="838200"/>
          </a:xfrm>
        </p:spPr>
        <p:txBody>
          <a:bodyPr anchor="ctr">
            <a:normAutofit/>
          </a:bodyPr>
          <a:lstStyle/>
          <a:p>
            <a:pPr fontAlgn="auto">
              <a:spcAft>
                <a:spcPts val="0"/>
              </a:spcAft>
              <a:defRPr/>
            </a:pPr>
            <a:r>
              <a:rPr lang="en-US" dirty="0"/>
              <a:t>5. Roland Barthes </a:t>
            </a:r>
            <a:endParaRPr lang="it-IT" dirty="0"/>
          </a:p>
        </p:txBody>
      </p:sp>
      <p:pic>
        <p:nvPicPr>
          <p:cNvPr id="10244" name="Immagine 4" descr="EXP-ROLANDBARTHES.jpe">
            <a:extLst>
              <a:ext uri="{FF2B5EF4-FFF2-40B4-BE49-F238E27FC236}">
                <a16:creationId xmlns:a16="http://schemas.microsoft.com/office/drawing/2014/main" id="{DB859870-F964-4B0C-A888-4CF2A89A8950}"/>
              </a:ext>
            </a:extLst>
          </p:cNvPr>
          <p:cNvPicPr>
            <a:picLocks noChangeAspect="1"/>
          </p:cNvPicPr>
          <p:nvPr/>
        </p:nvPicPr>
        <p:blipFill rotWithShape="1">
          <a:blip r:embed="rId2">
            <a:extLst>
              <a:ext uri="{28A0092B-C50C-407E-A947-70E740481C1C}">
                <a14:useLocalDpi xmlns:a14="http://schemas.microsoft.com/office/drawing/2010/main" val="0"/>
              </a:ext>
            </a:extLst>
          </a:blip>
          <a:srcRect t="5584" b="15772"/>
          <a:stretch/>
        </p:blipFill>
        <p:spPr bwMode="auto">
          <a:xfrm>
            <a:off x="304800" y="1554163"/>
            <a:ext cx="8686800" cy="4525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a:extLst>
              <a:ext uri="{FF2B5EF4-FFF2-40B4-BE49-F238E27FC236}">
                <a16:creationId xmlns:a16="http://schemas.microsoft.com/office/drawing/2014/main" id="{727BF757-62C3-4194-8C34-1AAA82D643B4}"/>
              </a:ext>
            </a:extLst>
          </p:cNvPr>
          <p:cNvSpPr>
            <a:spLocks noGrp="1"/>
          </p:cNvSpPr>
          <p:nvPr>
            <p:ph type="ftr" sz="quarter" idx="11"/>
          </p:nvPr>
        </p:nvSpPr>
        <p:spPr>
          <a:xfrm>
            <a:off x="3581400" y="76200"/>
            <a:ext cx="2895600" cy="288925"/>
          </a:xfrm>
        </p:spPr>
        <p:txBody>
          <a:bodyPr>
            <a:normAutofit/>
          </a:bodyPr>
          <a:lstStyle/>
          <a:p>
            <a:pPr>
              <a:spcAft>
                <a:spcPts val="600"/>
              </a:spcAft>
              <a:defRPr/>
            </a:pPr>
            <a:r>
              <a:rPr lang="it-IT" dirty="0"/>
              <a:t>Sociologia delle culture 2020-21 - SSS</a:t>
            </a:r>
          </a:p>
        </p:txBody>
      </p:sp>
      <p:sp>
        <p:nvSpPr>
          <p:cNvPr id="5" name="Segnaposto numero diapositiva 4">
            <a:extLst>
              <a:ext uri="{FF2B5EF4-FFF2-40B4-BE49-F238E27FC236}">
                <a16:creationId xmlns:a16="http://schemas.microsoft.com/office/drawing/2014/main" id="{C3B397E3-5155-4096-A5AE-353D2EFDB4F1}"/>
              </a:ext>
            </a:extLst>
          </p:cNvPr>
          <p:cNvSpPr>
            <a:spLocks noGrp="1"/>
          </p:cNvSpPr>
          <p:nvPr>
            <p:ph type="sldNum" sz="quarter" idx="12"/>
          </p:nvPr>
        </p:nvSpPr>
        <p:spPr>
          <a:xfrm>
            <a:off x="8229600" y="6473825"/>
            <a:ext cx="758825" cy="247650"/>
          </a:xfrm>
        </p:spPr>
        <p:txBody>
          <a:bodyPr wrap="square" anchor="t">
            <a:normAutofit/>
          </a:bodyPr>
          <a:lstStyle/>
          <a:p>
            <a:pPr>
              <a:lnSpc>
                <a:spcPct val="90000"/>
              </a:lnSpc>
              <a:spcAft>
                <a:spcPts val="600"/>
              </a:spcAft>
            </a:pPr>
            <a:fld id="{CECC4AE8-383F-441A-BD50-23315BCD8E64}" type="slidenum">
              <a:rPr lang="it-IT" altLang="it-IT" sz="1100" smtClean="0"/>
              <a:pPr>
                <a:lnSpc>
                  <a:spcPct val="90000"/>
                </a:lnSpc>
                <a:spcAft>
                  <a:spcPts val="600"/>
                </a:spcAft>
              </a:pPr>
              <a:t>1</a:t>
            </a:fld>
            <a:endParaRPr lang="it-IT" altLang="it-IT"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C0AE3B-4BA6-4ADD-A50B-9D2DBE90C8C8}"/>
              </a:ext>
            </a:extLst>
          </p:cNvPr>
          <p:cNvSpPr>
            <a:spLocks noGrp="1"/>
          </p:cNvSpPr>
          <p:nvPr>
            <p:ph type="title"/>
          </p:nvPr>
        </p:nvSpPr>
        <p:spPr/>
        <p:txBody>
          <a:bodyPr/>
          <a:lstStyle/>
          <a:p>
            <a:pPr fontAlgn="auto">
              <a:spcAft>
                <a:spcPts val="0"/>
              </a:spcAft>
              <a:defRPr/>
            </a:pPr>
            <a:r>
              <a:rPr lang="it-IT" dirty="0"/>
              <a:t>Il mito è ambivalente</a:t>
            </a:r>
          </a:p>
        </p:txBody>
      </p:sp>
      <p:sp>
        <p:nvSpPr>
          <p:cNvPr id="18435" name="Segnaposto contenuto 2">
            <a:extLst>
              <a:ext uri="{FF2B5EF4-FFF2-40B4-BE49-F238E27FC236}">
                <a16:creationId xmlns:a16="http://schemas.microsoft.com/office/drawing/2014/main" id="{C47758C2-32BE-4980-9037-A140B1159CAD}"/>
              </a:ext>
            </a:extLst>
          </p:cNvPr>
          <p:cNvSpPr>
            <a:spLocks noGrp="1"/>
          </p:cNvSpPr>
          <p:nvPr>
            <p:ph idx="1"/>
          </p:nvPr>
        </p:nvSpPr>
        <p:spPr/>
        <p:txBody>
          <a:bodyPr/>
          <a:lstStyle/>
          <a:p>
            <a:r>
              <a:rPr lang="it-IT" sz="4000" dirty="0">
                <a:effectLst/>
                <a:latin typeface="Times New Roman" panose="02020603050405020304" pitchFamily="18" charset="0"/>
                <a:ea typeface="Times New Roman" panose="02020603050405020304" pitchFamily="18" charset="0"/>
              </a:rPr>
              <a:t>Come sistema che si mette all’opera nel discorso, l’analisi semiotica ne può produrre la demistificazione, ma non la </a:t>
            </a:r>
            <a:r>
              <a:rPr lang="it-IT" sz="4000" dirty="0" err="1">
                <a:effectLst/>
                <a:latin typeface="Times New Roman" panose="02020603050405020304" pitchFamily="18" charset="0"/>
                <a:ea typeface="Times New Roman" panose="02020603050405020304" pitchFamily="18" charset="0"/>
              </a:rPr>
              <a:t>demitificazione</a:t>
            </a:r>
            <a:r>
              <a:rPr lang="it-IT" sz="4000" dirty="0">
                <a:effectLst/>
                <a:latin typeface="Times New Roman" panose="02020603050405020304" pitchFamily="18" charset="0"/>
                <a:ea typeface="Times New Roman" panose="02020603050405020304" pitchFamily="18" charset="0"/>
              </a:rPr>
              <a:t> in quanto il mito stesso è un concetto operativo, è la condizione di possibilità di un immaginario sociale. </a:t>
            </a:r>
            <a:endParaRPr lang="it-IT" altLang="it-IT" sz="4000" dirty="0"/>
          </a:p>
        </p:txBody>
      </p:sp>
      <p:sp>
        <p:nvSpPr>
          <p:cNvPr id="3" name="Segnaposto piè di pagina 2">
            <a:extLst>
              <a:ext uri="{FF2B5EF4-FFF2-40B4-BE49-F238E27FC236}">
                <a16:creationId xmlns:a16="http://schemas.microsoft.com/office/drawing/2014/main" id="{591462D8-F531-4F95-A57F-927CDB5D94B7}"/>
              </a:ext>
            </a:extLst>
          </p:cNvPr>
          <p:cNvSpPr>
            <a:spLocks noGrp="1"/>
          </p:cNvSpPr>
          <p:nvPr>
            <p:ph type="ftr" sz="quarter" idx="11"/>
          </p:nvPr>
        </p:nvSpPr>
        <p:spPr/>
        <p:txBody>
          <a:bodyPr/>
          <a:lstStyle/>
          <a:p>
            <a:pPr>
              <a:defRPr/>
            </a:pPr>
            <a:r>
              <a:rPr lang="it-IT"/>
              <a:t>Sociologia delle culture 2020-21 - SSS</a:t>
            </a:r>
          </a:p>
        </p:txBody>
      </p:sp>
      <p:sp>
        <p:nvSpPr>
          <p:cNvPr id="4" name="Segnaposto numero diapositiva 3">
            <a:extLst>
              <a:ext uri="{FF2B5EF4-FFF2-40B4-BE49-F238E27FC236}">
                <a16:creationId xmlns:a16="http://schemas.microsoft.com/office/drawing/2014/main" id="{93A6A190-7F54-4411-B30E-1A1477EE6992}"/>
              </a:ext>
            </a:extLst>
          </p:cNvPr>
          <p:cNvSpPr>
            <a:spLocks noGrp="1"/>
          </p:cNvSpPr>
          <p:nvPr>
            <p:ph type="sldNum" sz="quarter" idx="12"/>
          </p:nvPr>
        </p:nvSpPr>
        <p:spPr/>
        <p:txBody>
          <a:bodyPr/>
          <a:lstStyle/>
          <a:p>
            <a:fld id="{66AD0E4F-4095-4506-873E-5CFE0A94B2F6}" type="slidenum">
              <a:rPr lang="it-IT" altLang="it-IT" smtClean="0"/>
              <a:pPr/>
              <a:t>10</a:t>
            </a:fld>
            <a:endParaRPr lang="it-IT" alt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3B62B4-A186-4C31-A3D1-FE4F23112F10}"/>
              </a:ext>
            </a:extLst>
          </p:cNvPr>
          <p:cNvSpPr>
            <a:spLocks noGrp="1"/>
          </p:cNvSpPr>
          <p:nvPr>
            <p:ph type="title"/>
          </p:nvPr>
        </p:nvSpPr>
        <p:spPr/>
        <p:txBody>
          <a:bodyPr/>
          <a:lstStyle/>
          <a:p>
            <a:pPr fontAlgn="auto">
              <a:spcAft>
                <a:spcPts val="0"/>
              </a:spcAft>
              <a:defRPr/>
            </a:pPr>
            <a:r>
              <a:rPr lang="it-IT" dirty="0"/>
              <a:t>Il sistema della moda (1967)</a:t>
            </a:r>
          </a:p>
        </p:txBody>
      </p:sp>
      <p:sp>
        <p:nvSpPr>
          <p:cNvPr id="3" name="Segnaposto contenuto 2">
            <a:extLst>
              <a:ext uri="{FF2B5EF4-FFF2-40B4-BE49-F238E27FC236}">
                <a16:creationId xmlns:a16="http://schemas.microsoft.com/office/drawing/2014/main" id="{A5807296-7396-4BFE-822C-FAC1350AAA27}"/>
              </a:ext>
            </a:extLst>
          </p:cNvPr>
          <p:cNvSpPr>
            <a:spLocks noGrp="1"/>
          </p:cNvSpPr>
          <p:nvPr>
            <p:ph idx="1"/>
          </p:nvPr>
        </p:nvSpPr>
        <p:spPr/>
        <p:txBody>
          <a:bodyPr>
            <a:normAutofit/>
          </a:bodyPr>
          <a:lstStyle/>
          <a:p>
            <a:pPr indent="0" algn="l">
              <a:lnSpc>
                <a:spcPct val="150000"/>
              </a:lnSpc>
              <a:buNone/>
            </a:pPr>
            <a:r>
              <a:rPr lang="it-IT" sz="1800" dirty="0">
                <a:effectLst/>
                <a:latin typeface="Times New Roman" panose="02020603050405020304" pitchFamily="18" charset="0"/>
                <a:ea typeface="Times New Roman" panose="02020603050405020304" pitchFamily="18" charset="0"/>
              </a:rPr>
              <a:t> Nel Sistema della Moda, ciò che prevale non è tanto il contenuto o la referenza del discorso, ciò che la moda significa, perché non significa niente se non “essere alla moda”. </a:t>
            </a:r>
          </a:p>
          <a:p>
            <a:pPr indent="0" algn="l">
              <a:lnSpc>
                <a:spcPct val="150000"/>
              </a:lnSpc>
              <a:buNone/>
            </a:pPr>
            <a:r>
              <a:rPr lang="it-IT" sz="1800" dirty="0">
                <a:effectLst/>
                <a:latin typeface="Times New Roman" panose="02020603050405020304" pitchFamily="18" charset="0"/>
                <a:ea typeface="Times New Roman" panose="02020603050405020304" pitchFamily="18" charset="0"/>
              </a:rPr>
              <a:t>È invece l’evento stesso della sua “irruzione” come moda che viene ostentato, la moda stessa come campo di enunciazione. </a:t>
            </a:r>
          </a:p>
          <a:p>
            <a:pPr indent="0" algn="l">
              <a:lnSpc>
                <a:spcPct val="150000"/>
              </a:lnSpc>
              <a:buNone/>
            </a:pPr>
            <a:r>
              <a:rPr lang="it-IT" sz="1800" dirty="0">
                <a:effectLst/>
                <a:latin typeface="Times New Roman" panose="02020603050405020304" pitchFamily="18" charset="0"/>
                <a:ea typeface="Times New Roman" panose="02020603050405020304" pitchFamily="18" charset="0"/>
              </a:rPr>
              <a:t>Gli oggetti analizzati – siano riviste, sfilate, capi indossati, moda in vetrina, fotografie – si trasformano tutti in enunciati di moda, in lingua della moda che parla della propria fisionomia in quanto testo, in quanto corpo, luogo in cui ogni singolo pezzo nomina e racconta se stesso, nello spettacolo delle sue storie possibili.</a:t>
            </a:r>
          </a:p>
          <a:p>
            <a:pPr fontAlgn="auto">
              <a:spcAft>
                <a:spcPts val="0"/>
              </a:spcAft>
              <a:buFont typeface="Wingdings 2"/>
              <a:buChar char=""/>
              <a:defRPr/>
            </a:pPr>
            <a:endParaRPr lang="it-IT" dirty="0"/>
          </a:p>
        </p:txBody>
      </p:sp>
      <p:sp>
        <p:nvSpPr>
          <p:cNvPr id="4" name="Segnaposto piè di pagina 3">
            <a:extLst>
              <a:ext uri="{FF2B5EF4-FFF2-40B4-BE49-F238E27FC236}">
                <a16:creationId xmlns:a16="http://schemas.microsoft.com/office/drawing/2014/main" id="{C0EEFB76-43E3-43E3-A25B-DD0879763C3E}"/>
              </a:ext>
            </a:extLst>
          </p:cNvPr>
          <p:cNvSpPr>
            <a:spLocks noGrp="1"/>
          </p:cNvSpPr>
          <p:nvPr>
            <p:ph type="ftr" sz="quarter" idx="11"/>
          </p:nvPr>
        </p:nvSpPr>
        <p:spPr/>
        <p:txBody>
          <a:bodyPr/>
          <a:lstStyle/>
          <a:p>
            <a:pPr>
              <a:defRPr/>
            </a:pPr>
            <a:r>
              <a:rPr lang="it-IT"/>
              <a:t>Sociologia delle culture 2020-21 - SSS</a:t>
            </a:r>
          </a:p>
        </p:txBody>
      </p:sp>
      <p:sp>
        <p:nvSpPr>
          <p:cNvPr id="5" name="Segnaposto numero diapositiva 4">
            <a:extLst>
              <a:ext uri="{FF2B5EF4-FFF2-40B4-BE49-F238E27FC236}">
                <a16:creationId xmlns:a16="http://schemas.microsoft.com/office/drawing/2014/main" id="{CACB544D-34F8-48D1-8307-B4738D01E41D}"/>
              </a:ext>
            </a:extLst>
          </p:cNvPr>
          <p:cNvSpPr>
            <a:spLocks noGrp="1"/>
          </p:cNvSpPr>
          <p:nvPr>
            <p:ph type="sldNum" sz="quarter" idx="12"/>
          </p:nvPr>
        </p:nvSpPr>
        <p:spPr/>
        <p:txBody>
          <a:bodyPr/>
          <a:lstStyle/>
          <a:p>
            <a:fld id="{66AD0E4F-4095-4506-873E-5CFE0A94B2F6}" type="slidenum">
              <a:rPr lang="it-IT" altLang="it-IT" smtClean="0"/>
              <a:pPr/>
              <a:t>11</a:t>
            </a:fld>
            <a:endParaRPr lang="it-IT" alt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6EF4C9-E5A2-4220-B7FB-5EAA2F078299}"/>
              </a:ext>
            </a:extLst>
          </p:cNvPr>
          <p:cNvSpPr>
            <a:spLocks noGrp="1"/>
          </p:cNvSpPr>
          <p:nvPr>
            <p:ph type="title"/>
          </p:nvPr>
        </p:nvSpPr>
        <p:spPr/>
        <p:txBody>
          <a:bodyPr/>
          <a:lstStyle/>
          <a:p>
            <a:pPr fontAlgn="auto">
              <a:spcAft>
                <a:spcPts val="0"/>
              </a:spcAft>
              <a:defRPr/>
            </a:pPr>
            <a:r>
              <a:rPr lang="it-IT" dirty="0"/>
              <a:t>Linguistica e semiologia</a:t>
            </a:r>
          </a:p>
        </p:txBody>
      </p:sp>
      <p:sp>
        <p:nvSpPr>
          <p:cNvPr id="20483" name="Segnaposto contenuto 2">
            <a:extLst>
              <a:ext uri="{FF2B5EF4-FFF2-40B4-BE49-F238E27FC236}">
                <a16:creationId xmlns:a16="http://schemas.microsoft.com/office/drawing/2014/main" id="{78FD19E9-02F5-4313-A26A-9C8261202BD6}"/>
              </a:ext>
            </a:extLst>
          </p:cNvPr>
          <p:cNvSpPr>
            <a:spLocks noGrp="1"/>
          </p:cNvSpPr>
          <p:nvPr>
            <p:ph idx="1"/>
          </p:nvPr>
        </p:nvSpPr>
        <p:spPr/>
        <p:txBody>
          <a:bodyPr/>
          <a:lstStyle/>
          <a:p>
            <a:r>
              <a:rPr lang="it-IT" dirty="0">
                <a:effectLst/>
                <a:latin typeface="Times New Roman" panose="02020603050405020304" pitchFamily="18" charset="0"/>
                <a:ea typeface="Times New Roman" panose="02020603050405020304" pitchFamily="18" charset="0"/>
              </a:rPr>
              <a:t>Si tratta di una linguistica che elabora un “progetto poetico” – come ebbe a dire a proposito del SM – “consistente nel costruire un oggetto intellettuale con nulla, o con ben poco, nel fabbricare sotto gli occhi del lettore, mano a mano, un oggetto intellettuale che emerga progressivamente nella sua complessità, nell’insieme delle sue relazioni”</a:t>
            </a:r>
            <a:endParaRPr lang="it-IT" altLang="it-IT" dirty="0"/>
          </a:p>
        </p:txBody>
      </p:sp>
      <p:sp>
        <p:nvSpPr>
          <p:cNvPr id="3" name="Segnaposto piè di pagina 2">
            <a:extLst>
              <a:ext uri="{FF2B5EF4-FFF2-40B4-BE49-F238E27FC236}">
                <a16:creationId xmlns:a16="http://schemas.microsoft.com/office/drawing/2014/main" id="{C0F036FE-A0EC-4C87-B465-EFE3675D74B9}"/>
              </a:ext>
            </a:extLst>
          </p:cNvPr>
          <p:cNvSpPr>
            <a:spLocks noGrp="1"/>
          </p:cNvSpPr>
          <p:nvPr>
            <p:ph type="ftr" sz="quarter" idx="11"/>
          </p:nvPr>
        </p:nvSpPr>
        <p:spPr/>
        <p:txBody>
          <a:bodyPr/>
          <a:lstStyle/>
          <a:p>
            <a:pPr>
              <a:defRPr/>
            </a:pPr>
            <a:r>
              <a:rPr lang="it-IT"/>
              <a:t>Sociologia delle culture 2020-21 - SSS</a:t>
            </a:r>
          </a:p>
        </p:txBody>
      </p:sp>
      <p:sp>
        <p:nvSpPr>
          <p:cNvPr id="4" name="Segnaposto numero diapositiva 3">
            <a:extLst>
              <a:ext uri="{FF2B5EF4-FFF2-40B4-BE49-F238E27FC236}">
                <a16:creationId xmlns:a16="http://schemas.microsoft.com/office/drawing/2014/main" id="{2085A350-02D7-4EEA-B2EA-C78F12BA3BC9}"/>
              </a:ext>
            </a:extLst>
          </p:cNvPr>
          <p:cNvSpPr>
            <a:spLocks noGrp="1"/>
          </p:cNvSpPr>
          <p:nvPr>
            <p:ph type="sldNum" sz="quarter" idx="12"/>
          </p:nvPr>
        </p:nvSpPr>
        <p:spPr/>
        <p:txBody>
          <a:bodyPr/>
          <a:lstStyle/>
          <a:p>
            <a:fld id="{66AD0E4F-4095-4506-873E-5CFE0A94B2F6}" type="slidenum">
              <a:rPr lang="it-IT" altLang="it-IT" smtClean="0"/>
              <a:pPr/>
              <a:t>12</a:t>
            </a:fld>
            <a:endParaRPr lang="it-IT" alt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8E0E9-25B8-420A-8A35-D133C97BAE28}"/>
              </a:ext>
            </a:extLst>
          </p:cNvPr>
          <p:cNvSpPr>
            <a:spLocks noGrp="1"/>
          </p:cNvSpPr>
          <p:nvPr>
            <p:ph type="title"/>
          </p:nvPr>
        </p:nvSpPr>
        <p:spPr>
          <a:xfrm>
            <a:off x="301752" y="457200"/>
            <a:ext cx="8686800" cy="841248"/>
          </a:xfrm>
        </p:spPr>
        <p:txBody>
          <a:bodyPr anchor="ctr">
            <a:normAutofit/>
          </a:bodyPr>
          <a:lstStyle/>
          <a:p>
            <a:pPr fontAlgn="auto">
              <a:spcAft>
                <a:spcPts val="0"/>
              </a:spcAft>
              <a:defRPr/>
            </a:pPr>
            <a:r>
              <a:rPr lang="it-IT" dirty="0"/>
              <a:t>Antonio </a:t>
            </a:r>
            <a:r>
              <a:rPr lang="it-IT" dirty="0" err="1"/>
              <a:t>gramsci</a:t>
            </a:r>
            <a:r>
              <a:rPr lang="it-IT" dirty="0"/>
              <a:t> (1891-1937)</a:t>
            </a:r>
          </a:p>
        </p:txBody>
      </p:sp>
      <p:sp>
        <p:nvSpPr>
          <p:cNvPr id="22531" name="Segnaposto contenuto 2">
            <a:extLst>
              <a:ext uri="{FF2B5EF4-FFF2-40B4-BE49-F238E27FC236}">
                <a16:creationId xmlns:a16="http://schemas.microsoft.com/office/drawing/2014/main" id="{B1CDF52B-0CE2-4F5D-89EE-6870E873074F}"/>
              </a:ext>
            </a:extLst>
          </p:cNvPr>
          <p:cNvSpPr>
            <a:spLocks noGrp="1"/>
          </p:cNvSpPr>
          <p:nvPr>
            <p:ph sz="half" idx="1"/>
          </p:nvPr>
        </p:nvSpPr>
        <p:spPr>
          <a:xfrm>
            <a:off x="304800" y="1600200"/>
            <a:ext cx="4191000" cy="4724400"/>
          </a:xfrm>
        </p:spPr>
        <p:txBody>
          <a:bodyPr wrap="square" anchor="t">
            <a:normAutofit/>
          </a:bodyPr>
          <a:lstStyle/>
          <a:p>
            <a:r>
              <a:rPr lang="en-GB" altLang="it-IT" dirty="0"/>
              <a:t>“</a:t>
            </a:r>
            <a:r>
              <a:rPr lang="en-GB" altLang="it-IT" dirty="0" err="1"/>
              <a:t>Cultura</a:t>
            </a:r>
            <a:r>
              <a:rPr lang="en-GB" altLang="it-IT" dirty="0"/>
              <a:t>” come “</a:t>
            </a:r>
            <a:r>
              <a:rPr lang="en-GB" altLang="it-IT" dirty="0" err="1"/>
              <a:t>cultura</a:t>
            </a:r>
            <a:r>
              <a:rPr lang="en-GB" altLang="it-IT" dirty="0"/>
              <a:t> </a:t>
            </a:r>
            <a:r>
              <a:rPr lang="en-GB" altLang="it-IT" dirty="0" err="1"/>
              <a:t>popolare</a:t>
            </a:r>
            <a:r>
              <a:rPr lang="en-GB" altLang="it-IT" dirty="0"/>
              <a:t>”.</a:t>
            </a:r>
          </a:p>
        </p:txBody>
      </p:sp>
      <p:pic>
        <p:nvPicPr>
          <p:cNvPr id="22532" name="Segnaposto contenuto 4" descr="gramsci.jpg">
            <a:extLst>
              <a:ext uri="{FF2B5EF4-FFF2-40B4-BE49-F238E27FC236}">
                <a16:creationId xmlns:a16="http://schemas.microsoft.com/office/drawing/2014/main" id="{1BDC15D6-AD93-49D3-BC37-59E2D8CE774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2" r="-3" b="-3"/>
          <a:stretch/>
        </p:blipFill>
        <p:spPr>
          <a:xfrm>
            <a:off x="4648200" y="1600200"/>
            <a:ext cx="4343400" cy="4724400"/>
          </a:xfrm>
          <a:noFill/>
        </p:spPr>
      </p:pic>
      <p:sp>
        <p:nvSpPr>
          <p:cNvPr id="3" name="Segnaposto piè di pagina 2">
            <a:extLst>
              <a:ext uri="{FF2B5EF4-FFF2-40B4-BE49-F238E27FC236}">
                <a16:creationId xmlns:a16="http://schemas.microsoft.com/office/drawing/2014/main" id="{7A22833B-24D9-41E4-AB1E-ACA499A0C4D1}"/>
              </a:ext>
            </a:extLst>
          </p:cNvPr>
          <p:cNvSpPr>
            <a:spLocks noGrp="1"/>
          </p:cNvSpPr>
          <p:nvPr>
            <p:ph type="ftr" sz="quarter" idx="11"/>
          </p:nvPr>
        </p:nvSpPr>
        <p:spPr>
          <a:xfrm>
            <a:off x="3124200" y="76200"/>
            <a:ext cx="3352800" cy="288925"/>
          </a:xfrm>
        </p:spPr>
        <p:txBody>
          <a:bodyPr>
            <a:normAutofit/>
          </a:bodyPr>
          <a:lstStyle/>
          <a:p>
            <a:pPr>
              <a:spcAft>
                <a:spcPts val="600"/>
              </a:spcAft>
              <a:defRPr/>
            </a:pPr>
            <a:r>
              <a:rPr lang="it-IT"/>
              <a:t>Sociologia delle culture 2020-21 - SSS</a:t>
            </a:r>
          </a:p>
        </p:txBody>
      </p:sp>
      <p:sp>
        <p:nvSpPr>
          <p:cNvPr id="4" name="Segnaposto numero diapositiva 3">
            <a:extLst>
              <a:ext uri="{FF2B5EF4-FFF2-40B4-BE49-F238E27FC236}">
                <a16:creationId xmlns:a16="http://schemas.microsoft.com/office/drawing/2014/main" id="{9BCCEC1D-F6BD-4F05-BB90-8EFB773700D0}"/>
              </a:ext>
            </a:extLst>
          </p:cNvPr>
          <p:cNvSpPr>
            <a:spLocks noGrp="1"/>
          </p:cNvSpPr>
          <p:nvPr>
            <p:ph type="sldNum" sz="quarter" idx="12"/>
          </p:nvPr>
        </p:nvSpPr>
        <p:spPr>
          <a:xfrm>
            <a:off x="8229600" y="6477000"/>
            <a:ext cx="762000" cy="244475"/>
          </a:xfrm>
        </p:spPr>
        <p:txBody>
          <a:bodyPr wrap="square" anchor="t">
            <a:normAutofit/>
          </a:bodyPr>
          <a:lstStyle/>
          <a:p>
            <a:pPr>
              <a:lnSpc>
                <a:spcPct val="90000"/>
              </a:lnSpc>
              <a:spcAft>
                <a:spcPts val="600"/>
              </a:spcAft>
            </a:pPr>
            <a:fld id="{49C801E2-4A00-4F10-944C-A8E87268C70F}" type="slidenum">
              <a:rPr lang="it-IT" altLang="it-IT" sz="1100" smtClean="0"/>
              <a:pPr>
                <a:lnSpc>
                  <a:spcPct val="90000"/>
                </a:lnSpc>
                <a:spcAft>
                  <a:spcPts val="600"/>
                </a:spcAft>
              </a:pPr>
              <a:t>13</a:t>
            </a:fld>
            <a:endParaRPr lang="it-IT" altLang="it-IT"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333EFDD-19F3-43AE-9D15-08ED0D2E2E9A}"/>
              </a:ext>
            </a:extLst>
          </p:cNvPr>
          <p:cNvSpPr>
            <a:spLocks noGrp="1"/>
          </p:cNvSpPr>
          <p:nvPr>
            <p:ph type="title"/>
          </p:nvPr>
        </p:nvSpPr>
        <p:spPr/>
        <p:txBody>
          <a:bodyPr/>
          <a:lstStyle/>
          <a:p>
            <a:pPr fontAlgn="auto">
              <a:spcAft>
                <a:spcPts val="0"/>
              </a:spcAft>
              <a:defRPr/>
            </a:pPr>
            <a:r>
              <a:rPr lang="it-IT" dirty="0"/>
              <a:t>Miti e senso comune</a:t>
            </a:r>
          </a:p>
        </p:txBody>
      </p:sp>
      <p:sp>
        <p:nvSpPr>
          <p:cNvPr id="6" name="Segnaposto testo 5">
            <a:extLst>
              <a:ext uri="{FF2B5EF4-FFF2-40B4-BE49-F238E27FC236}">
                <a16:creationId xmlns:a16="http://schemas.microsoft.com/office/drawing/2014/main" id="{6DE96B2A-D294-487C-9702-881D869F7543}"/>
              </a:ext>
            </a:extLst>
          </p:cNvPr>
          <p:cNvSpPr>
            <a:spLocks noGrp="1"/>
          </p:cNvSpPr>
          <p:nvPr>
            <p:ph type="body" idx="1"/>
          </p:nvPr>
        </p:nvSpPr>
        <p:spPr>
          <a:xfrm>
            <a:off x="280988" y="666750"/>
            <a:ext cx="4291012" cy="639763"/>
          </a:xfrm>
        </p:spPr>
        <p:txBody>
          <a:bodyPr>
            <a:normAutofit/>
          </a:bodyPr>
          <a:lstStyle/>
          <a:p>
            <a:pPr fontAlgn="auto">
              <a:spcAft>
                <a:spcPts val="0"/>
              </a:spcAft>
              <a:buFont typeface="Wingdings 2"/>
              <a:buNone/>
              <a:defRPr/>
            </a:pPr>
            <a:r>
              <a:rPr lang="it-IT" dirty="0" err="1"/>
              <a:t>Barthes</a:t>
            </a:r>
            <a:r>
              <a:rPr lang="it-IT" dirty="0"/>
              <a:t>	</a:t>
            </a:r>
          </a:p>
        </p:txBody>
      </p:sp>
      <p:sp>
        <p:nvSpPr>
          <p:cNvPr id="8" name="Segnaposto testo 7">
            <a:extLst>
              <a:ext uri="{FF2B5EF4-FFF2-40B4-BE49-F238E27FC236}">
                <a16:creationId xmlns:a16="http://schemas.microsoft.com/office/drawing/2014/main" id="{4E36797F-ECB1-44FD-B881-0CE053F92CA9}"/>
              </a:ext>
            </a:extLst>
          </p:cNvPr>
          <p:cNvSpPr>
            <a:spLocks noGrp="1"/>
          </p:cNvSpPr>
          <p:nvPr>
            <p:ph type="body" sz="half" idx="3"/>
          </p:nvPr>
        </p:nvSpPr>
        <p:spPr>
          <a:xfrm>
            <a:off x="4645025" y="666750"/>
            <a:ext cx="4292600" cy="639763"/>
          </a:xfrm>
        </p:spPr>
        <p:txBody>
          <a:bodyPr>
            <a:normAutofit/>
          </a:bodyPr>
          <a:lstStyle/>
          <a:p>
            <a:pPr fontAlgn="auto">
              <a:spcAft>
                <a:spcPts val="0"/>
              </a:spcAft>
              <a:buFont typeface="Wingdings 2"/>
              <a:buNone/>
              <a:defRPr/>
            </a:pPr>
            <a:r>
              <a:rPr lang="it-IT" dirty="0" err="1"/>
              <a:t>gramsci</a:t>
            </a:r>
            <a:endParaRPr lang="it-IT" dirty="0"/>
          </a:p>
        </p:txBody>
      </p:sp>
      <p:sp>
        <p:nvSpPr>
          <p:cNvPr id="23557" name="Segnaposto contenuto 6">
            <a:extLst>
              <a:ext uri="{FF2B5EF4-FFF2-40B4-BE49-F238E27FC236}">
                <a16:creationId xmlns:a16="http://schemas.microsoft.com/office/drawing/2014/main" id="{EFB69C25-087A-4725-B9CA-86F421B77687}"/>
              </a:ext>
            </a:extLst>
          </p:cNvPr>
          <p:cNvSpPr>
            <a:spLocks noGrp="1"/>
          </p:cNvSpPr>
          <p:nvPr>
            <p:ph sz="quarter" idx="2"/>
          </p:nvPr>
        </p:nvSpPr>
        <p:spPr>
          <a:xfrm>
            <a:off x="280988" y="1316038"/>
            <a:ext cx="4291012" cy="3941762"/>
          </a:xfrm>
        </p:spPr>
        <p:txBody>
          <a:bodyPr/>
          <a:lstStyle/>
          <a:p>
            <a:r>
              <a:rPr lang="en-GB" altLang="it-IT" dirty="0"/>
              <a:t>I </a:t>
            </a:r>
            <a:r>
              <a:rPr lang="en-GB" altLang="it-IT" dirty="0" err="1"/>
              <a:t>miti</a:t>
            </a:r>
            <a:r>
              <a:rPr lang="en-GB" altLang="it-IT" dirty="0"/>
              <a:t> </a:t>
            </a:r>
            <a:r>
              <a:rPr lang="en-GB" altLang="it-IT" dirty="0" err="1"/>
              <a:t>sono</a:t>
            </a:r>
            <a:r>
              <a:rPr lang="en-GB" altLang="it-IT" dirty="0"/>
              <a:t> </a:t>
            </a:r>
            <a:r>
              <a:rPr lang="en-GB" altLang="it-IT" dirty="0" err="1"/>
              <a:t>ambivalenti</a:t>
            </a:r>
            <a:r>
              <a:rPr lang="en-GB" altLang="it-IT" dirty="0"/>
              <a:t>.</a:t>
            </a:r>
          </a:p>
          <a:p>
            <a:r>
              <a:rPr lang="en-GB" altLang="it-IT" dirty="0"/>
              <a:t>I </a:t>
            </a:r>
            <a:r>
              <a:rPr lang="en-GB" altLang="it-IT" dirty="0" err="1"/>
              <a:t>miti</a:t>
            </a:r>
            <a:r>
              <a:rPr lang="en-GB" altLang="it-IT" dirty="0"/>
              <a:t> </a:t>
            </a:r>
            <a:r>
              <a:rPr lang="en-GB" altLang="it-IT" dirty="0" err="1"/>
              <a:t>tendono</a:t>
            </a:r>
            <a:r>
              <a:rPr lang="en-GB" altLang="it-IT" dirty="0"/>
              <a:t> ai </a:t>
            </a:r>
            <a:r>
              <a:rPr lang="en-GB" altLang="it-IT" dirty="0" err="1"/>
              <a:t>proverbi</a:t>
            </a:r>
            <a:r>
              <a:rPr lang="en-GB" altLang="it-IT" dirty="0"/>
              <a:t>.</a:t>
            </a:r>
          </a:p>
          <a:p>
            <a:endParaRPr lang="en-GB" altLang="it-IT" dirty="0"/>
          </a:p>
          <a:p>
            <a:endParaRPr lang="it-IT" altLang="it-IT" dirty="0"/>
          </a:p>
        </p:txBody>
      </p:sp>
      <p:sp>
        <p:nvSpPr>
          <p:cNvPr id="23558" name="Segnaposto contenuto 8">
            <a:extLst>
              <a:ext uri="{FF2B5EF4-FFF2-40B4-BE49-F238E27FC236}">
                <a16:creationId xmlns:a16="http://schemas.microsoft.com/office/drawing/2014/main" id="{061DBEC5-F470-4298-BDB7-C18F2B05D598}"/>
              </a:ext>
            </a:extLst>
          </p:cNvPr>
          <p:cNvSpPr>
            <a:spLocks noGrp="1"/>
          </p:cNvSpPr>
          <p:nvPr>
            <p:ph sz="quarter" idx="4"/>
          </p:nvPr>
        </p:nvSpPr>
        <p:spPr>
          <a:xfrm>
            <a:off x="4648200" y="1316038"/>
            <a:ext cx="4289425" cy="3941762"/>
          </a:xfrm>
        </p:spPr>
        <p:txBody>
          <a:bodyPr/>
          <a:lstStyle/>
          <a:p>
            <a:r>
              <a:rPr lang="en-GB" altLang="it-IT" dirty="0"/>
              <a:t>Il senso </a:t>
            </a:r>
            <a:r>
              <a:rPr lang="en-GB" altLang="it-IT" dirty="0" err="1"/>
              <a:t>comune</a:t>
            </a:r>
            <a:r>
              <a:rPr lang="en-GB" altLang="it-IT" dirty="0"/>
              <a:t> è </a:t>
            </a:r>
            <a:r>
              <a:rPr lang="en-GB" altLang="it-IT" dirty="0" err="1"/>
              <a:t>ambiguo</a:t>
            </a:r>
            <a:r>
              <a:rPr lang="en-GB" altLang="it-IT" dirty="0"/>
              <a:t>, </a:t>
            </a:r>
            <a:r>
              <a:rPr lang="en-GB" altLang="it-IT" dirty="0" err="1"/>
              <a:t>contraddittorio</a:t>
            </a:r>
            <a:r>
              <a:rPr lang="en-GB" altLang="it-IT" dirty="0"/>
              <a:t> e multiforme.</a:t>
            </a:r>
          </a:p>
          <a:p>
            <a:r>
              <a:rPr lang="en-GB" altLang="it-IT" dirty="0"/>
              <a:t>Il senso </a:t>
            </a:r>
            <a:r>
              <a:rPr lang="en-GB" altLang="it-IT" dirty="0" err="1"/>
              <a:t>comune</a:t>
            </a:r>
            <a:r>
              <a:rPr lang="en-GB" altLang="it-IT" dirty="0"/>
              <a:t> </a:t>
            </a:r>
            <a:r>
              <a:rPr lang="en-GB" altLang="it-IT" dirty="0" err="1"/>
              <a:t>si</a:t>
            </a:r>
            <a:r>
              <a:rPr lang="en-GB" altLang="it-IT" dirty="0"/>
              <a:t> </a:t>
            </a:r>
            <a:r>
              <a:rPr lang="en-GB" altLang="it-IT" dirty="0" err="1"/>
              <a:t>trova</a:t>
            </a:r>
            <a:r>
              <a:rPr lang="en-GB" altLang="it-IT" dirty="0"/>
              <a:t> </a:t>
            </a:r>
            <a:r>
              <a:rPr lang="en-GB" altLang="it-IT" dirty="0" err="1"/>
              <a:t>soprattutto</a:t>
            </a:r>
            <a:r>
              <a:rPr lang="en-GB" altLang="it-IT" dirty="0"/>
              <a:t> </a:t>
            </a:r>
            <a:r>
              <a:rPr lang="en-GB" altLang="it-IT" dirty="0" err="1"/>
              <a:t>nel</a:t>
            </a:r>
            <a:r>
              <a:rPr lang="en-GB" altLang="it-IT" dirty="0"/>
              <a:t> </a:t>
            </a:r>
            <a:r>
              <a:rPr lang="en-GB" altLang="it-IT" dirty="0" err="1"/>
              <a:t>folclore</a:t>
            </a:r>
            <a:r>
              <a:rPr lang="en-GB" altLang="it-IT" dirty="0"/>
              <a:t>, </a:t>
            </a:r>
            <a:r>
              <a:rPr lang="en-GB" altLang="it-IT" dirty="0" err="1"/>
              <a:t>nel</a:t>
            </a:r>
            <a:r>
              <a:rPr lang="en-GB" altLang="it-IT" dirty="0"/>
              <a:t> </a:t>
            </a:r>
            <a:r>
              <a:rPr lang="en-GB" altLang="it-IT" dirty="0" err="1"/>
              <a:t>giornalismo</a:t>
            </a:r>
            <a:r>
              <a:rPr lang="en-GB" altLang="it-IT" dirty="0"/>
              <a:t>, </a:t>
            </a:r>
            <a:r>
              <a:rPr lang="en-GB" altLang="it-IT" dirty="0" err="1"/>
              <a:t>nella</a:t>
            </a:r>
            <a:r>
              <a:rPr lang="en-GB" altLang="it-IT" dirty="0"/>
              <a:t> </a:t>
            </a:r>
            <a:r>
              <a:rPr lang="en-GB" altLang="it-IT" dirty="0" err="1"/>
              <a:t>letteratura</a:t>
            </a:r>
            <a:r>
              <a:rPr lang="en-GB" altLang="it-IT" dirty="0"/>
              <a:t>, </a:t>
            </a:r>
            <a:r>
              <a:rPr lang="en-GB" altLang="it-IT" dirty="0" err="1"/>
              <a:t>specialmente</a:t>
            </a:r>
            <a:r>
              <a:rPr lang="en-GB" altLang="it-IT" dirty="0"/>
              <a:t> </a:t>
            </a:r>
            <a:r>
              <a:rPr lang="en-GB" altLang="it-IT" dirty="0" err="1"/>
              <a:t>popolare</a:t>
            </a:r>
            <a:r>
              <a:rPr lang="en-GB" altLang="it-IT" dirty="0"/>
              <a:t>, e </a:t>
            </a:r>
            <a:r>
              <a:rPr lang="en-GB" altLang="it-IT" dirty="0" err="1"/>
              <a:t>nei</a:t>
            </a:r>
            <a:r>
              <a:rPr lang="en-GB" altLang="it-IT" dirty="0"/>
              <a:t> </a:t>
            </a:r>
            <a:r>
              <a:rPr lang="en-GB" altLang="it-IT" dirty="0" err="1"/>
              <a:t>proverbi</a:t>
            </a:r>
            <a:r>
              <a:rPr lang="en-GB" altLang="it-IT" dirty="0"/>
              <a:t>.</a:t>
            </a:r>
          </a:p>
        </p:txBody>
      </p:sp>
      <p:sp>
        <p:nvSpPr>
          <p:cNvPr id="2" name="Segnaposto piè di pagina 1">
            <a:extLst>
              <a:ext uri="{FF2B5EF4-FFF2-40B4-BE49-F238E27FC236}">
                <a16:creationId xmlns:a16="http://schemas.microsoft.com/office/drawing/2014/main" id="{BA570803-911A-44E7-8CF8-78961F525CB6}"/>
              </a:ext>
            </a:extLst>
          </p:cNvPr>
          <p:cNvSpPr>
            <a:spLocks noGrp="1"/>
          </p:cNvSpPr>
          <p:nvPr>
            <p:ph type="ftr" sz="quarter" idx="11"/>
          </p:nvPr>
        </p:nvSpPr>
        <p:spPr/>
        <p:txBody>
          <a:bodyPr/>
          <a:lstStyle/>
          <a:p>
            <a:pPr>
              <a:defRPr/>
            </a:pPr>
            <a:r>
              <a:rPr lang="it-IT"/>
              <a:t>Sociologia delle culture 2020-21 - SSS</a:t>
            </a:r>
          </a:p>
        </p:txBody>
      </p:sp>
      <p:sp>
        <p:nvSpPr>
          <p:cNvPr id="3" name="Segnaposto numero diapositiva 2">
            <a:extLst>
              <a:ext uri="{FF2B5EF4-FFF2-40B4-BE49-F238E27FC236}">
                <a16:creationId xmlns:a16="http://schemas.microsoft.com/office/drawing/2014/main" id="{F26DDF20-374D-4F2D-8D74-1B2B0EBA1693}"/>
              </a:ext>
            </a:extLst>
          </p:cNvPr>
          <p:cNvSpPr>
            <a:spLocks noGrp="1"/>
          </p:cNvSpPr>
          <p:nvPr>
            <p:ph type="sldNum" sz="quarter" idx="12"/>
          </p:nvPr>
        </p:nvSpPr>
        <p:spPr/>
        <p:txBody>
          <a:bodyPr/>
          <a:lstStyle/>
          <a:p>
            <a:fld id="{12773170-EE77-4BD0-BEE0-4ABB456E67A7}" type="slidenum">
              <a:rPr lang="it-IT" altLang="it-IT" smtClean="0"/>
              <a:pPr/>
              <a:t>14</a:t>
            </a:fld>
            <a:endParaRPr lang="it-IT" alt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EE15A64-7B5B-47C8-B2D6-75180C4FC3CF}"/>
              </a:ext>
            </a:extLst>
          </p:cNvPr>
          <p:cNvSpPr>
            <a:spLocks noGrp="1"/>
          </p:cNvSpPr>
          <p:nvPr>
            <p:ph type="title"/>
          </p:nvPr>
        </p:nvSpPr>
        <p:spPr>
          <a:xfrm>
            <a:off x="304800" y="5410200"/>
            <a:ext cx="8610600" cy="882650"/>
          </a:xfrm>
        </p:spPr>
        <p:txBody>
          <a:bodyPr anchor="ctr">
            <a:normAutofit/>
          </a:bodyPr>
          <a:lstStyle/>
          <a:p>
            <a:pPr fontAlgn="auto">
              <a:lnSpc>
                <a:spcPct val="90000"/>
              </a:lnSpc>
              <a:spcAft>
                <a:spcPts val="0"/>
              </a:spcAft>
              <a:defRPr/>
            </a:pPr>
            <a:r>
              <a:rPr lang="it-IT" sz="2800"/>
              <a:t>Ferruccio </a:t>
            </a:r>
            <a:r>
              <a:rPr lang="it-IT" sz="2800" err="1"/>
              <a:t>Rossi-landi</a:t>
            </a:r>
            <a:r>
              <a:rPr lang="it-IT" sz="2800"/>
              <a:t> (1921-1985)</a:t>
            </a:r>
            <a:br>
              <a:rPr lang="it-IT" sz="2800"/>
            </a:br>
            <a:endParaRPr lang="it-IT" sz="2800"/>
          </a:p>
        </p:txBody>
      </p:sp>
      <p:sp>
        <p:nvSpPr>
          <p:cNvPr id="73" name="Text Placeholder 2">
            <a:extLst>
              <a:ext uri="{FF2B5EF4-FFF2-40B4-BE49-F238E27FC236}">
                <a16:creationId xmlns:a16="http://schemas.microsoft.com/office/drawing/2014/main" id="{6A51A6E0-0B53-4758-A80E-DC22ADADEDD5}"/>
              </a:ext>
            </a:extLst>
          </p:cNvPr>
          <p:cNvSpPr>
            <a:spLocks noGrp="1"/>
          </p:cNvSpPr>
          <p:nvPr>
            <p:ph type="body" idx="1"/>
          </p:nvPr>
        </p:nvSpPr>
        <p:spPr>
          <a:xfrm>
            <a:off x="281444" y="666750"/>
            <a:ext cx="4290556" cy="639762"/>
          </a:xfrm>
        </p:spPr>
        <p:txBody>
          <a:bodyPr/>
          <a:lstStyle/>
          <a:p>
            <a:endParaRPr lang="en-US"/>
          </a:p>
        </p:txBody>
      </p:sp>
      <p:sp>
        <p:nvSpPr>
          <p:cNvPr id="75" name="Text Placeholder 3">
            <a:extLst>
              <a:ext uri="{FF2B5EF4-FFF2-40B4-BE49-F238E27FC236}">
                <a16:creationId xmlns:a16="http://schemas.microsoft.com/office/drawing/2014/main" id="{4068CFAA-1FEC-42A1-A957-710CDE1C0D7D}"/>
              </a:ext>
            </a:extLst>
          </p:cNvPr>
          <p:cNvSpPr>
            <a:spLocks noGrp="1"/>
          </p:cNvSpPr>
          <p:nvPr>
            <p:ph type="body" sz="half" idx="3"/>
          </p:nvPr>
        </p:nvSpPr>
        <p:spPr>
          <a:xfrm>
            <a:off x="4645025" y="666750"/>
            <a:ext cx="4292241" cy="639762"/>
          </a:xfrm>
        </p:spPr>
        <p:txBody>
          <a:bodyPr/>
          <a:lstStyle/>
          <a:p>
            <a:endParaRPr lang="en-US"/>
          </a:p>
        </p:txBody>
      </p:sp>
      <p:pic>
        <p:nvPicPr>
          <p:cNvPr id="24579" name="Segnaposto contenuto 10" descr="1.jpg">
            <a:extLst>
              <a:ext uri="{FF2B5EF4-FFF2-40B4-BE49-F238E27FC236}">
                <a16:creationId xmlns:a16="http://schemas.microsoft.com/office/drawing/2014/main" id="{4CD901F1-8930-4865-862D-DABC0D4EF0F7}"/>
              </a:ext>
            </a:extLst>
          </p:cNvPr>
          <p:cNvPicPr>
            <a:picLocks noGrp="1" noChangeAspect="1"/>
          </p:cNvPicPr>
          <p:nvPr>
            <p:ph sz="quarter" idx="2"/>
          </p:nvPr>
        </p:nvPicPr>
        <p:blipFill rotWithShape="1">
          <a:blip r:embed="rId2">
            <a:extLst>
              <a:ext uri="{28A0092B-C50C-407E-A947-70E740481C1C}">
                <a14:useLocalDpi xmlns:a14="http://schemas.microsoft.com/office/drawing/2010/main" val="0"/>
              </a:ext>
            </a:extLst>
          </a:blip>
          <a:srcRect r="-1" b="38516"/>
          <a:stretch/>
        </p:blipFill>
        <p:spPr>
          <a:xfrm>
            <a:off x="281444" y="1316037"/>
            <a:ext cx="4290556" cy="3941763"/>
          </a:xfrm>
          <a:noFill/>
        </p:spPr>
      </p:pic>
      <p:sp>
        <p:nvSpPr>
          <p:cNvPr id="24580" name="Segnaposto contenuto 13">
            <a:extLst>
              <a:ext uri="{FF2B5EF4-FFF2-40B4-BE49-F238E27FC236}">
                <a16:creationId xmlns:a16="http://schemas.microsoft.com/office/drawing/2014/main" id="{D9E83CFC-5BB6-435B-B9FF-7EB7A1D2B72E}"/>
              </a:ext>
            </a:extLst>
          </p:cNvPr>
          <p:cNvSpPr>
            <a:spLocks noGrp="1"/>
          </p:cNvSpPr>
          <p:nvPr>
            <p:ph sz="quarter" idx="4"/>
          </p:nvPr>
        </p:nvSpPr>
        <p:spPr>
          <a:xfrm>
            <a:off x="4648730" y="1316037"/>
            <a:ext cx="4288536" cy="3941763"/>
          </a:xfrm>
        </p:spPr>
        <p:txBody>
          <a:bodyPr wrap="square" anchor="t">
            <a:normAutofit/>
          </a:bodyPr>
          <a:lstStyle/>
          <a:p>
            <a:r>
              <a:rPr lang="en-GB" altLang="it-IT" dirty="0" err="1"/>
              <a:t>Distingue</a:t>
            </a:r>
            <a:r>
              <a:rPr lang="en-GB" altLang="it-IT" dirty="0"/>
              <a:t> </a:t>
            </a:r>
            <a:r>
              <a:rPr lang="en-GB" altLang="it-IT" dirty="0" err="1"/>
              <a:t>tra</a:t>
            </a:r>
            <a:r>
              <a:rPr lang="en-GB" altLang="it-IT" dirty="0"/>
              <a:t> </a:t>
            </a:r>
            <a:r>
              <a:rPr lang="en-GB" altLang="it-IT" dirty="0" err="1"/>
              <a:t>ideologia</a:t>
            </a:r>
            <a:r>
              <a:rPr lang="en-GB" altLang="it-IT" dirty="0"/>
              <a:t> </a:t>
            </a:r>
            <a:r>
              <a:rPr lang="en-GB" altLang="it-IT" dirty="0" err="1"/>
              <a:t>intesa</a:t>
            </a:r>
            <a:r>
              <a:rPr lang="en-GB" altLang="it-IT" dirty="0"/>
              <a:t> come falsa </a:t>
            </a:r>
            <a:r>
              <a:rPr lang="en-GB" altLang="it-IT" dirty="0" err="1"/>
              <a:t>coscienza</a:t>
            </a:r>
            <a:r>
              <a:rPr lang="en-GB" altLang="it-IT" dirty="0"/>
              <a:t> e </a:t>
            </a:r>
            <a:r>
              <a:rPr lang="en-GB" altLang="it-IT" dirty="0" err="1"/>
              <a:t>ideologia</a:t>
            </a:r>
            <a:r>
              <a:rPr lang="en-GB" altLang="it-IT" dirty="0"/>
              <a:t> come </a:t>
            </a:r>
            <a:r>
              <a:rPr lang="en-GB" altLang="it-IT" dirty="0" err="1"/>
              <a:t>progettazione</a:t>
            </a:r>
            <a:r>
              <a:rPr lang="en-GB" altLang="it-IT" dirty="0"/>
              <a:t> </a:t>
            </a:r>
            <a:r>
              <a:rPr lang="en-GB" altLang="it-IT" dirty="0" err="1"/>
              <a:t>sociale</a:t>
            </a:r>
            <a:r>
              <a:rPr lang="en-GB" altLang="it-IT" dirty="0"/>
              <a:t>, </a:t>
            </a:r>
            <a:r>
              <a:rPr lang="en-GB" altLang="it-IT" dirty="0" err="1"/>
              <a:t>intesa</a:t>
            </a:r>
            <a:r>
              <a:rPr lang="en-GB" altLang="it-IT" dirty="0"/>
              <a:t> come </a:t>
            </a:r>
            <a:r>
              <a:rPr lang="en-GB" altLang="it-IT" dirty="0" err="1"/>
              <a:t>struttura</a:t>
            </a:r>
            <a:r>
              <a:rPr lang="en-GB" altLang="it-IT" dirty="0"/>
              <a:t> </a:t>
            </a:r>
            <a:r>
              <a:rPr lang="en-GB" altLang="it-IT" dirty="0" err="1"/>
              <a:t>segnica</a:t>
            </a:r>
            <a:r>
              <a:rPr lang="en-GB" altLang="it-IT" dirty="0"/>
              <a:t>, </a:t>
            </a:r>
            <a:r>
              <a:rPr lang="en-GB" altLang="it-IT" dirty="0" err="1"/>
              <a:t>verbale</a:t>
            </a:r>
            <a:r>
              <a:rPr lang="en-GB" altLang="it-IT" dirty="0"/>
              <a:t> e non </a:t>
            </a:r>
            <a:r>
              <a:rPr lang="en-GB" altLang="it-IT" dirty="0" err="1"/>
              <a:t>verbale</a:t>
            </a:r>
            <a:r>
              <a:rPr lang="en-GB" altLang="it-IT" dirty="0"/>
              <a:t>.</a:t>
            </a:r>
            <a:endParaRPr lang="it-IT" altLang="it-IT" dirty="0"/>
          </a:p>
        </p:txBody>
      </p:sp>
      <p:sp>
        <p:nvSpPr>
          <p:cNvPr id="2" name="Segnaposto piè di pagina 1">
            <a:extLst>
              <a:ext uri="{FF2B5EF4-FFF2-40B4-BE49-F238E27FC236}">
                <a16:creationId xmlns:a16="http://schemas.microsoft.com/office/drawing/2014/main" id="{8B37BA6E-AE40-4E96-8580-854286DDF717}"/>
              </a:ext>
            </a:extLst>
          </p:cNvPr>
          <p:cNvSpPr>
            <a:spLocks noGrp="1"/>
          </p:cNvSpPr>
          <p:nvPr>
            <p:ph type="ftr" sz="quarter" idx="11"/>
          </p:nvPr>
        </p:nvSpPr>
        <p:spPr>
          <a:xfrm>
            <a:off x="3124200" y="76200"/>
            <a:ext cx="3352800" cy="288925"/>
          </a:xfrm>
        </p:spPr>
        <p:txBody>
          <a:bodyPr>
            <a:normAutofit/>
          </a:bodyPr>
          <a:lstStyle/>
          <a:p>
            <a:pPr>
              <a:spcAft>
                <a:spcPts val="600"/>
              </a:spcAft>
              <a:defRPr/>
            </a:pPr>
            <a:r>
              <a:rPr lang="it-IT"/>
              <a:t>Sociologia delle culture 2020-21 - SSS</a:t>
            </a:r>
          </a:p>
        </p:txBody>
      </p:sp>
      <p:sp>
        <p:nvSpPr>
          <p:cNvPr id="3" name="Segnaposto numero diapositiva 2">
            <a:extLst>
              <a:ext uri="{FF2B5EF4-FFF2-40B4-BE49-F238E27FC236}">
                <a16:creationId xmlns:a16="http://schemas.microsoft.com/office/drawing/2014/main" id="{09972A17-802F-4DE1-BF49-C69386943419}"/>
              </a:ext>
            </a:extLst>
          </p:cNvPr>
          <p:cNvSpPr>
            <a:spLocks noGrp="1"/>
          </p:cNvSpPr>
          <p:nvPr>
            <p:ph type="sldNum" sz="quarter" idx="12"/>
          </p:nvPr>
        </p:nvSpPr>
        <p:spPr>
          <a:xfrm>
            <a:off x="8229600" y="6477000"/>
            <a:ext cx="762000" cy="247650"/>
          </a:xfrm>
        </p:spPr>
        <p:txBody>
          <a:bodyPr wrap="square" anchor="t">
            <a:normAutofit/>
          </a:bodyPr>
          <a:lstStyle/>
          <a:p>
            <a:pPr>
              <a:lnSpc>
                <a:spcPct val="90000"/>
              </a:lnSpc>
              <a:spcAft>
                <a:spcPts val="600"/>
              </a:spcAft>
            </a:pPr>
            <a:fld id="{49C801E2-4A00-4F10-944C-A8E87268C70F}" type="slidenum">
              <a:rPr lang="it-IT" altLang="it-IT" sz="1100" smtClean="0"/>
              <a:pPr>
                <a:lnSpc>
                  <a:spcPct val="90000"/>
                </a:lnSpc>
                <a:spcAft>
                  <a:spcPts val="600"/>
                </a:spcAft>
              </a:pPr>
              <a:t>15</a:t>
            </a:fld>
            <a:endParaRPr lang="it-IT" altLang="it-IT"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131FBA8-FD07-428C-8302-DE800D84605C}"/>
              </a:ext>
            </a:extLst>
          </p:cNvPr>
          <p:cNvSpPr>
            <a:spLocks noGrp="1"/>
          </p:cNvSpPr>
          <p:nvPr>
            <p:ph type="title"/>
          </p:nvPr>
        </p:nvSpPr>
        <p:spPr/>
        <p:txBody>
          <a:bodyPr/>
          <a:lstStyle/>
          <a:p>
            <a:pPr fontAlgn="auto">
              <a:spcAft>
                <a:spcPts val="0"/>
              </a:spcAft>
              <a:defRPr/>
            </a:pPr>
            <a:r>
              <a:rPr lang="it-IT" dirty="0"/>
              <a:t>ideologia</a:t>
            </a:r>
          </a:p>
        </p:txBody>
      </p:sp>
      <p:sp>
        <p:nvSpPr>
          <p:cNvPr id="6" name="Segnaposto testo 5">
            <a:extLst>
              <a:ext uri="{FF2B5EF4-FFF2-40B4-BE49-F238E27FC236}">
                <a16:creationId xmlns:a16="http://schemas.microsoft.com/office/drawing/2014/main" id="{D6B8411A-D5B5-4BDF-9C05-EB1E3EA23100}"/>
              </a:ext>
            </a:extLst>
          </p:cNvPr>
          <p:cNvSpPr>
            <a:spLocks noGrp="1"/>
          </p:cNvSpPr>
          <p:nvPr>
            <p:ph type="body" idx="1"/>
          </p:nvPr>
        </p:nvSpPr>
        <p:spPr>
          <a:xfrm>
            <a:off x="280988" y="666750"/>
            <a:ext cx="4291012" cy="639763"/>
          </a:xfrm>
        </p:spPr>
        <p:txBody>
          <a:bodyPr>
            <a:normAutofit/>
          </a:bodyPr>
          <a:lstStyle/>
          <a:p>
            <a:pPr fontAlgn="auto">
              <a:spcAft>
                <a:spcPts val="0"/>
              </a:spcAft>
              <a:buFont typeface="Wingdings 2"/>
              <a:buNone/>
              <a:defRPr/>
            </a:pPr>
            <a:r>
              <a:rPr lang="it-IT" dirty="0" err="1"/>
              <a:t>Rossi-landi</a:t>
            </a:r>
            <a:endParaRPr lang="it-IT" dirty="0"/>
          </a:p>
        </p:txBody>
      </p:sp>
      <p:sp>
        <p:nvSpPr>
          <p:cNvPr id="7" name="Segnaposto testo 6">
            <a:extLst>
              <a:ext uri="{FF2B5EF4-FFF2-40B4-BE49-F238E27FC236}">
                <a16:creationId xmlns:a16="http://schemas.microsoft.com/office/drawing/2014/main" id="{62931D07-BA91-41C5-A6BB-B9E6A7F2DC6A}"/>
              </a:ext>
            </a:extLst>
          </p:cNvPr>
          <p:cNvSpPr>
            <a:spLocks noGrp="1"/>
          </p:cNvSpPr>
          <p:nvPr>
            <p:ph type="body" sz="half" idx="3"/>
          </p:nvPr>
        </p:nvSpPr>
        <p:spPr>
          <a:xfrm>
            <a:off x="4645025" y="666750"/>
            <a:ext cx="4292600" cy="639763"/>
          </a:xfrm>
        </p:spPr>
        <p:txBody>
          <a:bodyPr>
            <a:normAutofit/>
          </a:bodyPr>
          <a:lstStyle/>
          <a:p>
            <a:pPr fontAlgn="auto">
              <a:spcAft>
                <a:spcPts val="0"/>
              </a:spcAft>
              <a:buFont typeface="Wingdings 2"/>
              <a:buNone/>
              <a:defRPr/>
            </a:pPr>
            <a:r>
              <a:rPr lang="it-IT" dirty="0" err="1"/>
              <a:t>barthes</a:t>
            </a:r>
            <a:endParaRPr lang="it-IT" dirty="0"/>
          </a:p>
        </p:txBody>
      </p:sp>
      <p:sp>
        <p:nvSpPr>
          <p:cNvPr id="25605" name="Segnaposto contenuto 2">
            <a:extLst>
              <a:ext uri="{FF2B5EF4-FFF2-40B4-BE49-F238E27FC236}">
                <a16:creationId xmlns:a16="http://schemas.microsoft.com/office/drawing/2014/main" id="{B36F3B8B-3C1D-4BFF-8CC1-A020FD6C535B}"/>
              </a:ext>
            </a:extLst>
          </p:cNvPr>
          <p:cNvSpPr>
            <a:spLocks noGrp="1"/>
          </p:cNvSpPr>
          <p:nvPr>
            <p:ph sz="quarter" idx="2"/>
          </p:nvPr>
        </p:nvSpPr>
        <p:spPr>
          <a:xfrm>
            <a:off x="280988" y="1316038"/>
            <a:ext cx="4291012" cy="4345210"/>
          </a:xfrm>
        </p:spPr>
        <p:txBody>
          <a:bodyPr/>
          <a:lstStyle/>
          <a:p>
            <a:r>
              <a:rPr lang="it-IT" sz="1800" dirty="0">
                <a:effectLst/>
                <a:latin typeface="Times New Roman" panose="02020603050405020304" pitchFamily="18" charset="0"/>
                <a:ea typeface="Times New Roman" panose="02020603050405020304" pitchFamily="18" charset="0"/>
              </a:rPr>
              <a:t>Una cosa sono, secondo Rossi-Landi, i “programmi della comunicazione” basati su ideologie conservatrici dell’alienazione umana, e un’altra cosa sono le “progettazioni sociali” che si fanno portatrici di ideologie in formazione e in divenire. I primi mascherano i propri discorsi come non-ideologici dando vita a miti che pretendono di presentare dei contenuti storicamente determinati come contenuti extra-storici, cioè naturali e universali. I secondi sono pervasi dalla critica verso ciò che è già dato e si orientano verso finalità aperte. </a:t>
            </a:r>
            <a:endParaRPr lang="it-IT" altLang="it-IT" dirty="0"/>
          </a:p>
        </p:txBody>
      </p:sp>
      <p:sp>
        <p:nvSpPr>
          <p:cNvPr id="8" name="Segnaposto contenuto 7">
            <a:extLst>
              <a:ext uri="{FF2B5EF4-FFF2-40B4-BE49-F238E27FC236}">
                <a16:creationId xmlns:a16="http://schemas.microsoft.com/office/drawing/2014/main" id="{EA543F62-80DD-4977-8F00-6497835C0247}"/>
              </a:ext>
            </a:extLst>
          </p:cNvPr>
          <p:cNvSpPr>
            <a:spLocks noGrp="1"/>
          </p:cNvSpPr>
          <p:nvPr>
            <p:ph sz="quarter" idx="4"/>
          </p:nvPr>
        </p:nvSpPr>
        <p:spPr>
          <a:xfrm>
            <a:off x="4648200" y="1316038"/>
            <a:ext cx="4289425" cy="3941762"/>
          </a:xfrm>
        </p:spPr>
        <p:txBody>
          <a:bodyPr>
            <a:normAutofit lnSpcReduction="10000"/>
          </a:bodyPr>
          <a:lstStyle/>
          <a:p>
            <a:pPr marL="628650" indent="-285750">
              <a:lnSpc>
                <a:spcPct val="150000"/>
              </a:lnSpc>
            </a:pPr>
            <a:r>
              <a:rPr lang="it-IT" sz="1800" dirty="0">
                <a:effectLst/>
                <a:latin typeface="Times New Roman" panose="02020603050405020304" pitchFamily="18" charset="0"/>
                <a:ea typeface="Times New Roman" panose="02020603050405020304" pitchFamily="18" charset="0"/>
              </a:rPr>
              <a:t> I miti di Barthes si collocano tra questi due sensi – conservativo e innovativo - dell’ideologia. E l’oscillazione persistente tra questi due sensi mostra anche quanto labili siano le linee di demarcazione tra la “cultura popolare”, con la sua epopea eroica del mito, e la “cultura di massa” prodotto delle “borghesia come società anonima”.</a:t>
            </a:r>
          </a:p>
          <a:p>
            <a:pPr indent="0" algn="just">
              <a:lnSpc>
                <a:spcPct val="150000"/>
              </a:lnSpc>
              <a:buNone/>
            </a:pPr>
            <a:endParaRPr lang="it-IT" sz="1800" dirty="0">
              <a:effectLst/>
              <a:latin typeface="Times New Roman" panose="02020603050405020304" pitchFamily="18" charset="0"/>
              <a:ea typeface="Times New Roman" panose="02020603050405020304" pitchFamily="18" charset="0"/>
            </a:endParaRPr>
          </a:p>
        </p:txBody>
      </p:sp>
      <p:sp>
        <p:nvSpPr>
          <p:cNvPr id="2" name="Segnaposto piè di pagina 1">
            <a:extLst>
              <a:ext uri="{FF2B5EF4-FFF2-40B4-BE49-F238E27FC236}">
                <a16:creationId xmlns:a16="http://schemas.microsoft.com/office/drawing/2014/main" id="{7A8F7CFE-5AB1-4675-ACE3-2CFB79410D30}"/>
              </a:ext>
            </a:extLst>
          </p:cNvPr>
          <p:cNvSpPr>
            <a:spLocks noGrp="1"/>
          </p:cNvSpPr>
          <p:nvPr>
            <p:ph type="ftr" sz="quarter" idx="11"/>
          </p:nvPr>
        </p:nvSpPr>
        <p:spPr/>
        <p:txBody>
          <a:bodyPr/>
          <a:lstStyle/>
          <a:p>
            <a:pPr>
              <a:defRPr/>
            </a:pPr>
            <a:r>
              <a:rPr lang="it-IT"/>
              <a:t>Sociologia delle culture 2020-21 - SSS</a:t>
            </a:r>
          </a:p>
        </p:txBody>
      </p:sp>
      <p:sp>
        <p:nvSpPr>
          <p:cNvPr id="3" name="Segnaposto numero diapositiva 2">
            <a:extLst>
              <a:ext uri="{FF2B5EF4-FFF2-40B4-BE49-F238E27FC236}">
                <a16:creationId xmlns:a16="http://schemas.microsoft.com/office/drawing/2014/main" id="{CE2413BC-0E17-421E-A17B-CAE8972611CF}"/>
              </a:ext>
            </a:extLst>
          </p:cNvPr>
          <p:cNvSpPr>
            <a:spLocks noGrp="1"/>
          </p:cNvSpPr>
          <p:nvPr>
            <p:ph type="sldNum" sz="quarter" idx="12"/>
          </p:nvPr>
        </p:nvSpPr>
        <p:spPr/>
        <p:txBody>
          <a:bodyPr/>
          <a:lstStyle/>
          <a:p>
            <a:fld id="{12773170-EE77-4BD0-BEE0-4ABB456E67A7}" type="slidenum">
              <a:rPr lang="it-IT" altLang="it-IT" smtClean="0"/>
              <a:pPr/>
              <a:t>16</a:t>
            </a:fld>
            <a:endParaRPr lang="it-IT" alt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852442D2-E7AE-457E-AACA-911686AD7246}"/>
              </a:ext>
            </a:extLst>
          </p:cNvPr>
          <p:cNvSpPr>
            <a:spLocks noGrp="1"/>
          </p:cNvSpPr>
          <p:nvPr>
            <p:ph type="title"/>
          </p:nvPr>
        </p:nvSpPr>
        <p:spPr>
          <a:xfrm>
            <a:off x="304800" y="457200"/>
            <a:ext cx="8686800" cy="838200"/>
          </a:xfrm>
        </p:spPr>
        <p:txBody>
          <a:bodyPr anchor="ctr">
            <a:normAutofit/>
          </a:bodyPr>
          <a:lstStyle/>
          <a:p>
            <a:pPr fontAlgn="auto">
              <a:spcAft>
                <a:spcPts val="0"/>
              </a:spcAft>
              <a:defRPr/>
            </a:pPr>
            <a:r>
              <a:rPr lang="en-GB" sz="3300"/>
              <a:t>Hippies: “un </a:t>
            </a:r>
            <a:r>
              <a:rPr lang="en-GB" sz="3300" err="1"/>
              <a:t>caso</a:t>
            </a:r>
            <a:r>
              <a:rPr lang="en-GB" sz="3300"/>
              <a:t> di </a:t>
            </a:r>
            <a:r>
              <a:rPr lang="en-GB" sz="3300" err="1"/>
              <a:t>critica</a:t>
            </a:r>
            <a:r>
              <a:rPr lang="en-GB" sz="3300"/>
              <a:t> </a:t>
            </a:r>
            <a:r>
              <a:rPr lang="en-GB" sz="3300" err="1"/>
              <a:t>culturale</a:t>
            </a:r>
            <a:r>
              <a:rPr lang="en-GB" sz="3300"/>
              <a:t>”</a:t>
            </a:r>
            <a:endParaRPr lang="it-IT" sz="3300"/>
          </a:p>
        </p:txBody>
      </p:sp>
      <p:pic>
        <p:nvPicPr>
          <p:cNvPr id="26627" name="Segnaposto contenuto 8" descr="hippies.jpg">
            <a:extLst>
              <a:ext uri="{FF2B5EF4-FFF2-40B4-BE49-F238E27FC236}">
                <a16:creationId xmlns:a16="http://schemas.microsoft.com/office/drawing/2014/main" id="{D64D3056-92C3-4342-A09C-D6091890A5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150" b="20479"/>
          <a:stretch/>
        </p:blipFill>
        <p:spPr>
          <a:xfrm>
            <a:off x="304800" y="1554163"/>
            <a:ext cx="8686800" cy="4525962"/>
          </a:xfrm>
          <a:noFill/>
        </p:spPr>
      </p:pic>
      <p:sp>
        <p:nvSpPr>
          <p:cNvPr id="2" name="Segnaposto piè di pagina 1">
            <a:extLst>
              <a:ext uri="{FF2B5EF4-FFF2-40B4-BE49-F238E27FC236}">
                <a16:creationId xmlns:a16="http://schemas.microsoft.com/office/drawing/2014/main" id="{594DE184-B56C-461A-9BDD-BE88E19DCF74}"/>
              </a:ext>
            </a:extLst>
          </p:cNvPr>
          <p:cNvSpPr>
            <a:spLocks noGrp="1"/>
          </p:cNvSpPr>
          <p:nvPr>
            <p:ph type="ftr" sz="quarter" idx="11"/>
          </p:nvPr>
        </p:nvSpPr>
        <p:spPr>
          <a:xfrm>
            <a:off x="3581400" y="76200"/>
            <a:ext cx="2895600" cy="288925"/>
          </a:xfrm>
        </p:spPr>
        <p:txBody>
          <a:bodyPr>
            <a:normAutofit/>
          </a:bodyPr>
          <a:lstStyle/>
          <a:p>
            <a:pPr>
              <a:spcAft>
                <a:spcPts val="600"/>
              </a:spcAft>
              <a:defRPr/>
            </a:pPr>
            <a:r>
              <a:rPr lang="it-IT"/>
              <a:t>Sociologia delle culture 2020-21 - SSS</a:t>
            </a:r>
          </a:p>
        </p:txBody>
      </p:sp>
      <p:sp>
        <p:nvSpPr>
          <p:cNvPr id="3" name="Segnaposto numero diapositiva 2">
            <a:extLst>
              <a:ext uri="{FF2B5EF4-FFF2-40B4-BE49-F238E27FC236}">
                <a16:creationId xmlns:a16="http://schemas.microsoft.com/office/drawing/2014/main" id="{913FEBB0-BA3D-4850-ABC7-115F375C5B1E}"/>
              </a:ext>
            </a:extLst>
          </p:cNvPr>
          <p:cNvSpPr>
            <a:spLocks noGrp="1"/>
          </p:cNvSpPr>
          <p:nvPr>
            <p:ph type="sldNum" sz="quarter" idx="12"/>
          </p:nvPr>
        </p:nvSpPr>
        <p:spPr>
          <a:xfrm>
            <a:off x="8229600" y="6473825"/>
            <a:ext cx="758825" cy="247650"/>
          </a:xfrm>
        </p:spPr>
        <p:txBody>
          <a:bodyPr wrap="square" anchor="t">
            <a:normAutofit/>
          </a:bodyPr>
          <a:lstStyle/>
          <a:p>
            <a:pPr>
              <a:lnSpc>
                <a:spcPct val="90000"/>
              </a:lnSpc>
              <a:spcAft>
                <a:spcPts val="600"/>
              </a:spcAft>
            </a:pPr>
            <a:fld id="{66AD0E4F-4095-4506-873E-5CFE0A94B2F6}" type="slidenum">
              <a:rPr lang="it-IT" altLang="it-IT" sz="1100" smtClean="0"/>
              <a:pPr>
                <a:lnSpc>
                  <a:spcPct val="90000"/>
                </a:lnSpc>
                <a:spcAft>
                  <a:spcPts val="600"/>
                </a:spcAft>
              </a:pPr>
              <a:t>17</a:t>
            </a:fld>
            <a:endParaRPr lang="it-IT" altLang="it-IT"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E07879-AF8B-4DB3-8C57-05D9519CF4E5}"/>
              </a:ext>
            </a:extLst>
          </p:cNvPr>
          <p:cNvSpPr>
            <a:spLocks noGrp="1"/>
          </p:cNvSpPr>
          <p:nvPr>
            <p:ph type="title"/>
          </p:nvPr>
        </p:nvSpPr>
        <p:spPr>
          <a:xfrm>
            <a:off x="304800" y="457200"/>
            <a:ext cx="8686800" cy="838200"/>
          </a:xfrm>
        </p:spPr>
        <p:txBody>
          <a:bodyPr anchor="ctr">
            <a:normAutofit/>
          </a:bodyPr>
          <a:lstStyle/>
          <a:p>
            <a:pPr fontAlgn="auto">
              <a:lnSpc>
                <a:spcPct val="90000"/>
              </a:lnSpc>
              <a:spcAft>
                <a:spcPts val="0"/>
              </a:spcAft>
              <a:defRPr/>
            </a:pPr>
            <a:r>
              <a:rPr lang="it-IT" sz="2500" dirty="0">
                <a:effectLst/>
              </a:rPr>
              <a:t>l’alimentazione collettiva in opposizione al pasto individuale</a:t>
            </a:r>
            <a:endParaRPr lang="it-IT" sz="2500" dirty="0"/>
          </a:p>
        </p:txBody>
      </p:sp>
      <p:pic>
        <p:nvPicPr>
          <p:cNvPr id="27651" name="Segnaposto contenuto 3" descr="Hippies.jpg">
            <a:extLst>
              <a:ext uri="{FF2B5EF4-FFF2-40B4-BE49-F238E27FC236}">
                <a16:creationId xmlns:a16="http://schemas.microsoft.com/office/drawing/2014/main" id="{EE682DD8-DD78-486A-B96E-9D7CFC997E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6875"/>
          <a:stretch/>
        </p:blipFill>
        <p:spPr>
          <a:xfrm>
            <a:off x="304800" y="1554163"/>
            <a:ext cx="8686800" cy="4525962"/>
          </a:xfrm>
          <a:noFill/>
        </p:spPr>
      </p:pic>
      <p:sp>
        <p:nvSpPr>
          <p:cNvPr id="3" name="Segnaposto piè di pagina 2">
            <a:extLst>
              <a:ext uri="{FF2B5EF4-FFF2-40B4-BE49-F238E27FC236}">
                <a16:creationId xmlns:a16="http://schemas.microsoft.com/office/drawing/2014/main" id="{4498AF3B-08B0-44C0-9A3A-B6DA50B97EEF}"/>
              </a:ext>
            </a:extLst>
          </p:cNvPr>
          <p:cNvSpPr>
            <a:spLocks noGrp="1"/>
          </p:cNvSpPr>
          <p:nvPr>
            <p:ph type="ftr" sz="quarter" idx="11"/>
          </p:nvPr>
        </p:nvSpPr>
        <p:spPr>
          <a:xfrm>
            <a:off x="3581400" y="76200"/>
            <a:ext cx="2895600" cy="288925"/>
          </a:xfrm>
        </p:spPr>
        <p:txBody>
          <a:bodyPr>
            <a:normAutofit/>
          </a:bodyPr>
          <a:lstStyle/>
          <a:p>
            <a:pPr>
              <a:spcAft>
                <a:spcPts val="600"/>
              </a:spcAft>
              <a:defRPr/>
            </a:pPr>
            <a:r>
              <a:rPr lang="it-IT" dirty="0"/>
              <a:t>Sociologia delle culture 2020-21 - SSS</a:t>
            </a:r>
          </a:p>
        </p:txBody>
      </p:sp>
      <p:sp>
        <p:nvSpPr>
          <p:cNvPr id="4" name="Segnaposto numero diapositiva 3">
            <a:extLst>
              <a:ext uri="{FF2B5EF4-FFF2-40B4-BE49-F238E27FC236}">
                <a16:creationId xmlns:a16="http://schemas.microsoft.com/office/drawing/2014/main" id="{F1DE01D0-4ED0-4500-8751-0F7135539C19}"/>
              </a:ext>
            </a:extLst>
          </p:cNvPr>
          <p:cNvSpPr>
            <a:spLocks noGrp="1"/>
          </p:cNvSpPr>
          <p:nvPr>
            <p:ph type="sldNum" sz="quarter" idx="12"/>
          </p:nvPr>
        </p:nvSpPr>
        <p:spPr>
          <a:xfrm>
            <a:off x="8229600" y="6473825"/>
            <a:ext cx="758825" cy="247650"/>
          </a:xfrm>
        </p:spPr>
        <p:txBody>
          <a:bodyPr wrap="square" anchor="t">
            <a:normAutofit/>
          </a:bodyPr>
          <a:lstStyle/>
          <a:p>
            <a:pPr>
              <a:lnSpc>
                <a:spcPct val="90000"/>
              </a:lnSpc>
              <a:spcAft>
                <a:spcPts val="600"/>
              </a:spcAft>
            </a:pPr>
            <a:fld id="{66AD0E4F-4095-4506-873E-5CFE0A94B2F6}" type="slidenum">
              <a:rPr lang="it-IT" altLang="it-IT" sz="1100" smtClean="0"/>
              <a:pPr>
                <a:lnSpc>
                  <a:spcPct val="90000"/>
                </a:lnSpc>
                <a:spcAft>
                  <a:spcPts val="600"/>
                </a:spcAft>
              </a:pPr>
              <a:t>18</a:t>
            </a:fld>
            <a:endParaRPr lang="it-IT" altLang="it-IT"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4FE2B5-6388-4BE8-9027-CCAF7059EB31}"/>
              </a:ext>
            </a:extLst>
          </p:cNvPr>
          <p:cNvSpPr>
            <a:spLocks noGrp="1"/>
          </p:cNvSpPr>
          <p:nvPr>
            <p:ph type="title"/>
          </p:nvPr>
        </p:nvSpPr>
        <p:spPr/>
        <p:txBody>
          <a:bodyPr/>
          <a:lstStyle/>
          <a:p>
            <a:pPr fontAlgn="auto">
              <a:spcAft>
                <a:spcPts val="0"/>
              </a:spcAft>
              <a:defRPr/>
            </a:pPr>
            <a:r>
              <a:rPr lang="it-IT" sz="1800" dirty="0">
                <a:effectLst/>
                <a:latin typeface="Times New Roman" panose="02020603050405020304" pitchFamily="18" charset="0"/>
                <a:ea typeface="Times New Roman" panose="02020603050405020304" pitchFamily="18" charset="0"/>
              </a:rPr>
              <a:t>il vagabondaggio in opposizione alla dimora fissa</a:t>
            </a:r>
            <a:endParaRPr lang="it-IT" dirty="0"/>
          </a:p>
        </p:txBody>
      </p:sp>
      <p:pic>
        <p:nvPicPr>
          <p:cNvPr id="28675" name="Segnaposto contenuto 5" descr="images.jpg">
            <a:extLst>
              <a:ext uri="{FF2B5EF4-FFF2-40B4-BE49-F238E27FC236}">
                <a16:creationId xmlns:a16="http://schemas.microsoft.com/office/drawing/2014/main" id="{CBA0AF88-0B7D-46FF-93C0-9075CF4C31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773238"/>
            <a:ext cx="3059112" cy="2303462"/>
          </a:xfrm>
        </p:spPr>
      </p:pic>
      <p:pic>
        <p:nvPicPr>
          <p:cNvPr id="28676" name="Immagine 6" descr="tumblr_lk9xc6tgGw1qf40jso1_400.jpg">
            <a:extLst>
              <a:ext uri="{FF2B5EF4-FFF2-40B4-BE49-F238E27FC236}">
                <a16:creationId xmlns:a16="http://schemas.microsoft.com/office/drawing/2014/main" id="{89C884F2-7625-496B-9519-A558A1CCC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2781300"/>
            <a:ext cx="43386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a:extLst>
              <a:ext uri="{FF2B5EF4-FFF2-40B4-BE49-F238E27FC236}">
                <a16:creationId xmlns:a16="http://schemas.microsoft.com/office/drawing/2014/main" id="{FFF6310D-7A38-4D0C-8DF3-8EBB8AAED105}"/>
              </a:ext>
            </a:extLst>
          </p:cNvPr>
          <p:cNvSpPr>
            <a:spLocks noGrp="1"/>
          </p:cNvSpPr>
          <p:nvPr>
            <p:ph type="ftr" sz="quarter" idx="11"/>
          </p:nvPr>
        </p:nvSpPr>
        <p:spPr/>
        <p:txBody>
          <a:bodyPr/>
          <a:lstStyle/>
          <a:p>
            <a:pPr>
              <a:defRPr/>
            </a:pPr>
            <a:r>
              <a:rPr lang="it-IT" dirty="0"/>
              <a:t>Sociologia delle culture 2020-21 - SSS</a:t>
            </a:r>
          </a:p>
        </p:txBody>
      </p:sp>
      <p:sp>
        <p:nvSpPr>
          <p:cNvPr id="4" name="Segnaposto numero diapositiva 3">
            <a:extLst>
              <a:ext uri="{FF2B5EF4-FFF2-40B4-BE49-F238E27FC236}">
                <a16:creationId xmlns:a16="http://schemas.microsoft.com/office/drawing/2014/main" id="{8BFF005D-27B3-4495-88A9-0773C97B6B93}"/>
              </a:ext>
            </a:extLst>
          </p:cNvPr>
          <p:cNvSpPr>
            <a:spLocks noGrp="1"/>
          </p:cNvSpPr>
          <p:nvPr>
            <p:ph type="sldNum" sz="quarter" idx="12"/>
          </p:nvPr>
        </p:nvSpPr>
        <p:spPr/>
        <p:txBody>
          <a:bodyPr/>
          <a:lstStyle/>
          <a:p>
            <a:fld id="{66AD0E4F-4095-4506-873E-5CFE0A94B2F6}" type="slidenum">
              <a:rPr lang="it-IT" altLang="it-IT" smtClean="0"/>
              <a:pPr/>
              <a:t>19</a:t>
            </a:fld>
            <a:endParaRPr lang="it-IT" alt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C4F396-E029-44FD-ADC7-34DE3BCEBD04}"/>
              </a:ext>
            </a:extLst>
          </p:cNvPr>
          <p:cNvSpPr>
            <a:spLocks noGrp="1"/>
          </p:cNvSpPr>
          <p:nvPr>
            <p:ph type="title"/>
          </p:nvPr>
        </p:nvSpPr>
        <p:spPr/>
        <p:txBody>
          <a:bodyPr/>
          <a:lstStyle/>
          <a:p>
            <a:pPr fontAlgn="auto">
              <a:spcAft>
                <a:spcPts val="0"/>
              </a:spcAft>
              <a:defRPr/>
            </a:pPr>
            <a:r>
              <a:rPr lang="it-IT" dirty="0"/>
              <a:t>Roland Barthes (1915-1980)</a:t>
            </a:r>
          </a:p>
        </p:txBody>
      </p:sp>
      <p:sp>
        <p:nvSpPr>
          <p:cNvPr id="11267" name="Segnaposto contenuto 2">
            <a:extLst>
              <a:ext uri="{FF2B5EF4-FFF2-40B4-BE49-F238E27FC236}">
                <a16:creationId xmlns:a16="http://schemas.microsoft.com/office/drawing/2014/main" id="{93410294-0A23-4523-8986-4595C9A0FB32}"/>
              </a:ext>
            </a:extLst>
          </p:cNvPr>
          <p:cNvSpPr>
            <a:spLocks noGrp="1"/>
          </p:cNvSpPr>
          <p:nvPr>
            <p:ph idx="1"/>
          </p:nvPr>
        </p:nvSpPr>
        <p:spPr/>
        <p:txBody>
          <a:bodyPr/>
          <a:lstStyle/>
          <a:p>
            <a:r>
              <a:rPr lang="it-IT" sz="2400" dirty="0">
                <a:effectLst/>
                <a:latin typeface="Times New Roman" panose="02020603050405020304" pitchFamily="18" charset="0"/>
                <a:ea typeface="Times New Roman" panose="02020603050405020304" pitchFamily="18" charset="0"/>
              </a:rPr>
              <a:t>Che cosa accade quando un alimento, ma anche un indumento o un’automobile, si trasformano in linguaggio? Quando una fotografia ci colpisce per un senso che cogliamo “in un angolo”, trascurato e secondario, ottuso? Quando un evento sportivo o il volto di una diva instaurano un’epopea? Quando una terra e una lingua lontana ci vengono rese attraverso una scrittura? Quando un discorso d’amore si dipana a frammenti? </a:t>
            </a:r>
            <a:endParaRPr lang="it-IT" altLang="it-IT" sz="2400" dirty="0"/>
          </a:p>
        </p:txBody>
      </p:sp>
      <p:sp>
        <p:nvSpPr>
          <p:cNvPr id="3" name="Segnaposto piè di pagina 2">
            <a:extLst>
              <a:ext uri="{FF2B5EF4-FFF2-40B4-BE49-F238E27FC236}">
                <a16:creationId xmlns:a16="http://schemas.microsoft.com/office/drawing/2014/main" id="{4D246A3B-3806-4B5E-AF9A-23EE9F868FD1}"/>
              </a:ext>
            </a:extLst>
          </p:cNvPr>
          <p:cNvSpPr>
            <a:spLocks noGrp="1"/>
          </p:cNvSpPr>
          <p:nvPr>
            <p:ph type="ftr" sz="quarter" idx="11"/>
          </p:nvPr>
        </p:nvSpPr>
        <p:spPr/>
        <p:txBody>
          <a:bodyPr/>
          <a:lstStyle/>
          <a:p>
            <a:pPr>
              <a:defRPr/>
            </a:pPr>
            <a:r>
              <a:rPr lang="it-IT" dirty="0"/>
              <a:t>Sociologia delle culture 2020-21 - SSS</a:t>
            </a:r>
          </a:p>
        </p:txBody>
      </p:sp>
      <p:sp>
        <p:nvSpPr>
          <p:cNvPr id="4" name="Segnaposto numero diapositiva 3">
            <a:extLst>
              <a:ext uri="{FF2B5EF4-FFF2-40B4-BE49-F238E27FC236}">
                <a16:creationId xmlns:a16="http://schemas.microsoft.com/office/drawing/2014/main" id="{88095973-A2EF-4633-9E72-808160A33CC0}"/>
              </a:ext>
            </a:extLst>
          </p:cNvPr>
          <p:cNvSpPr>
            <a:spLocks noGrp="1"/>
          </p:cNvSpPr>
          <p:nvPr>
            <p:ph type="sldNum" sz="quarter" idx="12"/>
          </p:nvPr>
        </p:nvSpPr>
        <p:spPr/>
        <p:txBody>
          <a:bodyPr/>
          <a:lstStyle/>
          <a:p>
            <a:fld id="{66AD0E4F-4095-4506-873E-5CFE0A94B2F6}" type="slidenum">
              <a:rPr lang="it-IT" altLang="it-IT" smtClean="0"/>
              <a:pPr/>
              <a:t>2</a:t>
            </a:fld>
            <a:endParaRPr lang="it-IT" alt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C19BF6-BDAC-4E80-8AB8-7538C5826662}"/>
              </a:ext>
            </a:extLst>
          </p:cNvPr>
          <p:cNvSpPr>
            <a:spLocks noGrp="1"/>
          </p:cNvSpPr>
          <p:nvPr>
            <p:ph type="title"/>
          </p:nvPr>
        </p:nvSpPr>
        <p:spPr/>
        <p:txBody>
          <a:bodyPr>
            <a:normAutofit/>
          </a:bodyPr>
          <a:lstStyle/>
          <a:p>
            <a:pPr fontAlgn="auto">
              <a:spcAft>
                <a:spcPts val="0"/>
              </a:spcAft>
              <a:defRPr/>
            </a:pPr>
            <a:r>
              <a:rPr lang="it-IT" sz="1800" dirty="0">
                <a:effectLst/>
                <a:latin typeface="Times New Roman" panose="02020603050405020304" pitchFamily="18" charset="0"/>
                <a:ea typeface="Times New Roman" panose="02020603050405020304" pitchFamily="18" charset="0"/>
              </a:rPr>
              <a:t>la scarsa pulizia in opposizione al mito americano dell’igiene</a:t>
            </a:r>
            <a:endParaRPr lang="it-IT" dirty="0"/>
          </a:p>
        </p:txBody>
      </p:sp>
      <p:pic>
        <p:nvPicPr>
          <p:cNvPr id="29699" name="Segnaposto contenuto 3" descr="Hippies_2-1-.jpg">
            <a:extLst>
              <a:ext uri="{FF2B5EF4-FFF2-40B4-BE49-F238E27FC236}">
                <a16:creationId xmlns:a16="http://schemas.microsoft.com/office/drawing/2014/main" id="{B0332BC8-A3A9-40F3-A7B6-8FB2664012E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68538" y="1752600"/>
            <a:ext cx="4751387" cy="4137025"/>
          </a:xfrm>
        </p:spPr>
      </p:pic>
      <p:sp>
        <p:nvSpPr>
          <p:cNvPr id="3" name="Segnaposto piè di pagina 2">
            <a:extLst>
              <a:ext uri="{FF2B5EF4-FFF2-40B4-BE49-F238E27FC236}">
                <a16:creationId xmlns:a16="http://schemas.microsoft.com/office/drawing/2014/main" id="{D9DFA33F-6BFB-42EC-8990-D75EDB581502}"/>
              </a:ext>
            </a:extLst>
          </p:cNvPr>
          <p:cNvSpPr>
            <a:spLocks noGrp="1"/>
          </p:cNvSpPr>
          <p:nvPr>
            <p:ph type="ftr" sz="quarter" idx="11"/>
          </p:nvPr>
        </p:nvSpPr>
        <p:spPr/>
        <p:txBody>
          <a:bodyPr/>
          <a:lstStyle/>
          <a:p>
            <a:pPr>
              <a:defRPr/>
            </a:pPr>
            <a:r>
              <a:rPr lang="it-IT" dirty="0"/>
              <a:t>Sociologia delle culture 2020-21 - SSS</a:t>
            </a:r>
          </a:p>
        </p:txBody>
      </p:sp>
      <p:sp>
        <p:nvSpPr>
          <p:cNvPr id="4" name="Segnaposto numero diapositiva 3">
            <a:extLst>
              <a:ext uri="{FF2B5EF4-FFF2-40B4-BE49-F238E27FC236}">
                <a16:creationId xmlns:a16="http://schemas.microsoft.com/office/drawing/2014/main" id="{8390E044-C49F-4692-9005-6D72C242D825}"/>
              </a:ext>
            </a:extLst>
          </p:cNvPr>
          <p:cNvSpPr>
            <a:spLocks noGrp="1"/>
          </p:cNvSpPr>
          <p:nvPr>
            <p:ph type="sldNum" sz="quarter" idx="12"/>
          </p:nvPr>
        </p:nvSpPr>
        <p:spPr/>
        <p:txBody>
          <a:bodyPr/>
          <a:lstStyle/>
          <a:p>
            <a:fld id="{66AD0E4F-4095-4506-873E-5CFE0A94B2F6}" type="slidenum">
              <a:rPr lang="it-IT" altLang="it-IT" smtClean="0"/>
              <a:pPr/>
              <a:t>20</a:t>
            </a:fld>
            <a:endParaRPr lang="it-IT" alt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128406-1ADD-460D-A1AD-F15043E537A6}"/>
              </a:ext>
            </a:extLst>
          </p:cNvPr>
          <p:cNvSpPr>
            <a:spLocks noGrp="1"/>
          </p:cNvSpPr>
          <p:nvPr>
            <p:ph type="title"/>
          </p:nvPr>
        </p:nvSpPr>
        <p:spPr/>
        <p:txBody>
          <a:bodyPr>
            <a:noAutofit/>
          </a:bodyPr>
          <a:lstStyle/>
          <a:p>
            <a:pPr fontAlgn="auto">
              <a:spcAft>
                <a:spcPts val="0"/>
              </a:spcAft>
              <a:defRPr/>
            </a:pPr>
            <a:r>
              <a:rPr lang="it-IT" sz="1800" dirty="0">
                <a:effectLst/>
                <a:latin typeface="Times New Roman" panose="02020603050405020304" pitchFamily="18" charset="0"/>
                <a:ea typeface="Times New Roman" panose="02020603050405020304" pitchFamily="18" charset="0"/>
              </a:rPr>
              <a:t>la confusione dei tratti salienti di genere (capelli, abiti, gioielli) in opposizione alla demarcazione “naturale” dei sessi</a:t>
            </a:r>
            <a:endParaRPr lang="it-IT" sz="2000" dirty="0"/>
          </a:p>
        </p:txBody>
      </p:sp>
      <p:pic>
        <p:nvPicPr>
          <p:cNvPr id="30723" name="Segnaposto contenuto 3" descr="flowered_hippies12.jpg">
            <a:extLst>
              <a:ext uri="{FF2B5EF4-FFF2-40B4-BE49-F238E27FC236}">
                <a16:creationId xmlns:a16="http://schemas.microsoft.com/office/drawing/2014/main" id="{9599BDC8-D9F0-4A58-A667-D97A57C037B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68538" y="1908175"/>
            <a:ext cx="4679950" cy="3752850"/>
          </a:xfrm>
        </p:spPr>
      </p:pic>
      <p:sp>
        <p:nvSpPr>
          <p:cNvPr id="3" name="Segnaposto piè di pagina 2">
            <a:extLst>
              <a:ext uri="{FF2B5EF4-FFF2-40B4-BE49-F238E27FC236}">
                <a16:creationId xmlns:a16="http://schemas.microsoft.com/office/drawing/2014/main" id="{36149F6C-1623-47BC-B5FF-74CBD8D2186E}"/>
              </a:ext>
            </a:extLst>
          </p:cNvPr>
          <p:cNvSpPr>
            <a:spLocks noGrp="1"/>
          </p:cNvSpPr>
          <p:nvPr>
            <p:ph type="ftr" sz="quarter" idx="11"/>
          </p:nvPr>
        </p:nvSpPr>
        <p:spPr/>
        <p:txBody>
          <a:bodyPr/>
          <a:lstStyle/>
          <a:p>
            <a:pPr>
              <a:defRPr/>
            </a:pPr>
            <a:r>
              <a:rPr lang="it-IT" dirty="0"/>
              <a:t>Sociologia delle culture 2020-21 - SSS</a:t>
            </a:r>
          </a:p>
        </p:txBody>
      </p:sp>
      <p:sp>
        <p:nvSpPr>
          <p:cNvPr id="4" name="Segnaposto numero diapositiva 3">
            <a:extLst>
              <a:ext uri="{FF2B5EF4-FFF2-40B4-BE49-F238E27FC236}">
                <a16:creationId xmlns:a16="http://schemas.microsoft.com/office/drawing/2014/main" id="{87DDF424-86DD-485C-9B23-FA83AC70ED04}"/>
              </a:ext>
            </a:extLst>
          </p:cNvPr>
          <p:cNvSpPr>
            <a:spLocks noGrp="1"/>
          </p:cNvSpPr>
          <p:nvPr>
            <p:ph type="sldNum" sz="quarter" idx="12"/>
          </p:nvPr>
        </p:nvSpPr>
        <p:spPr/>
        <p:txBody>
          <a:bodyPr/>
          <a:lstStyle/>
          <a:p>
            <a:fld id="{66AD0E4F-4095-4506-873E-5CFE0A94B2F6}" type="slidenum">
              <a:rPr lang="it-IT" altLang="it-IT" smtClean="0"/>
              <a:pPr/>
              <a:t>21</a:t>
            </a:fld>
            <a:endParaRPr lang="it-IT" alt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16BD4D-77EE-447C-BE10-C7E90D273398}"/>
              </a:ext>
            </a:extLst>
          </p:cNvPr>
          <p:cNvSpPr>
            <a:spLocks noGrp="1"/>
          </p:cNvSpPr>
          <p:nvPr>
            <p:ph type="title"/>
          </p:nvPr>
        </p:nvSpPr>
        <p:spPr/>
        <p:txBody>
          <a:bodyPr/>
          <a:lstStyle/>
          <a:p>
            <a:pPr fontAlgn="auto">
              <a:spcAft>
                <a:spcPts val="0"/>
              </a:spcAft>
              <a:defRPr/>
            </a:pPr>
            <a:r>
              <a:rPr lang="en-GB" dirty="0"/>
              <a:t>Costume hippie</a:t>
            </a:r>
            <a:endParaRPr lang="it-IT" dirty="0"/>
          </a:p>
        </p:txBody>
      </p:sp>
      <p:pic>
        <p:nvPicPr>
          <p:cNvPr id="31747" name="Segnaposto contenuto 3" descr="hippy-handbook.gif">
            <a:extLst>
              <a:ext uri="{FF2B5EF4-FFF2-40B4-BE49-F238E27FC236}">
                <a16:creationId xmlns:a16="http://schemas.microsoft.com/office/drawing/2014/main" id="{1B44E719-BE09-469A-8B67-CCA14B2F8BA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03400" y="1554163"/>
            <a:ext cx="5689600" cy="4525962"/>
          </a:xfrm>
        </p:spPr>
      </p:pic>
      <p:sp>
        <p:nvSpPr>
          <p:cNvPr id="3" name="Segnaposto piè di pagina 2">
            <a:extLst>
              <a:ext uri="{FF2B5EF4-FFF2-40B4-BE49-F238E27FC236}">
                <a16:creationId xmlns:a16="http://schemas.microsoft.com/office/drawing/2014/main" id="{9859E69F-0CB9-4C3F-AFEC-DC5CDE72331A}"/>
              </a:ext>
            </a:extLst>
          </p:cNvPr>
          <p:cNvSpPr>
            <a:spLocks noGrp="1"/>
          </p:cNvSpPr>
          <p:nvPr>
            <p:ph type="ftr" sz="quarter" idx="11"/>
          </p:nvPr>
        </p:nvSpPr>
        <p:spPr/>
        <p:txBody>
          <a:bodyPr/>
          <a:lstStyle/>
          <a:p>
            <a:pPr>
              <a:defRPr/>
            </a:pPr>
            <a:r>
              <a:rPr lang="it-IT" dirty="0"/>
              <a:t>Sociologia delle culture 2020-21 - SSS</a:t>
            </a:r>
          </a:p>
        </p:txBody>
      </p:sp>
      <p:sp>
        <p:nvSpPr>
          <p:cNvPr id="4" name="Segnaposto numero diapositiva 3">
            <a:extLst>
              <a:ext uri="{FF2B5EF4-FFF2-40B4-BE49-F238E27FC236}">
                <a16:creationId xmlns:a16="http://schemas.microsoft.com/office/drawing/2014/main" id="{12863B69-9C84-4CF9-83CA-203BFD65CED9}"/>
              </a:ext>
            </a:extLst>
          </p:cNvPr>
          <p:cNvSpPr>
            <a:spLocks noGrp="1"/>
          </p:cNvSpPr>
          <p:nvPr>
            <p:ph type="sldNum" sz="quarter" idx="12"/>
          </p:nvPr>
        </p:nvSpPr>
        <p:spPr/>
        <p:txBody>
          <a:bodyPr/>
          <a:lstStyle/>
          <a:p>
            <a:fld id="{66AD0E4F-4095-4506-873E-5CFE0A94B2F6}" type="slidenum">
              <a:rPr lang="it-IT" altLang="it-IT" smtClean="0"/>
              <a:pPr/>
              <a:t>22</a:t>
            </a:fld>
            <a:endParaRPr lang="it-IT" alt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411CD9-4E9E-4E41-9AAF-5D15E676AA5A}"/>
              </a:ext>
            </a:extLst>
          </p:cNvPr>
          <p:cNvSpPr>
            <a:spLocks noGrp="1"/>
          </p:cNvSpPr>
          <p:nvPr>
            <p:ph type="title"/>
          </p:nvPr>
        </p:nvSpPr>
        <p:spPr/>
        <p:txBody>
          <a:bodyPr>
            <a:normAutofit/>
          </a:bodyPr>
          <a:lstStyle/>
          <a:p>
            <a:pPr fontAlgn="auto">
              <a:spcAft>
                <a:spcPts val="0"/>
              </a:spcAft>
              <a:defRPr/>
            </a:pPr>
            <a:r>
              <a:rPr lang="it-IT" sz="1800" dirty="0">
                <a:effectLst/>
                <a:latin typeface="Times New Roman" panose="02020603050405020304" pitchFamily="18" charset="0"/>
                <a:ea typeface="Times New Roman" panose="02020603050405020304" pitchFamily="18" charset="0"/>
              </a:rPr>
              <a:t>fantasia sfrenata (fiori ovunque, broccati, mantelli di tappezzeria)</a:t>
            </a:r>
            <a:endParaRPr lang="it-IT" dirty="0"/>
          </a:p>
        </p:txBody>
      </p:sp>
      <p:pic>
        <p:nvPicPr>
          <p:cNvPr id="32771" name="Segnaposto contenuto 5" descr="6a00d834515c6d69e200e5523b1c458834-640wi.jpg">
            <a:extLst>
              <a:ext uri="{FF2B5EF4-FFF2-40B4-BE49-F238E27FC236}">
                <a16:creationId xmlns:a16="http://schemas.microsoft.com/office/drawing/2014/main" id="{14878D9E-7458-4EE8-BA9E-06BF3E4821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627188"/>
            <a:ext cx="4267200" cy="4381500"/>
          </a:xfrm>
        </p:spPr>
      </p:pic>
      <p:sp>
        <p:nvSpPr>
          <p:cNvPr id="3" name="Segnaposto piè di pagina 2">
            <a:extLst>
              <a:ext uri="{FF2B5EF4-FFF2-40B4-BE49-F238E27FC236}">
                <a16:creationId xmlns:a16="http://schemas.microsoft.com/office/drawing/2014/main" id="{E0705B13-1FA8-4F46-8B5E-FC0F92521746}"/>
              </a:ext>
            </a:extLst>
          </p:cNvPr>
          <p:cNvSpPr>
            <a:spLocks noGrp="1"/>
          </p:cNvSpPr>
          <p:nvPr>
            <p:ph type="ftr" sz="quarter" idx="11"/>
          </p:nvPr>
        </p:nvSpPr>
        <p:spPr/>
        <p:txBody>
          <a:bodyPr/>
          <a:lstStyle/>
          <a:p>
            <a:pPr>
              <a:defRPr/>
            </a:pPr>
            <a:r>
              <a:rPr lang="it-IT" dirty="0"/>
              <a:t>Sociologia delle culture 2020-21 - SSS</a:t>
            </a:r>
          </a:p>
        </p:txBody>
      </p:sp>
      <p:sp>
        <p:nvSpPr>
          <p:cNvPr id="4" name="Segnaposto numero diapositiva 3">
            <a:extLst>
              <a:ext uri="{FF2B5EF4-FFF2-40B4-BE49-F238E27FC236}">
                <a16:creationId xmlns:a16="http://schemas.microsoft.com/office/drawing/2014/main" id="{8AF4D9FC-AEB5-498A-A5EB-70368CF0FF24}"/>
              </a:ext>
            </a:extLst>
          </p:cNvPr>
          <p:cNvSpPr>
            <a:spLocks noGrp="1"/>
          </p:cNvSpPr>
          <p:nvPr>
            <p:ph type="sldNum" sz="quarter" idx="12"/>
          </p:nvPr>
        </p:nvSpPr>
        <p:spPr/>
        <p:txBody>
          <a:bodyPr/>
          <a:lstStyle/>
          <a:p>
            <a:fld id="{66AD0E4F-4095-4506-873E-5CFE0A94B2F6}" type="slidenum">
              <a:rPr lang="it-IT" altLang="it-IT" smtClean="0"/>
              <a:pPr/>
              <a:t>23</a:t>
            </a:fld>
            <a:endParaRPr lang="it-IT" alt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79A7B-2A7B-4387-B725-9849D1EFDE83}"/>
              </a:ext>
            </a:extLst>
          </p:cNvPr>
          <p:cNvSpPr>
            <a:spLocks noGrp="1"/>
          </p:cNvSpPr>
          <p:nvPr>
            <p:ph type="title"/>
          </p:nvPr>
        </p:nvSpPr>
        <p:spPr>
          <a:xfrm>
            <a:off x="304800" y="457200"/>
            <a:ext cx="8686800" cy="838200"/>
          </a:xfrm>
        </p:spPr>
        <p:txBody>
          <a:bodyPr anchor="ctr">
            <a:normAutofit/>
          </a:bodyPr>
          <a:lstStyle/>
          <a:p>
            <a:pPr indent="450215">
              <a:lnSpc>
                <a:spcPct val="90000"/>
              </a:lnSpc>
            </a:pPr>
            <a:r>
              <a:rPr lang="it-IT" sz="2500">
                <a:effectLst/>
              </a:rPr>
              <a:t>prestito indiscreto dei «costumi locali” (gellabe, tuniche indù, veli)</a:t>
            </a:r>
          </a:p>
        </p:txBody>
      </p:sp>
      <p:pic>
        <p:nvPicPr>
          <p:cNvPr id="33795" name="Segnaposto contenuto 3" descr="hippies-anni-60.jpg">
            <a:extLst>
              <a:ext uri="{FF2B5EF4-FFF2-40B4-BE49-F238E27FC236}">
                <a16:creationId xmlns:a16="http://schemas.microsoft.com/office/drawing/2014/main" id="{A6AD2AF2-8848-42B8-9EB1-62F3E64825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043" b="176"/>
          <a:stretch/>
        </p:blipFill>
        <p:spPr>
          <a:xfrm>
            <a:off x="304800" y="1554163"/>
            <a:ext cx="8686800" cy="4525962"/>
          </a:xfrm>
          <a:noFill/>
        </p:spPr>
      </p:pic>
      <p:sp>
        <p:nvSpPr>
          <p:cNvPr id="3" name="Segnaposto piè di pagina 2">
            <a:extLst>
              <a:ext uri="{FF2B5EF4-FFF2-40B4-BE49-F238E27FC236}">
                <a16:creationId xmlns:a16="http://schemas.microsoft.com/office/drawing/2014/main" id="{3DB8A451-EF77-43F9-8C24-F74389B74B9D}"/>
              </a:ext>
            </a:extLst>
          </p:cNvPr>
          <p:cNvSpPr>
            <a:spLocks noGrp="1"/>
          </p:cNvSpPr>
          <p:nvPr>
            <p:ph type="ftr" sz="quarter" idx="11"/>
          </p:nvPr>
        </p:nvSpPr>
        <p:spPr>
          <a:xfrm>
            <a:off x="3581400" y="76200"/>
            <a:ext cx="2895600" cy="288925"/>
          </a:xfrm>
        </p:spPr>
        <p:txBody>
          <a:bodyPr>
            <a:normAutofit/>
          </a:bodyPr>
          <a:lstStyle/>
          <a:p>
            <a:pPr>
              <a:spcAft>
                <a:spcPts val="600"/>
              </a:spcAft>
              <a:defRPr/>
            </a:pPr>
            <a:r>
              <a:rPr lang="it-IT" dirty="0"/>
              <a:t>Sociologia delle culture 2020-21 - SSS</a:t>
            </a:r>
            <a:endParaRPr lang="it-IT"/>
          </a:p>
        </p:txBody>
      </p:sp>
      <p:sp>
        <p:nvSpPr>
          <p:cNvPr id="4" name="Segnaposto numero diapositiva 3">
            <a:extLst>
              <a:ext uri="{FF2B5EF4-FFF2-40B4-BE49-F238E27FC236}">
                <a16:creationId xmlns:a16="http://schemas.microsoft.com/office/drawing/2014/main" id="{CB39C7CF-2C7B-427E-A79C-94172CBFCEB0}"/>
              </a:ext>
            </a:extLst>
          </p:cNvPr>
          <p:cNvSpPr>
            <a:spLocks noGrp="1"/>
          </p:cNvSpPr>
          <p:nvPr>
            <p:ph type="sldNum" sz="quarter" idx="12"/>
          </p:nvPr>
        </p:nvSpPr>
        <p:spPr>
          <a:xfrm>
            <a:off x="8229600" y="6473825"/>
            <a:ext cx="758825" cy="247650"/>
          </a:xfrm>
        </p:spPr>
        <p:txBody>
          <a:bodyPr wrap="square" anchor="t">
            <a:normAutofit/>
          </a:bodyPr>
          <a:lstStyle/>
          <a:p>
            <a:pPr>
              <a:lnSpc>
                <a:spcPct val="90000"/>
              </a:lnSpc>
              <a:spcAft>
                <a:spcPts val="600"/>
              </a:spcAft>
            </a:pPr>
            <a:fld id="{66AD0E4F-4095-4506-873E-5CFE0A94B2F6}" type="slidenum">
              <a:rPr lang="it-IT" altLang="it-IT" sz="1100" smtClean="0"/>
              <a:pPr>
                <a:lnSpc>
                  <a:spcPct val="90000"/>
                </a:lnSpc>
                <a:spcAft>
                  <a:spcPts val="600"/>
                </a:spcAft>
              </a:pPr>
              <a:t>24</a:t>
            </a:fld>
            <a:endParaRPr lang="it-IT" altLang="it-IT"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FA12A2-BAC5-4DD1-BDCE-556F22E50A4D}"/>
              </a:ext>
            </a:extLst>
          </p:cNvPr>
          <p:cNvSpPr>
            <a:spLocks noGrp="1"/>
          </p:cNvSpPr>
          <p:nvPr>
            <p:ph type="title"/>
          </p:nvPr>
        </p:nvSpPr>
        <p:spPr>
          <a:xfrm>
            <a:off x="301752" y="457200"/>
            <a:ext cx="8686800" cy="841248"/>
          </a:xfrm>
        </p:spPr>
        <p:txBody>
          <a:bodyPr anchor="ctr">
            <a:normAutofit/>
          </a:bodyPr>
          <a:lstStyle/>
          <a:p>
            <a:pPr fontAlgn="auto">
              <a:spcAft>
                <a:spcPts val="0"/>
              </a:spcAft>
              <a:defRPr/>
            </a:pPr>
            <a:r>
              <a:rPr lang="it-IT" dirty="0"/>
              <a:t>Barthes e lo strutturalismo</a:t>
            </a:r>
          </a:p>
        </p:txBody>
      </p:sp>
      <p:sp>
        <p:nvSpPr>
          <p:cNvPr id="3" name="Segnaposto contenuto 2">
            <a:extLst>
              <a:ext uri="{FF2B5EF4-FFF2-40B4-BE49-F238E27FC236}">
                <a16:creationId xmlns:a16="http://schemas.microsoft.com/office/drawing/2014/main" id="{0991E4D3-66E9-4472-89D2-0C9B04ACD79A}"/>
              </a:ext>
            </a:extLst>
          </p:cNvPr>
          <p:cNvSpPr>
            <a:spLocks noGrp="1"/>
          </p:cNvSpPr>
          <p:nvPr>
            <p:ph sz="half" idx="2"/>
          </p:nvPr>
        </p:nvSpPr>
        <p:spPr>
          <a:xfrm>
            <a:off x="4648200" y="1600200"/>
            <a:ext cx="4343400" cy="4724400"/>
          </a:xfrm>
        </p:spPr>
        <p:txBody>
          <a:bodyPr wrap="square" anchor="t">
            <a:normAutofit/>
          </a:bodyPr>
          <a:lstStyle/>
          <a:p>
            <a:pPr fontAlgn="auto">
              <a:lnSpc>
                <a:spcPct val="90000"/>
              </a:lnSpc>
              <a:spcAft>
                <a:spcPts val="0"/>
              </a:spcAft>
              <a:buFont typeface="Wingdings 2"/>
              <a:buChar char=""/>
              <a:defRPr/>
            </a:pPr>
            <a:r>
              <a:rPr lang="it-IT" sz="1300" dirty="0">
                <a:effectLst/>
              </a:rPr>
              <a:t>Barthes ha infatti istituito uno stile nelle scienze sociali. Quando, nei suoi scritti degli anni Cinquanta e Sessanta, elaborò alcune applicazioni delle teorie dello strutturalismo linguistico europeo - Ferdinand de Saussure e Louis </a:t>
            </a:r>
            <a:r>
              <a:rPr lang="it-IT" sz="1300" dirty="0" err="1">
                <a:effectLst/>
              </a:rPr>
              <a:t>Hjelmslev</a:t>
            </a:r>
            <a:r>
              <a:rPr lang="it-IT" sz="1300" dirty="0">
                <a:effectLst/>
              </a:rPr>
              <a:t> in primo luogo - lo fece in modo sistematico, rigoroso, quasi maniacale. </a:t>
            </a:r>
          </a:p>
          <a:p>
            <a:pPr fontAlgn="auto">
              <a:lnSpc>
                <a:spcPct val="90000"/>
              </a:lnSpc>
              <a:spcAft>
                <a:spcPts val="0"/>
              </a:spcAft>
              <a:buFont typeface="Wingdings 2"/>
              <a:buChar char=""/>
              <a:defRPr/>
            </a:pPr>
            <a:r>
              <a:rPr lang="it-IT" sz="1300" dirty="0">
                <a:effectLst/>
              </a:rPr>
              <a:t>Scelse però, come campo di applicazione, un sistema apparentemente futile come quello della Moda descritta nelle riviste specializzate, attraverso cui riuscì a mostrare il funzionamento esemplare dei sistemi sociali di significazione. </a:t>
            </a:r>
          </a:p>
          <a:p>
            <a:pPr indent="450215">
              <a:lnSpc>
                <a:spcPct val="90000"/>
              </a:lnSpc>
            </a:pPr>
            <a:r>
              <a:rPr lang="it-IT" sz="1300" dirty="0">
                <a:effectLst/>
              </a:rPr>
              <a:t>Lo strutturalismo della sua formazione lo vede però andare oltre, tant’è che per lui, come per altri teorici europei suoi contemporanei, gli americani hanno coniato il termine “post-strutturalismo”. Se la sua opera del 1957, </a:t>
            </a:r>
            <a:r>
              <a:rPr lang="it-IT" sz="1300" i="1" dirty="0" err="1">
                <a:effectLst/>
              </a:rPr>
              <a:t>Mythologies</a:t>
            </a:r>
            <a:r>
              <a:rPr lang="it-IT" sz="1300" dirty="0">
                <a:effectLst/>
              </a:rPr>
              <a:t> (</a:t>
            </a:r>
            <a:r>
              <a:rPr lang="it-IT" sz="1300" i="1" dirty="0">
                <a:effectLst/>
              </a:rPr>
              <a:t>Miti d’oggi</a:t>
            </a:r>
            <a:r>
              <a:rPr lang="it-IT" sz="1300" dirty="0">
                <a:effectLst/>
              </a:rPr>
              <a:t>) fu, come scrisse, una trattazione delle rappresentazioni collettive della cultura di massa in quanto sistemi di segni, l’idea di fare assurgere queste rappresentazioni alla dimensione di mito - non intendendo dunque più questa parola solo in contesto classico, “arcaico”, o “tradizionale” - predispose per la semiologia la possibilità di fondarsi come scienza sociale (o </a:t>
            </a:r>
            <a:r>
              <a:rPr lang="it-IT" sz="1300" dirty="0" err="1">
                <a:effectLst/>
              </a:rPr>
              <a:t>sociosemiotica</a:t>
            </a:r>
            <a:r>
              <a:rPr lang="it-IT" sz="1300" dirty="0">
                <a:effectLst/>
              </a:rPr>
              <a:t>, come si dice oggi) all’altezza della complessità contemporanea. </a:t>
            </a:r>
          </a:p>
          <a:p>
            <a:pPr indent="0">
              <a:lnSpc>
                <a:spcPct val="90000"/>
              </a:lnSpc>
              <a:buNone/>
            </a:pPr>
            <a:endParaRPr lang="it-IT" sz="1300" dirty="0">
              <a:effectLst/>
            </a:endParaRPr>
          </a:p>
          <a:p>
            <a:pPr fontAlgn="auto">
              <a:lnSpc>
                <a:spcPct val="90000"/>
              </a:lnSpc>
              <a:spcAft>
                <a:spcPts val="0"/>
              </a:spcAft>
              <a:buFont typeface="Wingdings 2"/>
              <a:buChar char=""/>
              <a:defRPr/>
            </a:pPr>
            <a:endParaRPr lang="it-IT" sz="1300" dirty="0"/>
          </a:p>
        </p:txBody>
      </p:sp>
      <p:sp>
        <p:nvSpPr>
          <p:cNvPr id="4" name="Segnaposto piè di pagina 3">
            <a:extLst>
              <a:ext uri="{FF2B5EF4-FFF2-40B4-BE49-F238E27FC236}">
                <a16:creationId xmlns:a16="http://schemas.microsoft.com/office/drawing/2014/main" id="{31E3FEA9-F13A-4FD8-AE56-006D1CBF6DEB}"/>
              </a:ext>
            </a:extLst>
          </p:cNvPr>
          <p:cNvSpPr>
            <a:spLocks noGrp="1"/>
          </p:cNvSpPr>
          <p:nvPr>
            <p:ph type="ftr" sz="quarter" idx="11"/>
          </p:nvPr>
        </p:nvSpPr>
        <p:spPr>
          <a:xfrm>
            <a:off x="3124200" y="76200"/>
            <a:ext cx="3352800" cy="288925"/>
          </a:xfrm>
        </p:spPr>
        <p:txBody>
          <a:bodyPr>
            <a:normAutofit/>
          </a:bodyPr>
          <a:lstStyle/>
          <a:p>
            <a:pPr>
              <a:spcAft>
                <a:spcPts val="600"/>
              </a:spcAft>
              <a:defRPr/>
            </a:pPr>
            <a:r>
              <a:rPr lang="it-IT"/>
              <a:t>Sociologia delle culture 2020-21 - SSS</a:t>
            </a:r>
          </a:p>
        </p:txBody>
      </p:sp>
      <p:sp>
        <p:nvSpPr>
          <p:cNvPr id="5" name="Segnaposto numero diapositiva 4">
            <a:extLst>
              <a:ext uri="{FF2B5EF4-FFF2-40B4-BE49-F238E27FC236}">
                <a16:creationId xmlns:a16="http://schemas.microsoft.com/office/drawing/2014/main" id="{EB9AF555-E114-49C5-962A-CD0C8D75BAB6}"/>
              </a:ext>
            </a:extLst>
          </p:cNvPr>
          <p:cNvSpPr>
            <a:spLocks noGrp="1"/>
          </p:cNvSpPr>
          <p:nvPr>
            <p:ph type="sldNum" sz="quarter" idx="12"/>
          </p:nvPr>
        </p:nvSpPr>
        <p:spPr>
          <a:xfrm>
            <a:off x="8229600" y="6477000"/>
            <a:ext cx="762000" cy="244475"/>
          </a:xfrm>
        </p:spPr>
        <p:txBody>
          <a:bodyPr wrap="square" anchor="t">
            <a:normAutofit/>
          </a:bodyPr>
          <a:lstStyle/>
          <a:p>
            <a:pPr>
              <a:lnSpc>
                <a:spcPct val="90000"/>
              </a:lnSpc>
              <a:spcAft>
                <a:spcPts val="600"/>
              </a:spcAft>
            </a:pPr>
            <a:fld id="{66AD0E4F-4095-4506-873E-5CFE0A94B2F6}" type="slidenum">
              <a:rPr lang="it-IT" altLang="it-IT" sz="1100" smtClean="0"/>
              <a:pPr>
                <a:lnSpc>
                  <a:spcPct val="90000"/>
                </a:lnSpc>
                <a:spcAft>
                  <a:spcPts val="600"/>
                </a:spcAft>
              </a:pPr>
              <a:t>3</a:t>
            </a:fld>
            <a:endParaRPr lang="it-IT" altLang="it-IT" sz="1100"/>
          </a:p>
        </p:txBody>
      </p:sp>
      <p:pic>
        <p:nvPicPr>
          <p:cNvPr id="11" name="Segnaposto contenuto 10" descr="Immagine che contiene testo, lavagnabianca&#10;&#10;Descrizione generata automaticamente">
            <a:extLst>
              <a:ext uri="{FF2B5EF4-FFF2-40B4-BE49-F238E27FC236}">
                <a16:creationId xmlns:a16="http://schemas.microsoft.com/office/drawing/2014/main" id="{045EDED5-F8F6-4B15-B813-C57D6115E7D8}"/>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7400" y="1600200"/>
            <a:ext cx="3105800" cy="4724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9B670C-62E7-460C-A72D-357BA46F6A3F}"/>
              </a:ext>
            </a:extLst>
          </p:cNvPr>
          <p:cNvSpPr>
            <a:spLocks noGrp="1"/>
          </p:cNvSpPr>
          <p:nvPr>
            <p:ph type="title"/>
          </p:nvPr>
        </p:nvSpPr>
        <p:spPr>
          <a:xfrm>
            <a:off x="301752" y="457200"/>
            <a:ext cx="8686800" cy="841248"/>
          </a:xfrm>
        </p:spPr>
        <p:txBody>
          <a:bodyPr vert="horz" anchor="ctr">
            <a:normAutofit/>
          </a:bodyPr>
          <a:lstStyle/>
          <a:p>
            <a:pPr>
              <a:defRPr/>
            </a:pPr>
            <a:r>
              <a:rPr lang="it-IT"/>
              <a:t>France-grandeur</a:t>
            </a:r>
          </a:p>
        </p:txBody>
      </p:sp>
      <p:pic>
        <p:nvPicPr>
          <p:cNvPr id="13315" name="Segnaposto contenuto 3" descr="paris_match.gif">
            <a:extLst>
              <a:ext uri="{FF2B5EF4-FFF2-40B4-BE49-F238E27FC236}">
                <a16:creationId xmlns:a16="http://schemas.microsoft.com/office/drawing/2014/main" id="{2D5C0810-5B6D-450D-842F-9C0B8705C82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600" r="-1" b="15585"/>
          <a:stretch/>
        </p:blipFill>
        <p:spPr>
          <a:xfrm>
            <a:off x="304800" y="1600200"/>
            <a:ext cx="4191000" cy="4724400"/>
          </a:xfrm>
          <a:noFill/>
        </p:spPr>
      </p:pic>
      <p:sp>
        <p:nvSpPr>
          <p:cNvPr id="5" name="CasellaDiTesto 4">
            <a:extLst>
              <a:ext uri="{FF2B5EF4-FFF2-40B4-BE49-F238E27FC236}">
                <a16:creationId xmlns:a16="http://schemas.microsoft.com/office/drawing/2014/main" id="{1E567F67-030B-42D1-AB14-DE7BF5400E46}"/>
              </a:ext>
            </a:extLst>
          </p:cNvPr>
          <p:cNvSpPr txBox="1"/>
          <p:nvPr/>
        </p:nvSpPr>
        <p:spPr bwMode="auto">
          <a:xfrm>
            <a:off x="4648200" y="1600200"/>
            <a:ext cx="4343400" cy="4724400"/>
          </a:xfrm>
          <a:prstGeom prst="rect">
            <a:avLst/>
          </a:prstGeom>
          <a:noFill/>
          <a:ln>
            <a:noFill/>
          </a:ln>
        </p:spPr>
        <p:txBody>
          <a:bodyPr vert="horz" wrap="square" lIns="91440" tIns="45720" rIns="91440" bIns="45720" numCol="1" anchor="t" anchorCtr="0" compatLnSpc="1">
            <a:prstTxWarp prst="textNoShape">
              <a:avLst/>
            </a:prstTxWarp>
            <a:normAutofit/>
          </a:bodyPr>
          <a:lstStyle/>
          <a:p>
            <a:pPr>
              <a:lnSpc>
                <a:spcPct val="90000"/>
              </a:lnSpc>
              <a:spcBef>
                <a:spcPct val="20000"/>
              </a:spcBef>
              <a:buClr>
                <a:schemeClr val="accent1"/>
              </a:buClr>
              <a:buFont typeface="Wingdings 2" panose="05020102010507070707" pitchFamily="18" charset="2"/>
            </a:pPr>
            <a:r>
              <a:rPr lang="it-IT" sz="2200">
                <a:solidFill>
                  <a:schemeClr val="tx2"/>
                </a:solidFill>
                <a:effectLst/>
                <a:latin typeface="+mn-lt"/>
                <a:cs typeface="+mn-cs"/>
              </a:rPr>
              <a:t>Un semplice segno, come per esempio la foto di copertina di una rivista degli anni Cinquanta (“Paris Match”), che ritrae un soldato di colore che fa il saluto militare alla bandiera francese, diviene così una “forma” in grado di esibire un’idea, addirittura una ideologia: quella della Francia subito prima della rivoluzione algerina, con la retorica della sua </a:t>
            </a:r>
            <a:r>
              <a:rPr lang="it-IT" sz="2200" i="1">
                <a:solidFill>
                  <a:schemeClr val="tx2"/>
                </a:solidFill>
                <a:effectLst/>
                <a:latin typeface="+mn-lt"/>
                <a:cs typeface="+mn-cs"/>
              </a:rPr>
              <a:t>grandeur</a:t>
            </a:r>
            <a:r>
              <a:rPr lang="it-IT" sz="2200">
                <a:solidFill>
                  <a:schemeClr val="tx2"/>
                </a:solidFill>
                <a:effectLst/>
                <a:latin typeface="+mn-lt"/>
                <a:cs typeface="+mn-cs"/>
              </a:rPr>
              <a:t> colonialista che pretende di tenere uniti popoli al di là di ogni colore</a:t>
            </a:r>
            <a:endParaRPr lang="it-IT" sz="2200">
              <a:solidFill>
                <a:schemeClr val="tx2"/>
              </a:solidFill>
              <a:latin typeface="+mn-lt"/>
              <a:cs typeface="+mn-cs"/>
            </a:endParaRPr>
          </a:p>
        </p:txBody>
      </p:sp>
      <p:sp>
        <p:nvSpPr>
          <p:cNvPr id="6" name="Segnaposto piè di pagina 5">
            <a:extLst>
              <a:ext uri="{FF2B5EF4-FFF2-40B4-BE49-F238E27FC236}">
                <a16:creationId xmlns:a16="http://schemas.microsoft.com/office/drawing/2014/main" id="{8DA65214-1059-4F2C-B2B1-344937C47C1B}"/>
              </a:ext>
            </a:extLst>
          </p:cNvPr>
          <p:cNvSpPr>
            <a:spLocks noGrp="1"/>
          </p:cNvSpPr>
          <p:nvPr>
            <p:ph type="ftr" sz="quarter" idx="11"/>
          </p:nvPr>
        </p:nvSpPr>
        <p:spPr>
          <a:xfrm>
            <a:off x="3124200" y="76200"/>
            <a:ext cx="3352800" cy="288925"/>
          </a:xfrm>
        </p:spPr>
        <p:txBody>
          <a:bodyPr vert="horz">
            <a:normAutofit/>
          </a:bodyPr>
          <a:lstStyle/>
          <a:p>
            <a:pPr>
              <a:spcAft>
                <a:spcPts val="600"/>
              </a:spcAft>
              <a:defRPr/>
            </a:pPr>
            <a:r>
              <a:rPr kumimoji="0" lang="it-IT" kern="1200">
                <a:latin typeface="+mn-lt"/>
                <a:ea typeface="+mn-ea"/>
                <a:cs typeface="+mn-cs"/>
              </a:rPr>
              <a:t>Sociologia delle culture 2020-21 - SSS</a:t>
            </a:r>
          </a:p>
        </p:txBody>
      </p:sp>
      <p:sp>
        <p:nvSpPr>
          <p:cNvPr id="7" name="Segnaposto numero diapositiva 6">
            <a:extLst>
              <a:ext uri="{FF2B5EF4-FFF2-40B4-BE49-F238E27FC236}">
                <a16:creationId xmlns:a16="http://schemas.microsoft.com/office/drawing/2014/main" id="{31CBECBD-514D-4952-B1EF-F8BAC5BBB9BF}"/>
              </a:ext>
            </a:extLst>
          </p:cNvPr>
          <p:cNvSpPr>
            <a:spLocks noGrp="1"/>
          </p:cNvSpPr>
          <p:nvPr>
            <p:ph type="sldNum" sz="quarter" idx="12"/>
          </p:nvPr>
        </p:nvSpPr>
        <p:spPr>
          <a:xfrm>
            <a:off x="8229600" y="6477000"/>
            <a:ext cx="762000" cy="244475"/>
          </a:xfrm>
        </p:spPr>
        <p:txBody>
          <a:bodyPr vert="horz" wrap="square" lIns="91440" tIns="45720" rIns="91440" bIns="45720" numCol="1" anchor="t" anchorCtr="0" compatLnSpc="1">
            <a:prstTxWarp prst="textNoShape">
              <a:avLst/>
            </a:prstTxWarp>
            <a:normAutofit/>
          </a:bodyPr>
          <a:lstStyle/>
          <a:p>
            <a:pPr>
              <a:lnSpc>
                <a:spcPct val="90000"/>
              </a:lnSpc>
              <a:spcAft>
                <a:spcPts val="600"/>
              </a:spcAft>
            </a:pPr>
            <a:fld id="{66AD0E4F-4095-4506-873E-5CFE0A94B2F6}" type="slidenum">
              <a:rPr lang="it-IT" altLang="it-IT" sz="1100" kern="1200">
                <a:latin typeface="Franklin Gothic Book" panose="020B0503020102020204" pitchFamily="34" charset="0"/>
                <a:ea typeface="+mn-ea"/>
                <a:cs typeface="Arial" panose="020B0604020202020204" pitchFamily="34" charset="0"/>
              </a:rPr>
              <a:pPr>
                <a:lnSpc>
                  <a:spcPct val="90000"/>
                </a:lnSpc>
                <a:spcAft>
                  <a:spcPts val="600"/>
                </a:spcAft>
              </a:pPr>
              <a:t>4</a:t>
            </a:fld>
            <a:endParaRPr lang="it-IT" altLang="it-IT" sz="1100" kern="1200">
              <a:latin typeface="Franklin Gothic Book" panose="020B0503020102020204" pitchFamily="34" charset="0"/>
              <a:ea typeface="+mn-ea"/>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2742ED-1BD9-4576-8839-A56352841E6B}"/>
              </a:ext>
            </a:extLst>
          </p:cNvPr>
          <p:cNvSpPr>
            <a:spLocks noGrp="1"/>
          </p:cNvSpPr>
          <p:nvPr>
            <p:ph type="title"/>
          </p:nvPr>
        </p:nvSpPr>
        <p:spPr>
          <a:xfrm>
            <a:off x="301752" y="457200"/>
            <a:ext cx="8686800" cy="841248"/>
          </a:xfrm>
        </p:spPr>
        <p:txBody>
          <a:bodyPr anchor="ctr">
            <a:normAutofit/>
          </a:bodyPr>
          <a:lstStyle/>
          <a:p>
            <a:pPr fontAlgn="auto">
              <a:spcAft>
                <a:spcPts val="0"/>
              </a:spcAft>
              <a:defRPr/>
            </a:pPr>
            <a:r>
              <a:rPr lang="it-IT" dirty="0" err="1"/>
              <a:t>Mythologies</a:t>
            </a:r>
            <a:r>
              <a:rPr lang="it-IT" dirty="0"/>
              <a:t>: Tour de France (</a:t>
            </a:r>
            <a:r>
              <a:rPr lang="it-IT" dirty="0" err="1"/>
              <a:t>gaul</a:t>
            </a:r>
            <a:r>
              <a:rPr lang="it-IT" dirty="0"/>
              <a:t>)</a:t>
            </a:r>
          </a:p>
        </p:txBody>
      </p:sp>
      <p:sp>
        <p:nvSpPr>
          <p:cNvPr id="14341" name="Content Placeholder 2">
            <a:extLst>
              <a:ext uri="{FF2B5EF4-FFF2-40B4-BE49-F238E27FC236}">
                <a16:creationId xmlns:a16="http://schemas.microsoft.com/office/drawing/2014/main" id="{DC6A9D61-819B-44B9-A2E2-3B502DD0CB56}"/>
              </a:ext>
            </a:extLst>
          </p:cNvPr>
          <p:cNvSpPr>
            <a:spLocks noGrp="1"/>
          </p:cNvSpPr>
          <p:nvPr>
            <p:ph sz="half" idx="1"/>
          </p:nvPr>
        </p:nvSpPr>
        <p:spPr>
          <a:xfrm>
            <a:off x="304800" y="1600200"/>
            <a:ext cx="4191000" cy="4724400"/>
          </a:xfrm>
        </p:spPr>
        <p:txBody>
          <a:bodyPr/>
          <a:lstStyle/>
          <a:p>
            <a:endParaRPr lang="en-US"/>
          </a:p>
        </p:txBody>
      </p:sp>
      <p:pic>
        <p:nvPicPr>
          <p:cNvPr id="14339" name="Segnaposto contenuto 3" descr="gaul_chartreuse.jpe">
            <a:extLst>
              <a:ext uri="{FF2B5EF4-FFF2-40B4-BE49-F238E27FC236}">
                <a16:creationId xmlns:a16="http://schemas.microsoft.com/office/drawing/2014/main" id="{F271EED3-1FAC-483A-B29D-4660E79F122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3625" r="1" b="14603"/>
          <a:stretch/>
        </p:blipFill>
        <p:spPr>
          <a:xfrm>
            <a:off x="4648200" y="1600200"/>
            <a:ext cx="4343400" cy="4724400"/>
          </a:xfrm>
          <a:noFill/>
        </p:spPr>
      </p:pic>
      <p:sp>
        <p:nvSpPr>
          <p:cNvPr id="3" name="Segnaposto piè di pagina 2">
            <a:extLst>
              <a:ext uri="{FF2B5EF4-FFF2-40B4-BE49-F238E27FC236}">
                <a16:creationId xmlns:a16="http://schemas.microsoft.com/office/drawing/2014/main" id="{FDE4FB0A-BDEE-4002-96C2-1C74B240F87C}"/>
              </a:ext>
            </a:extLst>
          </p:cNvPr>
          <p:cNvSpPr>
            <a:spLocks noGrp="1"/>
          </p:cNvSpPr>
          <p:nvPr>
            <p:ph type="ftr" sz="quarter" idx="11"/>
          </p:nvPr>
        </p:nvSpPr>
        <p:spPr>
          <a:xfrm>
            <a:off x="3124200" y="76200"/>
            <a:ext cx="3352800" cy="288925"/>
          </a:xfrm>
        </p:spPr>
        <p:txBody>
          <a:bodyPr>
            <a:normAutofit/>
          </a:bodyPr>
          <a:lstStyle/>
          <a:p>
            <a:pPr>
              <a:spcAft>
                <a:spcPts val="600"/>
              </a:spcAft>
              <a:defRPr/>
            </a:pPr>
            <a:r>
              <a:rPr lang="it-IT"/>
              <a:t>Sociologia delle culture 2020-21 - SSS</a:t>
            </a:r>
          </a:p>
        </p:txBody>
      </p:sp>
      <p:sp>
        <p:nvSpPr>
          <p:cNvPr id="4" name="Segnaposto numero diapositiva 3">
            <a:extLst>
              <a:ext uri="{FF2B5EF4-FFF2-40B4-BE49-F238E27FC236}">
                <a16:creationId xmlns:a16="http://schemas.microsoft.com/office/drawing/2014/main" id="{3843B35D-A03F-449D-8BF9-33920DE08495}"/>
              </a:ext>
            </a:extLst>
          </p:cNvPr>
          <p:cNvSpPr>
            <a:spLocks noGrp="1"/>
          </p:cNvSpPr>
          <p:nvPr>
            <p:ph type="sldNum" sz="quarter" idx="12"/>
          </p:nvPr>
        </p:nvSpPr>
        <p:spPr>
          <a:xfrm>
            <a:off x="8229600" y="6477000"/>
            <a:ext cx="762000" cy="244475"/>
          </a:xfrm>
        </p:spPr>
        <p:txBody>
          <a:bodyPr wrap="square" anchor="t">
            <a:normAutofit/>
          </a:bodyPr>
          <a:lstStyle/>
          <a:p>
            <a:pPr>
              <a:lnSpc>
                <a:spcPct val="90000"/>
              </a:lnSpc>
              <a:spcAft>
                <a:spcPts val="600"/>
              </a:spcAft>
            </a:pPr>
            <a:fld id="{66AD0E4F-4095-4506-873E-5CFE0A94B2F6}" type="slidenum">
              <a:rPr lang="it-IT" altLang="it-IT" sz="1100" smtClean="0"/>
              <a:pPr>
                <a:lnSpc>
                  <a:spcPct val="90000"/>
                </a:lnSpc>
                <a:spcAft>
                  <a:spcPts val="600"/>
                </a:spcAft>
              </a:pPr>
              <a:t>5</a:t>
            </a:fld>
            <a:endParaRPr lang="it-IT" altLang="it-IT"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6CC809-ECDF-4BB4-9BB7-0D3714B3E686}"/>
              </a:ext>
            </a:extLst>
          </p:cNvPr>
          <p:cNvSpPr>
            <a:spLocks noGrp="1"/>
          </p:cNvSpPr>
          <p:nvPr>
            <p:ph type="title"/>
          </p:nvPr>
        </p:nvSpPr>
        <p:spPr/>
        <p:txBody>
          <a:bodyPr/>
          <a:lstStyle/>
          <a:p>
            <a:pPr fontAlgn="auto">
              <a:spcAft>
                <a:spcPts val="0"/>
              </a:spcAft>
              <a:defRPr/>
            </a:pPr>
            <a:r>
              <a:rPr lang="it-IT" dirty="0"/>
              <a:t>Greta garbo</a:t>
            </a:r>
          </a:p>
        </p:txBody>
      </p:sp>
      <p:pic>
        <p:nvPicPr>
          <p:cNvPr id="15363" name="Segnaposto contenuto 3" descr="garbo.jpg">
            <a:extLst>
              <a:ext uri="{FF2B5EF4-FFF2-40B4-BE49-F238E27FC236}">
                <a16:creationId xmlns:a16="http://schemas.microsoft.com/office/drawing/2014/main" id="{89E7E5AF-F4D5-4441-BFD8-9A3218F5C8F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86088" y="1554163"/>
            <a:ext cx="3324225" cy="4525962"/>
          </a:xfrm>
        </p:spPr>
      </p:pic>
      <p:sp>
        <p:nvSpPr>
          <p:cNvPr id="3" name="Segnaposto piè di pagina 2">
            <a:extLst>
              <a:ext uri="{FF2B5EF4-FFF2-40B4-BE49-F238E27FC236}">
                <a16:creationId xmlns:a16="http://schemas.microsoft.com/office/drawing/2014/main" id="{3D433F35-BC28-4A0C-871D-F0C00CACB0E4}"/>
              </a:ext>
            </a:extLst>
          </p:cNvPr>
          <p:cNvSpPr>
            <a:spLocks noGrp="1"/>
          </p:cNvSpPr>
          <p:nvPr>
            <p:ph type="ftr" sz="quarter" idx="11"/>
          </p:nvPr>
        </p:nvSpPr>
        <p:spPr/>
        <p:txBody>
          <a:bodyPr/>
          <a:lstStyle/>
          <a:p>
            <a:pPr>
              <a:defRPr/>
            </a:pPr>
            <a:r>
              <a:rPr lang="it-IT"/>
              <a:t>Sociologia delle culture 2020-21 - SSS</a:t>
            </a:r>
          </a:p>
        </p:txBody>
      </p:sp>
      <p:sp>
        <p:nvSpPr>
          <p:cNvPr id="4" name="Segnaposto numero diapositiva 3">
            <a:extLst>
              <a:ext uri="{FF2B5EF4-FFF2-40B4-BE49-F238E27FC236}">
                <a16:creationId xmlns:a16="http://schemas.microsoft.com/office/drawing/2014/main" id="{7CFF93F6-F8C3-462C-8A98-599458819724}"/>
              </a:ext>
            </a:extLst>
          </p:cNvPr>
          <p:cNvSpPr>
            <a:spLocks noGrp="1"/>
          </p:cNvSpPr>
          <p:nvPr>
            <p:ph type="sldNum" sz="quarter" idx="12"/>
          </p:nvPr>
        </p:nvSpPr>
        <p:spPr/>
        <p:txBody>
          <a:bodyPr/>
          <a:lstStyle/>
          <a:p>
            <a:fld id="{66AD0E4F-4095-4506-873E-5CFE0A94B2F6}" type="slidenum">
              <a:rPr lang="it-IT" altLang="it-IT" smtClean="0"/>
              <a:pPr/>
              <a:t>6</a:t>
            </a:fld>
            <a:endParaRPr lang="it-IT" alt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675FD6C-4217-480A-B7D6-DBE1BE9ABDE0}"/>
              </a:ext>
            </a:extLst>
          </p:cNvPr>
          <p:cNvSpPr>
            <a:spLocks noGrp="1"/>
          </p:cNvSpPr>
          <p:nvPr>
            <p:ph type="title"/>
          </p:nvPr>
        </p:nvSpPr>
        <p:spPr>
          <a:xfrm>
            <a:off x="304800" y="457200"/>
            <a:ext cx="8686800" cy="838200"/>
          </a:xfrm>
        </p:spPr>
        <p:txBody>
          <a:bodyPr anchor="ctr">
            <a:normAutofit/>
          </a:bodyPr>
          <a:lstStyle/>
          <a:p>
            <a:pPr fontAlgn="auto">
              <a:spcAft>
                <a:spcPts val="0"/>
              </a:spcAft>
              <a:defRPr/>
            </a:pPr>
            <a:r>
              <a:rPr lang="it-IT" dirty="0"/>
              <a:t>Citroen ds</a:t>
            </a:r>
          </a:p>
        </p:txBody>
      </p:sp>
      <p:pic>
        <p:nvPicPr>
          <p:cNvPr id="16386" name="Picture 2" descr="C:\Patrizia\nuovo\ds2.jpg">
            <a:extLst>
              <a:ext uri="{FF2B5EF4-FFF2-40B4-BE49-F238E27FC236}">
                <a16:creationId xmlns:a16="http://schemas.microsoft.com/office/drawing/2014/main" id="{BCF2E61A-E110-4EFA-A68D-6C653FB962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83" b="13048"/>
          <a:stretch/>
        </p:blipFill>
        <p:spPr bwMode="auto">
          <a:xfrm>
            <a:off x="304800" y="1554163"/>
            <a:ext cx="8686800" cy="4525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a:extLst>
              <a:ext uri="{FF2B5EF4-FFF2-40B4-BE49-F238E27FC236}">
                <a16:creationId xmlns:a16="http://schemas.microsoft.com/office/drawing/2014/main" id="{9D98593F-9599-4A43-88AA-7DD2EFD1A051}"/>
              </a:ext>
            </a:extLst>
          </p:cNvPr>
          <p:cNvSpPr>
            <a:spLocks noGrp="1"/>
          </p:cNvSpPr>
          <p:nvPr>
            <p:ph type="ftr" sz="quarter" idx="11"/>
          </p:nvPr>
        </p:nvSpPr>
        <p:spPr>
          <a:xfrm>
            <a:off x="3581400" y="76200"/>
            <a:ext cx="2895600" cy="288925"/>
          </a:xfrm>
        </p:spPr>
        <p:txBody>
          <a:bodyPr>
            <a:normAutofit/>
          </a:bodyPr>
          <a:lstStyle/>
          <a:p>
            <a:pPr>
              <a:spcAft>
                <a:spcPts val="600"/>
              </a:spcAft>
              <a:defRPr/>
            </a:pPr>
            <a:r>
              <a:rPr lang="it-IT"/>
              <a:t>Sociologia delle culture 2020-21 - SSS</a:t>
            </a:r>
          </a:p>
        </p:txBody>
      </p:sp>
      <p:sp>
        <p:nvSpPr>
          <p:cNvPr id="4" name="Segnaposto numero diapositiva 3">
            <a:extLst>
              <a:ext uri="{FF2B5EF4-FFF2-40B4-BE49-F238E27FC236}">
                <a16:creationId xmlns:a16="http://schemas.microsoft.com/office/drawing/2014/main" id="{35918711-355B-4BE7-A29F-C3CEF5C18066}"/>
              </a:ext>
            </a:extLst>
          </p:cNvPr>
          <p:cNvSpPr>
            <a:spLocks noGrp="1"/>
          </p:cNvSpPr>
          <p:nvPr>
            <p:ph type="sldNum" sz="quarter" idx="12"/>
          </p:nvPr>
        </p:nvSpPr>
        <p:spPr>
          <a:xfrm>
            <a:off x="8229600" y="6473825"/>
            <a:ext cx="758825" cy="247650"/>
          </a:xfrm>
        </p:spPr>
        <p:txBody>
          <a:bodyPr wrap="square" anchor="t">
            <a:normAutofit/>
          </a:bodyPr>
          <a:lstStyle/>
          <a:p>
            <a:pPr>
              <a:lnSpc>
                <a:spcPct val="90000"/>
              </a:lnSpc>
              <a:spcAft>
                <a:spcPts val="600"/>
              </a:spcAft>
            </a:pPr>
            <a:fld id="{66AD0E4F-4095-4506-873E-5CFE0A94B2F6}" type="slidenum">
              <a:rPr lang="it-IT" altLang="it-IT" sz="1100" smtClean="0"/>
              <a:pPr>
                <a:lnSpc>
                  <a:spcPct val="90000"/>
                </a:lnSpc>
                <a:spcAft>
                  <a:spcPts val="600"/>
                </a:spcAft>
              </a:pPr>
              <a:t>7</a:t>
            </a:fld>
            <a:endParaRPr lang="it-IT" altLang="it-IT" sz="11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8C7128-BDA0-492B-90AA-1A851E6CCB56}"/>
              </a:ext>
            </a:extLst>
          </p:cNvPr>
          <p:cNvSpPr>
            <a:spLocks noGrp="1"/>
          </p:cNvSpPr>
          <p:nvPr>
            <p:ph type="title"/>
          </p:nvPr>
        </p:nvSpPr>
        <p:spPr>
          <a:xfrm>
            <a:off x="304800" y="457200"/>
            <a:ext cx="8686800" cy="838200"/>
          </a:xfrm>
        </p:spPr>
        <p:txBody>
          <a:bodyPr anchor="ctr">
            <a:normAutofit/>
          </a:bodyPr>
          <a:lstStyle/>
          <a:p>
            <a:r>
              <a:rPr lang="it-IT" dirty="0"/>
              <a:t>Quali sono i miti per Barthes?</a:t>
            </a:r>
          </a:p>
        </p:txBody>
      </p:sp>
      <p:sp>
        <p:nvSpPr>
          <p:cNvPr id="3" name="Segnaposto contenuto 2">
            <a:extLst>
              <a:ext uri="{FF2B5EF4-FFF2-40B4-BE49-F238E27FC236}">
                <a16:creationId xmlns:a16="http://schemas.microsoft.com/office/drawing/2014/main" id="{2D2F76E5-347D-4BB7-83DE-A83B5DB7F658}"/>
              </a:ext>
            </a:extLst>
          </p:cNvPr>
          <p:cNvSpPr>
            <a:spLocks noGrp="1"/>
          </p:cNvSpPr>
          <p:nvPr>
            <p:ph idx="1"/>
          </p:nvPr>
        </p:nvSpPr>
        <p:spPr>
          <a:xfrm>
            <a:off x="304800" y="1554163"/>
            <a:ext cx="8686800" cy="4525962"/>
          </a:xfrm>
        </p:spPr>
        <p:txBody>
          <a:bodyPr wrap="square" anchor="t">
            <a:normAutofit/>
          </a:bodyPr>
          <a:lstStyle/>
          <a:p>
            <a:pPr>
              <a:lnSpc>
                <a:spcPct val="90000"/>
              </a:lnSpc>
            </a:pPr>
            <a:r>
              <a:rPr lang="it-IT" sz="2500">
                <a:effectLst/>
              </a:rPr>
              <a:t>Un mito non è un oggetto, ma un oggetto che si converte in linguaggio. </a:t>
            </a:r>
          </a:p>
          <a:p>
            <a:pPr>
              <a:lnSpc>
                <a:spcPct val="90000"/>
              </a:lnSpc>
            </a:pPr>
            <a:r>
              <a:rPr lang="it-IT" sz="2500">
                <a:effectLst/>
              </a:rPr>
              <a:t>Un indumento, un materiale – la plastica! –, un’automobile – la </a:t>
            </a:r>
            <a:r>
              <a:rPr lang="it-IT" sz="2500" err="1">
                <a:effectLst/>
              </a:rPr>
              <a:t>Déesse</a:t>
            </a:r>
            <a:r>
              <a:rPr lang="it-IT" sz="2500">
                <a:effectLst/>
              </a:rPr>
              <a:t> Citroën, dea sublime della </a:t>
            </a:r>
            <a:r>
              <a:rPr lang="it-IT" sz="2500" i="1">
                <a:effectLst/>
              </a:rPr>
              <a:t>middle class</a:t>
            </a:r>
            <a:r>
              <a:rPr lang="it-IT" sz="2500">
                <a:effectLst/>
              </a:rPr>
              <a:t> di metà Novecento ispirata di </a:t>
            </a:r>
            <a:r>
              <a:rPr lang="it-IT" sz="2500" err="1">
                <a:effectLst/>
              </a:rPr>
              <a:t>francità</a:t>
            </a:r>
            <a:r>
              <a:rPr lang="it-IT" sz="2500">
                <a:effectLst/>
              </a:rPr>
              <a:t>, o la 2CV, aggeggio del tutto comune. </a:t>
            </a:r>
          </a:p>
          <a:p>
            <a:pPr>
              <a:lnSpc>
                <a:spcPct val="90000"/>
              </a:lnSpc>
            </a:pPr>
            <a:r>
              <a:rPr lang="it-IT" sz="2500">
                <a:effectLst/>
              </a:rPr>
              <a:t>Un volto – la Garbo, o forse era un soldato negro che saluta il tricolore su </a:t>
            </a:r>
            <a:r>
              <a:rPr lang="it-IT" sz="2500" i="1">
                <a:effectLst/>
              </a:rPr>
              <a:t>Paris Match</a:t>
            </a:r>
            <a:r>
              <a:rPr lang="it-IT" sz="2500">
                <a:effectLst/>
              </a:rPr>
              <a:t>?, retorica della </a:t>
            </a:r>
            <a:r>
              <a:rPr lang="it-IT" sz="2500" i="1">
                <a:effectLst/>
              </a:rPr>
              <a:t>grandeur</a:t>
            </a:r>
            <a:r>
              <a:rPr lang="it-IT" sz="2500">
                <a:effectLst/>
              </a:rPr>
              <a:t> colonialista della Francia poco prima della rivoluzione algerina, che tiene uniti popoli al di là di ogni colore. </a:t>
            </a:r>
          </a:p>
          <a:p>
            <a:pPr>
              <a:lnSpc>
                <a:spcPct val="90000"/>
              </a:lnSpc>
            </a:pPr>
            <a:r>
              <a:rPr lang="it-IT" sz="2500">
                <a:effectLst/>
              </a:rPr>
              <a:t>Un gesto – lo strip-tease -, un’epopea – il Tour de France... </a:t>
            </a:r>
          </a:p>
          <a:p>
            <a:pPr>
              <a:lnSpc>
                <a:spcPct val="90000"/>
              </a:lnSpc>
            </a:pPr>
            <a:endParaRPr lang="it-IT" sz="2500"/>
          </a:p>
        </p:txBody>
      </p:sp>
      <p:sp>
        <p:nvSpPr>
          <p:cNvPr id="4" name="Segnaposto piè di pagina 3">
            <a:extLst>
              <a:ext uri="{FF2B5EF4-FFF2-40B4-BE49-F238E27FC236}">
                <a16:creationId xmlns:a16="http://schemas.microsoft.com/office/drawing/2014/main" id="{0167DFC3-0C54-47FF-9D9A-44C0FD97D856}"/>
              </a:ext>
            </a:extLst>
          </p:cNvPr>
          <p:cNvSpPr>
            <a:spLocks noGrp="1"/>
          </p:cNvSpPr>
          <p:nvPr>
            <p:ph type="ftr" sz="quarter" idx="11"/>
          </p:nvPr>
        </p:nvSpPr>
        <p:spPr>
          <a:xfrm>
            <a:off x="3581400" y="76200"/>
            <a:ext cx="2895600" cy="288925"/>
          </a:xfrm>
        </p:spPr>
        <p:txBody>
          <a:bodyPr>
            <a:normAutofit/>
          </a:bodyPr>
          <a:lstStyle/>
          <a:p>
            <a:pPr>
              <a:spcAft>
                <a:spcPts val="600"/>
              </a:spcAft>
              <a:defRPr/>
            </a:pPr>
            <a:r>
              <a:rPr lang="it-IT"/>
              <a:t>Sociologia delle culture 2020-21 - SSS</a:t>
            </a:r>
          </a:p>
        </p:txBody>
      </p:sp>
      <p:sp>
        <p:nvSpPr>
          <p:cNvPr id="5" name="Segnaposto numero diapositiva 4">
            <a:extLst>
              <a:ext uri="{FF2B5EF4-FFF2-40B4-BE49-F238E27FC236}">
                <a16:creationId xmlns:a16="http://schemas.microsoft.com/office/drawing/2014/main" id="{3A19340C-3192-49B1-98AF-80ECD18904F7}"/>
              </a:ext>
            </a:extLst>
          </p:cNvPr>
          <p:cNvSpPr>
            <a:spLocks noGrp="1"/>
          </p:cNvSpPr>
          <p:nvPr>
            <p:ph type="sldNum" sz="quarter" idx="12"/>
          </p:nvPr>
        </p:nvSpPr>
        <p:spPr>
          <a:xfrm>
            <a:off x="8229600" y="6473825"/>
            <a:ext cx="758825" cy="247650"/>
          </a:xfrm>
        </p:spPr>
        <p:txBody>
          <a:bodyPr wrap="square" anchor="t">
            <a:normAutofit/>
          </a:bodyPr>
          <a:lstStyle/>
          <a:p>
            <a:pPr>
              <a:lnSpc>
                <a:spcPct val="90000"/>
              </a:lnSpc>
              <a:spcAft>
                <a:spcPts val="600"/>
              </a:spcAft>
            </a:pPr>
            <a:fld id="{66AD0E4F-4095-4506-873E-5CFE0A94B2F6}" type="slidenum">
              <a:rPr lang="it-IT" altLang="it-IT" sz="1100" smtClean="0"/>
              <a:pPr>
                <a:lnSpc>
                  <a:spcPct val="90000"/>
                </a:lnSpc>
                <a:spcAft>
                  <a:spcPts val="600"/>
                </a:spcAft>
              </a:pPr>
              <a:t>8</a:t>
            </a:fld>
            <a:endParaRPr lang="it-IT" altLang="it-IT" sz="1100"/>
          </a:p>
        </p:txBody>
      </p:sp>
    </p:spTree>
    <p:extLst>
      <p:ext uri="{BB962C8B-B14F-4D97-AF65-F5344CB8AC3E}">
        <p14:creationId xmlns:p14="http://schemas.microsoft.com/office/powerpoint/2010/main" val="209405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8B5379-4D14-48BE-B7EA-E51CF49B7BE3}"/>
              </a:ext>
            </a:extLst>
          </p:cNvPr>
          <p:cNvSpPr>
            <a:spLocks noGrp="1"/>
          </p:cNvSpPr>
          <p:nvPr>
            <p:ph type="title"/>
          </p:nvPr>
        </p:nvSpPr>
        <p:spPr/>
        <p:txBody>
          <a:bodyPr/>
          <a:lstStyle/>
          <a:p>
            <a:pPr fontAlgn="auto">
              <a:spcAft>
                <a:spcPts val="0"/>
              </a:spcAft>
              <a:defRPr/>
            </a:pPr>
            <a:r>
              <a:rPr lang="it-IT" dirty="0"/>
              <a:t>Mito e linguaggio</a:t>
            </a:r>
          </a:p>
        </p:txBody>
      </p:sp>
      <p:sp>
        <p:nvSpPr>
          <p:cNvPr id="3" name="Segnaposto contenuto 2">
            <a:extLst>
              <a:ext uri="{FF2B5EF4-FFF2-40B4-BE49-F238E27FC236}">
                <a16:creationId xmlns:a16="http://schemas.microsoft.com/office/drawing/2014/main" id="{F834F93E-C806-4C0B-9A54-14489EF1FE2B}"/>
              </a:ext>
            </a:extLst>
          </p:cNvPr>
          <p:cNvSpPr>
            <a:spLocks noGrp="1"/>
          </p:cNvSpPr>
          <p:nvPr>
            <p:ph idx="1"/>
          </p:nvPr>
        </p:nvSpPr>
        <p:spPr/>
        <p:txBody>
          <a:bodyPr>
            <a:normAutofit/>
          </a:bodyPr>
          <a:lstStyle/>
          <a:p>
            <a:pPr indent="180340" algn="just"/>
            <a:r>
              <a:rPr lang="it-IT" sz="2000" dirty="0">
                <a:effectLst/>
                <a:latin typeface="Times New Roman" panose="02020603050405020304" pitchFamily="18" charset="0"/>
                <a:ea typeface="Times New Roman" panose="02020603050405020304" pitchFamily="18" charset="0"/>
              </a:rPr>
              <a:t>Un mito, se riconosciuto come tale, istruisce la critica ideologica del linguaggio della cosiddetta cultura di massa in quanto “linguaggio rubato”, trasformazione mistificante del culturale in naturale, della cultura piccolo-borghese in natura universale. </a:t>
            </a:r>
          </a:p>
          <a:p>
            <a:pPr indent="180340" algn="just"/>
            <a:r>
              <a:rPr lang="it-IT" sz="2000" dirty="0">
                <a:effectLst/>
                <a:latin typeface="Times New Roman" panose="02020603050405020304" pitchFamily="18" charset="0"/>
                <a:ea typeface="Times New Roman" panose="02020603050405020304" pitchFamily="18" charset="0"/>
              </a:rPr>
              <a:t>Ma un mito è allo stesso tempo “parola”, cioè forma, sistema di significazione, ciò che subisce le leggi di un discorso. </a:t>
            </a:r>
          </a:p>
          <a:p>
            <a:pPr fontAlgn="auto">
              <a:spcAft>
                <a:spcPts val="0"/>
              </a:spcAft>
              <a:buFont typeface="Wingdings 2"/>
              <a:buChar char=""/>
              <a:defRPr/>
            </a:pPr>
            <a:endParaRPr lang="it-IT" dirty="0"/>
          </a:p>
        </p:txBody>
      </p:sp>
      <p:sp>
        <p:nvSpPr>
          <p:cNvPr id="4" name="Segnaposto piè di pagina 3">
            <a:extLst>
              <a:ext uri="{FF2B5EF4-FFF2-40B4-BE49-F238E27FC236}">
                <a16:creationId xmlns:a16="http://schemas.microsoft.com/office/drawing/2014/main" id="{C0155F48-C8F4-45A0-BAEA-17668C107B79}"/>
              </a:ext>
            </a:extLst>
          </p:cNvPr>
          <p:cNvSpPr>
            <a:spLocks noGrp="1"/>
          </p:cNvSpPr>
          <p:nvPr>
            <p:ph type="ftr" sz="quarter" idx="11"/>
          </p:nvPr>
        </p:nvSpPr>
        <p:spPr/>
        <p:txBody>
          <a:bodyPr/>
          <a:lstStyle/>
          <a:p>
            <a:pPr>
              <a:defRPr/>
            </a:pPr>
            <a:r>
              <a:rPr lang="it-IT"/>
              <a:t>Sociologia delle culture 2020-21 - SSS</a:t>
            </a:r>
          </a:p>
        </p:txBody>
      </p:sp>
      <p:sp>
        <p:nvSpPr>
          <p:cNvPr id="5" name="Segnaposto numero diapositiva 4">
            <a:extLst>
              <a:ext uri="{FF2B5EF4-FFF2-40B4-BE49-F238E27FC236}">
                <a16:creationId xmlns:a16="http://schemas.microsoft.com/office/drawing/2014/main" id="{776407EE-7EC2-49C1-9053-7A7C676B40EB}"/>
              </a:ext>
            </a:extLst>
          </p:cNvPr>
          <p:cNvSpPr>
            <a:spLocks noGrp="1"/>
          </p:cNvSpPr>
          <p:nvPr>
            <p:ph type="sldNum" sz="quarter" idx="12"/>
          </p:nvPr>
        </p:nvSpPr>
        <p:spPr/>
        <p:txBody>
          <a:bodyPr/>
          <a:lstStyle/>
          <a:p>
            <a:fld id="{66AD0E4F-4095-4506-873E-5CFE0A94B2F6}" type="slidenum">
              <a:rPr lang="it-IT" altLang="it-IT" smtClean="0"/>
              <a:pPr/>
              <a:t>9</a:t>
            </a:fld>
            <a:endParaRPr lang="it-IT" altLang="it-IT"/>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1</TotalTime>
  <Words>1314</Words>
  <Application>Microsoft Office PowerPoint</Application>
  <PresentationFormat>Presentazione su schermo (4:3)</PresentationFormat>
  <Paragraphs>101</Paragraphs>
  <Slides>24</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Arial</vt:lpstr>
      <vt:lpstr>Calibri</vt:lpstr>
      <vt:lpstr>Franklin Gothic Book</vt:lpstr>
      <vt:lpstr>Franklin Gothic Medium</vt:lpstr>
      <vt:lpstr>Times New Roman</vt:lpstr>
      <vt:lpstr>Wingdings 2</vt:lpstr>
      <vt:lpstr>Terra</vt:lpstr>
      <vt:lpstr>5. Roland Barthes </vt:lpstr>
      <vt:lpstr>Roland Barthes (1915-1980)</vt:lpstr>
      <vt:lpstr>Barthes e lo strutturalismo</vt:lpstr>
      <vt:lpstr>France-grandeur</vt:lpstr>
      <vt:lpstr>Mythologies: Tour de France (gaul)</vt:lpstr>
      <vt:lpstr>Greta garbo</vt:lpstr>
      <vt:lpstr>Citroen ds</vt:lpstr>
      <vt:lpstr>Quali sono i miti per Barthes?</vt:lpstr>
      <vt:lpstr>Mito e linguaggio</vt:lpstr>
      <vt:lpstr>Il mito è ambivalente</vt:lpstr>
      <vt:lpstr>Il sistema della moda (1967)</vt:lpstr>
      <vt:lpstr>Linguistica e semiologia</vt:lpstr>
      <vt:lpstr>Antonio gramsci (1891-1937)</vt:lpstr>
      <vt:lpstr>Miti e senso comune</vt:lpstr>
      <vt:lpstr>Ferruccio Rossi-landi (1921-1985) </vt:lpstr>
      <vt:lpstr>ideologia</vt:lpstr>
      <vt:lpstr>Hippies: “un caso di critica culturale”</vt:lpstr>
      <vt:lpstr>l’alimentazione collettiva in opposizione al pasto individuale</vt:lpstr>
      <vt:lpstr>il vagabondaggio in opposizione alla dimora fissa</vt:lpstr>
      <vt:lpstr>la scarsa pulizia in opposizione al mito americano dell’igiene</vt:lpstr>
      <vt:lpstr>la confusione dei tratti salienti di genere (capelli, abiti, gioielli) in opposizione alla demarcazione “naturale” dei sessi</vt:lpstr>
      <vt:lpstr>Costume hippie</vt:lpstr>
      <vt:lpstr>fantasia sfrenata (fiori ovunque, broccati, mantelli di tappezzeria)</vt:lpstr>
      <vt:lpstr>prestito indiscreto dei «costumi locali” (gellabe, tuniche indù, veli)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Roland Barthes </dc:title>
  <dc:creator>Patrizia Calefato</dc:creator>
  <cp:lastModifiedBy>Patrizia Calefato</cp:lastModifiedBy>
  <cp:revision>2</cp:revision>
  <dcterms:created xsi:type="dcterms:W3CDTF">2020-11-09T18:50:07Z</dcterms:created>
  <dcterms:modified xsi:type="dcterms:W3CDTF">2020-11-10T09:16:32Z</dcterms:modified>
</cp:coreProperties>
</file>