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256" r:id="rId2"/>
    <p:sldId id="268" r:id="rId3"/>
    <p:sldId id="315" r:id="rId4"/>
    <p:sldId id="289" r:id="rId5"/>
    <p:sldId id="314" r:id="rId6"/>
    <p:sldId id="290" r:id="rId7"/>
    <p:sldId id="291" r:id="rId8"/>
    <p:sldId id="292" r:id="rId9"/>
    <p:sldId id="257" r:id="rId10"/>
    <p:sldId id="258" r:id="rId11"/>
    <p:sldId id="293" r:id="rId12"/>
    <p:sldId id="260" r:id="rId13"/>
    <p:sldId id="262" r:id="rId14"/>
    <p:sldId id="294" r:id="rId15"/>
    <p:sldId id="296" r:id="rId16"/>
    <p:sldId id="311" r:id="rId17"/>
    <p:sldId id="312" r:id="rId18"/>
    <p:sldId id="286" r:id="rId19"/>
    <p:sldId id="288" r:id="rId20"/>
    <p:sldId id="313" r:id="rId21"/>
    <p:sldId id="316" r:id="rId22"/>
    <p:sldId id="308" r:id="rId23"/>
    <p:sldId id="306" r:id="rId24"/>
    <p:sldId id="310" r:id="rId25"/>
    <p:sldId id="307" r:id="rId26"/>
    <p:sldId id="309" r:id="rId27"/>
    <p:sldId id="317" r:id="rId28"/>
    <p:sldId id="304" r:id="rId29"/>
    <p:sldId id="267" r:id="rId30"/>
    <p:sldId id="265" r:id="rId31"/>
    <p:sldId id="266" r:id="rId32"/>
    <p:sldId id="336" r:id="rId33"/>
    <p:sldId id="334" r:id="rId34"/>
    <p:sldId id="319" r:id="rId35"/>
    <p:sldId id="318" r:id="rId36"/>
    <p:sldId id="335" r:id="rId37"/>
    <p:sldId id="29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D0ED6-C76F-4C53-9535-121025F702E7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88B97-3C10-4977-9066-56F37B852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07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Pio</a:t>
            </a:r>
            <a:r>
              <a:rPr lang="sv-SE" dirty="0"/>
              <a:t> Ricci (ca 1890) och Alexander Roslin, 1769 (Brukspatron med bror och svägerska)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0A02E-F762-7242-A4C8-8DA1D242C35D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651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Fashion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theorist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J.C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Flügel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phenonemon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“The </a:t>
            </a:r>
            <a:r>
              <a:rPr lang="sv-SE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</a:t>
            </a:r>
            <a:r>
              <a:rPr lang="sv-S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</a:t>
            </a:r>
            <a:r>
              <a:rPr lang="sv-S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Renunciation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a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took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1800's,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renouncing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fashion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consumption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claiming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to be “for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Bilden till höger är fr 1893. Dandyn som fenomen –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Brummell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0A02E-F762-7242-A4C8-8DA1D242C35D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1068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Lynn </a:t>
            </a:r>
            <a:r>
              <a:rPr lang="sv-SE" dirty="0" err="1"/>
              <a:t>KOester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D4D53-E759-3F41-A7D3-3650EF1D6D2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459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9BB0-3034-4AF9-AAD3-E9C898EE968D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4428-4013-4711-8419-5501CDD0B17A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981B-493B-4697-9BCE-E1CAC435A716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C896-24F6-4C9A-AD46-195890E8BF57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A13D-B99C-49D1-B911-84BAE312146E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7495C-6A43-4509-85F7-E12261F55E04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EBC1-3C34-4A51-B541-C1C8F66E73B7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3337-7B1C-4DF9-A837-B17F0A9353F8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867ED-A961-45FF-BE7A-696A73D5A984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822F-94BA-4C3C-8710-553B1C278B0C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7EE2-19FB-4572-9112-B9C94D52554B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7DF5-31F5-40D4-9FE2-7D667631E03F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73975-EC0D-408A-8211-CF4E560A5E4C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59138-4984-481B-A4B4-B0C4212DFFEE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1181-9A26-48A4-8A23-2B04CBC3ED9C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305-CA02-4BD7-99F3-5EFD603B1766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CE65436-6666-4DD7-B318-92A603D6AEC5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A4BB554-B0CB-4F00-BEA4-A382BB065242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1.jpe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ocodoucet.blogspot.com/2012/06/music-and-fashion-5-david-bowie.html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elvetgossip.it/2020/02/06/achille-lauro-copia-renato-zero-imita-il-trucco-e-i-vestiti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ransgriot.blogspot.com/2017/02/valentina-sampaio-is-vogue-paris-first.html" TargetMode="Externa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ustavothomastheatre.blogspot.com/2011/02/wim-wender-on-pina-video-interview-by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C6D8CB-31A2-43F3-9CF1-1161193086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4. Corpo, moda, </a:t>
            </a:r>
            <a:br>
              <a:rPr lang="it-IT" dirty="0"/>
            </a:br>
            <a:r>
              <a:rPr lang="it-IT" dirty="0"/>
              <a:t>identità di genere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3242B5-99A6-408C-A2B8-8B3D32384D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Patrizia Calefato (Università degli studi di Bari Aldo Moro) </a:t>
            </a:r>
          </a:p>
          <a:p>
            <a:r>
              <a:rPr lang="it-IT" dirty="0"/>
              <a:t>Louise Wallenberg (Università di Stoccolma)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659A06-FC6C-4110-B430-F88468B3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D3D769-4C38-4D1C-92EA-73F495D3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5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8DE6F-C7BA-4432-AD3F-0E45ACFA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L’uniforme maschile</a:t>
            </a:r>
          </a:p>
        </p:txBody>
      </p:sp>
      <p:pic>
        <p:nvPicPr>
          <p:cNvPr id="4098" name="Picture 4">
            <a:extLst>
              <a:ext uri="{FF2B5EF4-FFF2-40B4-BE49-F238E27FC236}">
                <a16:creationId xmlns:a16="http://schemas.microsoft.com/office/drawing/2014/main" id="{35B45A63-91C2-4D89-A555-7EDEF691CB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r="20701" b="1"/>
          <a:stretch/>
        </p:blipFill>
        <p:spPr bwMode="auto"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87FD1754-9FAB-4E95-BA44-88BAD1C04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418" y="609600"/>
            <a:ext cx="6223821" cy="3642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it-IT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Royal Hospital, Londra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4BDA6D8-BD04-4077-99C0-9D0D185B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834603"/>
            <a:ext cx="4001315" cy="5179695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89BA02F1-2364-426E-B51C-C3036B8F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FD6FC87-DAE6-4E73-9BDD-C1ED787993E1}" type="slidenum">
              <a:rPr lang="en-US" altLang="it-IT"/>
              <a:pPr defTabSz="914400">
                <a:spcAft>
                  <a:spcPts val="600"/>
                </a:spcAft>
              </a:pPr>
              <a:t>11</a:t>
            </a:fld>
            <a:endParaRPr lang="en-US" alt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66DC89E-9423-4714-9386-F54D7F1D8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885" y="274320"/>
            <a:ext cx="8698230" cy="822960"/>
          </a:xfrm>
        </p:spPr>
        <p:txBody>
          <a:bodyPr vert="horz" lIns="0" tIns="0" rIns="0" bIns="0" rtlCol="0" anchor="t">
            <a:normAutofit/>
          </a:bodyPr>
          <a:lstStyle/>
          <a:p>
            <a:pPr algn="l" eaLnBrk="1" hangingPunct="1">
              <a:lnSpc>
                <a:spcPct val="95000"/>
              </a:lnSpc>
            </a:pPr>
            <a:r>
              <a:rPr lang="en-US" altLang="it-IT" sz="3870">
                <a:solidFill>
                  <a:srgbClr val="FFFFFF"/>
                </a:solidFill>
                <a:latin typeface="Times" panose="02020603050405020304" pitchFamily="18" charset="0"/>
              </a:rPr>
              <a:t>La cravatta</a:t>
            </a:r>
          </a:p>
        </p:txBody>
      </p:sp>
      <p:pic>
        <p:nvPicPr>
          <p:cNvPr id="6147" name="Picture 5">
            <a:extLst>
              <a:ext uri="{FF2B5EF4-FFF2-40B4-BE49-F238E27FC236}">
                <a16:creationId xmlns:a16="http://schemas.microsoft.com/office/drawing/2014/main" id="{34AC0D08-885A-4C0F-88D8-1E4D989E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210312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>
            <a:extLst>
              <a:ext uri="{FF2B5EF4-FFF2-40B4-BE49-F238E27FC236}">
                <a16:creationId xmlns:a16="http://schemas.microsoft.com/office/drawing/2014/main" id="{0FA350F6-3F71-4678-B7E6-29ECE06D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60" y="2103120"/>
            <a:ext cx="1485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>
            <a:extLst>
              <a:ext uri="{FF2B5EF4-FFF2-40B4-BE49-F238E27FC236}">
                <a16:creationId xmlns:a16="http://schemas.microsoft.com/office/drawing/2014/main" id="{B1F745A0-21D9-4C5C-BAC6-AC537160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1005840"/>
            <a:ext cx="2788920" cy="10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it-IT" sz="2430">
                <a:solidFill>
                  <a:srgbClr val="FFFFFF"/>
                </a:solidFill>
                <a:latin typeface="Times" panose="02020603050405020304" pitchFamily="18" charset="0"/>
              </a:rPr>
              <a:t>Mercenario croato dell' esercito di Luigi XIV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>
            <a:extLst>
              <a:ext uri="{FF2B5EF4-FFF2-40B4-BE49-F238E27FC236}">
                <a16:creationId xmlns:a16="http://schemas.microsoft.com/office/drawing/2014/main" id="{C11D829F-0A7F-4F35-A36D-8CD094075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418" y="609600"/>
            <a:ext cx="6223821" cy="3642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it-IT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Giovani Dinka, Sudan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80DC480-2A40-43E1-B856-EC393778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045" y="620720"/>
            <a:ext cx="3925222" cy="560746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31D8CD74-2537-40DB-8A75-9DE6B88F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89A97FE-E050-49BF-9384-4DDB10F4B4D0}" type="slidenum">
              <a:rPr lang="en-US" altLang="it-IT" smtClean="0"/>
              <a:pPr defTabSz="914400">
                <a:spcAft>
                  <a:spcPts val="600"/>
                </a:spcAft>
              </a:pPr>
              <a:t>13</a:t>
            </a:fld>
            <a:endParaRPr lang="en-US" alt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CE8A947-2852-4976-9CA6-D156A0A4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18" y="609600"/>
            <a:ext cx="6223821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Thebe Magugu (South Africa), </a:t>
            </a:r>
            <a:r>
              <a:rPr lang="en-US" sz="3400" i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Prosopography Collection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,</a:t>
            </a:r>
            <a:r>
              <a:rPr lang="en-US" sz="3400" i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2019. Ispirata al romanzo di Chinua Achebe’s “Things Fall Apart”.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1DCC984-F0FB-4913-8982-60A80B11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2" y="6217920"/>
            <a:ext cx="7543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Sociologia delle culture 2020-21 - SSS</a:t>
            </a:r>
          </a:p>
        </p:txBody>
      </p:sp>
      <p:pic>
        <p:nvPicPr>
          <p:cNvPr id="13" name="Segnaposto contenuto 12" descr="Immagine che contiene persona, esterni, tenendo, donna&#10;&#10;Descrizione generata automaticamente">
            <a:extLst>
              <a:ext uri="{FF2B5EF4-FFF2-40B4-BE49-F238E27FC236}">
                <a16:creationId xmlns:a16="http://schemas.microsoft.com/office/drawing/2014/main" id="{D4156F71-C373-4D20-8296-9DC7FB398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999" y="923629"/>
            <a:ext cx="4001315" cy="500164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5941D09-E846-4D9D-BC96-FFD344C3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0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0F56144F-967A-4A5A-A7C3-79452465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716462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La </a:t>
            </a:r>
            <a:r>
              <a:rPr lang="en-US" sz="3200" dirty="0" err="1"/>
              <a:t>giacca</a:t>
            </a:r>
            <a:r>
              <a:rPr lang="en-US" sz="3200" dirty="0"/>
              <a:t> anni ‘80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068037F-8503-4E4F-ACF6-751204124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2666999"/>
            <a:ext cx="4716462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La “donna in </a:t>
            </a:r>
            <a:r>
              <a:rPr lang="en-US" dirty="0" err="1"/>
              <a:t>carriera</a:t>
            </a:r>
            <a:r>
              <a:rPr lang="en-US" dirty="0"/>
              <a:t>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8C8ED6-A932-44F5-83A5-5793DDA44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82811E-FB7E-4C44-8776-8FBD8D9AA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58732-4596-4018-974F-676F1F66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8DD5FCE3-D3FD-674C-9FE0-E1A2CFC8B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510" r="25663" b="-1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0D53EA6-32BA-7A41-9CFC-BAF69BB05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4839"/>
          <a:stretch/>
        </p:blipFill>
        <p:spPr>
          <a:xfrm>
            <a:off x="6256867" y="160867"/>
            <a:ext cx="3767328" cy="3747805"/>
          </a:xfrm>
          <a:custGeom>
            <a:avLst/>
            <a:gdLst/>
            <a:ahLst/>
            <a:cxnLst/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262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56985617-02B6-41FC-80E7-1EC6E7B90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2C4BB8-BE8A-4E47-8F62-B2AA46B7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0F0A55A-8520-3540-B193-6B0CB647D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03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BFFB3BC-5ADD-734E-8768-B00E444617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32" r="11717" b="1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83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A44F45F2-707C-48E1-8864-6B816A93B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314" y="195830"/>
            <a:ext cx="2932144" cy="3860771"/>
          </a:xfrm>
          <a:prstGeom prst="round2SameRect">
            <a:avLst>
              <a:gd name="adj1" fmla="val 4735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0F2F11-E2E3-9C46-8306-10BAD20E0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7" r="1" b="2118"/>
          <a:stretch/>
        </p:blipFill>
        <p:spPr>
          <a:xfrm>
            <a:off x="20" y="823196"/>
            <a:ext cx="3694156" cy="2606040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</p:spPr>
      </p:pic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490B787F-2030-4934-B211-B0A9DE4CB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157157" y="-1"/>
            <a:ext cx="4332545" cy="3130998"/>
          </a:xfrm>
          <a:prstGeom prst="round2SameRect">
            <a:avLst>
              <a:gd name="adj1" fmla="val 3211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4ADAAEF-0196-5A47-9256-A88C28D9B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0" r="859" b="-3"/>
          <a:stretch/>
        </p:blipFill>
        <p:spPr>
          <a:xfrm>
            <a:off x="4320893" y="1"/>
            <a:ext cx="4005072" cy="2962656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44B5604-A349-45D4-9330-F5D809E92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4770002"/>
            <a:ext cx="7264761" cy="1427851"/>
          </a:xfrm>
        </p:spPr>
        <p:txBody>
          <a:bodyPr anchor="t">
            <a:normAutofit/>
          </a:bodyPr>
          <a:lstStyle/>
          <a:p>
            <a:r>
              <a:rPr lang="en-US" sz="1800" dirty="0"/>
              <a:t>I </a:t>
            </a:r>
            <a:r>
              <a:rPr lang="en-US" sz="1800" dirty="0" err="1"/>
              <a:t>primi</a:t>
            </a:r>
            <a:r>
              <a:rPr lang="en-US" sz="1800" dirty="0"/>
              <a:t> </a:t>
            </a:r>
            <a:r>
              <a:rPr lang="en-US" sz="1800" dirty="0" err="1"/>
              <a:t>pantaloni</a:t>
            </a:r>
            <a:r>
              <a:rPr lang="en-US" sz="1800" dirty="0"/>
              <a:t> da donna: I “Bloomers”</a:t>
            </a: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797388D1-14F3-496A-A8D5-C753CA4B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57692" y="1480693"/>
            <a:ext cx="5054856" cy="3413760"/>
          </a:xfrm>
          <a:prstGeom prst="round2SameRect">
            <a:avLst>
              <a:gd name="adj1" fmla="val 3803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297DC8FB-92D4-8442-9432-21FC0CA4E8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0" r="2763" b="1"/>
          <a:stretch/>
        </p:blipFill>
        <p:spPr>
          <a:xfrm>
            <a:off x="8945880" y="823849"/>
            <a:ext cx="3246120" cy="4727448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168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5B02439-9D08-43C8-8620-E0212121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Uomini in raso e velluto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05A8EBB-65E5-9049-8540-2D27B03D8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54" r="-2" b="19113"/>
          <a:stretch/>
        </p:blipFill>
        <p:spPr>
          <a:xfrm>
            <a:off x="20" y="10"/>
            <a:ext cx="7574515" cy="427381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E104716-3D13-8841-9440-532FC75E8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02" b="17633"/>
          <a:stretch/>
        </p:blipFill>
        <p:spPr>
          <a:xfrm>
            <a:off x="7574535" y="10"/>
            <a:ext cx="4617465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4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10A1EB3-C927-4536-9880-11F77B7E0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003F69-D6BE-4589-A7F5-5E65CE04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511814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La </a:t>
            </a:r>
            <a:r>
              <a:rPr lang="en-US" sz="37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grande</a:t>
            </a:r>
            <a:r>
              <a:rPr lang="en-US" sz="3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7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rinuncia</a:t>
            </a:r>
            <a:r>
              <a:rPr lang="en-US" sz="3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37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maschile</a:t>
            </a:r>
            <a:r>
              <a:rPr lang="en-US" sz="3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(</a:t>
            </a:r>
            <a:r>
              <a:rPr lang="en-US" sz="37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Flügel</a:t>
            </a:r>
            <a:r>
              <a:rPr lang="en-US" sz="3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C67178-C15E-489D-8DDF-CB1BD419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1" y="547807"/>
            <a:ext cx="11085044" cy="381680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BEA23A1-29BE-E34E-A64F-1A56DACCEF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3" r="33170" b="-2"/>
          <a:stretch/>
        </p:blipFill>
        <p:spPr>
          <a:xfrm>
            <a:off x="700048" y="700337"/>
            <a:ext cx="2593593" cy="352567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4624568-BD55-9F47-B0EF-6F8DA3800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3648"/>
          <a:stretch/>
        </p:blipFill>
        <p:spPr>
          <a:xfrm>
            <a:off x="3429498" y="698376"/>
            <a:ext cx="2591786" cy="352958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368B5EC-4EF9-2F4A-BD98-5E089B0F90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77" r="2" b="11652"/>
          <a:stretch/>
        </p:blipFill>
        <p:spPr>
          <a:xfrm>
            <a:off x="6157141" y="700335"/>
            <a:ext cx="2593272" cy="3525671"/>
          </a:xfrm>
          <a:prstGeom prst="rect">
            <a:avLst/>
          </a:prstGeom>
        </p:spPr>
      </p:pic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6140575C-DB88-8A4F-997E-681EC913C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20895" r="29019"/>
          <a:stretch/>
        </p:blipFill>
        <p:spPr>
          <a:xfrm>
            <a:off x="8886270" y="700335"/>
            <a:ext cx="2596896" cy="352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8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>
            <a:extLst>
              <a:ext uri="{FF2B5EF4-FFF2-40B4-BE49-F238E27FC236}">
                <a16:creationId xmlns:a16="http://schemas.microsoft.com/office/drawing/2014/main" id="{DED88391-18A4-4B2C-9DEF-935BBD172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098" y="609600"/>
            <a:ext cx="4798142" cy="3642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it-IT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Crinolina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94E4295-A31A-4B63-8729-8651D23ED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5"/>
          <a:stretch/>
        </p:blipFill>
        <p:spPr bwMode="auto"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5648578F-2378-40F8-AE37-B211E32A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40AFA99-0118-4B97-B57B-5835F04B4B17}" type="slidenum">
              <a:rPr lang="en-US" altLang="it-IT"/>
              <a:pPr defTabSz="914400">
                <a:spcAft>
                  <a:spcPts val="600"/>
                </a:spcAft>
              </a:pPr>
              <a:t>2</a:t>
            </a:fld>
            <a:endParaRPr lang="en-US" alt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2345E-2AD1-4EDE-B3F7-2E064DE57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30" y="4363271"/>
            <a:ext cx="1020098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Greta Garbo e Marlene </a:t>
            </a:r>
            <a:r>
              <a:rPr lang="en-US" sz="4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dietrich</a:t>
            </a:r>
            <a:endParaRPr lang="en-US" sz="4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556BE21-8607-D44E-9EBC-7C803031E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47" y="640079"/>
            <a:ext cx="2371869" cy="3155793"/>
          </a:xfrm>
          <a:prstGeom prst="rect">
            <a:avLst/>
          </a:prstGeom>
        </p:spPr>
      </p:pic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E72AF9FB-F2DF-B641-977D-2D748BF31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9641" y="640080"/>
            <a:ext cx="2370954" cy="31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16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3beb7c58-95aa-4916-88ac-70703e19c7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2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29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20EB457-6CB0-47F0-AA24-D0C86EBBC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18" y="609600"/>
            <a:ext cx="6223821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Helmut newton, ph., rue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abriot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,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paris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, 1975</a:t>
            </a:r>
          </a:p>
        </p:txBody>
      </p:sp>
      <p:pic>
        <p:nvPicPr>
          <p:cNvPr id="2" name="Bildobjekt 1" descr="tumblr_m2plk9X9wD1r0894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875842"/>
            <a:ext cx="4001315" cy="509721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84052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149FD43-B6A1-4AB0-A22B-036EC926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863686"/>
            <a:ext cx="7264761" cy="915966"/>
          </a:xfrm>
        </p:spPr>
        <p:txBody>
          <a:bodyPr>
            <a:normAutofit/>
          </a:bodyPr>
          <a:lstStyle/>
          <a:p>
            <a:r>
              <a:rPr lang="it-IT" sz="2800" dirty="0"/>
              <a:t>Moda anni 80</a:t>
            </a: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A44F45F2-707C-48E1-8864-6B816A93B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314" y="195830"/>
            <a:ext cx="2932144" cy="3860771"/>
          </a:xfrm>
          <a:prstGeom prst="round2SameRect">
            <a:avLst>
              <a:gd name="adj1" fmla="val 4735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09-247121_0x4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r="1" b="37959"/>
          <a:stretch/>
        </p:blipFill>
        <p:spPr>
          <a:xfrm>
            <a:off x="20" y="823196"/>
            <a:ext cx="3694156" cy="2606040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</p:spPr>
      </p:pic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490B787F-2030-4934-B211-B0A9DE4CB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157157" y="-1"/>
            <a:ext cx="4332545" cy="3130998"/>
          </a:xfrm>
          <a:prstGeom prst="round2SameRect">
            <a:avLst>
              <a:gd name="adj1" fmla="val 3211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linda_evangelista_1280_800_jan05201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r="9132" b="3"/>
          <a:stretch/>
        </p:blipFill>
        <p:spPr>
          <a:xfrm>
            <a:off x="4320893" y="1"/>
            <a:ext cx="4005072" cy="2962656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797388D1-14F3-496A-A8D5-C753CA4B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57692" y="1480693"/>
            <a:ext cx="5054856" cy="3413760"/>
          </a:xfrm>
          <a:prstGeom prst="round2SameRect">
            <a:avLst>
              <a:gd name="adj1" fmla="val 3803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 descr="Fanzine1372007November_phWe.preview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3" b="3"/>
          <a:stretch/>
        </p:blipFill>
        <p:spPr>
          <a:xfrm>
            <a:off x="8945880" y="823849"/>
            <a:ext cx="3246120" cy="4727448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1331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LynnKoe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36" y="0"/>
            <a:ext cx="459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43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3-2741544_0x4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35" y="0"/>
            <a:ext cx="6894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58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Kristen-McMenam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51" y="-28184"/>
            <a:ext cx="4958053" cy="688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30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tumblr_lfmf39NEEZ1qgquvw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70" y="-12736"/>
            <a:ext cx="4984638" cy="68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0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xin_280303231027609308844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56391" cy="6858000"/>
          </a:xfrm>
          <a:prstGeom prst="rect">
            <a:avLst/>
          </a:prstGeom>
        </p:spPr>
      </p:pic>
      <p:pic>
        <p:nvPicPr>
          <p:cNvPr id="4" name="Bildobjekt 3" descr="595856_f2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51" y="331290"/>
            <a:ext cx="4141712" cy="62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Shinjuku Boys </a:t>
            </a:r>
            <a:r>
              <a:rPr lang="sv-S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(Kim </a:t>
            </a:r>
            <a:r>
              <a:rPr lang="sv-S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Longinotto</a:t>
            </a:r>
            <a:r>
              <a:rPr lang="sv-S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1995)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371" y="1823692"/>
            <a:ext cx="10740429" cy="4610359"/>
          </a:xfrm>
        </p:spPr>
      </p:pic>
    </p:spTree>
    <p:extLst>
      <p:ext uri="{BB962C8B-B14F-4D97-AF65-F5344CB8AC3E}">
        <p14:creationId xmlns:p14="http://schemas.microsoft.com/office/powerpoint/2010/main" val="259405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157771-3A4A-4B90-AC33-5C8802EEF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3F567CD-101C-468B-8D21-AFBEDE4F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067" y="3883741"/>
            <a:ext cx="9952112" cy="133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La </a:t>
            </a:r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crinolina</a:t>
            </a: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13D2377F-3EA9-4348-A5C6-725D9D199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5414" y="824487"/>
            <a:ext cx="9761172" cy="2983054"/>
          </a:xfrm>
          <a:prstGeom prst="roundRect">
            <a:avLst>
              <a:gd name="adj" fmla="val 6190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52EB5B-0ABF-1F4F-B0BF-DF78373E9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3" b="-2"/>
          <a:stretch/>
        </p:blipFill>
        <p:spPr>
          <a:xfrm>
            <a:off x="1467297" y="1035854"/>
            <a:ext cx="2926539" cy="256032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EB45466-BB34-4A42-8E6D-9CDF45B29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2" r="4865" b="-4"/>
          <a:stretch/>
        </p:blipFill>
        <p:spPr>
          <a:xfrm>
            <a:off x="4622421" y="1035854"/>
            <a:ext cx="2921404" cy="2560320"/>
          </a:xfrm>
          <a:prstGeom prst="rect">
            <a:avLst/>
          </a:prstGeom>
        </p:spPr>
      </p:pic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F9CBD3B3-96F8-1446-B46B-2F810421E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1376" r="22574" b="2"/>
          <a:stretch/>
        </p:blipFill>
        <p:spPr>
          <a:xfrm>
            <a:off x="7783445" y="1035854"/>
            <a:ext cx="295393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Venus </a:t>
            </a:r>
            <a:r>
              <a:rPr lang="sv-SE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Boyz</a:t>
            </a:r>
            <a:r>
              <a:rPr lang="sv-S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v-S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(Gabriel Bauer, 2002)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87" y="0"/>
            <a:ext cx="480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67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The Aggressives 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(Daniel Peddle, 2005)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b="30586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60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-182879"/>
            <a:ext cx="10515600" cy="1873568"/>
          </a:xfrm>
        </p:spPr>
        <p:txBody>
          <a:bodyPr>
            <a:normAutofit/>
          </a:bodyPr>
          <a:lstStyle/>
          <a:p>
            <a:pPr algn="ctr"/>
            <a:r>
              <a:rPr lang="sv-S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 Kids </a:t>
            </a:r>
            <a:r>
              <a:rPr lang="sv-S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v-S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Elegance</a:t>
            </a:r>
            <a:r>
              <a:rPr lang="sv-S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Bratton</a:t>
            </a:r>
            <a:r>
              <a:rPr lang="sv-S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2013)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185" y="1424356"/>
            <a:ext cx="7733461" cy="5159323"/>
          </a:xfrm>
        </p:spPr>
      </p:pic>
    </p:spTree>
    <p:extLst>
      <p:ext uri="{BB962C8B-B14F-4D97-AF65-F5344CB8AC3E}">
        <p14:creationId xmlns:p14="http://schemas.microsoft.com/office/powerpoint/2010/main" val="2078933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950D2A-52A9-004D-9808-43AFF6D1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 Sesso Fall/Winter 2019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0941FC9F-DF14-9F49-924B-BB6C199A1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607" b="50731"/>
          <a:stretch/>
        </p:blipFill>
        <p:spPr>
          <a:xfrm>
            <a:off x="20" y="10"/>
            <a:ext cx="7574515" cy="427381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389E84B-211D-FB40-8516-599A2EE54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65" r="15718" b="1"/>
          <a:stretch/>
        </p:blipFill>
        <p:spPr>
          <a:xfrm>
            <a:off x="7574535" y="10"/>
            <a:ext cx="4617465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3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FFEE9E2-3341-4E81-9ECC-592F7FDD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Sociologia delle culture 2020-21 - SSS</a:t>
            </a:r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C2E227C-948D-4FA4-980C-C1B5A83D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Immagine 4" descr="Immagine che contiene persona, interni, uomo, donna&#10;&#10;Descrizione generata automaticamente">
            <a:extLst>
              <a:ext uri="{FF2B5EF4-FFF2-40B4-BE49-F238E27FC236}">
                <a16:creationId xmlns:a16="http://schemas.microsoft.com/office/drawing/2014/main" id="{FE0203B5-1D3F-4C27-A2DA-1C42D91D9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8545" y="0"/>
            <a:ext cx="9434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0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abbigliamento, finestra, vestito, donna&#10;&#10;Descrizione generata automaticamente">
            <a:extLst>
              <a:ext uri="{FF2B5EF4-FFF2-40B4-BE49-F238E27FC236}">
                <a16:creationId xmlns:a16="http://schemas.microsoft.com/office/drawing/2014/main" id="{D01FF137-5CB7-4669-ADB6-D547CBC5E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1D7F10B-25C6-49EA-AD94-3DD52772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2" y="6378128"/>
            <a:ext cx="7543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Sociologia delle culture 2020-21 - SSS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E629202-DA39-4B29-B439-FC74156B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378128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57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esterni, sorgente, persona, uomo&#10;&#10;Descrizione generata automaticamente">
            <a:extLst>
              <a:ext uri="{FF2B5EF4-FFF2-40B4-BE49-F238E27FC236}">
                <a16:creationId xmlns:a16="http://schemas.microsoft.com/office/drawing/2014/main" id="{13702B0E-9BB1-4B1F-950D-A50762945A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r="1" b="16557"/>
          <a:stretch/>
        </p:blipFill>
        <p:spPr>
          <a:xfrm>
            <a:off x="3406" y="0"/>
            <a:ext cx="6095537" cy="6858000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96109A-0442-4956-92AD-FC0F7A123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019" r="2" b="2"/>
          <a:stretch/>
        </p:blipFill>
        <p:spPr>
          <a:xfrm>
            <a:off x="6089563" y="-6096"/>
            <a:ext cx="6102417" cy="68579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33E309-325A-4FDC-BE50-5D8F5623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2" y="6378128"/>
            <a:ext cx="7543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Sociologia delle culture 2020-21 - SSS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889C47-E01D-4338-A011-18130639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378128"/>
            <a:ext cx="5511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1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56D5D-C685-477A-B7DD-A6B4BECE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Noi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costruiamo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un’immagine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di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noi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stessi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e ci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sforziamo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di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somigliare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a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quest’immagine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… E’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questa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, </a:t>
            </a:r>
            <a:r>
              <a:rPr lang="en-US" sz="25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l’identità</a:t>
            </a: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?” </a:t>
            </a:r>
            <a:b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(Wim Wenders)</a:t>
            </a:r>
            <a:br>
              <a:rPr lang="en-US" sz="25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25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6215BB-10D1-43BD-9A9E-200001AE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2" y="6217920"/>
            <a:ext cx="7543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Sociologia delle culture 2020-21 - SSS</a:t>
            </a:r>
          </a:p>
        </p:txBody>
      </p:sp>
      <p:pic>
        <p:nvPicPr>
          <p:cNvPr id="10" name="Segnaposto contenuto 9" descr="Immagine che contiene persona, uomo, facciata, inpiedi&#10;&#10;Descrizione generata automaticamente">
            <a:extLst>
              <a:ext uri="{FF2B5EF4-FFF2-40B4-BE49-F238E27FC236}">
                <a16:creationId xmlns:a16="http://schemas.microsoft.com/office/drawing/2014/main" id="{3C99332E-6C07-4102-AA10-22D355674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6915" y="1269700"/>
            <a:ext cx="6915663" cy="43222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7442168-2494-4D39-AA56-D3EE6297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>
            <a:extLst>
              <a:ext uri="{FF2B5EF4-FFF2-40B4-BE49-F238E27FC236}">
                <a16:creationId xmlns:a16="http://schemas.microsoft.com/office/drawing/2014/main" id="{AEC457CE-328D-4C76-9A96-983B3042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418" y="609600"/>
            <a:ext cx="6223821" cy="3642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it-IT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Il corsetto, 1880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E37EABCB-FE2B-4CE5-B8B1-F31B770C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064" y="620720"/>
            <a:ext cx="3897185" cy="560746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95DB2FC1-E2B6-4B24-BFBE-91C8B857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26D7FB0-8B2D-4F66-9D99-2723096A7107}" type="slidenum">
              <a:rPr lang="en-US" altLang="it-IT"/>
              <a:pPr defTabSz="914400">
                <a:spcAft>
                  <a:spcPts val="600"/>
                </a:spcAft>
              </a:pPr>
              <a:t>4</a:t>
            </a:fld>
            <a:endParaRPr lang="en-US" alt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2B140AFD-AA87-0942-86B1-3F2FEDD44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0413" y="157162"/>
            <a:ext cx="4965247" cy="4351338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9100C45-81FF-7848-8850-7EBDB50CD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038" y="342419"/>
            <a:ext cx="4765616" cy="633826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2757D66-5CC8-6343-8FC2-7895B86B6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655" y="157162"/>
            <a:ext cx="2913345" cy="367188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310B887-5F3A-5A49-8209-70A493C97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846" y="3714750"/>
            <a:ext cx="2045208" cy="314325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249B414-13C6-E546-B985-DD500F180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71" y="4229902"/>
            <a:ext cx="3823271" cy="26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88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>
            <a:extLst>
              <a:ext uri="{FF2B5EF4-FFF2-40B4-BE49-F238E27FC236}">
                <a16:creationId xmlns:a16="http://schemas.microsoft.com/office/drawing/2014/main" id="{1541D0AE-2847-481F-9194-DD4DB6D75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418" y="609600"/>
            <a:ext cx="6223821" cy="3642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it-IT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Madonna con un corsetto di Gaultier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40E807D3-738B-4ECE-974E-3D7BEFA1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92" y="620720"/>
            <a:ext cx="3855129" cy="560746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2B312E29-159B-4F15-9245-650EC988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88B63B3-F835-463E-B214-002B2414B89A}" type="slidenum">
              <a:rPr lang="en-US" altLang="it-IT"/>
              <a:pPr defTabSz="914400">
                <a:spcAft>
                  <a:spcPts val="600"/>
                </a:spcAft>
              </a:pPr>
              <a:t>6</a:t>
            </a:fld>
            <a:endParaRPr lang="en-US" altLang="it-IT"/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28FA4460-ED61-40FD-9023-0A60BD189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6" y="1336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:a16="http://schemas.microsoft.com/office/drawing/2014/main" id="{6B18904F-D19F-45AF-9095-A2871A941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418" y="609600"/>
            <a:ext cx="6223821" cy="3642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it-IT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Corsetto di Thierry Mugler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015EBA06-F5FE-425D-874E-5DA3D78EB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523" y="620720"/>
            <a:ext cx="2958266" cy="560746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2FD331A8-5528-492F-BD85-79BAB9AF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1FF4958-0571-4130-8422-1FBC56E3C9F8}" type="slidenum">
              <a:rPr lang="en-US" altLang="it-IT"/>
              <a:pPr defTabSz="914400">
                <a:spcAft>
                  <a:spcPts val="600"/>
                </a:spcAft>
              </a:pPr>
              <a:t>7</a:t>
            </a:fld>
            <a:endParaRPr lang="en-US" alt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>
            <a:extLst>
              <a:ext uri="{FF2B5EF4-FFF2-40B4-BE49-F238E27FC236}">
                <a16:creationId xmlns:a16="http://schemas.microsoft.com/office/drawing/2014/main" id="{0F12EDDB-226A-46B2-A492-0B0399A42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418" y="609600"/>
            <a:ext cx="6223821" cy="3642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it-IT" sz="48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Mae Jemison, la prima astronauta donna e nera, 1987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D53552B3-D84A-4CD2-9E1E-C14306D8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999" y="620720"/>
            <a:ext cx="3995315" cy="560746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94F8182E-2DF4-4567-A6EE-EC6BC9E6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2" y="6217920"/>
            <a:ext cx="5511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D576CB-E697-4ADF-94A9-D7FDE8E3AAA7}" type="slidenum">
              <a:rPr lang="en-US" altLang="it-IT"/>
              <a:pPr defTabSz="914400">
                <a:spcAft>
                  <a:spcPts val="600"/>
                </a:spcAft>
              </a:pPr>
              <a:t>8</a:t>
            </a:fld>
            <a:endParaRPr lang="en-US" alt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9418" y="609600"/>
            <a:ext cx="6223821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2001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odissea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nello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spazio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(Stanley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kubrick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1968): 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nello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shuttle</a:t>
            </a:r>
          </a:p>
        </p:txBody>
      </p:sp>
      <p:pic>
        <p:nvPicPr>
          <p:cNvPr id="4" name="Segnaposto contenuto 3" descr="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3999" y="1538831"/>
            <a:ext cx="4001315" cy="377123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357</Words>
  <Application>Microsoft Office PowerPoint</Application>
  <PresentationFormat>Widescreen</PresentationFormat>
  <Paragraphs>55</Paragraphs>
  <Slides>37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Gothic</vt:lpstr>
      <vt:lpstr>Times</vt:lpstr>
      <vt:lpstr>Times New Roman</vt:lpstr>
      <vt:lpstr>Rete</vt:lpstr>
      <vt:lpstr>4. Corpo, moda,  identità di genere</vt:lpstr>
      <vt:lpstr>Presentazione standard di PowerPoint</vt:lpstr>
      <vt:lpstr>La crinolina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2001 odissea nello spazio (Stanley kubrick 1968):  nello shuttle</vt:lpstr>
      <vt:lpstr>L’uniforme maschile</vt:lpstr>
      <vt:lpstr>Presentazione standard di PowerPoint</vt:lpstr>
      <vt:lpstr>La cravatta</vt:lpstr>
      <vt:lpstr>Presentazione standard di PowerPoint</vt:lpstr>
      <vt:lpstr>Thebe Magugu (South Africa), Prosopography Collection, 2019. Ispirata al romanzo di Chinua Achebe’s “Things Fall Apart”.</vt:lpstr>
      <vt:lpstr>La giacca anni ‘80</vt:lpstr>
      <vt:lpstr>Presentazione standard di PowerPoint</vt:lpstr>
      <vt:lpstr>Presentazione standard di PowerPoint</vt:lpstr>
      <vt:lpstr>Uomini in raso e velluto</vt:lpstr>
      <vt:lpstr>La grande rinuncia maschile (Flügel)</vt:lpstr>
      <vt:lpstr>Greta Garbo e Marlene dietrich</vt:lpstr>
      <vt:lpstr>Presentazione standard di PowerPoint</vt:lpstr>
      <vt:lpstr>Helmut newton, ph., rue abriot, paris, 1975</vt:lpstr>
      <vt:lpstr>Moda anni 80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Shinjuku Boys (Kim Longinotto, 1995)</vt:lpstr>
      <vt:lpstr>Venus Boyz  (Gabriel Bauer, 2002)</vt:lpstr>
      <vt:lpstr>The Aggressives (Daniel Peddle, 2005)</vt:lpstr>
      <vt:lpstr>Pier Kids (Elegance Bratton, 2013)</vt:lpstr>
      <vt:lpstr>No Sesso Fall/Winter 2019</vt:lpstr>
      <vt:lpstr>Presentazione standard di PowerPoint</vt:lpstr>
      <vt:lpstr>Presentazione standard di PowerPoint</vt:lpstr>
      <vt:lpstr>Presentazione standard di PowerPoint</vt:lpstr>
      <vt:lpstr>“Noi costruiamo un’immagine di noi stessi e ci sforziamo di somigliare a quest’immagine… E’ questa, l’identità?”  (Wim Wenders)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Corpo, moda,  identità di genere</dc:title>
  <dc:creator>Patrizia Calefato</dc:creator>
  <cp:lastModifiedBy>Patrizia Calefato</cp:lastModifiedBy>
  <cp:revision>2</cp:revision>
  <dcterms:created xsi:type="dcterms:W3CDTF">2020-10-21T16:45:51Z</dcterms:created>
  <dcterms:modified xsi:type="dcterms:W3CDTF">2020-10-21T16:51:31Z</dcterms:modified>
</cp:coreProperties>
</file>