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516" y="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1BDCE3A-DD45-AA4B-BCD9-B32698494104}"/>
              </a:ext>
            </a:extLst>
          </p:cNvPr>
          <p:cNvSpPr>
            <a:spLocks noGrp="1"/>
          </p:cNvSpPr>
          <p:nvPr>
            <p:ph type="ctrTitle"/>
          </p:nvPr>
        </p:nvSpPr>
        <p:spPr>
          <a:xfrm>
            <a:off x="946151" y="-676276"/>
            <a:ext cx="8915399" cy="2262781"/>
          </a:xfrm>
        </p:spPr>
        <p:txBody>
          <a:bodyPr/>
          <a:lstStyle/>
          <a:p>
            <a:r>
              <a:rPr lang="it-IT"/>
              <a:t>Capitolo 6</a:t>
            </a:r>
          </a:p>
        </p:txBody>
      </p:sp>
      <p:sp>
        <p:nvSpPr>
          <p:cNvPr id="3" name="Sottotitolo 2">
            <a:extLst>
              <a:ext uri="{FF2B5EF4-FFF2-40B4-BE49-F238E27FC236}">
                <a16:creationId xmlns:a16="http://schemas.microsoft.com/office/drawing/2014/main" xmlns="" id="{CED9B582-974D-D34C-96C6-573D57CFD279}"/>
              </a:ext>
            </a:extLst>
          </p:cNvPr>
          <p:cNvSpPr>
            <a:spLocks noGrp="1"/>
          </p:cNvSpPr>
          <p:nvPr>
            <p:ph type="subTitle" idx="1"/>
          </p:nvPr>
        </p:nvSpPr>
        <p:spPr>
          <a:xfrm>
            <a:off x="2764673" y="3160635"/>
            <a:ext cx="8727991" cy="3005548"/>
          </a:xfrm>
        </p:spPr>
        <p:txBody>
          <a:bodyPr>
            <a:normAutofit/>
          </a:bodyPr>
          <a:lstStyle/>
          <a:p>
            <a:r>
              <a:rPr lang="it-IT" sz="6000" b="1">
                <a:solidFill>
                  <a:schemeClr val="tx1"/>
                </a:solidFill>
                <a:latin typeface="Batang" panose="02030600000101010101" pitchFamily="18" charset="-127"/>
                <a:ea typeface="Batang" panose="02030600000101010101" pitchFamily="18" charset="-127"/>
              </a:rPr>
              <a:t>SENSI E TECNOLOGIA</a:t>
            </a:r>
          </a:p>
        </p:txBody>
      </p:sp>
    </p:spTree>
    <p:extLst>
      <p:ext uri="{BB962C8B-B14F-4D97-AF65-F5344CB8AC3E}">
        <p14:creationId xmlns:p14="http://schemas.microsoft.com/office/powerpoint/2010/main" val="673490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38D7ACB-21E0-364E-A96C-7E7D841254E8}"/>
              </a:ext>
            </a:extLst>
          </p:cNvPr>
          <p:cNvSpPr>
            <a:spLocks noGrp="1"/>
          </p:cNvSpPr>
          <p:nvPr>
            <p:ph type="title"/>
          </p:nvPr>
        </p:nvSpPr>
        <p:spPr/>
        <p:txBody>
          <a:bodyPr>
            <a:normAutofit/>
          </a:bodyPr>
          <a:lstStyle/>
          <a:p>
            <a:r>
              <a:rPr lang="it-IT" b="1"/>
              <a:t>CHRISTIAN DIOR</a:t>
            </a:r>
          </a:p>
        </p:txBody>
      </p:sp>
      <p:sp>
        <p:nvSpPr>
          <p:cNvPr id="3" name="Segnaposto contenuto 2">
            <a:extLst>
              <a:ext uri="{FF2B5EF4-FFF2-40B4-BE49-F238E27FC236}">
                <a16:creationId xmlns:a16="http://schemas.microsoft.com/office/drawing/2014/main" xmlns="" id="{5D6051D0-AD3B-F949-B00E-A5F7E197FEAD}"/>
              </a:ext>
            </a:extLst>
          </p:cNvPr>
          <p:cNvSpPr>
            <a:spLocks noGrp="1"/>
          </p:cNvSpPr>
          <p:nvPr>
            <p:ph idx="1"/>
          </p:nvPr>
        </p:nvSpPr>
        <p:spPr>
          <a:xfrm>
            <a:off x="2589212" y="1540189"/>
            <a:ext cx="8915400" cy="3777622"/>
          </a:xfrm>
        </p:spPr>
        <p:txBody>
          <a:bodyPr/>
          <a:lstStyle/>
          <a:p>
            <a:r>
              <a:rPr lang="it-IT" sz="2400" b="0" i="1" u="none" strike="noStrike">
                <a:solidFill>
                  <a:srgbClr val="595959"/>
                </a:solidFill>
                <a:effectLst/>
                <a:latin typeface="Baskerville Old Face" panose="02020602080505020303" pitchFamily="18" charset="0"/>
              </a:rPr>
              <a:t>Uno dei protagonisti indiscussi di questo periodo e che diede spunto ad altri stilisti, fu Christian Dior che nel suo esordio nel ’47, lanciò il “New Look”, stile che aveva poco di nuovo ma che riscosse un  grandissimo successo, dovuto a che riproponeva la donna elegante, femminile e raffinata colpendo in pieno nei desideri della gente che era appena uscita dalla guerra e che avevano una gran voglia di fantasia e ostentazione. </a:t>
            </a:r>
            <a:endParaRPr lang="it-IT" sz="2400" i="1">
              <a:effectLst/>
              <a:latin typeface="Baskerville Old Face" panose="02020602080505020303" pitchFamily="18" charset="0"/>
            </a:endParaRPr>
          </a:p>
          <a:p>
            <a:endParaRPr lang="it-IT"/>
          </a:p>
        </p:txBody>
      </p:sp>
    </p:spTree>
    <p:extLst>
      <p:ext uri="{BB962C8B-B14F-4D97-AF65-F5344CB8AC3E}">
        <p14:creationId xmlns:p14="http://schemas.microsoft.com/office/powerpoint/2010/main" val="3782401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344C28E-583C-CF47-B90E-051E4D033279}"/>
              </a:ext>
            </a:extLst>
          </p:cNvPr>
          <p:cNvSpPr>
            <a:spLocks noGrp="1"/>
          </p:cNvSpPr>
          <p:nvPr>
            <p:ph type="title"/>
          </p:nvPr>
        </p:nvSpPr>
        <p:spPr/>
        <p:txBody>
          <a:bodyPr/>
          <a:lstStyle/>
          <a:p>
            <a:r>
              <a:rPr lang="it-IT" b="1"/>
              <a:t>MUSEUM OF ART</a:t>
            </a:r>
          </a:p>
        </p:txBody>
      </p:sp>
      <p:pic>
        <p:nvPicPr>
          <p:cNvPr id="4" name="Immagine 4">
            <a:extLst>
              <a:ext uri="{FF2B5EF4-FFF2-40B4-BE49-F238E27FC236}">
                <a16:creationId xmlns:a16="http://schemas.microsoft.com/office/drawing/2014/main" xmlns="" id="{B94679DC-8EDB-6E46-B440-55CE00647B38}"/>
              </a:ext>
            </a:extLst>
          </p:cNvPr>
          <p:cNvPicPr>
            <a:picLocks noGrp="1" noChangeAspect="1"/>
          </p:cNvPicPr>
          <p:nvPr>
            <p:ph idx="1"/>
          </p:nvPr>
        </p:nvPicPr>
        <p:blipFill>
          <a:blip r:embed="rId2"/>
          <a:stretch>
            <a:fillRect/>
          </a:stretch>
        </p:blipFill>
        <p:spPr>
          <a:xfrm>
            <a:off x="5282045" y="2538760"/>
            <a:ext cx="3099849" cy="3373090"/>
          </a:xfrm>
          <a:prstGeom prst="rect">
            <a:avLst/>
          </a:prstGeom>
        </p:spPr>
      </p:pic>
    </p:spTree>
    <p:extLst>
      <p:ext uri="{BB962C8B-B14F-4D97-AF65-F5344CB8AC3E}">
        <p14:creationId xmlns:p14="http://schemas.microsoft.com/office/powerpoint/2010/main" val="1617026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115FBD3-3228-D647-B6C4-F73EA49DD9B9}"/>
              </a:ext>
            </a:extLst>
          </p:cNvPr>
          <p:cNvSpPr>
            <a:spLocks noGrp="1"/>
          </p:cNvSpPr>
          <p:nvPr>
            <p:ph type="title"/>
          </p:nvPr>
        </p:nvSpPr>
        <p:spPr/>
        <p:txBody>
          <a:bodyPr/>
          <a:lstStyle/>
          <a:p>
            <a:r>
              <a:rPr lang="it-IT" b="1"/>
              <a:t>GIORGINI GIOVANNI BATTISTA</a:t>
            </a:r>
          </a:p>
        </p:txBody>
      </p:sp>
      <p:sp>
        <p:nvSpPr>
          <p:cNvPr id="3" name="Segnaposto contenuto 2">
            <a:extLst>
              <a:ext uri="{FF2B5EF4-FFF2-40B4-BE49-F238E27FC236}">
                <a16:creationId xmlns:a16="http://schemas.microsoft.com/office/drawing/2014/main" xmlns="" id="{0F22BA9C-71CA-C44E-87E0-804F50732A54}"/>
              </a:ext>
            </a:extLst>
          </p:cNvPr>
          <p:cNvSpPr>
            <a:spLocks noGrp="1"/>
          </p:cNvSpPr>
          <p:nvPr>
            <p:ph idx="1"/>
          </p:nvPr>
        </p:nvSpPr>
        <p:spPr/>
        <p:txBody>
          <a:bodyPr>
            <a:normAutofit/>
          </a:bodyPr>
          <a:lstStyle/>
          <a:p>
            <a:r>
              <a:rPr lang="it-IT" sz="2400" b="0" i="1" u="none" strike="noStrike">
                <a:solidFill>
                  <a:srgbClr val="595959"/>
                </a:solidFill>
                <a:effectLst/>
                <a:latin typeface="Baskerville Old Face" panose="02020602080505020303" pitchFamily="18" charset="0"/>
              </a:rPr>
              <a:t>Per l’Italia, gli anni 50 significarono il lancio della moda Italiana, del “Made in Italy” grazie a Giovanni Battista Giorgini che organizzo per compratori americani una sfilata nella Sala Bianca di Palazzo Pitti a Firenze nel 1952, facendo conoscere oltreoceano la nascente moda italiana con rappresentanti come le sorelle Fontana, Emilio Pucci, Carosa, Fabiani e Marucelli che attingevano all’artigianato, alla storia, all’arte e a tutto il patrimonio storico italiano per creare dei vestiti imponenti che facevano a pieno titolo concorrenza alla moda francese che fino adesso aveva avuto il monopolio.</a:t>
            </a:r>
            <a:endParaRPr lang="it-IT" sz="2400" i="1">
              <a:latin typeface="Baskerville Old Face" panose="02020602080505020303" pitchFamily="18" charset="0"/>
            </a:endParaRPr>
          </a:p>
        </p:txBody>
      </p:sp>
    </p:spTree>
    <p:extLst>
      <p:ext uri="{BB962C8B-B14F-4D97-AF65-F5344CB8AC3E}">
        <p14:creationId xmlns:p14="http://schemas.microsoft.com/office/powerpoint/2010/main" val="3559726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16A570E-C58E-B646-AB42-31292BFC9637}"/>
              </a:ext>
            </a:extLst>
          </p:cNvPr>
          <p:cNvSpPr>
            <a:spLocks noGrp="1"/>
          </p:cNvSpPr>
          <p:nvPr>
            <p:ph type="title"/>
          </p:nvPr>
        </p:nvSpPr>
        <p:spPr/>
        <p:txBody>
          <a:bodyPr/>
          <a:lstStyle/>
          <a:p>
            <a:r>
              <a:rPr lang="it-IT" b="1"/>
              <a:t>TECNOLOGIA E BENESSERE </a:t>
            </a:r>
          </a:p>
        </p:txBody>
      </p:sp>
      <p:sp>
        <p:nvSpPr>
          <p:cNvPr id="3" name="Segnaposto contenuto 2">
            <a:extLst>
              <a:ext uri="{FF2B5EF4-FFF2-40B4-BE49-F238E27FC236}">
                <a16:creationId xmlns:a16="http://schemas.microsoft.com/office/drawing/2014/main" xmlns="" id="{79E2C86F-CA4C-8E42-B904-2A03417696AE}"/>
              </a:ext>
            </a:extLst>
          </p:cNvPr>
          <p:cNvSpPr>
            <a:spLocks noGrp="1"/>
          </p:cNvSpPr>
          <p:nvPr>
            <p:ph idx="1"/>
          </p:nvPr>
        </p:nvSpPr>
        <p:spPr/>
        <p:txBody>
          <a:bodyPr>
            <a:normAutofit lnSpcReduction="10000"/>
          </a:bodyPr>
          <a:lstStyle/>
          <a:p>
            <a:pPr marL="0" indent="0" rtl="0">
              <a:buNone/>
            </a:pPr>
            <a:r>
              <a:rPr lang="it-IT" sz="2400" b="0" i="1" u="none" strike="noStrike">
                <a:solidFill>
                  <a:srgbClr val="595959"/>
                </a:solidFill>
                <a:effectLst/>
                <a:latin typeface="Baskerville Old Face" panose="02020602080505020303" pitchFamily="18" charset="0"/>
              </a:rPr>
              <a:t>Le  intelligenze di moda, oggi stanno  lavorando su due elementi fondamentali:</a:t>
            </a:r>
            <a:endParaRPr lang="it-IT" sz="2400" i="1">
              <a:effectLst/>
              <a:latin typeface="Baskerville Old Face" panose="02020602080505020303" pitchFamily="18" charset="0"/>
            </a:endParaRPr>
          </a:p>
          <a:p>
            <a:pPr rtl="0" fontAlgn="base"/>
            <a:r>
              <a:rPr lang="it-IT" sz="2400" b="0" i="1" u="none" strike="noStrike">
                <a:solidFill>
                  <a:srgbClr val="595959"/>
                </a:solidFill>
                <a:effectLst/>
                <a:latin typeface="Baskerville Old Face" panose="02020602080505020303" pitchFamily="18" charset="0"/>
              </a:rPr>
              <a:t>La complessità dei sensi </a:t>
            </a:r>
          </a:p>
          <a:p>
            <a:pPr rtl="0" fontAlgn="base"/>
            <a:r>
              <a:rPr lang="it-IT" sz="2400" b="0" i="1" u="none" strike="noStrike">
                <a:solidFill>
                  <a:srgbClr val="595959"/>
                </a:solidFill>
                <a:effectLst/>
                <a:latin typeface="Baskerville Old Face" panose="02020602080505020303" pitchFamily="18" charset="0"/>
              </a:rPr>
              <a:t>Una nuova idea di indumento </a:t>
            </a:r>
          </a:p>
          <a:p>
            <a:pPr marL="0" indent="0" rtl="0">
              <a:buNone/>
            </a:pPr>
            <a:r>
              <a:rPr lang="it-IT" sz="2400" b="0" i="1" u="none" strike="noStrike">
                <a:solidFill>
                  <a:srgbClr val="595959"/>
                </a:solidFill>
                <a:effectLst/>
                <a:latin typeface="Baskerville Old Face" panose="02020602080505020303" pitchFamily="18" charset="0"/>
              </a:rPr>
              <a:t>Quindi ancora una volta il corpo umano è centro dei progetti. Abiti e accessori si adattano a benessere individuali e si armonizzano ai sensi. Le tecnologie informatiche, i nuovi materiali, coniugati con arte moda e design, si applicano alle protesi sostitutive di parti del corpo amputate. Ogni corpo è unico e la tecnologia permette di esaltare questa unicità tramite due strade: quelle illusorie e quelle narcisistiche. </a:t>
            </a:r>
            <a:endParaRPr lang="it-IT" sz="2400" i="1">
              <a:effectLst/>
              <a:latin typeface="Baskerville Old Face" panose="02020602080505020303" pitchFamily="18" charset="0"/>
            </a:endParaRPr>
          </a:p>
          <a:p>
            <a:endParaRPr lang="it-IT"/>
          </a:p>
        </p:txBody>
      </p:sp>
    </p:spTree>
    <p:extLst>
      <p:ext uri="{BB962C8B-B14F-4D97-AF65-F5344CB8AC3E}">
        <p14:creationId xmlns:p14="http://schemas.microsoft.com/office/powerpoint/2010/main" val="2646639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F5155F1-988B-8245-843F-4B42F2F3E644}"/>
              </a:ext>
            </a:extLst>
          </p:cNvPr>
          <p:cNvSpPr>
            <a:spLocks noGrp="1"/>
          </p:cNvSpPr>
          <p:nvPr>
            <p:ph idx="1"/>
          </p:nvPr>
        </p:nvSpPr>
        <p:spPr>
          <a:xfrm>
            <a:off x="2184400" y="704849"/>
            <a:ext cx="8915400" cy="5476837"/>
          </a:xfrm>
        </p:spPr>
        <p:txBody>
          <a:bodyPr>
            <a:normAutofit fontScale="55000" lnSpcReduction="20000"/>
          </a:bodyPr>
          <a:lstStyle/>
          <a:p>
            <a:pPr marL="0" indent="0" rtl="0">
              <a:buNone/>
            </a:pPr>
            <a:r>
              <a:rPr lang="it-IT" sz="4400" b="0" i="1" u="none" strike="noStrike">
                <a:solidFill>
                  <a:srgbClr val="595959"/>
                </a:solidFill>
                <a:effectLst/>
                <a:latin typeface="Baskerville Old Face" panose="02020602080505020303" pitchFamily="18" charset="0"/>
              </a:rPr>
              <a:t>La moda oggi ci permette di stampare in 3D il nostro abito.. La tecnologia oggi ci permette di realizzare forme di distinzione che rispettino la corporeità, I sensi e il tempo. Dei ricercatori del Royal Melbourne Istitute of Technology, hanno realizzato un paio di scarpe da corsa, che si con formano allobstato mentale e fisico del corridore.; si sono ispirati ad un'azienda giapponese Kansei Engineering. Kansei significa affettivo e quindi la tecnica si basa sui bisogni e le emozioni e sensazioni in base ai quali viene realizzato il prodotto. Unaltro esempio dello sviluppo della tecnologia è “lo specchio magico”, che ci permette di provare e indossare virtualmente dei capi di abbigliamento, senza bisogno di provarli e indossarli (inventato da Apache Tecnologiese). </a:t>
            </a:r>
          </a:p>
          <a:p>
            <a:pPr marL="0" indent="0" rtl="0">
              <a:buNone/>
            </a:pPr>
            <a:r>
              <a:rPr lang="it-IT" sz="4400" b="0" i="1" u="none" strike="noStrike">
                <a:solidFill>
                  <a:srgbClr val="595959"/>
                </a:solidFill>
                <a:effectLst/>
                <a:latin typeface="Baskerville Old Face" panose="02020602080505020303" pitchFamily="18" charset="0"/>
              </a:rPr>
              <a:t>In questo modo cresce l’esigenza di una dimensione quasi ‘interiore’della moda, esigenza che si pone nella direzione di una rivalutazione degli oggetti in senso esperienziale e affettivo. </a:t>
            </a:r>
            <a:endParaRPr lang="it-IT" sz="4400" i="1">
              <a:effectLst/>
              <a:latin typeface="Baskerville Old Face" panose="02020602080505020303" pitchFamily="18" charset="0"/>
            </a:endParaRPr>
          </a:p>
          <a:p>
            <a:endParaRPr lang="it-IT"/>
          </a:p>
        </p:txBody>
      </p:sp>
    </p:spTree>
    <p:extLst>
      <p:ext uri="{BB962C8B-B14F-4D97-AF65-F5344CB8AC3E}">
        <p14:creationId xmlns:p14="http://schemas.microsoft.com/office/powerpoint/2010/main" val="2016963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xmlns="" id="{C9111B20-209B-B54F-8523-9931D6846A49}"/>
              </a:ext>
            </a:extLst>
          </p:cNvPr>
          <p:cNvSpPr>
            <a:spLocks noGrp="1"/>
          </p:cNvSpPr>
          <p:nvPr>
            <p:ph idx="1"/>
          </p:nvPr>
        </p:nvSpPr>
        <p:spPr>
          <a:xfrm>
            <a:off x="2029619" y="823912"/>
            <a:ext cx="8915400" cy="3777622"/>
          </a:xfrm>
        </p:spPr>
        <p:txBody>
          <a:bodyPr/>
          <a:lstStyle/>
          <a:p>
            <a:pPr marL="0" indent="0" rtl="0">
              <a:buNone/>
            </a:pPr>
            <a:r>
              <a:rPr lang="it-IT" sz="2400" b="0" i="1" u="none" strike="noStrike" dirty="0">
                <a:solidFill>
                  <a:srgbClr val="595959"/>
                </a:solidFill>
                <a:effectLst/>
                <a:latin typeface="Baskerville Old Face" panose="02020602080505020303" pitchFamily="18" charset="0"/>
              </a:rPr>
              <a:t>Ad oggi il futuro non ha bisogno di essere anticipato, perché già da tempo si è instaurato nella nostra quotidianità. La tecnologia non si oppone, poiché rispetta la manualità. Infatti molti. Progetti ad oggi, tendono ad imitare l'artigianato classico, elementi naturali, piume o pelli. </a:t>
            </a:r>
            <a:endParaRPr lang="it-IT" sz="2400" i="1" dirty="0">
              <a:effectLst/>
              <a:latin typeface="Baskerville Old Face" panose="02020602080505020303" pitchFamily="18" charset="0"/>
            </a:endParaRPr>
          </a:p>
          <a:p>
            <a:pPr marL="0" indent="0">
              <a:buNone/>
            </a:pPr>
            <a:r>
              <a:rPr lang="it-IT" sz="2400" b="1" i="0" u="none" strike="noStrike">
                <a:solidFill>
                  <a:schemeClr val="accent1"/>
                </a:solidFill>
                <a:effectLst/>
                <a:latin typeface="Comic Sans MS" panose="030F0702030302020204" pitchFamily="66" charset="0"/>
              </a:rPr>
              <a:t>LA TECNOLOGIA E IL FUTURO NON SONO </a:t>
            </a:r>
            <a:r>
              <a:rPr lang="it-IT" sz="2400" b="1" i="0" u="none" strike="noStrike" smtClean="0">
                <a:solidFill>
                  <a:schemeClr val="accent1"/>
                </a:solidFill>
                <a:effectLst/>
                <a:latin typeface="Comic Sans MS" panose="030F0702030302020204" pitchFamily="66" charset="0"/>
              </a:rPr>
              <a:t>NECESSARIAMENTE </a:t>
            </a:r>
            <a:r>
              <a:rPr lang="it-IT" sz="2400" b="1" i="0" u="none" strike="noStrike">
                <a:solidFill>
                  <a:schemeClr val="accent1"/>
                </a:solidFill>
                <a:effectLst/>
                <a:latin typeface="Comic Sans MS" panose="030F0702030302020204" pitchFamily="66" charset="0"/>
              </a:rPr>
              <a:t>SINONIMI, PROPRIO COME SI DIMOSTRA NELLA MODA CHE VIVE E RINASCE IN UNA MEMORIA CHE NON SI PERDE. </a:t>
            </a:r>
            <a:endParaRPr lang="it-IT" sz="2400" b="1">
              <a:solidFill>
                <a:schemeClr val="accent1"/>
              </a:solidFill>
            </a:endParaRPr>
          </a:p>
        </p:txBody>
      </p:sp>
    </p:spTree>
    <p:extLst>
      <p:ext uri="{BB962C8B-B14F-4D97-AF65-F5344CB8AC3E}">
        <p14:creationId xmlns:p14="http://schemas.microsoft.com/office/powerpoint/2010/main" val="4020517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xmlns="" id="{BF6937E4-D47D-C84B-B03C-89C63EB84928}"/>
              </a:ext>
            </a:extLst>
          </p:cNvPr>
          <p:cNvSpPr>
            <a:spLocks noGrp="1"/>
          </p:cNvSpPr>
          <p:nvPr>
            <p:ph idx="1"/>
          </p:nvPr>
        </p:nvSpPr>
        <p:spPr>
          <a:xfrm>
            <a:off x="2398713" y="847725"/>
            <a:ext cx="8915400" cy="3778250"/>
          </a:xfrm>
        </p:spPr>
        <p:txBody>
          <a:bodyPr/>
          <a:lstStyle/>
          <a:p>
            <a:pPr marL="0" indent="0" rtl="0">
              <a:buNone/>
            </a:pPr>
            <a:r>
              <a:rPr lang="it-IT" sz="1800" b="0" i="0" u="none" strike="noStrike">
                <a:solidFill>
                  <a:srgbClr val="595959"/>
                </a:solidFill>
                <a:effectLst/>
                <a:latin typeface="Comic Sans MS" panose="030F0702030302020204" pitchFamily="66" charset="0"/>
              </a:rPr>
              <a:t>Power point di: </a:t>
            </a:r>
            <a:r>
              <a:rPr lang="it-IT" sz="1800" b="1" i="0" u="none" strike="noStrike">
                <a:solidFill>
                  <a:srgbClr val="595959"/>
                </a:solidFill>
                <a:effectLst/>
                <a:latin typeface="Comic Sans MS" panose="030F0702030302020204" pitchFamily="66" charset="0"/>
              </a:rPr>
              <a:t>sociologia dei processi culturali e comunicativi. </a:t>
            </a:r>
          </a:p>
          <a:p>
            <a:pPr marL="0" indent="0" rtl="0">
              <a:buNone/>
            </a:pPr>
            <a:r>
              <a:rPr lang="it-IT">
                <a:solidFill>
                  <a:srgbClr val="595959"/>
                </a:solidFill>
                <a:latin typeface="Comic Sans MS" panose="030F0702030302020204" pitchFamily="66" charset="0"/>
              </a:rPr>
              <a:t>Libro di riferimento: Paesaggio di moda </a:t>
            </a:r>
            <a:endParaRPr lang="it-IT">
              <a:effectLst/>
            </a:endParaRPr>
          </a:p>
          <a:p>
            <a:pPr marL="0" indent="0" rtl="0">
              <a:buNone/>
            </a:pPr>
            <a:r>
              <a:rPr lang="it-IT">
                <a:solidFill>
                  <a:srgbClr val="595959"/>
                </a:solidFill>
                <a:latin typeface="Comic Sans MS" panose="030F0702030302020204" pitchFamily="66" charset="0"/>
              </a:rPr>
              <a:t>Studenti: </a:t>
            </a:r>
            <a:r>
              <a:rPr lang="it-IT" sz="1800" b="0" i="0" u="none" strike="noStrike">
                <a:solidFill>
                  <a:srgbClr val="595959"/>
                </a:solidFill>
                <a:effectLst/>
                <a:latin typeface="Comic Sans MS" panose="030F0702030302020204" pitchFamily="66" charset="0"/>
              </a:rPr>
              <a:t>Alessia Accorinti, Rossella Paradiso, Sabrina Fuggetti, Nicola Catelata, Gaia Gentile, Sabrina Alfonsi. </a:t>
            </a:r>
            <a:endParaRPr lang="it-IT">
              <a:effectLst/>
            </a:endParaRPr>
          </a:p>
          <a:p>
            <a:pPr marL="0" indent="0" rtl="0">
              <a:buNone/>
            </a:pPr>
            <a:r>
              <a:rPr lang="it-IT" sz="1800" b="0" i="0" u="none" strike="noStrike">
                <a:solidFill>
                  <a:srgbClr val="595959"/>
                </a:solidFill>
                <a:effectLst/>
                <a:latin typeface="Comic Sans MS" panose="030F0702030302020204" pitchFamily="66" charset="0"/>
              </a:rPr>
              <a:t>Corso di studi: scienze del servizio sociale. </a:t>
            </a:r>
            <a:endParaRPr lang="it-IT">
              <a:effectLst/>
            </a:endParaRPr>
          </a:p>
          <a:p>
            <a:pPr marL="0" indent="0" rtl="0">
              <a:buNone/>
            </a:pPr>
            <a:r>
              <a:rPr lang="it-IT" sz="1800" b="1" i="0" u="none" strike="noStrike">
                <a:solidFill>
                  <a:srgbClr val="000000"/>
                </a:solidFill>
                <a:effectLst/>
                <a:latin typeface="Comic Sans MS" panose="030F0702030302020204" pitchFamily="66" charset="0"/>
              </a:rPr>
              <a:t>Anno accademico:2019/2020</a:t>
            </a:r>
            <a:endParaRPr lang="it-IT">
              <a:effectLst/>
            </a:endParaRPr>
          </a:p>
          <a:p>
            <a:endParaRPr lang="it-IT"/>
          </a:p>
        </p:txBody>
      </p:sp>
    </p:spTree>
    <p:extLst>
      <p:ext uri="{BB962C8B-B14F-4D97-AF65-F5344CB8AC3E}">
        <p14:creationId xmlns:p14="http://schemas.microsoft.com/office/powerpoint/2010/main" val="328980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D568459-69A9-E04E-A712-466F53383BA9}"/>
              </a:ext>
            </a:extLst>
          </p:cNvPr>
          <p:cNvSpPr>
            <a:spLocks noGrp="1"/>
          </p:cNvSpPr>
          <p:nvPr>
            <p:ph type="title"/>
          </p:nvPr>
        </p:nvSpPr>
        <p:spPr/>
        <p:txBody>
          <a:bodyPr/>
          <a:lstStyle/>
          <a:p>
            <a:r>
              <a:rPr lang="it-IT" b="1"/>
              <a:t>PELLE</a:t>
            </a:r>
          </a:p>
        </p:txBody>
      </p:sp>
      <p:sp>
        <p:nvSpPr>
          <p:cNvPr id="3" name="Segnaposto contenuto 2">
            <a:extLst>
              <a:ext uri="{FF2B5EF4-FFF2-40B4-BE49-F238E27FC236}">
                <a16:creationId xmlns:a16="http://schemas.microsoft.com/office/drawing/2014/main" xmlns="" id="{BB32C26D-4AD4-3648-BB4B-F051A06DF662}"/>
              </a:ext>
            </a:extLst>
          </p:cNvPr>
          <p:cNvSpPr>
            <a:spLocks noGrp="1"/>
          </p:cNvSpPr>
          <p:nvPr>
            <p:ph idx="1"/>
          </p:nvPr>
        </p:nvSpPr>
        <p:spPr>
          <a:xfrm>
            <a:off x="2118700" y="1399142"/>
            <a:ext cx="8915400" cy="6083147"/>
          </a:xfrm>
        </p:spPr>
        <p:txBody>
          <a:bodyPr>
            <a:normAutofit fontScale="25000" lnSpcReduction="20000"/>
          </a:bodyPr>
          <a:lstStyle/>
          <a:p>
            <a:pPr marL="0" indent="0" rtl="0">
              <a:buNone/>
            </a:pPr>
            <a:r>
              <a:rPr lang="it-IT" sz="9600" b="0" i="1" u="none" strike="noStrike">
                <a:solidFill>
                  <a:srgbClr val="595959"/>
                </a:solidFill>
                <a:effectLst/>
                <a:latin typeface="Baskerville Old Face" panose="02020602080505020303" pitchFamily="18" charset="0"/>
                <a:ea typeface="Aldhabi" panose="02000000000000000000" pitchFamily="2" charset="0"/>
              </a:rPr>
              <a:t>La procura di Torino nel 2012 aprì un’inchiesta sull’uso improprio del botulino a scopo estetici. In Italia la legge prevede che le infiltrazioni di questa tossina siano lecite solo tra le sopracciglia, in modo da distendere le rughe, invece nelle altre parti del viso provocano danni permanenti. Le lesioni possono essere :</a:t>
            </a:r>
            <a:endParaRPr lang="it-IT" sz="9600" i="1">
              <a:effectLst/>
              <a:latin typeface="Baskerville Old Face" panose="02020602080505020303" pitchFamily="18" charset="0"/>
              <a:ea typeface="Aldhabi" panose="02000000000000000000" pitchFamily="2" charset="0"/>
            </a:endParaRPr>
          </a:p>
          <a:p>
            <a:pPr rtl="0" fontAlgn="base"/>
            <a:r>
              <a:rPr lang="it-IT" sz="9600" b="0" i="1" u="none" strike="noStrike">
                <a:solidFill>
                  <a:srgbClr val="595959"/>
                </a:solidFill>
                <a:effectLst/>
                <a:latin typeface="Baskerville Old Face" panose="02020602080505020303" pitchFamily="18" charset="0"/>
                <a:ea typeface="Aldhabi" panose="02000000000000000000" pitchFamily="2" charset="0"/>
              </a:rPr>
              <a:t>Blocco della masticazione</a:t>
            </a:r>
          </a:p>
          <a:p>
            <a:pPr rtl="0" fontAlgn="base"/>
            <a:r>
              <a:rPr lang="it-IT" sz="9600" b="0" i="1" u="none" strike="noStrike">
                <a:solidFill>
                  <a:srgbClr val="595959"/>
                </a:solidFill>
                <a:effectLst/>
                <a:latin typeface="Baskerville Old Face" panose="02020602080505020303" pitchFamily="18" charset="0"/>
                <a:ea typeface="Aldhabi" panose="02000000000000000000" pitchFamily="2" charset="0"/>
              </a:rPr>
              <a:t>Allergie</a:t>
            </a:r>
          </a:p>
          <a:p>
            <a:pPr rtl="0" fontAlgn="base"/>
            <a:r>
              <a:rPr lang="it-IT" sz="9600" b="0" i="1" u="none" strike="noStrike">
                <a:solidFill>
                  <a:srgbClr val="595959"/>
                </a:solidFill>
                <a:effectLst/>
                <a:latin typeface="Baskerville Old Face" panose="02020602080505020303" pitchFamily="18" charset="0"/>
                <a:ea typeface="Aldhabi" panose="02000000000000000000" pitchFamily="2" charset="0"/>
              </a:rPr>
              <a:t>Disturbi nell’articolazione delle parole</a:t>
            </a:r>
          </a:p>
          <a:p>
            <a:pPr rtl="0" fontAlgn="base"/>
            <a:r>
              <a:rPr lang="it-IT" sz="9600" b="0" i="1" u="none" strike="noStrike">
                <a:solidFill>
                  <a:srgbClr val="595959"/>
                </a:solidFill>
                <a:effectLst/>
                <a:latin typeface="Baskerville Old Face" panose="02020602080505020303" pitchFamily="18" charset="0"/>
                <a:ea typeface="Aldhabi" panose="02000000000000000000" pitchFamily="2" charset="0"/>
              </a:rPr>
              <a:t>Paralisi muscolare</a:t>
            </a:r>
          </a:p>
          <a:p>
            <a:pPr marL="0" indent="0" rtl="0">
              <a:buNone/>
            </a:pPr>
            <a:r>
              <a:rPr lang="it-IT" sz="9600" b="0" i="1" u="none" strike="noStrike">
                <a:solidFill>
                  <a:srgbClr val="595959"/>
                </a:solidFill>
                <a:effectLst/>
                <a:latin typeface="Baskerville Old Face" panose="02020602080505020303" pitchFamily="18" charset="0"/>
                <a:ea typeface="Aldhabi" panose="02000000000000000000" pitchFamily="2" charset="0"/>
              </a:rPr>
              <a:t>Purroppo nel nostro paese illecitamente viene utilizzato il botulino allo scopo di nascondere le rughe o le parti del viso appese, cercando di mantenere un aspetto eternamente giovane. Eraclito di Efeso affermava che la parola greca BIOS oltre a significare vita vuol dire anche arco arma che quindi porta alla morte. Ecco perché queste infiltrazioni di botulino riproducono piccole morti. </a:t>
            </a:r>
            <a:endParaRPr lang="it-IT" sz="9600" i="1">
              <a:effectLst/>
              <a:latin typeface="Baskerville Old Face" panose="02020602080505020303" pitchFamily="18" charset="0"/>
              <a:ea typeface="Aldhabi" panose="02000000000000000000" pitchFamily="2" charset="0"/>
            </a:endParaRPr>
          </a:p>
          <a:p>
            <a:endParaRPr lang="it-IT"/>
          </a:p>
        </p:txBody>
      </p:sp>
    </p:spTree>
    <p:extLst>
      <p:ext uri="{BB962C8B-B14F-4D97-AF65-F5344CB8AC3E}">
        <p14:creationId xmlns:p14="http://schemas.microsoft.com/office/powerpoint/2010/main" val="916439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CB4E8A7-B0CB-FB42-9871-0AF2796DE5A4}"/>
              </a:ext>
            </a:extLst>
          </p:cNvPr>
          <p:cNvSpPr>
            <a:spLocks noGrp="1"/>
          </p:cNvSpPr>
          <p:nvPr>
            <p:ph type="title"/>
          </p:nvPr>
        </p:nvSpPr>
        <p:spPr>
          <a:xfrm>
            <a:off x="2887266" y="1089422"/>
            <a:ext cx="8617346" cy="815578"/>
          </a:xfrm>
        </p:spPr>
        <p:txBody>
          <a:bodyPr/>
          <a:lstStyle/>
          <a:p>
            <a:r>
              <a:rPr lang="it-IT" b="1"/>
              <a:t>COS’È IL BOTULINO?</a:t>
            </a:r>
          </a:p>
        </p:txBody>
      </p:sp>
      <p:sp>
        <p:nvSpPr>
          <p:cNvPr id="3" name="Segnaposto contenuto 2">
            <a:extLst>
              <a:ext uri="{FF2B5EF4-FFF2-40B4-BE49-F238E27FC236}">
                <a16:creationId xmlns:a16="http://schemas.microsoft.com/office/drawing/2014/main" xmlns="" id="{B6D31828-0CE0-A04E-9214-B50AF76AF6C7}"/>
              </a:ext>
            </a:extLst>
          </p:cNvPr>
          <p:cNvSpPr>
            <a:spLocks noGrp="1"/>
          </p:cNvSpPr>
          <p:nvPr>
            <p:ph idx="1"/>
          </p:nvPr>
        </p:nvSpPr>
        <p:spPr/>
        <p:txBody>
          <a:bodyPr>
            <a:normAutofit/>
          </a:bodyPr>
          <a:lstStyle/>
          <a:p>
            <a:pPr marL="0" indent="0">
              <a:buNone/>
            </a:pPr>
            <a:r>
              <a:rPr lang="it-IT" sz="2000" b="0" i="1" u="none" strike="noStrike">
                <a:solidFill>
                  <a:srgbClr val="595959"/>
                </a:solidFill>
                <a:effectLst/>
                <a:latin typeface="Baskerville Old Face" panose="02020602080505020303" pitchFamily="18" charset="0"/>
              </a:rPr>
              <a:t>Tossina botulinica è un farmaco che permette di inibire temporaneamente l'azione dei muscoli mimici del volto riducendo la formazione delle rughe da espressione. Esistono sette tipi di neurotossina botulinica (A, B, C1, D, E, F e G) derivati da ceppi del batterio Clostridium Botulinum altamente selezionati in laboratorio. Quelli utilizzabili nell'uomo e presenti attualmente in commercio sono il tipo A e B. Inizialmente la tossina botulinica venne utilizzata in medicina per prevenire gli spasmi neuromuscolari delle palpebre e per correggere lo strabismo, ma a partire dal 1987 cominciò ad essere utilizzata negli Stati Uniti anche nell'ambito della chirurgia estetica. In Italia l'uso della tossina botulinica è stato autorizzato dal Ministero della Salute nel 2004 limitatamente ad un solo tipo di farmaco che si chiama Vistabex (in Italia), Botox (negli Stati Uniti) o Vistabel (in Francia).</a:t>
            </a:r>
            <a:endParaRPr lang="it-IT" sz="2000" i="1">
              <a:latin typeface="Baskerville Old Face" panose="02020602080505020303" pitchFamily="18" charset="0"/>
            </a:endParaRPr>
          </a:p>
        </p:txBody>
      </p:sp>
    </p:spTree>
    <p:extLst>
      <p:ext uri="{BB962C8B-B14F-4D97-AF65-F5344CB8AC3E}">
        <p14:creationId xmlns:p14="http://schemas.microsoft.com/office/powerpoint/2010/main" val="66538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BF6C305-AAA9-6E44-82B9-8687A70B51D1}"/>
              </a:ext>
            </a:extLst>
          </p:cNvPr>
          <p:cNvSpPr>
            <a:spLocks noGrp="1"/>
          </p:cNvSpPr>
          <p:nvPr>
            <p:ph type="title"/>
          </p:nvPr>
        </p:nvSpPr>
        <p:spPr/>
        <p:txBody>
          <a:bodyPr>
            <a:noAutofit/>
          </a:bodyPr>
          <a:lstStyle/>
          <a:p>
            <a:r>
              <a:rPr lang="it-IT" sz="2400" b="0" i="1" u="none" strike="noStrike">
                <a:solidFill>
                  <a:srgbClr val="595959"/>
                </a:solidFill>
                <a:effectLst/>
                <a:latin typeface="Baskerville Old Face" panose="02020602080505020303" pitchFamily="18" charset="0"/>
              </a:rPr>
              <a:t>Molto spesso i segni del tempo non ci piacciono e per questo motivo si ricorre alla chirurgia estetica. Essa nel tempo ha prodotto un esercito di maschere tirate, nasi stretti e appuntite… Insomma delle vere e proprie bambole da sogno. </a:t>
            </a:r>
            <a:endParaRPr lang="it-IT" sz="2400" i="1">
              <a:latin typeface="Baskerville Old Face" panose="02020602080505020303" pitchFamily="18" charset="0"/>
            </a:endParaRPr>
          </a:p>
        </p:txBody>
      </p:sp>
      <p:pic>
        <p:nvPicPr>
          <p:cNvPr id="4" name="Immagine 4">
            <a:extLst>
              <a:ext uri="{FF2B5EF4-FFF2-40B4-BE49-F238E27FC236}">
                <a16:creationId xmlns:a16="http://schemas.microsoft.com/office/drawing/2014/main" xmlns="" id="{F043F035-49E6-A643-80AD-F89706C46C77}"/>
              </a:ext>
            </a:extLst>
          </p:cNvPr>
          <p:cNvPicPr>
            <a:picLocks noGrp="1" noChangeAspect="1"/>
          </p:cNvPicPr>
          <p:nvPr>
            <p:ph idx="1"/>
          </p:nvPr>
        </p:nvPicPr>
        <p:blipFill>
          <a:blip r:embed="rId2"/>
          <a:stretch>
            <a:fillRect/>
          </a:stretch>
        </p:blipFill>
        <p:spPr>
          <a:xfrm>
            <a:off x="2592925" y="2429669"/>
            <a:ext cx="3649051" cy="3014662"/>
          </a:xfrm>
          <a:prstGeom prst="rect">
            <a:avLst/>
          </a:prstGeom>
        </p:spPr>
      </p:pic>
    </p:spTree>
    <p:extLst>
      <p:ext uri="{BB962C8B-B14F-4D97-AF65-F5344CB8AC3E}">
        <p14:creationId xmlns:p14="http://schemas.microsoft.com/office/powerpoint/2010/main" val="382794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9EA86E8-2B24-CC48-A3AB-9FE75B48769D}"/>
              </a:ext>
            </a:extLst>
          </p:cNvPr>
          <p:cNvSpPr>
            <a:spLocks noGrp="1"/>
          </p:cNvSpPr>
          <p:nvPr>
            <p:ph type="title"/>
          </p:nvPr>
        </p:nvSpPr>
        <p:spPr/>
        <p:txBody>
          <a:bodyPr/>
          <a:lstStyle/>
          <a:p>
            <a:r>
              <a:rPr lang="it-IT" b="1"/>
              <a:t>I TATUAGGI</a:t>
            </a:r>
          </a:p>
        </p:txBody>
      </p:sp>
      <p:sp>
        <p:nvSpPr>
          <p:cNvPr id="3" name="Segnaposto contenuto 2">
            <a:extLst>
              <a:ext uri="{FF2B5EF4-FFF2-40B4-BE49-F238E27FC236}">
                <a16:creationId xmlns:a16="http://schemas.microsoft.com/office/drawing/2014/main" xmlns="" id="{7F1ABFFD-D685-EC44-9AAE-880C6694D253}"/>
              </a:ext>
            </a:extLst>
          </p:cNvPr>
          <p:cNvSpPr>
            <a:spLocks noGrp="1"/>
          </p:cNvSpPr>
          <p:nvPr>
            <p:ph idx="1"/>
          </p:nvPr>
        </p:nvSpPr>
        <p:spPr>
          <a:xfrm>
            <a:off x="2488407" y="1785937"/>
            <a:ext cx="8575674" cy="3613316"/>
          </a:xfrm>
        </p:spPr>
        <p:txBody>
          <a:bodyPr>
            <a:normAutofit fontScale="92500" lnSpcReduction="10000"/>
          </a:bodyPr>
          <a:lstStyle/>
          <a:p>
            <a:pPr marL="0" indent="0" rtl="0">
              <a:buNone/>
            </a:pPr>
            <a:r>
              <a:rPr lang="it-IT" sz="2400" b="0" i="1" u="none" strike="noStrike">
                <a:solidFill>
                  <a:srgbClr val="595959"/>
                </a:solidFill>
                <a:effectLst/>
                <a:latin typeface="Baskerville Old Face" panose="02020602080505020303" pitchFamily="18" charset="0"/>
              </a:rPr>
              <a:t>Un elemento che caratterizza profondamente la pelle al giorno d’oggi è il tatuaggio. A differenza del botulino, il tatuaggio indica e sottolinea il tempo e lo spazio e rende ognuno unico e diverso, distinguendo dalla comunità. Il tatuaggio è diventato un merchio simile ad un’etichetta. Sia il botulino che il tatuaggio nel momento in cui si vorrebbero eliminare risultano difficili, dolorosi e nemici della pelle.</a:t>
            </a:r>
          </a:p>
          <a:p>
            <a:pPr marL="0" indent="0" rtl="0">
              <a:buNone/>
            </a:pPr>
            <a:r>
              <a:rPr lang="it-IT" sz="2400" b="0" i="1" u="none" strike="noStrike">
                <a:solidFill>
                  <a:srgbClr val="595959"/>
                </a:solidFill>
                <a:effectLst/>
                <a:latin typeface="Baskerville Old Face" panose="02020602080505020303" pitchFamily="18" charset="0"/>
              </a:rPr>
              <a:t>Poiché l’applicazione di un tatuaggio richiede di fatto la rottura dell’integrità offerta dalla barriera cutanea, il procedimento è inevitabilmente legato all’esposizione di rischi per la salute tra cui infezioni, reazioni allergiche e altre complicazioni, oltre ovviamente al dolore più o meno forte (a seconda della zona e della propria sensibilità) percepito durante il disegno.</a:t>
            </a:r>
            <a:endParaRPr lang="it-IT" sz="2400" i="1">
              <a:effectLst/>
              <a:latin typeface="Baskerville Old Face" panose="02020602080505020303" pitchFamily="18" charset="0"/>
            </a:endParaRPr>
          </a:p>
          <a:p>
            <a:endParaRPr lang="it-IT"/>
          </a:p>
        </p:txBody>
      </p:sp>
    </p:spTree>
    <p:extLst>
      <p:ext uri="{BB962C8B-B14F-4D97-AF65-F5344CB8AC3E}">
        <p14:creationId xmlns:p14="http://schemas.microsoft.com/office/powerpoint/2010/main" val="311304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B35C812-93E0-3B4F-AC9B-1D25B3E276CD}"/>
              </a:ext>
            </a:extLst>
          </p:cNvPr>
          <p:cNvSpPr>
            <a:spLocks noGrp="1"/>
          </p:cNvSpPr>
          <p:nvPr>
            <p:ph type="title"/>
          </p:nvPr>
        </p:nvSpPr>
        <p:spPr/>
        <p:txBody>
          <a:bodyPr/>
          <a:lstStyle/>
          <a:p>
            <a:r>
              <a:rPr lang="it-IT" b="1"/>
              <a:t>TRA I RISCHI DA VALUTARE:</a:t>
            </a:r>
          </a:p>
        </p:txBody>
      </p:sp>
      <p:sp>
        <p:nvSpPr>
          <p:cNvPr id="3" name="Segnaposto contenuto 2">
            <a:extLst>
              <a:ext uri="{FF2B5EF4-FFF2-40B4-BE49-F238E27FC236}">
                <a16:creationId xmlns:a16="http://schemas.microsoft.com/office/drawing/2014/main" xmlns="" id="{99D29516-C001-BA40-804E-99851F0D3788}"/>
              </a:ext>
            </a:extLst>
          </p:cNvPr>
          <p:cNvSpPr>
            <a:spLocks noGrp="1"/>
          </p:cNvSpPr>
          <p:nvPr>
            <p:ph idx="1"/>
          </p:nvPr>
        </p:nvSpPr>
        <p:spPr/>
        <p:txBody>
          <a:bodyPr/>
          <a:lstStyle/>
          <a:p>
            <a:pPr rtl="0" fontAlgn="base"/>
            <a:r>
              <a:rPr lang="it-IT" sz="2800" b="0" i="1" u="none" strike="noStrike">
                <a:solidFill>
                  <a:srgbClr val="595959"/>
                </a:solidFill>
                <a:effectLst/>
                <a:latin typeface="Baskerville Old Face" panose="02020602080505020303" pitchFamily="18" charset="0"/>
              </a:rPr>
              <a:t>Reazioni allergiche. </a:t>
            </a:r>
          </a:p>
          <a:p>
            <a:pPr rtl="0" fontAlgn="base"/>
            <a:r>
              <a:rPr lang="it-IT" sz="2800" b="0" i="1" u="none" strike="noStrike">
                <a:solidFill>
                  <a:srgbClr val="595959"/>
                </a:solidFill>
                <a:effectLst/>
                <a:latin typeface="Baskerville Old Face" panose="02020602080505020303" pitchFamily="18" charset="0"/>
              </a:rPr>
              <a:t>Patologie infettive.  c’è il rischio di contrarre diverse malattie trasmesse dal sangue, come l’epatite B, l’epatite C, il tetano e (con minori probabilità) l’HIV, cioè il virus che provoca l’AIDS.</a:t>
            </a:r>
          </a:p>
          <a:p>
            <a:pPr rtl="0" fontAlgn="base"/>
            <a:r>
              <a:rPr lang="it-IT" sz="2800" b="0" i="1" u="none" strike="noStrike">
                <a:solidFill>
                  <a:srgbClr val="595959"/>
                </a:solidFill>
                <a:effectLst/>
                <a:latin typeface="Baskerville Old Face" panose="02020602080505020303" pitchFamily="18" charset="0"/>
              </a:rPr>
              <a:t>Infezioni cutanee.</a:t>
            </a:r>
          </a:p>
          <a:p>
            <a:endParaRPr lang="it-IT"/>
          </a:p>
        </p:txBody>
      </p:sp>
    </p:spTree>
    <p:extLst>
      <p:ext uri="{BB962C8B-B14F-4D97-AF65-F5344CB8AC3E}">
        <p14:creationId xmlns:p14="http://schemas.microsoft.com/office/powerpoint/2010/main" val="418907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2CAB39-5C72-EA4B-9C44-7637F8920203}"/>
              </a:ext>
            </a:extLst>
          </p:cNvPr>
          <p:cNvSpPr>
            <a:spLocks noGrp="1"/>
          </p:cNvSpPr>
          <p:nvPr>
            <p:ph type="title"/>
          </p:nvPr>
        </p:nvSpPr>
        <p:spPr/>
        <p:txBody>
          <a:bodyPr/>
          <a:lstStyle/>
          <a:p>
            <a:r>
              <a:rPr lang="it-IT" b="1"/>
              <a:t>LA MANO E LA MACCHINA</a:t>
            </a:r>
            <a:r>
              <a:rPr lang="it-IT"/>
              <a:t> </a:t>
            </a:r>
          </a:p>
        </p:txBody>
      </p:sp>
      <p:sp>
        <p:nvSpPr>
          <p:cNvPr id="3" name="Segnaposto contenuto 2">
            <a:extLst>
              <a:ext uri="{FF2B5EF4-FFF2-40B4-BE49-F238E27FC236}">
                <a16:creationId xmlns:a16="http://schemas.microsoft.com/office/drawing/2014/main" xmlns="" id="{4D92EAFE-C794-8941-9BE6-B95BE28F899B}"/>
              </a:ext>
            </a:extLst>
          </p:cNvPr>
          <p:cNvSpPr>
            <a:spLocks noGrp="1"/>
          </p:cNvSpPr>
          <p:nvPr>
            <p:ph idx="1"/>
          </p:nvPr>
        </p:nvSpPr>
        <p:spPr/>
        <p:txBody>
          <a:bodyPr>
            <a:noAutofit/>
          </a:bodyPr>
          <a:lstStyle/>
          <a:p>
            <a:pPr marL="0" indent="0">
              <a:buNone/>
            </a:pPr>
            <a:r>
              <a:rPr lang="it-IT" sz="2400" b="0" i="1" u="none" strike="noStrike">
                <a:solidFill>
                  <a:srgbClr val="595959"/>
                </a:solidFill>
                <a:effectLst/>
                <a:latin typeface="Baskerville Old Face" panose="02020602080505020303" pitchFamily="18" charset="0"/>
              </a:rPr>
              <a:t>La mostra manus x machina fashion in an age of technology Si presenta come un gioco di parole che evoca l'espressione latina “ deus ex machina”. Questa si usa metaforicamente per indicare qualcuno che riesce a risolvere una situazione complicata, come accadeva nel teatro greco quando una divinità risolveva ingarbugliata vicende.  Facendo riferimento alla modo nell'era tecnologica, il gioco linguistico si arricchisce sostituendo la manu al deus che viene attribuito all artigianalità e quindi all’unicita di un artefatto,discende ex, cioè dalla macchina. Questa mostra ha messo a confronto indumenti creati artigianalmemte (creati dalla mano) e accessori moda realizzati a macchina. </a:t>
            </a:r>
            <a:endParaRPr lang="it-IT" sz="2400" i="1">
              <a:latin typeface="Baskerville Old Face" panose="02020602080505020303" pitchFamily="18" charset="0"/>
            </a:endParaRPr>
          </a:p>
        </p:txBody>
      </p:sp>
    </p:spTree>
    <p:extLst>
      <p:ext uri="{BB962C8B-B14F-4D97-AF65-F5344CB8AC3E}">
        <p14:creationId xmlns:p14="http://schemas.microsoft.com/office/powerpoint/2010/main" val="415469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FC25B207-BF87-3F4E-833D-4FCE6AB76715}"/>
              </a:ext>
            </a:extLst>
          </p:cNvPr>
          <p:cNvSpPr>
            <a:spLocks noGrp="1"/>
          </p:cNvSpPr>
          <p:nvPr>
            <p:ph idx="1"/>
          </p:nvPr>
        </p:nvSpPr>
        <p:spPr>
          <a:xfrm>
            <a:off x="2351087" y="988219"/>
            <a:ext cx="8915400" cy="5143500"/>
          </a:xfrm>
        </p:spPr>
        <p:txBody>
          <a:bodyPr>
            <a:normAutofit/>
          </a:bodyPr>
          <a:lstStyle/>
          <a:p>
            <a:r>
              <a:rPr lang="it-IT" sz="2400" b="0" i="1" u="none" strike="noStrike" dirty="0">
                <a:solidFill>
                  <a:srgbClr val="595959"/>
                </a:solidFill>
                <a:effectLst/>
                <a:latin typeface="Baskerville Old Face" panose="02020602080505020303" pitchFamily="18" charset="0"/>
              </a:rPr>
              <a:t>L'opposizione tra fatto a mano e fatto a macchine non esiste. Le </a:t>
            </a:r>
            <a:r>
              <a:rPr lang="it-IT" sz="2400" b="0" i="1" u="none" strike="noStrike" dirty="0" err="1">
                <a:solidFill>
                  <a:srgbClr val="595959"/>
                </a:solidFill>
                <a:effectLst/>
                <a:latin typeface="Baskerville Old Face" panose="02020602080505020303" pitchFamily="18" charset="0"/>
              </a:rPr>
              <a:t>macchinefungono</a:t>
            </a:r>
            <a:r>
              <a:rPr lang="it-IT" sz="2400" b="0" i="1" u="none" strike="noStrike" dirty="0">
                <a:solidFill>
                  <a:srgbClr val="595959"/>
                </a:solidFill>
                <a:effectLst/>
                <a:latin typeface="Baskerville Old Face" panose="02020602080505020303" pitchFamily="18" charset="0"/>
              </a:rPr>
              <a:t> da ausilio per realizzare in maniera più veloce ciò che le mani da sole non riescono a realizzare. Ma nell'ambito della moda macchine e mano sono complementari tra di loro perché permettono un risultato efficiente. Infatti all'inizio della rivoluzione industriale in Europa, c'è stata la diffusione tessile che ha permesso la nascita della moda come forma di riproduzione tecnica dell’indumento. </a:t>
            </a:r>
            <a:r>
              <a:rPr lang="it-IT" sz="2400" b="0" i="1" u="none" strike="noStrike" dirty="0" smtClean="0">
                <a:solidFill>
                  <a:srgbClr val="595959"/>
                </a:solidFill>
                <a:effectLst/>
                <a:latin typeface="Baskerville Old Face" panose="02020602080505020303" pitchFamily="18" charset="0"/>
              </a:rPr>
              <a:t>Benjamin </a:t>
            </a:r>
            <a:r>
              <a:rPr lang="it-IT" sz="2400" b="0" i="1" u="none" strike="noStrike" dirty="0">
                <a:solidFill>
                  <a:srgbClr val="595959"/>
                </a:solidFill>
                <a:effectLst/>
                <a:latin typeface="Baskerville Old Face" panose="02020602080505020303" pitchFamily="18" charset="0"/>
              </a:rPr>
              <a:t>dimostrò che la fotografia e il cinema, trasformarono l'opera d'arte, perché ne permisero la riproduzione in serie; la moda rese così possibile l'esistenza  della modernità.</a:t>
            </a:r>
            <a:endParaRPr lang="it-IT" sz="2400" i="1" dirty="0">
              <a:latin typeface="Baskerville Old Face" panose="02020602080505020303" pitchFamily="18" charset="0"/>
            </a:endParaRPr>
          </a:p>
        </p:txBody>
      </p:sp>
    </p:spTree>
    <p:extLst>
      <p:ext uri="{BB962C8B-B14F-4D97-AF65-F5344CB8AC3E}">
        <p14:creationId xmlns:p14="http://schemas.microsoft.com/office/powerpoint/2010/main" val="82541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5C6C537-0FA4-F149-B00E-2F553EC4A76B}"/>
              </a:ext>
            </a:extLst>
          </p:cNvPr>
          <p:cNvSpPr>
            <a:spLocks noGrp="1"/>
          </p:cNvSpPr>
          <p:nvPr>
            <p:ph type="title"/>
          </p:nvPr>
        </p:nvSpPr>
        <p:spPr>
          <a:xfrm>
            <a:off x="2208609" y="624110"/>
            <a:ext cx="9296003" cy="1227312"/>
          </a:xfrm>
        </p:spPr>
        <p:txBody>
          <a:bodyPr/>
          <a:lstStyle/>
          <a:p>
            <a:r>
              <a:rPr lang="it-IT" b="1"/>
              <a:t>LA MANO ROBOTICA</a:t>
            </a:r>
          </a:p>
        </p:txBody>
      </p:sp>
      <p:pic>
        <p:nvPicPr>
          <p:cNvPr id="4" name="Immagine 4">
            <a:extLst>
              <a:ext uri="{FF2B5EF4-FFF2-40B4-BE49-F238E27FC236}">
                <a16:creationId xmlns:a16="http://schemas.microsoft.com/office/drawing/2014/main" xmlns="" id="{186B5FB7-A1BC-2E4F-B843-6EC660B2855A}"/>
              </a:ext>
            </a:extLst>
          </p:cNvPr>
          <p:cNvPicPr>
            <a:picLocks noGrp="1" noChangeAspect="1"/>
          </p:cNvPicPr>
          <p:nvPr>
            <p:ph idx="1"/>
          </p:nvPr>
        </p:nvPicPr>
        <p:blipFill>
          <a:blip r:embed="rId2"/>
          <a:stretch>
            <a:fillRect/>
          </a:stretch>
        </p:blipFill>
        <p:spPr>
          <a:xfrm>
            <a:off x="2740439" y="1712913"/>
            <a:ext cx="5084502" cy="4323556"/>
          </a:xfrm>
          <a:prstGeom prst="rect">
            <a:avLst/>
          </a:prstGeom>
        </p:spPr>
      </p:pic>
    </p:spTree>
    <p:extLst>
      <p:ext uri="{BB962C8B-B14F-4D97-AF65-F5344CB8AC3E}">
        <p14:creationId xmlns:p14="http://schemas.microsoft.com/office/powerpoint/2010/main" val="3642471870"/>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999</Words>
  <Application>Microsoft Office PowerPoint</Application>
  <PresentationFormat>Personalizzato</PresentationFormat>
  <Paragraphs>42</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Filo</vt:lpstr>
      <vt:lpstr>Capitolo 6</vt:lpstr>
      <vt:lpstr>PELLE</vt:lpstr>
      <vt:lpstr>COS’È IL BOTULINO?</vt:lpstr>
      <vt:lpstr>Molto spesso i segni del tempo non ci piacciono e per questo motivo si ricorre alla chirurgia estetica. Essa nel tempo ha prodotto un esercito di maschere tirate, nasi stretti e appuntite… Insomma delle vere e proprie bambole da sogno. </vt:lpstr>
      <vt:lpstr>I TATUAGGI</vt:lpstr>
      <vt:lpstr>TRA I RISCHI DA VALUTARE:</vt:lpstr>
      <vt:lpstr>LA MANO E LA MACCHINA </vt:lpstr>
      <vt:lpstr>Presentazione standard di PowerPoint</vt:lpstr>
      <vt:lpstr>LA MANO ROBOTICA</vt:lpstr>
      <vt:lpstr>CHRISTIAN DIOR</vt:lpstr>
      <vt:lpstr>MUSEUM OF ART</vt:lpstr>
      <vt:lpstr>GIORGINI GIOVANNI BATTISTA</vt:lpstr>
      <vt:lpstr>TECNOLOGIA E BENESSERE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Capitolo 6</dc:title>
  <dc:creator>Utente sconosciuto</dc:creator>
  <cp:lastModifiedBy>Calefato</cp:lastModifiedBy>
  <cp:revision>2</cp:revision>
  <dcterms:created xsi:type="dcterms:W3CDTF">2019-11-08T10:38:23Z</dcterms:created>
  <dcterms:modified xsi:type="dcterms:W3CDTF">2019-11-12T18:58:36Z</dcterms:modified>
</cp:coreProperties>
</file>