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3" r:id="rId19"/>
    <p:sldId id="284" r:id="rId20"/>
    <p:sldId id="256" r:id="rId21"/>
    <p:sldId id="288" r:id="rId22"/>
    <p:sldId id="257" r:id="rId23"/>
    <p:sldId id="260" r:id="rId24"/>
    <p:sldId id="258" r:id="rId25"/>
    <p:sldId id="259" r:id="rId26"/>
    <p:sldId id="285" r:id="rId27"/>
    <p:sldId id="286" r:id="rId28"/>
    <p:sldId id="287" r:id="rId29"/>
    <p:sldId id="278" r:id="rId30"/>
    <p:sldId id="279" r:id="rId31"/>
    <p:sldId id="280" r:id="rId32"/>
    <p:sldId id="281" r:id="rId33"/>
    <p:sldId id="289" r:id="rId34"/>
    <p:sldId id="282" r:id="rId35"/>
  </p:sldIdLst>
  <p:sldSz cx="9144000" cy="6858000" type="screen4x3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D3CA-0017-4D98-943D-692786841EC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72094-CA81-4264-8CA2-B7617AD39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54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3176"/>
            <a:ext cx="9148763" cy="6875463"/>
            <a:chOff x="0" y="3175"/>
            <a:chExt cx="12198350" cy="6875463"/>
          </a:xfrm>
        </p:grpSpPr>
        <p:sp>
          <p:nvSpPr>
            <p:cNvPr id="11" name="Figura a mano libera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igura a mano libera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igura a mano libera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 rtlCol="0"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rtlCol="0" anchor="ctr"/>
          <a:lstStyle>
            <a:lvl1pPr algn="l">
              <a:defRPr sz="900"/>
            </a:lvl1pPr>
          </a:lstStyle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  <p:sp>
        <p:nvSpPr>
          <p:cNvPr id="68" name="Figura a mano libera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uppo 8" title="Forma contenitore di testo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igura a mano libera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igura a mano libera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Connettore diritto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0309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 title="Piuma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25" name="Figura a mano libera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igura a mano libera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 rtlCol="0"/>
          <a:lstStyle>
            <a:lvl1pPr algn="l">
              <a:defRPr/>
            </a:lvl1pPr>
          </a:lstStyle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diritto 6" title="Riga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76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5" title="Sfondo di piume"/>
          <p:cNvSpPr>
            <a:spLocks noEditPoints="1"/>
          </p:cNvSpPr>
          <p:nvPr/>
        </p:nvSpPr>
        <p:spPr bwMode="auto">
          <a:xfrm>
            <a:off x="1" y="-4679"/>
            <a:ext cx="9150461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uppo 8" title="Forma contenitore di testo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igura a mano libera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igura a mano libera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Connettore diritto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860938" y="4176132"/>
            <a:ext cx="3424856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20012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0274" y="566928"/>
            <a:ext cx="6577930" cy="156362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48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 title="Piume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6" name="Figura a mano libera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igura a mano libera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 15" title="Piuma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 rtlCol="0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 rtlCol="0"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 rtlCol="0"/>
          <a:lstStyle>
            <a:lvl1pPr algn="l">
              <a:defRPr/>
            </a:lvl1pPr>
          </a:lstStyle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rtlCol="0" anchor="t"/>
          <a:lstStyle>
            <a:lvl1pPr algn="l">
              <a:defRPr sz="3300"/>
            </a:lvl1pPr>
          </a:lstStyle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2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igura a mano libera 15" title="Piuma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 rtlCol="0"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 rtlCol="0"/>
          <a:lstStyle>
            <a:lvl1pPr algn="l">
              <a:defRPr/>
            </a:lvl1pPr>
          </a:lstStyle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rtlCol="0" anchor="t"/>
          <a:lstStyle>
            <a:lvl1pPr algn="l">
              <a:defRPr sz="3300"/>
            </a:lvl1pPr>
          </a:lstStyle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65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 title="Piume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12" name="Figura a mano libera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igura a mano libera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D1F03DB-B481-4EAE-A447-D01635FEBAE4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511568B-8CAC-49EE-A803-AB186BA51447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Connettore diritto 8" title="Riga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239F6C7-E78B-42A7-8284-8FB9EE862F06}"/>
              </a:ext>
            </a:extLst>
          </p:cNvPr>
          <p:cNvSpPr/>
          <p:nvPr/>
        </p:nvSpPr>
        <p:spPr>
          <a:xfrm>
            <a:off x="3779912" y="3429000"/>
            <a:ext cx="14401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DC03BB-2669-4213-8531-90DB52A11B67}"/>
              </a:ext>
            </a:extLst>
          </p:cNvPr>
          <p:cNvSpPr/>
          <p:nvPr/>
        </p:nvSpPr>
        <p:spPr>
          <a:xfrm>
            <a:off x="1178053" y="2491642"/>
            <a:ext cx="6787894" cy="21012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PAESAGGI DI MODA</a:t>
            </a:r>
          </a:p>
          <a:p>
            <a:pPr algn="ctr"/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Capitolo 15</a:t>
            </a:r>
            <a:endParaRPr lang="it-IT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A85DE5-CAE7-4DDC-9470-7B8CFC82FADB}"/>
              </a:ext>
            </a:extLst>
          </p:cNvPr>
          <p:cNvSpPr txBox="1"/>
          <p:nvPr/>
        </p:nvSpPr>
        <p:spPr>
          <a:xfrm>
            <a:off x="7308304" y="4797152"/>
            <a:ext cx="1871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Amendola </a:t>
            </a:r>
            <a:r>
              <a:rPr lang="it-IT" dirty="0" err="1">
                <a:solidFill>
                  <a:schemeClr val="bg1"/>
                </a:solidFill>
              </a:rPr>
              <a:t>Jacklyn</a:t>
            </a:r>
            <a:endParaRPr lang="it-IT" dirty="0">
              <a:solidFill>
                <a:schemeClr val="bg1"/>
              </a:solidFill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Varese Giovanna</a:t>
            </a:r>
          </a:p>
          <a:p>
            <a:pPr algn="r"/>
            <a:r>
              <a:rPr lang="it-IT" dirty="0" err="1">
                <a:solidFill>
                  <a:schemeClr val="bg1"/>
                </a:solidFill>
              </a:rPr>
              <a:t>Careccia</a:t>
            </a:r>
            <a:r>
              <a:rPr lang="it-IT" dirty="0">
                <a:solidFill>
                  <a:schemeClr val="bg1"/>
                </a:solidFill>
              </a:rPr>
              <a:t> Angela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Chierico Rosa</a:t>
            </a:r>
          </a:p>
          <a:p>
            <a:pPr algn="r"/>
            <a:r>
              <a:rPr lang="it-IT" dirty="0" err="1">
                <a:solidFill>
                  <a:schemeClr val="bg1"/>
                </a:solidFill>
              </a:rPr>
              <a:t>Nicassio</a:t>
            </a:r>
            <a:r>
              <a:rPr lang="it-IT" dirty="0">
                <a:solidFill>
                  <a:schemeClr val="bg1"/>
                </a:solidFill>
              </a:rPr>
              <a:t> Ylenia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Valente Federica</a:t>
            </a:r>
          </a:p>
          <a:p>
            <a:pPr algn="r"/>
            <a:r>
              <a:rPr lang="it-IT" dirty="0" err="1">
                <a:solidFill>
                  <a:schemeClr val="bg1"/>
                </a:solidFill>
              </a:rPr>
              <a:t>Miale</a:t>
            </a:r>
            <a:r>
              <a:rPr lang="it-IT" dirty="0">
                <a:solidFill>
                  <a:schemeClr val="bg1"/>
                </a:solidFill>
              </a:rPr>
              <a:t> Marta</a:t>
            </a:r>
          </a:p>
          <a:p>
            <a:pPr algn="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2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C9D8E0-CC7A-4017-95FB-8411E547BBB8}"/>
              </a:ext>
            </a:extLst>
          </p:cNvPr>
          <p:cNvSpPr txBox="1"/>
          <p:nvPr/>
        </p:nvSpPr>
        <p:spPr>
          <a:xfrm>
            <a:off x="4877192" y="290830"/>
            <a:ext cx="400229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Le immagini dei diversi personaggi, compresi quelli dei fumetti, vengono stampate sugli indumenti e su vari accessori.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2948F7-2EFA-4284-BE3B-82FC5C90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2" y="260648"/>
            <a:ext cx="4033091" cy="273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7DA2830-477E-4F96-A4BD-294C51583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2" y="3315318"/>
            <a:ext cx="3816424" cy="316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DC2C68B-1184-4938-9AAA-180967C3A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53" y="3217925"/>
            <a:ext cx="4002296" cy="325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0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016B29-8448-469B-84D2-AD45AE95F2B7}"/>
              </a:ext>
            </a:extLst>
          </p:cNvPr>
          <p:cNvSpPr/>
          <p:nvPr/>
        </p:nvSpPr>
        <p:spPr>
          <a:xfrm>
            <a:off x="1979712" y="116632"/>
            <a:ext cx="5472608" cy="9155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MODA E NOBILTA’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7B6BC73-3860-4A70-8BD1-5975FAC01776}"/>
              </a:ext>
            </a:extLst>
          </p:cNvPr>
          <p:cNvSpPr/>
          <p:nvPr/>
        </p:nvSpPr>
        <p:spPr>
          <a:xfrm>
            <a:off x="2186183" y="1032149"/>
            <a:ext cx="4618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VALENTINO</a:t>
            </a:r>
            <a:endParaRPr lang="it-IT" sz="32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01EBEF7-8138-4ED9-8C51-FE2137E2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84" y="4021472"/>
            <a:ext cx="4528179" cy="2719896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4DC05E-C728-4390-8597-82423894DECD}"/>
              </a:ext>
            </a:extLst>
          </p:cNvPr>
          <p:cNvSpPr txBox="1"/>
          <p:nvPr/>
        </p:nvSpPr>
        <p:spPr>
          <a:xfrm>
            <a:off x="2172362" y="2083957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hnschrift" panose="020B0502040204020203" pitchFamily="34" charset="0"/>
              </a:rPr>
              <a:t>Valentino. è una casa di alta moda fondata nel 1957 da Valentino Garavani</a:t>
            </a:r>
          </a:p>
          <a:p>
            <a:r>
              <a:rPr lang="it-IT" dirty="0">
                <a:latin typeface="Bahnschrift" panose="020B0502040204020203" pitchFamily="34" charset="0"/>
              </a:rPr>
              <a:t>Già dalla metà degli anni sessanta il marchio Valentino divenne popolarissimo, e nel 1968 la rivista statunitense lo definì "re della moda italiana"</a:t>
            </a:r>
          </a:p>
        </p:txBody>
      </p:sp>
    </p:spTree>
    <p:extLst>
      <p:ext uri="{BB962C8B-B14F-4D97-AF65-F5344CB8AC3E}">
        <p14:creationId xmlns:p14="http://schemas.microsoft.com/office/powerpoint/2010/main" val="99900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044A01-D45E-403F-A2B7-FCB53306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07" y="34744"/>
            <a:ext cx="3693577" cy="289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87F8A3-84D3-47EC-BCC6-73C28A620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" y="3026569"/>
            <a:ext cx="3456383" cy="34563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7114A06-506C-4313-A9F5-A820CA80B4C1}"/>
              </a:ext>
            </a:extLst>
          </p:cNvPr>
          <p:cNvSpPr/>
          <p:nvPr/>
        </p:nvSpPr>
        <p:spPr>
          <a:xfrm>
            <a:off x="376940" y="1124744"/>
            <a:ext cx="3835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MONDI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11A188F-916D-40E3-9703-559C99A3CC33}"/>
              </a:ext>
            </a:extLst>
          </p:cNvPr>
          <p:cNvSpPr/>
          <p:nvPr/>
        </p:nvSpPr>
        <p:spPr>
          <a:xfrm>
            <a:off x="4211960" y="4293096"/>
            <a:ext cx="47711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PARALLELI</a:t>
            </a:r>
            <a:endParaRPr lang="it-IT" sz="5400" b="1" cap="none" spc="0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88499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207926E-0877-4A43-8E5B-671C5339C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5837"/>
            <a:ext cx="4395363" cy="303559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728C8C-835B-48DA-84EA-1C1679BD1679}"/>
              </a:ext>
            </a:extLst>
          </p:cNvPr>
          <p:cNvSpPr txBox="1"/>
          <p:nvPr/>
        </p:nvSpPr>
        <p:spPr>
          <a:xfrm>
            <a:off x="4932040" y="170080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latin typeface="+mj-lt"/>
              </a:rPr>
              <a:t>"Il made in </a:t>
            </a:r>
            <a:r>
              <a:rPr lang="it-IT" sz="2000" b="1" i="1" dirty="0" err="1">
                <a:latin typeface="+mj-lt"/>
              </a:rPr>
              <a:t>Italy</a:t>
            </a:r>
            <a:r>
              <a:rPr lang="it-IT" sz="2000" b="1" i="1" dirty="0"/>
              <a:t>"</a:t>
            </a:r>
            <a:r>
              <a:rPr lang="it-IT" sz="2000" b="1" i="1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nasce da una svariata serie di fattori, quali: la disponibilità di manodopera, soprattutto femminile, il diffondersi del lavoro a domicilio, la nascita della piccola e media impresa, il gusto tradizionale per il bello e l’eccellenza artigianale correlato al lavoro domestico legato alla produzione di capi di abbigliamento.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ED7B0D-C8C3-41AB-B116-673ACB477E6A}"/>
              </a:ext>
            </a:extLst>
          </p:cNvPr>
          <p:cNvSpPr txBox="1"/>
          <p:nvPr/>
        </p:nvSpPr>
        <p:spPr>
          <a:xfrm>
            <a:off x="2987824" y="9087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MADE IN ITALY</a:t>
            </a:r>
          </a:p>
        </p:txBody>
      </p:sp>
    </p:spTree>
    <p:extLst>
      <p:ext uri="{BB962C8B-B14F-4D97-AF65-F5344CB8AC3E}">
        <p14:creationId xmlns:p14="http://schemas.microsoft.com/office/powerpoint/2010/main" val="328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042FB4-4A0F-42BA-8BFC-1720A810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0" y="3601867"/>
            <a:ext cx="7914680" cy="317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B3620A3-B5EE-47A7-AEB5-EBD445E86817}"/>
              </a:ext>
            </a:extLst>
          </p:cNvPr>
          <p:cNvSpPr/>
          <p:nvPr/>
        </p:nvSpPr>
        <p:spPr>
          <a:xfrm>
            <a:off x="633383" y="353361"/>
            <a:ext cx="32185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Moda e nobiltà sono legate da un vizio d’ origine.</a:t>
            </a:r>
          </a:p>
          <a:p>
            <a:pPr algn="ctr"/>
            <a:r>
              <a:rPr lang="it-IT" sz="2000" dirty="0">
                <a:latin typeface="+mj-lt"/>
              </a:rPr>
              <a:t>La nobiltà inventò la moda come cosa de gli habiti. </a:t>
            </a:r>
          </a:p>
          <a:p>
            <a:pPr algn="ctr"/>
            <a:r>
              <a:rPr lang="it-IT" sz="2000" dirty="0">
                <a:latin typeface="+mj-lt"/>
              </a:rPr>
              <a:t>Gli abiti sono legati a tre elementi: </a:t>
            </a:r>
            <a:r>
              <a:rPr lang="it-IT" sz="2000" i="1" dirty="0">
                <a:latin typeface="+mj-lt"/>
              </a:rPr>
              <a:t>potere</a:t>
            </a:r>
            <a:r>
              <a:rPr lang="it-IT" sz="2000" dirty="0">
                <a:latin typeface="+mj-lt"/>
              </a:rPr>
              <a:t>, l’</a:t>
            </a:r>
            <a:r>
              <a:rPr lang="it-IT" sz="2000" i="1" dirty="0">
                <a:latin typeface="+mj-lt"/>
              </a:rPr>
              <a:t>eros</a:t>
            </a:r>
            <a:r>
              <a:rPr lang="it-IT" sz="2000" dirty="0">
                <a:latin typeface="+mj-lt"/>
              </a:rPr>
              <a:t>, la </a:t>
            </a:r>
            <a:r>
              <a:rPr lang="it-IT" sz="2000" i="1" dirty="0">
                <a:latin typeface="+mj-lt"/>
              </a:rPr>
              <a:t>scansione del tempo e spazio</a:t>
            </a:r>
            <a:r>
              <a:rPr lang="it-IT" sz="2000" dirty="0">
                <a:latin typeface="+mj-lt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178618-AC8B-469F-92EF-DA8847381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77" y="410328"/>
            <a:ext cx="4536440" cy="301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7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53A86F-1BAA-4734-8083-A22A3AB77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53022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06E2EA73-4F1B-4F78-90F3-FA5EBB29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0564" y="1815306"/>
            <a:ext cx="2845259" cy="190107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REGINA ELISABETTA II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B0AEE71C-0B52-4824-98B0-7D66DF511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0564" y="4797152"/>
            <a:ext cx="2845259" cy="11859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000" dirty="0"/>
              <a:t>Grande icona del rapporto tra moda e nobiltà in Europa</a:t>
            </a:r>
          </a:p>
        </p:txBody>
      </p:sp>
    </p:spTree>
    <p:extLst>
      <p:ext uri="{BB962C8B-B14F-4D97-AF65-F5344CB8AC3E}">
        <p14:creationId xmlns:p14="http://schemas.microsoft.com/office/powerpoint/2010/main" val="4625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7378505-8868-4A1B-A59D-29197885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0648"/>
            <a:ext cx="65532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A7C0CB-EAFD-4AF4-91F8-D2B0B8763E63}"/>
              </a:ext>
            </a:extLst>
          </p:cNvPr>
          <p:cNvSpPr txBox="1"/>
          <p:nvPr/>
        </p:nvSpPr>
        <p:spPr>
          <a:xfrm>
            <a:off x="953598" y="4437112"/>
            <a:ext cx="7236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I cappellini piumati, i tailleur pastello e le migliaia di abiti catalogati, indossati dalla Regina, hanno contribuito a creare uno stile decisamente unico. </a:t>
            </a:r>
          </a:p>
        </p:txBody>
      </p:sp>
    </p:spTree>
    <p:extLst>
      <p:ext uri="{BB962C8B-B14F-4D97-AF65-F5344CB8AC3E}">
        <p14:creationId xmlns:p14="http://schemas.microsoft.com/office/powerpoint/2010/main" val="356157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EF8AB9-C071-45A0-BBBD-0BB4F456E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19741"/>
            <a:ext cx="3046146" cy="293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81B02A-9DA3-42B1-9170-AD1D2D1AE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24242"/>
          <a:stretch/>
        </p:blipFill>
        <p:spPr>
          <a:xfrm>
            <a:off x="71145" y="837996"/>
            <a:ext cx="2612338" cy="4086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E287465-8CC1-48D2-BE0A-7C1CD6D43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-2036" r="17036"/>
          <a:stretch/>
        </p:blipFill>
        <p:spPr>
          <a:xfrm>
            <a:off x="6348106" y="873234"/>
            <a:ext cx="2772096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D99BAC-2BEF-4908-B7E5-07B205817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43" y="1268760"/>
            <a:ext cx="3376241" cy="241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152E4E-0EA8-49A3-85D5-B555E62C9C53}"/>
              </a:ext>
            </a:extLst>
          </p:cNvPr>
          <p:cNvSpPr txBox="1"/>
          <p:nvPr/>
        </p:nvSpPr>
        <p:spPr>
          <a:xfrm>
            <a:off x="2098629" y="35001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VIVIENNE WESTWOOD</a:t>
            </a:r>
          </a:p>
        </p:txBody>
      </p:sp>
    </p:spTree>
    <p:extLst>
      <p:ext uri="{BB962C8B-B14F-4D97-AF65-F5344CB8AC3E}">
        <p14:creationId xmlns:p14="http://schemas.microsoft.com/office/powerpoint/2010/main" val="142596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1792B8C-DB43-4066-A7E8-B54342FF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12999"/>
            <a:ext cx="2200109" cy="358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2A18073-27A0-4DAA-9272-AE420580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9" t="25682" r="17491" b="84"/>
          <a:stretch/>
        </p:blipFill>
        <p:spPr>
          <a:xfrm>
            <a:off x="5652120" y="2512999"/>
            <a:ext cx="3216540" cy="358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ABFC7D-99CA-411C-B0C1-0898801DB7BB}"/>
              </a:ext>
            </a:extLst>
          </p:cNvPr>
          <p:cNvSpPr txBox="1"/>
          <p:nvPr/>
        </p:nvSpPr>
        <p:spPr>
          <a:xfrm>
            <a:off x="827584" y="69269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Bahnschrift" panose="020B0502040204020203" pitchFamily="34" charset="0"/>
              </a:rPr>
              <a:t>Per rilanciare l’</a:t>
            </a:r>
            <a:r>
              <a:rPr lang="it-IT" sz="2000" b="1" dirty="0">
                <a:latin typeface="Bahnschrift" panose="020B0502040204020203" pitchFamily="34" charset="0"/>
              </a:rPr>
              <a:t>Englishness</a:t>
            </a:r>
            <a:r>
              <a:rPr lang="it-IT" sz="2000" dirty="0">
                <a:latin typeface="Bahnschrift" panose="020B0502040204020203" pitchFamily="34" charset="0"/>
              </a:rPr>
              <a:t> dell’abito inglese, il principe Carlo ha dichiarato di amare gli abiti antichi: «</a:t>
            </a:r>
            <a:r>
              <a:rPr lang="it-IT" sz="2000" b="1" i="1" dirty="0">
                <a:latin typeface="Bahnschrift" panose="020B0502040204020203" pitchFamily="34" charset="0"/>
              </a:rPr>
              <a:t>vissuti come un paio di scarpe»</a:t>
            </a:r>
            <a:r>
              <a:rPr lang="it-IT" sz="2000" dirty="0">
                <a:latin typeface="Bahnschrift" panose="020B0502040204020203" pitchFamily="34" charset="0"/>
              </a:rPr>
              <a:t> in suo possesso fatte dal cuoio recuperato dal relitto del XVIII secolo indistruttibile e oltre ogni idea di vintage possibile.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A6B4882-B4A4-48D5-B6C1-E7643E953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12999"/>
            <a:ext cx="2357214" cy="358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0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529E07-2F6C-4234-9C87-37677CF50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46900"/>
            <a:ext cx="4716016" cy="3533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BE933F1-5CE1-4746-A3F2-4D2918B1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3479"/>
            <a:ext cx="4932039" cy="308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2DCF7B-BB23-442E-A6B8-8D5C9245F721}"/>
              </a:ext>
            </a:extLst>
          </p:cNvPr>
          <p:cNvSpPr txBox="1"/>
          <p:nvPr/>
        </p:nvSpPr>
        <p:spPr>
          <a:xfrm>
            <a:off x="5580112" y="764704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" panose="020B0502040204020203" pitchFamily="34" charset="0"/>
              </a:rPr>
              <a:t>Decisamente più europeo, se per europeo si intende moderno e fruibile in modo globale, risulta lo stile di </a:t>
            </a:r>
            <a:r>
              <a:rPr lang="it-IT" sz="2000" b="1" i="1" dirty="0">
                <a:latin typeface="Bahnschrift" panose="020B0502040204020203" pitchFamily="34" charset="0"/>
              </a:rPr>
              <a:t>Rosso Valentino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C27FD4-593C-4325-8E73-53BEFEE7286C}"/>
              </a:ext>
            </a:extLst>
          </p:cNvPr>
          <p:cNvSpPr txBox="1"/>
          <p:nvPr/>
        </p:nvSpPr>
        <p:spPr>
          <a:xfrm>
            <a:off x="863588" y="422108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latin typeface="Bahnschrift" panose="020B0502040204020203" pitchFamily="34" charset="0"/>
              </a:rPr>
              <a:t>Anche se il </a:t>
            </a:r>
            <a:r>
              <a:rPr lang="it-IT" sz="2000" b="1" dirty="0">
                <a:latin typeface="Bahnschrift" panose="020B0502040204020203" pitchFamily="34" charset="0"/>
              </a:rPr>
              <a:t>giallo canarino </a:t>
            </a:r>
            <a:r>
              <a:rPr lang="it-IT" sz="2000" dirty="0">
                <a:latin typeface="Bahnschrift" panose="020B0502040204020203" pitchFamily="34" charset="0"/>
              </a:rPr>
              <a:t>della regina Elisabetta farà mito ancora per molto.</a:t>
            </a:r>
          </a:p>
        </p:txBody>
      </p:sp>
    </p:spTree>
    <p:extLst>
      <p:ext uri="{BB962C8B-B14F-4D97-AF65-F5344CB8AC3E}">
        <p14:creationId xmlns:p14="http://schemas.microsoft.com/office/powerpoint/2010/main" val="162269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D1E0B-B320-4E56-BC97-3761DF7DFB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7704" y="763541"/>
            <a:ext cx="532859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/>
              <a:t>MINNIE SUPERSTAR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006F6-AE26-430B-B71B-3011ACFB61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49600" y="1604022"/>
            <a:ext cx="2844800" cy="58845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latin typeface="Arial Rounded MT Bold" panose="020F0704030504030204" pitchFamily="34" charset="0"/>
              </a:rPr>
              <a:t>WALT DISNEY</a:t>
            </a:r>
          </a:p>
        </p:txBody>
      </p:sp>
      <p:pic>
        <p:nvPicPr>
          <p:cNvPr id="6" name="Registrazione schermo 5">
            <a:hlinkClick r:id="" action="ppaction://media"/>
            <a:extLst>
              <a:ext uri="{FF2B5EF4-FFF2-40B4-BE49-F238E27FC236}">
                <a16:creationId xmlns:a16="http://schemas.microsoft.com/office/drawing/2014/main" id="{FB8CAE7B-A4BD-4619-9264-C5CBEFC820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3050" y="2636912"/>
            <a:ext cx="60579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sella\Pictures\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19494"/>
            <a:ext cx="7776864" cy="603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339752" y="18864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 CENA" pitchFamily="2" charset="0"/>
              </a:rPr>
              <a:t>MTV VIDEO MUSIC AWARDS 2010</a:t>
            </a:r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7E2E6D-9A18-445C-BDE4-8371A7642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2" y="332656"/>
            <a:ext cx="8618055" cy="619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11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ssella\Pictures\gagaca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120680" cy="621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5940152" y="6457890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gency FB" pitchFamily="34" charset="0"/>
              </a:rPr>
              <a:t>Rock and </a:t>
            </a:r>
            <a:r>
              <a:rPr lang="it-IT" sz="2000" b="1" dirty="0" err="1">
                <a:latin typeface="Agency FB" pitchFamily="34" charset="0"/>
              </a:rPr>
              <a:t>roll</a:t>
            </a:r>
            <a:r>
              <a:rPr lang="it-IT" sz="2000" b="1" dirty="0">
                <a:latin typeface="Agency FB" pitchFamily="34" charset="0"/>
              </a:rPr>
              <a:t> </a:t>
            </a:r>
            <a:r>
              <a:rPr lang="it-IT" sz="2000" b="1" dirty="0" err="1">
                <a:latin typeface="Agency FB" pitchFamily="34" charset="0"/>
              </a:rPr>
              <a:t>of</a:t>
            </a:r>
            <a:r>
              <a:rPr lang="it-IT" sz="2000" b="1" dirty="0">
                <a:latin typeface="Agency FB" pitchFamily="34" charset="0"/>
              </a:rPr>
              <a:t> fame and </a:t>
            </a:r>
            <a:r>
              <a:rPr lang="it-IT" sz="2000" b="1" dirty="0" err="1">
                <a:latin typeface="Agency FB" pitchFamily="34" charset="0"/>
              </a:rPr>
              <a:t>Museum</a:t>
            </a:r>
            <a:endParaRPr lang="it-IT" sz="2000" b="1" dirty="0">
              <a:latin typeface="Agency FB" pitchFamily="34" charset="0"/>
            </a:endParaRPr>
          </a:p>
        </p:txBody>
      </p:sp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ossella\Pictures\172254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4032448" cy="6078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2627784" y="1886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 CENA" pitchFamily="2" charset="0"/>
              </a:rPr>
              <a:t>LADY GAGA-THE BORN THIS WAY BALL (2012)</a:t>
            </a:r>
          </a:p>
        </p:txBody>
      </p:sp>
    </p:spTree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ssella\Pictures\104537250-7120b691-ef92-4cf0-a18e-90c10edd1a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4938915" cy="297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Rossella\Pictures\104537368-16485512-aa79-4272-b9dd-75cc38f7e2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115274" cy="2780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C:\Users\Rossella\Pictures\104537106-47b2deff-4ce8-42dd-9c64-0d5b03bd0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171825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251520" y="59492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Mostra fashion food-2012</a:t>
            </a:r>
          </a:p>
          <a:p>
            <a:r>
              <a:rPr lang="it-IT" b="1" dirty="0" err="1"/>
              <a:t>Museum</a:t>
            </a:r>
            <a:r>
              <a:rPr lang="it-IT" b="1" dirty="0"/>
              <a:t> f</a:t>
            </a:r>
            <a:r>
              <a:rPr lang="el-GR" b="1" dirty="0"/>
              <a:t>ὕ</a:t>
            </a:r>
            <a:r>
              <a:rPr lang="it-IT" b="1" dirty="0"/>
              <a:t>r </a:t>
            </a:r>
            <a:r>
              <a:rPr lang="it-IT" b="1" dirty="0" err="1"/>
              <a:t>Kommunikation</a:t>
            </a:r>
            <a:r>
              <a:rPr lang="it-IT" b="1" dirty="0"/>
              <a:t> </a:t>
            </a:r>
            <a:r>
              <a:rPr lang="it-IT" b="1" dirty="0" err="1"/>
              <a:t>Berlin</a:t>
            </a:r>
            <a:endParaRPr lang="it-IT" b="1" dirty="0"/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Rossella\Pictures\Giuseppe_Arcimboldo_-_Fruit_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096344" cy="43353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Rossella\Pictures\104540809-00afa323-1fac-4c4e-988b-da3799952a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32448" cy="468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755576" y="53732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Trettl</a:t>
            </a:r>
            <a:r>
              <a:rPr lang="it-IT" b="1" dirty="0"/>
              <a:t> (Fashion </a:t>
            </a:r>
            <a:r>
              <a:rPr lang="it-IT" b="1" dirty="0" err="1"/>
              <a:t>Food</a:t>
            </a:r>
            <a:r>
              <a:rPr lang="it-IT" b="1" dirty="0"/>
              <a:t> 2012)</a:t>
            </a:r>
          </a:p>
        </p:txBody>
      </p:sp>
      <p:cxnSp>
        <p:nvCxnSpPr>
          <p:cNvPr id="5" name="Connettore 4 4"/>
          <p:cNvCxnSpPr/>
          <p:nvPr/>
        </p:nvCxnSpPr>
        <p:spPr>
          <a:xfrm>
            <a:off x="4499992" y="1844824"/>
            <a:ext cx="936104" cy="86409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716016" y="6211669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G.Arcimboldo</a:t>
            </a:r>
            <a:r>
              <a:rPr lang="it-IT" b="1" dirty="0"/>
              <a:t> - testa reversibile con cesto di frutta (1590)</a:t>
            </a:r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2CA6363E-C722-4A07-914C-BE5A1F173B89}"/>
              </a:ext>
            </a:extLst>
          </p:cNvPr>
          <p:cNvSpPr/>
          <p:nvPr/>
        </p:nvSpPr>
        <p:spPr>
          <a:xfrm>
            <a:off x="2123728" y="404663"/>
            <a:ext cx="4752528" cy="22322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86F0AE-DD0A-494E-8D14-331AECD48BE4}"/>
              </a:ext>
            </a:extLst>
          </p:cNvPr>
          <p:cNvSpPr txBox="1"/>
          <p:nvPr/>
        </p:nvSpPr>
        <p:spPr>
          <a:xfrm>
            <a:off x="2483768" y="87024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MODA E CIBO IN SINTONIA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ECFFE-1E36-49C2-9D4F-59B7B03C7AFA}"/>
              </a:ext>
            </a:extLst>
          </p:cNvPr>
          <p:cNvSpPr txBox="1"/>
          <p:nvPr/>
        </p:nvSpPr>
        <p:spPr>
          <a:xfrm>
            <a:off x="2843808" y="2748551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Diffusione di mode alimentari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254CA9-7593-49AF-A88D-AE5F76A9A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32" y="3120681"/>
            <a:ext cx="2233895" cy="3350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330F4B7-09A9-45FE-A4C6-FB49DA9B9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52" y="3568075"/>
            <a:ext cx="3137396" cy="281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20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CBDC42-3F60-4239-8995-FC513F3B045E}"/>
              </a:ext>
            </a:extLst>
          </p:cNvPr>
          <p:cNvSpPr txBox="1"/>
          <p:nvPr/>
        </p:nvSpPr>
        <p:spPr>
          <a:xfrm>
            <a:off x="683568" y="1412776"/>
            <a:ext cx="28083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Emily </a:t>
            </a:r>
            <a:r>
              <a:rPr lang="it-IT" sz="2400" b="1" i="1" dirty="0" err="1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Crane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A7F0678-0AA8-486A-ACCA-25011BF5B229}"/>
              </a:ext>
            </a:extLst>
          </p:cNvPr>
          <p:cNvSpPr/>
          <p:nvPr/>
        </p:nvSpPr>
        <p:spPr>
          <a:xfrm>
            <a:off x="3724353" y="1396367"/>
            <a:ext cx="864096" cy="46166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6A282B-E0EB-4719-A79B-FA5F35521804}"/>
              </a:ext>
            </a:extLst>
          </p:cNvPr>
          <p:cNvSpPr txBox="1"/>
          <p:nvPr/>
        </p:nvSpPr>
        <p:spPr>
          <a:xfrm>
            <a:off x="1547664" y="53271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GIOVANI STILISTE INGLESI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204EB2E-0245-45CC-B455-09E4DF93A796}"/>
              </a:ext>
            </a:extLst>
          </p:cNvPr>
          <p:cNvSpPr/>
          <p:nvPr/>
        </p:nvSpPr>
        <p:spPr>
          <a:xfrm>
            <a:off x="4820922" y="1287774"/>
            <a:ext cx="3639510" cy="58666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Progetto 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Cultivated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couture»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116DD2A3-4F0D-41FA-A782-AE14E959AD21}"/>
              </a:ext>
            </a:extLst>
          </p:cNvPr>
          <p:cNvSpPr/>
          <p:nvPr/>
        </p:nvSpPr>
        <p:spPr>
          <a:xfrm>
            <a:off x="6444208" y="1936903"/>
            <a:ext cx="432048" cy="5866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9734926-1CBB-4C49-91B3-88B58BF55CE7}"/>
              </a:ext>
            </a:extLst>
          </p:cNvPr>
          <p:cNvSpPr/>
          <p:nvPr/>
        </p:nvSpPr>
        <p:spPr>
          <a:xfrm>
            <a:off x="4820922" y="2548976"/>
            <a:ext cx="3639510" cy="142338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Realizza abiti e accessori,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inindossabili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, fatti di ingredienti commestibili: gelatine, acqua, glicerina e coloranti alimentari.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FC621CF-8B8A-4636-A125-6EE1822F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73686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3F946ED-2620-4708-86D9-74ED2FDDD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6" y="2231285"/>
            <a:ext cx="2726606" cy="409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2583D24-4159-4B55-B921-37FCEF869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83" y="4573686"/>
            <a:ext cx="2287762" cy="176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15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19C39A-6363-45C0-9F87-95042FF98282}"/>
              </a:ext>
            </a:extLst>
          </p:cNvPr>
          <p:cNvSpPr txBox="1"/>
          <p:nvPr/>
        </p:nvSpPr>
        <p:spPr>
          <a:xfrm>
            <a:off x="899596" y="661705"/>
            <a:ext cx="252028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latin typeface="+mj-lt"/>
              </a:rPr>
              <a:t>Suzanne Lee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3BF3135-4F90-4254-A0F4-D3FB18C323E4}"/>
              </a:ext>
            </a:extLst>
          </p:cNvPr>
          <p:cNvSpPr/>
          <p:nvPr/>
        </p:nvSpPr>
        <p:spPr>
          <a:xfrm>
            <a:off x="3742255" y="682045"/>
            <a:ext cx="1008112" cy="46166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BD1A60-876E-4C63-BB34-BE7EF8AFA949}"/>
              </a:ext>
            </a:extLst>
          </p:cNvPr>
          <p:cNvSpPr txBox="1"/>
          <p:nvPr/>
        </p:nvSpPr>
        <p:spPr>
          <a:xfrm>
            <a:off x="4760384" y="7498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Progetto «</a:t>
            </a:r>
            <a:r>
              <a:rPr lang="it-IT" sz="2000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Biocouture</a:t>
            </a:r>
            <a:r>
              <a:rPr lang="it-IT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946CD9-2C28-4171-B828-DE59D67B8560}"/>
              </a:ext>
            </a:extLst>
          </p:cNvPr>
          <p:cNvSpPr txBox="1"/>
          <p:nvPr/>
        </p:nvSpPr>
        <p:spPr>
          <a:xfrm>
            <a:off x="4760384" y="1986906"/>
            <a:ext cx="3888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50000"/>
                  </a:schemeClr>
                </a:solidFill>
              </a:rPr>
              <a:t>Crea tessuti dai batteri che fermentano le bevande alla caffeina. Sono duraturi nel tempo finalizzati a creare un’alternativa sostenibile per la moda del futuro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2006108-394E-4A09-B1C0-528FD310FAC3}"/>
              </a:ext>
            </a:extLst>
          </p:cNvPr>
          <p:cNvSpPr/>
          <p:nvPr/>
        </p:nvSpPr>
        <p:spPr>
          <a:xfrm>
            <a:off x="6452571" y="1223924"/>
            <a:ext cx="504056" cy="76298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9EB230-5AC7-458A-83F2-E3E392C33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1376" r="17170" b="1964"/>
          <a:stretch/>
        </p:blipFill>
        <p:spPr>
          <a:xfrm>
            <a:off x="6087405" y="3834253"/>
            <a:ext cx="2252847" cy="263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92265AD-33B6-418D-95F1-3566547EE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8" y="3834253"/>
            <a:ext cx="4992388" cy="263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F4D8F7F-969D-488A-8042-EDF5F85C2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6" y="1475200"/>
            <a:ext cx="3198741" cy="214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16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A395DF-0D10-43EB-AD8E-060DCA28E185}"/>
              </a:ext>
            </a:extLst>
          </p:cNvPr>
          <p:cNvSpPr txBox="1"/>
          <p:nvPr/>
        </p:nvSpPr>
        <p:spPr>
          <a:xfrm>
            <a:off x="755576" y="5486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Brush Script MT" panose="03060802040406070304" pitchFamily="66" charset="0"/>
              </a:rPr>
              <a:t>Complicità tra moda e cibo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D924AC-E570-4059-B7CD-8E89EB68E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2232248" cy="22622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81B0CA2-57E0-4E6E-8428-23DDE976B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3" b="31432"/>
          <a:stretch/>
        </p:blipFill>
        <p:spPr>
          <a:xfrm>
            <a:off x="1042473" y="1988840"/>
            <a:ext cx="3674678" cy="12394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4326982-1C1C-46A9-A23D-CCD25F84A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7913"/>
            <a:ext cx="3816424" cy="25499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FBC90CC-E3A8-4EB8-87CB-CBE1F54FA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1879476" cy="23464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0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1DB220AB-1579-4E6A-A579-A33F4A8DB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856662"/>
            <a:ext cx="2062267" cy="28248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DACA00B-B34A-45AD-9EE3-434079A77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18" y="4003206"/>
            <a:ext cx="2931638" cy="219872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C460D0E-3372-4EEA-92E5-8FAEE34AB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9" y="194706"/>
            <a:ext cx="3512021" cy="278731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6EAE122-5C20-4248-89C2-CC70E59A3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36" y="212332"/>
            <a:ext cx="3150602" cy="315060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CEBEDA-D8CC-48C7-A44C-E36C311CAE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2171" y="3110301"/>
            <a:ext cx="1904945" cy="637398"/>
          </a:xfrm>
          <a:solidFill>
            <a:srgbClr val="FFFF00">
              <a:alpha val="59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1" dirty="0"/>
              <a:t>Topolino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6E3B62-041A-44C0-AFB0-7755BF819AE0}"/>
              </a:ext>
            </a:extLst>
          </p:cNvPr>
          <p:cNvSpPr txBox="1"/>
          <p:nvPr/>
        </p:nvSpPr>
        <p:spPr>
          <a:xfrm>
            <a:off x="2759867" y="425520"/>
            <a:ext cx="1795463" cy="600164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300" b="1" dirty="0">
                <a:solidFill>
                  <a:schemeClr val="tx1"/>
                </a:solidFill>
                <a:latin typeface="Century Schoolbook" panose="02040604050505020304"/>
                <a:ea typeface="+mj-ea"/>
                <a:cs typeface="+mj-cs"/>
              </a:rPr>
              <a:t>Minnie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A8D311B-E572-4383-B633-8A984A845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5" y="3125587"/>
            <a:ext cx="2064235" cy="31197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35C67D-47E8-4BD9-B198-6428B9CF935A}"/>
              </a:ext>
            </a:extLst>
          </p:cNvPr>
          <p:cNvSpPr txBox="1"/>
          <p:nvPr/>
        </p:nvSpPr>
        <p:spPr>
          <a:xfrm>
            <a:off x="4831284" y="5448133"/>
            <a:ext cx="3327855" cy="1107996"/>
          </a:xfrm>
          <a:prstGeom prst="rect">
            <a:avLst/>
          </a:prstGeom>
          <a:solidFill>
            <a:schemeClr val="accent5">
              <a:alpha val="52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300" b="1" dirty="0">
                <a:solidFill>
                  <a:schemeClr val="tx1"/>
                </a:solidFill>
                <a:latin typeface="Century Schoolbook" panose="02040604050505020304"/>
                <a:ea typeface="+mj-ea"/>
                <a:cs typeface="+mj-cs"/>
              </a:rPr>
              <a:t>Paperon de </a:t>
            </a:r>
            <a:r>
              <a:rPr lang="it-IT" sz="3300" b="1" dirty="0" err="1">
                <a:solidFill>
                  <a:schemeClr val="tx1"/>
                </a:solidFill>
                <a:latin typeface="Century Schoolbook" panose="02040604050505020304"/>
                <a:ea typeface="+mj-ea"/>
                <a:cs typeface="+mj-cs"/>
              </a:rPr>
              <a:t>paperon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91457E-9F5F-4650-A755-05517D00862C}"/>
              </a:ext>
            </a:extLst>
          </p:cNvPr>
          <p:cNvSpPr txBox="1"/>
          <p:nvPr/>
        </p:nvSpPr>
        <p:spPr>
          <a:xfrm>
            <a:off x="3138252" y="4304404"/>
            <a:ext cx="2606566" cy="600164"/>
          </a:xfrm>
          <a:prstGeom prst="rect">
            <a:avLst/>
          </a:prstGeom>
          <a:solidFill>
            <a:schemeClr val="accent2">
              <a:tint val="67000"/>
              <a:satMod val="105000"/>
              <a:alpha val="68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300" b="1" dirty="0">
                <a:solidFill>
                  <a:schemeClr val="tx1"/>
                </a:solidFill>
                <a:latin typeface="Century Schoolbook" panose="02040604050505020304"/>
                <a:ea typeface="+mj-ea"/>
                <a:cs typeface="+mj-cs"/>
              </a:rPr>
              <a:t>Paperino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2DBA28-68EA-4607-8B9F-39E5874CCA78}"/>
              </a:ext>
            </a:extLst>
          </p:cNvPr>
          <p:cNvSpPr txBox="1"/>
          <p:nvPr/>
        </p:nvSpPr>
        <p:spPr>
          <a:xfrm>
            <a:off x="20020" y="5540015"/>
            <a:ext cx="3512021" cy="1107996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300" b="1" dirty="0">
                <a:solidFill>
                  <a:schemeClr val="tx1"/>
                </a:solidFill>
                <a:latin typeface="Century Schoolbook" panose="02040604050505020304"/>
                <a:ea typeface="+mj-ea"/>
                <a:cs typeface="+mj-cs"/>
              </a:rPr>
              <a:t>Crudelia de </a:t>
            </a:r>
            <a:r>
              <a:rPr lang="it-IT" sz="3300" b="1" dirty="0" err="1">
                <a:solidFill>
                  <a:schemeClr val="tx1"/>
                </a:solidFill>
                <a:latin typeface="Century Schoolbook" panose="02040604050505020304"/>
                <a:ea typeface="+mj-ea"/>
                <a:cs typeface="+mj-cs"/>
              </a:rPr>
              <a:t>mon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3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187F74-845C-46B7-80E2-468C3BF64D53}"/>
              </a:ext>
            </a:extLst>
          </p:cNvPr>
          <p:cNvSpPr txBox="1"/>
          <p:nvPr/>
        </p:nvSpPr>
        <p:spPr>
          <a:xfrm>
            <a:off x="2195736" y="40466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1862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368A38D-C120-4A56-9CB7-5D0B449DCF38}"/>
              </a:ext>
            </a:extLst>
          </p:cNvPr>
          <p:cNvSpPr/>
          <p:nvPr/>
        </p:nvSpPr>
        <p:spPr>
          <a:xfrm>
            <a:off x="2123728" y="404663"/>
            <a:ext cx="1224136" cy="5847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E7C225-8670-4F36-94C3-48622DE06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70" y="609344"/>
            <a:ext cx="5369543" cy="59159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11C453-4ED2-4787-9638-FABC5C69B3AF}"/>
              </a:ext>
            </a:extLst>
          </p:cNvPr>
          <p:cNvSpPr txBox="1"/>
          <p:nvPr/>
        </p:nvSpPr>
        <p:spPr>
          <a:xfrm>
            <a:off x="251520" y="2228515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Macarons = tra le 250 idee di </a:t>
            </a:r>
            <a:r>
              <a:rPr lang="it-IT" sz="2400" b="1" i="1" u="sng" dirty="0"/>
              <a:t>lusso contemporaneo </a:t>
            </a:r>
            <a:r>
              <a:rPr lang="it-IT" sz="2400" b="1" dirty="0"/>
              <a:t>secondo la mostra </a:t>
            </a:r>
            <a:r>
              <a:rPr lang="it-IT" sz="2400" b="1" i="1" dirty="0"/>
              <a:t>CLASS</a:t>
            </a:r>
            <a:r>
              <a:rPr lang="it-IT" sz="2400" b="1" dirty="0"/>
              <a:t> tenutasi nel 2011 presso la </a:t>
            </a:r>
            <a:r>
              <a:rPr lang="it-IT" sz="2400" b="1" i="1" dirty="0"/>
              <a:t>Triennale di Milano</a:t>
            </a:r>
          </a:p>
        </p:txBody>
      </p:sp>
    </p:spTree>
    <p:extLst>
      <p:ext uri="{BB962C8B-B14F-4D97-AF65-F5344CB8AC3E}">
        <p14:creationId xmlns:p14="http://schemas.microsoft.com/office/powerpoint/2010/main" val="25342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FE0BF7-4996-4932-933B-4E575F4EA9B0}"/>
              </a:ext>
            </a:extLst>
          </p:cNvPr>
          <p:cNvSpPr txBox="1"/>
          <p:nvPr/>
        </p:nvSpPr>
        <p:spPr>
          <a:xfrm>
            <a:off x="827584" y="47667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rush Script MT" panose="03060802040406070304" pitchFamily="66" charset="0"/>
              </a:rPr>
              <a:t>Christian Loboutin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39A6D7-DD8A-40D2-AA76-5FD8540A5C9F}"/>
              </a:ext>
            </a:extLst>
          </p:cNvPr>
          <p:cNvSpPr txBox="1"/>
          <p:nvPr/>
        </p:nvSpPr>
        <p:spPr>
          <a:xfrm>
            <a:off x="2207510" y="370143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  <a:latin typeface="Brush Script MT" panose="03060802040406070304" pitchFamily="66" charset="0"/>
              </a:rPr>
              <a:t>John Galliano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4CDFB7-657A-4906-9EE2-DB681FEB4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88" y="1329042"/>
            <a:ext cx="2462151" cy="20431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3DF0BB6-F791-4242-8C14-563C315F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67831"/>
            <a:ext cx="2736918" cy="28584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D8DEEE-22A4-49C1-B5F1-9602CECB2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6466"/>
          <a:stretch/>
        </p:blipFill>
        <p:spPr>
          <a:xfrm>
            <a:off x="4243434" y="3949925"/>
            <a:ext cx="3970113" cy="23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E8D0B6-E45E-455D-AF47-D3B9DD41DA97}"/>
              </a:ext>
            </a:extLst>
          </p:cNvPr>
          <p:cNvSpPr txBox="1"/>
          <p:nvPr/>
        </p:nvSpPr>
        <p:spPr>
          <a:xfrm>
            <a:off x="827584" y="26064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rush Script MT" panose="03060802040406070304" pitchFamily="66" charset="0"/>
              </a:rPr>
              <a:t>Matthew Williamson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F31B88-6F3B-41DC-AB5F-E34A8FE3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r="21849"/>
          <a:stretch/>
        </p:blipFill>
        <p:spPr>
          <a:xfrm>
            <a:off x="6350548" y="260648"/>
            <a:ext cx="2253900" cy="28289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AC3E8D-CD83-4060-850E-3C03C3788207}"/>
              </a:ext>
            </a:extLst>
          </p:cNvPr>
          <p:cNvSpPr txBox="1"/>
          <p:nvPr/>
        </p:nvSpPr>
        <p:spPr>
          <a:xfrm>
            <a:off x="827584" y="800418"/>
            <a:ext cx="4968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Stile british, forme </a:t>
            </a:r>
            <a:r>
              <a:rPr lang="it-IT" dirty="0" err="1"/>
              <a:t>caleindoscopiche</a:t>
            </a:r>
            <a:endParaRPr lang="it-IT" dirty="0"/>
          </a:p>
          <a:p>
            <a:endParaRPr lang="it-IT" sz="2000" i="1" dirty="0">
              <a:latin typeface="Bradley Hand ITC" panose="03070402050302030203" pitchFamily="66" charset="0"/>
            </a:endParaRPr>
          </a:p>
          <a:p>
            <a:r>
              <a:rPr lang="it-IT" sz="2000" b="1" i="1" dirty="0">
                <a:latin typeface="Bradley Hand ITC" panose="03070402050302030203" pitchFamily="66" charset="0"/>
              </a:rPr>
              <a:t>«ho preso un’immagine di un’ala di farfalla disegnata a mano e l’ho ripetuta col </a:t>
            </a:r>
            <a:r>
              <a:rPr lang="it-IT" sz="2000" b="1" i="1" dirty="0" err="1">
                <a:latin typeface="Bradley Hand ITC" panose="03070402050302030203" pitchFamily="66" charset="0"/>
              </a:rPr>
              <a:t>caleindoscopio</a:t>
            </a:r>
            <a:r>
              <a:rPr lang="it-IT" sz="2000" b="1" i="1" dirty="0">
                <a:latin typeface="Bradley Hand ITC" panose="03070402050302030203" pitchFamily="66" charset="0"/>
              </a:rPr>
              <a:t> per darle un effetto grafico contemporaneo»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ED629E-BF2A-4FD5-AA67-F0B123F86A48}"/>
              </a:ext>
            </a:extLst>
          </p:cNvPr>
          <p:cNvSpPr txBox="1"/>
          <p:nvPr/>
        </p:nvSpPr>
        <p:spPr>
          <a:xfrm>
            <a:off x="2793453" y="301280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Brush Script MT" panose="03060802040406070304" pitchFamily="66" charset="0"/>
              </a:rPr>
              <a:t>Larvin</a:t>
            </a:r>
            <a:r>
              <a:rPr lang="it-IT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A17680-10FD-42DB-A237-26AD9E322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33999" r="18880" b="1"/>
          <a:stretch/>
        </p:blipFill>
        <p:spPr>
          <a:xfrm>
            <a:off x="3288733" y="3629343"/>
            <a:ext cx="3498108" cy="24110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4ABBA5-A280-4A75-9A60-2B9C96D3F462}"/>
              </a:ext>
            </a:extLst>
          </p:cNvPr>
          <p:cNvSpPr txBox="1"/>
          <p:nvPr/>
        </p:nvSpPr>
        <p:spPr>
          <a:xfrm>
            <a:off x="2793453" y="6057582"/>
            <a:ext cx="458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Alber </a:t>
            </a:r>
            <a:r>
              <a:rPr lang="it-IT" dirty="0" err="1"/>
              <a:t>Elbaz</a:t>
            </a:r>
            <a:r>
              <a:rPr lang="it-IT" dirty="0"/>
              <a:t> di </a:t>
            </a:r>
            <a:r>
              <a:rPr lang="it-IT" dirty="0" err="1"/>
              <a:t>Larvin</a:t>
            </a:r>
            <a:r>
              <a:rPr lang="it-IT" dirty="0"/>
              <a:t> = volti allegri di donne schizzate a mano</a:t>
            </a:r>
          </a:p>
        </p:txBody>
      </p:sp>
    </p:spTree>
    <p:extLst>
      <p:ext uri="{BB962C8B-B14F-4D97-AF65-F5344CB8AC3E}">
        <p14:creationId xmlns:p14="http://schemas.microsoft.com/office/powerpoint/2010/main" val="173610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4085E3-FA87-4035-BB0A-76E425A0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83109"/>
            <a:ext cx="5654374" cy="439156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FED659-6EFE-48A0-9495-73B22F136AAD}"/>
              </a:ext>
            </a:extLst>
          </p:cNvPr>
          <p:cNvSpPr txBox="1"/>
          <p:nvPr/>
        </p:nvSpPr>
        <p:spPr>
          <a:xfrm>
            <a:off x="1259632" y="159952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rush Script MT" panose="03060802040406070304" pitchFamily="66" charset="0"/>
              </a:rPr>
              <a:t>Tsumori</a:t>
            </a:r>
            <a:r>
              <a:rPr lang="it-IT" sz="3600" dirty="0">
                <a:latin typeface="Brush Script MT" panose="03060802040406070304" pitchFamily="66" charset="0"/>
              </a:rPr>
              <a:t> </a:t>
            </a:r>
            <a:r>
              <a:rPr lang="it-IT" sz="3200" dirty="0">
                <a:latin typeface="Brush Script MT" panose="03060802040406070304" pitchFamily="66" charset="0"/>
              </a:rPr>
              <a:t>Chisato</a:t>
            </a:r>
            <a:endParaRPr lang="it-IT" sz="3600" dirty="0">
              <a:latin typeface="Brush Script MT" panose="03060802040406070304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B624A8-B48D-4DB7-AF94-72308827B4C9}"/>
              </a:ext>
            </a:extLst>
          </p:cNvPr>
          <p:cNvSpPr txBox="1"/>
          <p:nvPr/>
        </p:nvSpPr>
        <p:spPr>
          <a:xfrm>
            <a:off x="467544" y="2455505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Collezione realizzata per il 150° anniversario della maison che rimanda allo stile tipico della tradizione giapponese, a cui è abbinata una candela aromatizzata alla ciliegia.</a:t>
            </a:r>
          </a:p>
        </p:txBody>
      </p:sp>
    </p:spTree>
    <p:extLst>
      <p:ext uri="{BB962C8B-B14F-4D97-AF65-F5344CB8AC3E}">
        <p14:creationId xmlns:p14="http://schemas.microsoft.com/office/powerpoint/2010/main" val="228081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96A1D9-2CD5-4A8A-A165-B2AF9FD0C122}"/>
              </a:ext>
            </a:extLst>
          </p:cNvPr>
          <p:cNvSpPr txBox="1"/>
          <p:nvPr/>
        </p:nvSpPr>
        <p:spPr>
          <a:xfrm>
            <a:off x="1331640" y="476672"/>
            <a:ext cx="3816424" cy="7200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Algerian" panose="04020705040A02060702" pitchFamily="82" charset="0"/>
              </a:rPr>
              <a:t>James Wojcik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183E5589-5101-49C6-B35B-CF52132F8A3B}"/>
              </a:ext>
            </a:extLst>
          </p:cNvPr>
          <p:cNvSpPr/>
          <p:nvPr/>
        </p:nvSpPr>
        <p:spPr>
          <a:xfrm>
            <a:off x="5356466" y="764702"/>
            <a:ext cx="360040" cy="1440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33AF4B-EC29-40B1-88EA-56D9D927CDD7}"/>
              </a:ext>
            </a:extLst>
          </p:cNvPr>
          <p:cNvSpPr txBox="1"/>
          <p:nvPr/>
        </p:nvSpPr>
        <p:spPr>
          <a:xfrm>
            <a:off x="5924908" y="246999"/>
            <a:ext cx="2751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70C0"/>
                </a:solidFill>
              </a:rPr>
              <a:t>Attraverso i suoi scatti rappresenta la dicotomia </a:t>
            </a:r>
            <a:r>
              <a:rPr lang="it-IT" sz="2000" b="1" i="1" dirty="0">
                <a:solidFill>
                  <a:srgbClr val="0070C0"/>
                </a:solidFill>
              </a:rPr>
              <a:t>ricchezza/povertà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1D045C-F623-403F-95BB-EBBA36D13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/>
          <a:stretch/>
        </p:blipFill>
        <p:spPr>
          <a:xfrm>
            <a:off x="6084168" y="2179766"/>
            <a:ext cx="2160240" cy="36843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E08E53-C2F4-4EB3-9349-E0D455FD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4" y="1631156"/>
            <a:ext cx="3049506" cy="1905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A605E6-BE37-4D03-AE91-5DE995CA3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11" y="4021931"/>
            <a:ext cx="1895475" cy="2409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110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C30CD-6B30-4B5A-AB53-D69B97A966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5400" y="332656"/>
            <a:ext cx="6578600" cy="1152128"/>
          </a:xfrm>
        </p:spPr>
        <p:txBody>
          <a:bodyPr/>
          <a:lstStyle/>
          <a:p>
            <a:pPr algn="ctr"/>
            <a:r>
              <a:rPr lang="it-IT" dirty="0"/>
              <a:t>Utilizzo di formule verbali creando metafore riconoscibili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CF9BB3-5084-4E21-AAAD-D0002F3344CD}"/>
              </a:ext>
            </a:extLst>
          </p:cNvPr>
          <p:cNvSpPr txBox="1"/>
          <p:nvPr/>
        </p:nvSpPr>
        <p:spPr>
          <a:xfrm>
            <a:off x="2699792" y="1517907"/>
            <a:ext cx="644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>
                <a:latin typeface="Bahnschrift Light" panose="020B0502040204020203" pitchFamily="34" charset="0"/>
              </a:rPr>
              <a:t>Paio di scarpe come quelle di Pippo = piedi grandi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>
                <a:latin typeface="Bahnschrift Light" panose="020B0502040204020203" pitchFamily="34" charset="0"/>
              </a:rPr>
              <a:t>Cappello di Qui Quo Qua = cappello sbarazzino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>
                <a:latin typeface="Bahnschrift Light" panose="020B0502040204020203" pitchFamily="34" charset="0"/>
              </a:rPr>
              <a:t>Armadio di Paperino = armadio con abiti tutti uguali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98C08C-6A2B-4750-ADA8-8AC446AE4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9" y="620688"/>
            <a:ext cx="2486120" cy="32598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BF4E67-27E5-419D-ACE4-1B74BAA0A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-1118" r="11886" b="4509"/>
          <a:stretch/>
        </p:blipFill>
        <p:spPr>
          <a:xfrm>
            <a:off x="5757062" y="2996952"/>
            <a:ext cx="3168352" cy="3256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810D98-A7B1-453C-8421-865552E41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632">
            <a:off x="1919520" y="3521962"/>
            <a:ext cx="3428206" cy="31086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2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4083C4-E04A-4378-95D4-1627607D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72" y="361061"/>
            <a:ext cx="2376263" cy="3272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DC28A4F-E528-498E-98FD-3CEFD8345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5" y="387264"/>
            <a:ext cx="2376264" cy="3245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5C0C2DA-22D6-432A-8ECE-7F34D6F38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74" y="4059010"/>
            <a:ext cx="3323861" cy="24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CC205BE-CD91-4C27-B6A0-026FCBDBDE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78411" y="387264"/>
            <a:ext cx="2970410" cy="3349625"/>
          </a:xfrm>
        </p:spPr>
        <p:txBody>
          <a:bodyPr/>
          <a:lstStyle/>
          <a:p>
            <a:pPr algn="ctr"/>
            <a:r>
              <a:rPr lang="it-IT" b="1" dirty="0"/>
              <a:t>Punto di riferimento semantico sia per gli abiti sia per oggetti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A6D2465-4DA1-478D-8FD8-4AFCDDD7A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5" y="4075199"/>
            <a:ext cx="3499073" cy="249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6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95984F-41B2-4266-8554-9383324BE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-93" r="2612" b="93"/>
          <a:stretch/>
        </p:blipFill>
        <p:spPr>
          <a:xfrm>
            <a:off x="143508" y="238336"/>
            <a:ext cx="4104456" cy="638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D65DDF-325E-490B-ACED-E451AE30F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r="17525" b="1087"/>
          <a:stretch/>
        </p:blipFill>
        <p:spPr>
          <a:xfrm>
            <a:off x="7410398" y="3661755"/>
            <a:ext cx="1590094" cy="298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1C34C7-0B02-407F-A580-477D77FC4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36581"/>
            <a:ext cx="2946410" cy="298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091A296-86A8-4C89-BA55-44146979C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8337"/>
            <a:ext cx="4644516" cy="319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E7168F-BABD-4046-A60A-A3D9B56023B0}"/>
              </a:ext>
            </a:extLst>
          </p:cNvPr>
          <p:cNvSpPr txBox="1"/>
          <p:nvPr/>
        </p:nvSpPr>
        <p:spPr>
          <a:xfrm>
            <a:off x="971600" y="6206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La London Fashion week nel Settembre 2012 ha recato omaggio a Minnie come icona della moda; </a:t>
            </a:r>
          </a:p>
          <a:p>
            <a:pPr algn="ctr"/>
            <a:r>
              <a:rPr lang="it-IT" sz="2400" dirty="0">
                <a:latin typeface="+mj-lt"/>
              </a:rPr>
              <a:t>lanciando i «</a:t>
            </a:r>
            <a:r>
              <a:rPr lang="it-IT" sz="2400" i="1" dirty="0">
                <a:highlight>
                  <a:srgbClr val="FF0000"/>
                </a:highlight>
                <a:latin typeface="+mj-lt"/>
              </a:rPr>
              <a:t>Minnie must </a:t>
            </a:r>
            <a:r>
              <a:rPr lang="it-IT" sz="2400" i="1" dirty="0" err="1">
                <a:highlight>
                  <a:srgbClr val="FF0000"/>
                </a:highlight>
                <a:latin typeface="+mj-lt"/>
              </a:rPr>
              <a:t>haves</a:t>
            </a:r>
            <a:r>
              <a:rPr lang="it-IT" sz="2400" dirty="0">
                <a:latin typeface="+mj-lt"/>
              </a:rPr>
              <a:t>» cioè «le cose di Minnie che bisogna assolutamente avere»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EEEB71-573D-4087-9AF2-F8DAE0F9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35" y="2419541"/>
            <a:ext cx="3413375" cy="317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E9B5802-020B-4344-9E36-684E80EC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0" y="2440820"/>
            <a:ext cx="4583800" cy="268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221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A726219-9273-4F33-A718-3290F57DC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8" y="1537962"/>
            <a:ext cx="8731201" cy="528646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759E85-359B-4A23-A4D4-55111DE33A5A}"/>
              </a:ext>
            </a:extLst>
          </p:cNvPr>
          <p:cNvSpPr txBox="1"/>
          <p:nvPr/>
        </p:nvSpPr>
        <p:spPr>
          <a:xfrm>
            <a:off x="1655675" y="7369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+mj-lt"/>
              </a:rPr>
              <a:t>MINA SANREMO 1961</a:t>
            </a:r>
          </a:p>
        </p:txBody>
      </p:sp>
    </p:spTree>
    <p:extLst>
      <p:ext uri="{BB962C8B-B14F-4D97-AF65-F5344CB8AC3E}">
        <p14:creationId xmlns:p14="http://schemas.microsoft.com/office/powerpoint/2010/main" val="2803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4E40B1-D81D-4CED-9F9D-1DD9EA12629C}"/>
              </a:ext>
            </a:extLst>
          </p:cNvPr>
          <p:cNvSpPr txBox="1"/>
          <p:nvPr/>
        </p:nvSpPr>
        <p:spPr>
          <a:xfrm>
            <a:off x="3401870" y="692696"/>
            <a:ext cx="234026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>
                <a:latin typeface="+mj-lt"/>
              </a:rPr>
              <a:t>COSPLAY</a:t>
            </a:r>
            <a:endParaRPr lang="it-IT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13B5AC-EEC3-4FCA-80B5-DB0DECB73C26}"/>
              </a:ext>
            </a:extLst>
          </p:cNvPr>
          <p:cNvSpPr txBox="1"/>
          <p:nvPr/>
        </p:nvSpPr>
        <p:spPr>
          <a:xfrm>
            <a:off x="107504" y="141277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Il termine è una contrazione delle parole «</a:t>
            </a:r>
            <a:r>
              <a:rPr lang="it-IT" sz="2400" b="1" i="1" dirty="0">
                <a:latin typeface="+mj-lt"/>
              </a:rPr>
              <a:t>Costume</a:t>
            </a:r>
            <a:r>
              <a:rPr lang="it-IT" sz="2400" dirty="0">
                <a:latin typeface="+mj-lt"/>
              </a:rPr>
              <a:t>» e «</a:t>
            </a:r>
            <a:r>
              <a:rPr lang="it-IT" sz="2400" b="1" i="1" dirty="0">
                <a:latin typeface="+mj-lt"/>
              </a:rPr>
              <a:t>Player</a:t>
            </a:r>
            <a:r>
              <a:rPr lang="it-IT" sz="2400" dirty="0">
                <a:latin typeface="+mj-lt"/>
              </a:rPr>
              <a:t>» (giocatore)</a:t>
            </a:r>
          </a:p>
          <a:p>
            <a:pPr algn="ctr"/>
            <a:r>
              <a:rPr lang="it-IT" sz="2400" dirty="0">
                <a:latin typeface="+mj-lt"/>
              </a:rPr>
              <a:t>Vestirsi come i personaggi dei fumetti</a:t>
            </a:r>
            <a:endParaRPr lang="it-IT" sz="2000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CAD886-5071-41D9-A75E-5FE23725A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7200"/>
            <a:ext cx="6538106" cy="37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fumato">
  <a:themeElements>
    <a:clrScheme name="Sfumato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Sfumato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umato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582_TF11309028.potx" id="{B0BAEBEC-B362-419A-AE9D-06879CF30DA7}" vid="{56A7A7A9-694D-4238-BB8B-3DFE2ED0E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tf11309028</Template>
  <TotalTime>773</TotalTime>
  <Words>675</Words>
  <Application>Microsoft Office PowerPoint</Application>
  <PresentationFormat>Presentazione su schermo (4:3)</PresentationFormat>
  <Paragraphs>77</Paragraphs>
  <Slides>34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50" baseType="lpstr">
      <vt:lpstr>Agency FB</vt:lpstr>
      <vt:lpstr>Algerian</vt:lpstr>
      <vt:lpstr>AR CENA</vt:lpstr>
      <vt:lpstr>Arial</vt:lpstr>
      <vt:lpstr>Arial Black</vt:lpstr>
      <vt:lpstr>Arial Rounded MT Bold</vt:lpstr>
      <vt:lpstr>Bahnschrift</vt:lpstr>
      <vt:lpstr>Bahnschrift Light</vt:lpstr>
      <vt:lpstr>Bradley Hand ITC</vt:lpstr>
      <vt:lpstr>Brush Script MT</vt:lpstr>
      <vt:lpstr>Calibri</vt:lpstr>
      <vt:lpstr>Century Schoolbook</vt:lpstr>
      <vt:lpstr>Corbel</vt:lpstr>
      <vt:lpstr>Courier New</vt:lpstr>
      <vt:lpstr>Palatino Linotype</vt:lpstr>
      <vt:lpstr>Sfumato</vt:lpstr>
      <vt:lpstr>Presentazione standard di PowerPoint</vt:lpstr>
      <vt:lpstr>MINNIE SUPERSTAR</vt:lpstr>
      <vt:lpstr>Topolino   </vt:lpstr>
      <vt:lpstr>Utilizzo di formule verbali creando metafore riconoscibili</vt:lpstr>
      <vt:lpstr>Punto di riferimento semantico sia per gli abiti sia per oggetti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REGINA ELISABETTA II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Rossella</dc:creator>
  <cp:lastModifiedBy>pc</cp:lastModifiedBy>
  <cp:revision>65</cp:revision>
  <dcterms:created xsi:type="dcterms:W3CDTF">2019-11-13T15:48:54Z</dcterms:created>
  <dcterms:modified xsi:type="dcterms:W3CDTF">2019-11-21T14:50:41Z</dcterms:modified>
</cp:coreProperties>
</file>