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57" r:id="rId4"/>
    <p:sldId id="259" r:id="rId5"/>
    <p:sldId id="261" r:id="rId6"/>
    <p:sldId id="262" r:id="rId7"/>
    <p:sldId id="269" r:id="rId8"/>
    <p:sldId id="263" r:id="rId9"/>
    <p:sldId id="264" r:id="rId10"/>
    <p:sldId id="265" r:id="rId11"/>
    <p:sldId id="270" r:id="rId12"/>
    <p:sldId id="266" r:id="rId13"/>
    <p:sldId id="267" r:id="rId14"/>
    <p:sldId id="271" r:id="rId15"/>
    <p:sldId id="272" r:id="rId16"/>
    <p:sldId id="273" r:id="rId17"/>
    <p:sldId id="268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2"/>
    <p:restoredTop sz="94675"/>
  </p:normalViewPr>
  <p:slideViewPr>
    <p:cSldViewPr snapToGrid="0" snapToObjects="1">
      <p:cViewPr varScale="1">
        <p:scale>
          <a:sx n="111" d="100"/>
          <a:sy n="111" d="100"/>
        </p:scale>
        <p:origin x="5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042DB-95D7-6240-B6DA-E18A85F226C6}" type="datetimeFigureOut">
              <a:rPr lang="it-IT" smtClean="0"/>
              <a:t>11/11/19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8558C-D5BC-8340-83A7-3A26CA0FF40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84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8558C-D5BC-8340-83A7-3A26CA0FF40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345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8558C-D5BC-8340-83A7-3A26CA0FF40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8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B761-58D5-5B4E-9A74-80585C4843A4}" type="datetimeFigureOut">
              <a:rPr lang="it-IT" smtClean="0"/>
              <a:t>11/11/19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E709-0E30-2346-B420-51941EF8BA66}" type="slidenum">
              <a:rPr lang="it-IT" smtClean="0"/>
              <a:t>‹n.›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208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B761-58D5-5B4E-9A74-80585C4843A4}" type="datetimeFigureOut">
              <a:rPr lang="it-IT" smtClean="0"/>
              <a:t>11/11/19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E709-0E30-2346-B420-51941EF8BA6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96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B761-58D5-5B4E-9A74-80585C4843A4}" type="datetimeFigureOut">
              <a:rPr lang="it-IT" smtClean="0"/>
              <a:t>11/11/19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E709-0E30-2346-B420-51941EF8BA6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690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B761-58D5-5B4E-9A74-80585C4843A4}" type="datetimeFigureOut">
              <a:rPr lang="it-IT" smtClean="0"/>
              <a:t>11/11/19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E709-0E30-2346-B420-51941EF8BA6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07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B761-58D5-5B4E-9A74-80585C4843A4}" type="datetimeFigureOut">
              <a:rPr lang="it-IT" smtClean="0"/>
              <a:t>11/11/19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E709-0E30-2346-B420-51941EF8BA66}" type="slidenum">
              <a:rPr lang="it-IT" smtClean="0"/>
              <a:t>‹n.›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06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B761-58D5-5B4E-9A74-80585C4843A4}" type="datetimeFigureOut">
              <a:rPr lang="it-IT" smtClean="0"/>
              <a:t>11/11/19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E709-0E30-2346-B420-51941EF8BA6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91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B761-58D5-5B4E-9A74-80585C4843A4}" type="datetimeFigureOut">
              <a:rPr lang="it-IT" smtClean="0"/>
              <a:t>11/11/19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E709-0E30-2346-B420-51941EF8BA6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01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B761-58D5-5B4E-9A74-80585C4843A4}" type="datetimeFigureOut">
              <a:rPr lang="it-IT" smtClean="0"/>
              <a:t>11/11/19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E709-0E30-2346-B420-51941EF8BA6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645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B761-58D5-5B4E-9A74-80585C4843A4}" type="datetimeFigureOut">
              <a:rPr lang="it-IT" smtClean="0"/>
              <a:t>11/11/19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E709-0E30-2346-B420-51941EF8BA6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19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E9FB761-58D5-5B4E-9A74-80585C4843A4}" type="datetimeFigureOut">
              <a:rPr lang="it-IT" smtClean="0"/>
              <a:t>11/11/19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9FE709-0E30-2346-B420-51941EF8BA6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77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FB761-58D5-5B4E-9A74-80585C4843A4}" type="datetimeFigureOut">
              <a:rPr lang="it-IT" smtClean="0"/>
              <a:t>11/11/19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FE709-0E30-2346-B420-51941EF8BA6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2426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9FB761-58D5-5B4E-9A74-80585C4843A4}" type="datetimeFigureOut">
              <a:rPr lang="it-IT" smtClean="0"/>
              <a:t>11/11/19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39FE709-0E30-2346-B420-51941EF8BA66}" type="slidenum">
              <a:rPr lang="it-IT" smtClean="0"/>
              <a:t>‹n.›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63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13458" y="1967696"/>
            <a:ext cx="11181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4800"/>
          </a:p>
        </p:txBody>
      </p:sp>
      <p:sp>
        <p:nvSpPr>
          <p:cNvPr id="3" name="CasellaDiTesto 2"/>
          <p:cNvSpPr txBox="1"/>
          <p:nvPr/>
        </p:nvSpPr>
        <p:spPr>
          <a:xfrm>
            <a:off x="1844232" y="1377388"/>
            <a:ext cx="10347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 smtClean="0"/>
              <a:t>        </a:t>
            </a:r>
            <a:r>
              <a:rPr lang="it-IT" sz="9600" b="1" dirty="0" smtClean="0">
                <a:solidFill>
                  <a:schemeClr val="accent2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DIVO</a:t>
            </a:r>
          </a:p>
          <a:p>
            <a:r>
              <a:rPr lang="it-IT" sz="9600" b="1" dirty="0" smtClean="0">
                <a:solidFill>
                  <a:schemeClr val="accent2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 VALENTINO</a:t>
            </a:r>
            <a:endParaRPr lang="it-IT" sz="9600" b="1" dirty="0">
              <a:solidFill>
                <a:schemeClr val="accent2"/>
              </a:solidFill>
              <a:latin typeface="American Typewriter Semibold" charset="0"/>
              <a:ea typeface="American Typewriter Semibold" charset="0"/>
              <a:cs typeface="American Typewriter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447" y="1504710"/>
            <a:ext cx="3733800" cy="37338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05" y="642397"/>
            <a:ext cx="2599733" cy="508128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356" y="462989"/>
            <a:ext cx="3482051" cy="544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3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6" descr="PaulPoiret_1912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7935" y="1401500"/>
            <a:ext cx="3613512" cy="453789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74" y="1812713"/>
            <a:ext cx="5849073" cy="371547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071868" y="497711"/>
            <a:ext cx="7755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ORIENTALISMO E ART NOUVEAU </a:t>
            </a:r>
            <a:endParaRPr lang="it-IT" sz="3200" b="1" dirty="0">
              <a:solidFill>
                <a:schemeClr val="accent2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69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1921: </a:t>
            </a:r>
            <a:r>
              <a:rPr lang="it-IT" sz="5400" dirty="0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Valentino e </a:t>
            </a:r>
            <a:r>
              <a:rPr lang="it-IT" sz="5400" dirty="0" err="1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Natacha</a:t>
            </a:r>
            <a:endParaRPr lang="it-IT" sz="5400" b="1" dirty="0">
              <a:solidFill>
                <a:schemeClr val="accent2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087" y="2052856"/>
            <a:ext cx="3125166" cy="388495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977114" y="2546430"/>
            <a:ext cx="59956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Oltre ad essere una coppia nella vita privata, lo erano nelle diverse </a:t>
            </a:r>
            <a:r>
              <a:rPr lang="it-IT" sz="2800" b="1" dirty="0" smtClean="0">
                <a:solidFill>
                  <a:schemeClr val="accent2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tournée di danza </a:t>
            </a:r>
            <a:r>
              <a:rPr lang="it-IT" sz="2800" b="1" dirty="0" smtClean="0">
                <a:solidFill>
                  <a:schemeClr val="accent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a cui partecipò Valentino. </a:t>
            </a:r>
            <a:r>
              <a:rPr lang="it-IT" sz="2800" b="1" dirty="0" err="1" smtClean="0">
                <a:solidFill>
                  <a:schemeClr val="accent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Natacha</a:t>
            </a:r>
            <a:r>
              <a:rPr lang="it-IT" sz="2800" b="1" dirty="0" smtClean="0">
                <a:solidFill>
                  <a:schemeClr val="accent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 aveva il ruolo di costumista.</a:t>
            </a:r>
            <a:endParaRPr lang="it-IT" sz="2800" b="1" dirty="0">
              <a:solidFill>
                <a:schemeClr val="accent1"/>
              </a:solidFill>
              <a:latin typeface="American Typewriter Semibold" charset="0"/>
              <a:ea typeface="American Typewriter Semibold" charset="0"/>
              <a:cs typeface="American Typewriter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8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72" y="713129"/>
            <a:ext cx="101600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08881" y="335667"/>
            <a:ext cx="9088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IL CORPO DI VALENTINO </a:t>
            </a:r>
            <a:endParaRPr lang="it-IT" sz="4800" b="1" dirty="0">
              <a:solidFill>
                <a:schemeClr val="accent2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3" name="Segnaposto contenuto 6" descr="tumblr_lykuwaZPOT1qb6iopo1_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834" y="1527189"/>
            <a:ext cx="2796571" cy="443377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217" y="1527189"/>
            <a:ext cx="3297500" cy="4433773"/>
          </a:xfrm>
          <a:prstGeom prst="rect">
            <a:avLst/>
          </a:prstGeom>
        </p:spPr>
      </p:pic>
      <p:pic>
        <p:nvPicPr>
          <p:cNvPr id="6" name="Segnaposto contenuto 17" descr="rodolfovalentino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1949" y="1527188"/>
            <a:ext cx="3340100" cy="44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4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58946" y="277793"/>
            <a:ext cx="4791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        </a:t>
            </a:r>
            <a:r>
              <a:rPr lang="it-IT" sz="5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IL BALLO</a:t>
            </a:r>
            <a:endParaRPr lang="it-IT" sz="5400" b="1" dirty="0">
              <a:solidFill>
                <a:schemeClr val="accent2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3" name="Segnaposto contenuto 7" descr="rudynatachadance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7554" y="1666308"/>
            <a:ext cx="3437681" cy="4034903"/>
          </a:xfrm>
          <a:prstGeom prst="rect">
            <a:avLst/>
          </a:prstGeom>
          <a:ln>
            <a:headEnd/>
            <a:tailEnd/>
          </a:ln>
        </p:spPr>
      </p:pic>
      <p:pic>
        <p:nvPicPr>
          <p:cNvPr id="4" name="Segnaposto contenuto 4" descr="the-four-horsemen-of-the-apocalypse-rudolph-valentino-b87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99" y="1666311"/>
            <a:ext cx="3242026" cy="403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079" y="1666309"/>
            <a:ext cx="3369167" cy="40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025570" y="347241"/>
            <a:ext cx="7373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I SEGNI DISTINTIVI </a:t>
            </a:r>
            <a:endParaRPr lang="it-IT" sz="4800" b="1" dirty="0">
              <a:solidFill>
                <a:schemeClr val="accent2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4" name="Immagine 7" descr="rudolph-valentino-44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55" y="1582618"/>
            <a:ext cx="2324100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egnaposto contenuto 5" descr="rudolph-valentino-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2877" y="2361235"/>
            <a:ext cx="2888466" cy="3620044"/>
          </a:xfrm>
          <a:prstGeom prst="rect">
            <a:avLst/>
          </a:prstGeom>
        </p:spPr>
      </p:pic>
      <p:pic>
        <p:nvPicPr>
          <p:cNvPr id="6" name="Segnaposto contenuto 7" descr="Natacha Rambova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2180" y="1649339"/>
            <a:ext cx="4352925" cy="297021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145894" y="4631127"/>
            <a:ext cx="1423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accent1"/>
                </a:solidFill>
              </a:rPr>
              <a:t>FUMO</a:t>
            </a:r>
            <a:endParaRPr lang="it-IT" sz="2400" b="1" dirty="0">
              <a:solidFill>
                <a:schemeClr val="accent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514127" y="1782501"/>
            <a:ext cx="1226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accent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CANE</a:t>
            </a:r>
            <a:endParaRPr lang="it-IT" sz="2400" b="1" dirty="0">
              <a:solidFill>
                <a:schemeClr val="accent1"/>
              </a:solidFill>
              <a:latin typeface="American Typewriter Semibold" charset="0"/>
              <a:ea typeface="American Typewriter Semibold" charset="0"/>
              <a:cs typeface="American Typewriter Semibold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542116" y="4803494"/>
            <a:ext cx="1782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accent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VIAGGI</a:t>
            </a:r>
          </a:p>
        </p:txBody>
      </p:sp>
    </p:spTree>
    <p:extLst>
      <p:ext uri="{BB962C8B-B14F-4D97-AF65-F5344CB8AC3E}">
        <p14:creationId xmlns:p14="http://schemas.microsoft.com/office/powerpoint/2010/main" val="386274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521" y="601884"/>
            <a:ext cx="3941565" cy="527888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41722" y="1481559"/>
            <a:ext cx="58336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Valentino fu un dandy mediterraneo e una figura </a:t>
            </a:r>
            <a:r>
              <a:rPr lang="it-IT" sz="3200" b="1" dirty="0" err="1" smtClean="0">
                <a:solidFill>
                  <a:schemeClr val="accent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queer</a:t>
            </a:r>
            <a:r>
              <a:rPr lang="it-IT" sz="3200" b="1" dirty="0" smtClean="0">
                <a:solidFill>
                  <a:schemeClr val="accent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 attraverso il suo linguaggio del corpo mimetico della femminilità che gli permetteva di rappresentare una sessualità ambivalente.</a:t>
            </a:r>
            <a:endParaRPr lang="it-IT" sz="3200" b="1" dirty="0">
              <a:solidFill>
                <a:schemeClr val="accent1"/>
              </a:solidFill>
              <a:latin typeface="American Typewriter Semibold" charset="0"/>
              <a:ea typeface="American Typewriter Semibold" charset="0"/>
              <a:cs typeface="American Typewriter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32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2842" y="286603"/>
            <a:ext cx="10542838" cy="1450757"/>
          </a:xfrm>
        </p:spPr>
        <p:txBody>
          <a:bodyPr>
            <a:normAutofit/>
          </a:bodyPr>
          <a:lstStyle/>
          <a:p>
            <a:r>
              <a:rPr lang="it-IT" sz="5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   1895</a:t>
            </a:r>
            <a:r>
              <a:rPr lang="it-IT" sz="5400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: </a:t>
            </a:r>
            <a:r>
              <a:rPr lang="it-IT" sz="5400" dirty="0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Parigi</a:t>
            </a:r>
            <a:endParaRPr lang="it-IT" sz="5400" b="1" dirty="0">
              <a:solidFill>
                <a:schemeClr val="accent2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3364" y="2136347"/>
            <a:ext cx="4710897" cy="313983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38754" y="1990845"/>
            <a:ext cx="49169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Proiezione del documentario dei fratelli Lumière che riprende l’arrivo di un treno nella stazione di La </a:t>
            </a:r>
            <a:r>
              <a:rPr lang="it-IT" sz="2800" b="1" dirty="0" err="1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Ciotat</a:t>
            </a:r>
            <a:r>
              <a:rPr lang="it-IT" sz="2800" b="1" dirty="0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.</a:t>
            </a:r>
          </a:p>
          <a:p>
            <a:endParaRPr lang="it-IT" sz="2800" b="1" dirty="0">
              <a:solidFill>
                <a:schemeClr val="accent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it-IT" sz="28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Cambiamento rivoluzionario nello statuto della visione. </a:t>
            </a:r>
            <a:endParaRPr lang="it-IT" sz="2800" b="1" dirty="0">
              <a:solidFill>
                <a:schemeClr val="accent2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57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     1906: </a:t>
            </a:r>
            <a:r>
              <a:rPr lang="it-IT" sz="5400" dirty="0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Cinema narrativo</a:t>
            </a:r>
            <a:r>
              <a:rPr lang="it-IT" sz="5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endParaRPr lang="it-IT" sz="5400" b="1" dirty="0">
              <a:solidFill>
                <a:schemeClr val="accent2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9951" y="2043033"/>
            <a:ext cx="7016543" cy="39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651" y="497711"/>
            <a:ext cx="3243387" cy="4291575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393539"/>
            <a:ext cx="3200400" cy="5911665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I temi e i protagonisti del film entrano a far parte dell’immaginario sociale vivendo una DISTANZA RAVVICINATA.</a:t>
            </a:r>
          </a:p>
          <a:p>
            <a:r>
              <a:rPr lang="it-IT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Nascono le prime</a:t>
            </a:r>
            <a:r>
              <a:rPr lang="it-IT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  </a:t>
            </a:r>
            <a:r>
              <a:rPr lang="it-IT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Star del cinema</a:t>
            </a:r>
            <a:r>
              <a:rPr lang="it-IT" sz="4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77787" y="4872941"/>
            <a:ext cx="284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accent2"/>
                </a:solidFill>
              </a:rPr>
              <a:t>      </a:t>
            </a:r>
            <a:r>
              <a:rPr lang="it-IT" sz="2400" b="1" i="1" dirty="0" smtClean="0">
                <a:solidFill>
                  <a:schemeClr val="accent2"/>
                </a:solidFill>
              </a:rPr>
              <a:t>Sarah </a:t>
            </a:r>
            <a:r>
              <a:rPr lang="it-IT" sz="2400" b="1" i="1" dirty="0" err="1" smtClean="0">
                <a:solidFill>
                  <a:schemeClr val="accent2"/>
                </a:solidFill>
              </a:rPr>
              <a:t>Bernhardt</a:t>
            </a:r>
            <a:endParaRPr lang="it-IT" sz="2400" b="1" i="1" dirty="0" smtClean="0">
              <a:solidFill>
                <a:schemeClr val="accent2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346" y="2101126"/>
            <a:ext cx="3460830" cy="420407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854633" y="1620456"/>
            <a:ext cx="319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chemeClr val="accent2"/>
                </a:solidFill>
              </a:rPr>
              <a:t>Isadora Duncan</a:t>
            </a:r>
            <a:endParaRPr lang="it-IT" sz="24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         </a:t>
            </a:r>
            <a:r>
              <a:rPr lang="it-IT" sz="5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NASCITA DIVISMO</a:t>
            </a:r>
            <a:endParaRPr lang="it-IT" sz="5400" b="1" dirty="0">
              <a:solidFill>
                <a:schemeClr val="accent2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643605" y="2025570"/>
            <a:ext cx="86925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accent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La nascita del divismo cinematografico si presentò con un linguaggio indipendente da quello teatrale: l’attore aveva </a:t>
            </a:r>
            <a:r>
              <a:rPr lang="it-IT" sz="3600" b="1" dirty="0" smtClean="0">
                <a:solidFill>
                  <a:schemeClr val="accent2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specifiche competenze artistiche</a:t>
            </a:r>
            <a:r>
              <a:rPr lang="it-IT" sz="3600" b="1" dirty="0" smtClean="0">
                <a:solidFill>
                  <a:schemeClr val="accent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 , e la sua figura si realizzava in modo </a:t>
            </a:r>
            <a:r>
              <a:rPr lang="it-IT" sz="3600" b="1" dirty="0" smtClean="0">
                <a:solidFill>
                  <a:schemeClr val="accent2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semiotico.</a:t>
            </a:r>
            <a:endParaRPr lang="it-IT" sz="3600" b="1" dirty="0">
              <a:solidFill>
                <a:schemeClr val="accent1"/>
              </a:solidFill>
              <a:latin typeface="American Typewriter Semibold" charset="0"/>
              <a:ea typeface="American Typewriter Semibold" charset="0"/>
              <a:cs typeface="American Typewriter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8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065985" y="0"/>
            <a:ext cx="69263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4800" b="1" dirty="0" smtClean="0">
              <a:solidFill>
                <a:schemeClr val="accent2"/>
              </a:solidFill>
              <a:latin typeface="American Typewriter Semibold" charset="0"/>
              <a:ea typeface="American Typewriter Semibold" charset="0"/>
              <a:cs typeface="American Typewriter Semibold" charset="0"/>
            </a:endParaRPr>
          </a:p>
          <a:p>
            <a:endParaRPr lang="it-IT" sz="4800" b="1" dirty="0" smtClean="0">
              <a:solidFill>
                <a:schemeClr val="accent2"/>
              </a:solidFill>
              <a:latin typeface="American Typewriter Semibold" charset="0"/>
              <a:ea typeface="American Typewriter Semibold" charset="0"/>
              <a:cs typeface="American Typewriter Semibold" charset="0"/>
            </a:endParaRPr>
          </a:p>
          <a:p>
            <a:r>
              <a:rPr lang="it-IT" sz="5400" b="1" dirty="0" smtClean="0">
                <a:solidFill>
                  <a:schemeClr val="accent2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DIVO VALENTINO</a:t>
            </a:r>
            <a:endParaRPr lang="it-IT" sz="5400" b="1" dirty="0">
              <a:solidFill>
                <a:schemeClr val="accent2"/>
              </a:solidFill>
              <a:latin typeface="American Typewriter Semibold" charset="0"/>
              <a:ea typeface="American Typewriter Semibold" charset="0"/>
              <a:cs typeface="American Typewriter Semibold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919241" y="2835798"/>
            <a:ext cx="6493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accent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PRIMA STAR DEL CINEMA   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609144" y="3646025"/>
            <a:ext cx="2442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ITALIANO</a:t>
            </a:r>
            <a:endParaRPr lang="it-IT" sz="3200" b="1" dirty="0">
              <a:solidFill>
                <a:schemeClr val="accent1"/>
              </a:solidFill>
              <a:latin typeface="American Typewriter Semibold" charset="0"/>
              <a:ea typeface="American Typewriter Semibold" charset="0"/>
              <a:cs typeface="American Typewriter Semibold" charset="0"/>
            </a:endParaRPr>
          </a:p>
        </p:txBody>
      </p:sp>
      <p:pic>
        <p:nvPicPr>
          <p:cNvPr id="7" name="Segnaposto contenuto 5" descr="getmed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109" y="1003139"/>
            <a:ext cx="3330575" cy="46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6137" y="487025"/>
            <a:ext cx="1110012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Nato a </a:t>
            </a:r>
            <a:r>
              <a:rPr lang="it-IT" sz="2400" b="1" dirty="0" err="1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Catellaneta</a:t>
            </a:r>
            <a:r>
              <a:rPr lang="it-IT" sz="2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, in provincia di Taranto nel 1895, fu </a:t>
            </a:r>
            <a:r>
              <a:rPr lang="it-IT" sz="2400" b="1" dirty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uno dei più grandi </a:t>
            </a:r>
            <a:r>
              <a:rPr lang="it-IT" sz="2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divi</a:t>
            </a:r>
            <a:r>
              <a:rPr lang="it-IT" sz="2400" b="1" dirty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 del cinema </a:t>
            </a:r>
            <a:r>
              <a:rPr lang="it-IT" sz="2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muto</a:t>
            </a:r>
            <a:r>
              <a:rPr lang="it-IT" sz="2400" b="1" dirty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 della sua epoca, noto anche per esser stato il sex </a:t>
            </a:r>
            <a:r>
              <a:rPr lang="it-IT" sz="2400" b="1" dirty="0" err="1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symbol</a:t>
            </a:r>
            <a:r>
              <a:rPr lang="it-IT" sz="2400" b="1" dirty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di quegli anni, tanto che gli fu dato l'appellativo di "Latin </a:t>
            </a:r>
            <a:r>
              <a:rPr lang="it-IT" sz="2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Lover”.</a:t>
            </a:r>
          </a:p>
          <a:p>
            <a:endParaRPr lang="it-IT" sz="2400" b="1" dirty="0" smtClean="0">
              <a:solidFill>
                <a:schemeClr val="accent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it-IT" sz="2400" b="1" dirty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Si dice che il suo sguardo magnetico incantasse senza possibilità di scampo il pubblico, specialmente quello femminile, che per Valentino stravedeva. </a:t>
            </a:r>
            <a:endParaRPr lang="it-IT" sz="2400" b="1" dirty="0" smtClean="0">
              <a:solidFill>
                <a:schemeClr val="accent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endParaRPr lang="it-IT" sz="2400" b="1" dirty="0" smtClean="0">
              <a:solidFill>
                <a:schemeClr val="accent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it-IT" sz="2400" b="1" dirty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D'altra parte Valentino ebbe diverse </a:t>
            </a:r>
            <a:r>
              <a:rPr lang="it-IT" sz="2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relazioni </a:t>
            </a:r>
            <a:r>
              <a:rPr lang="it-IT" sz="2400" b="1" dirty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con uomini che contribuirono al suo successo ad Hollywood. Tra queste, quella con </a:t>
            </a:r>
            <a:r>
              <a:rPr lang="it-IT" sz="2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registi e attori di film molto importanti.</a:t>
            </a:r>
          </a:p>
          <a:p>
            <a:r>
              <a:rPr lang="it-IT" sz="2400" b="1" dirty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Accusato di essere un comune dandy effeminato, corruttore dei costumi, nel 1926 venne insultato celebremente da un giornalista </a:t>
            </a:r>
            <a:r>
              <a:rPr lang="it-IT" sz="2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come </a:t>
            </a:r>
            <a:r>
              <a:rPr lang="it-IT" sz="2400" b="1" dirty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"piumino per cipria rosa".</a:t>
            </a:r>
          </a:p>
          <a:p>
            <a:endParaRPr lang="it-IT" sz="2400" dirty="0" smtClean="0">
              <a:solidFill>
                <a:schemeClr val="accent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endParaRPr lang="it-IT" sz="24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25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2273" y="219919"/>
            <a:ext cx="106834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Alla costruzione di tale ruolo contribuirono:</a:t>
            </a:r>
          </a:p>
          <a:p>
            <a:endParaRPr lang="it-IT" sz="3600" b="1" dirty="0">
              <a:solidFill>
                <a:schemeClr val="accent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it-IT" sz="4400" b="1" dirty="0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     </a:t>
            </a:r>
            <a:r>
              <a:rPr lang="it-IT" sz="4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CORPO </a:t>
            </a:r>
            <a:r>
              <a:rPr lang="it-IT" sz="4400" b="1" dirty="0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E </a:t>
            </a:r>
            <a:r>
              <a:rPr lang="it-IT" sz="44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ABITO DI SCENA</a:t>
            </a:r>
            <a:endParaRPr lang="it-IT" sz="4400" dirty="0">
              <a:solidFill>
                <a:schemeClr val="accent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870" y="2780263"/>
            <a:ext cx="2849221" cy="293235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989" y="2363967"/>
            <a:ext cx="2767797" cy="369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6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 smtClean="0">
                <a:solidFill>
                  <a:schemeClr val="accent2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          ORIENTALISMO</a:t>
            </a:r>
            <a:endParaRPr lang="it-IT" sz="5400" b="1" dirty="0">
              <a:solidFill>
                <a:schemeClr val="accent2"/>
              </a:solidFill>
              <a:latin typeface="American Typewriter Semibold" charset="0"/>
              <a:ea typeface="American Typewriter Semibold" charset="0"/>
              <a:cs typeface="American Typewriter Semibold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377387" y="1990845"/>
            <a:ext cx="56831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Sistema di stereotipi culturali che il pensiero europeo ha proiettato su un’entità situata ‘a est’.</a:t>
            </a:r>
          </a:p>
          <a:p>
            <a:r>
              <a:rPr lang="it-IT" sz="2800" b="1" dirty="0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Questi stereotipi si fondano su una </a:t>
            </a:r>
            <a:r>
              <a:rPr lang="it-IT" sz="2800" b="1" dirty="0" smtClean="0">
                <a:solidFill>
                  <a:schemeClr val="accent2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materia reale </a:t>
            </a:r>
            <a:r>
              <a:rPr lang="it-IT" sz="2800" b="1" dirty="0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come: oggetti, artefatti</a:t>
            </a:r>
            <a:r>
              <a:rPr lang="it-IT" sz="2800" b="1" dirty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</a:t>
            </a:r>
            <a:r>
              <a:rPr lang="it-IT" sz="2800" b="1" dirty="0" smtClean="0">
                <a:solidFill>
                  <a:schemeClr val="accent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ed immagini provenienti dal mondo arabo, dall’India e dall’Estremo Oriente.</a:t>
            </a:r>
            <a:endParaRPr lang="it-IT" sz="2800" b="1" dirty="0">
              <a:solidFill>
                <a:schemeClr val="accent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4" name="Segnaposto contenuto 6" descr="428px-Mata-Hari_19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766" y="1990846"/>
            <a:ext cx="2849712" cy="384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692942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145</TotalTime>
  <Words>262</Words>
  <Application>Microsoft Macintosh PowerPoint</Application>
  <PresentationFormat>Widescreen</PresentationFormat>
  <Paragraphs>42</Paragraphs>
  <Slides>17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American Typewriter</vt:lpstr>
      <vt:lpstr>American Typewriter Semibold</vt:lpstr>
      <vt:lpstr>Calibri</vt:lpstr>
      <vt:lpstr>Calibri Light</vt:lpstr>
      <vt:lpstr>Retrospettivo</vt:lpstr>
      <vt:lpstr>Presentazione di PowerPoint</vt:lpstr>
      <vt:lpstr>    1895: Parigi</vt:lpstr>
      <vt:lpstr>      1906: Cinema narrativo </vt:lpstr>
      <vt:lpstr>Presentazione di PowerPoint</vt:lpstr>
      <vt:lpstr>          NASCITA DIVISMO</vt:lpstr>
      <vt:lpstr>Presentazione di PowerPoint</vt:lpstr>
      <vt:lpstr>Presentazione di PowerPoint</vt:lpstr>
      <vt:lpstr>Presentazione di PowerPoint</vt:lpstr>
      <vt:lpstr>          ORIENTALISMO</vt:lpstr>
      <vt:lpstr>Presentazione di PowerPoint</vt:lpstr>
      <vt:lpstr>Presentazione di PowerPoint</vt:lpstr>
      <vt:lpstr>1921: Valentino e Natacha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97</cp:revision>
  <dcterms:created xsi:type="dcterms:W3CDTF">2019-10-27T14:19:19Z</dcterms:created>
  <dcterms:modified xsi:type="dcterms:W3CDTF">2019-11-11T09:08:23Z</dcterms:modified>
</cp:coreProperties>
</file>