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4" r:id="rId5"/>
    <p:sldId id="285" r:id="rId6"/>
    <p:sldId id="288" r:id="rId7"/>
    <p:sldId id="290" r:id="rId8"/>
    <p:sldId id="279" r:id="rId9"/>
    <p:sldId id="292" r:id="rId10"/>
    <p:sldId id="289" r:id="rId11"/>
    <p:sldId id="261" r:id="rId12"/>
    <p:sldId id="263" r:id="rId13"/>
    <p:sldId id="264" r:id="rId14"/>
    <p:sldId id="265" r:id="rId15"/>
    <p:sldId id="266" r:id="rId16"/>
    <p:sldId id="267" r:id="rId17"/>
    <p:sldId id="268" r:id="rId18"/>
    <p:sldId id="269" r:id="rId19"/>
    <p:sldId id="270" r:id="rId20"/>
    <p:sldId id="271" r:id="rId21"/>
    <p:sldId id="272" r:id="rId22"/>
    <p:sldId id="286" r:id="rId23"/>
    <p:sldId id="276" r:id="rId24"/>
    <p:sldId id="277" r:id="rId25"/>
    <p:sldId id="278" r:id="rId26"/>
    <p:sldId id="273" r:id="rId27"/>
    <p:sldId id="274" r:id="rId28"/>
    <p:sldId id="275" r:id="rId29"/>
    <p:sldId id="280" r:id="rId30"/>
    <p:sldId id="281" r:id="rId31"/>
    <p:sldId id="282" r:id="rId32"/>
    <p:sldId id="283" r:id="rId33"/>
    <p:sldId id="287"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a Dursi" initials="MD" lastIdx="1" clrIdx="0">
    <p:extLst>
      <p:ext uri="{19B8F6BF-5375-455C-9EA6-DF929625EA0E}">
        <p15:presenceInfo xmlns:p15="http://schemas.microsoft.com/office/powerpoint/2012/main" userId="S::m.dursi4@studenti.uniba.it::18c5ee7d-460b-4bd8-8a54-6a7f0940c3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4660"/>
  </p:normalViewPr>
  <p:slideViewPr>
    <p:cSldViewPr snapToGrid="0">
      <p:cViewPr varScale="1">
        <p:scale>
          <a:sx n="72" d="100"/>
          <a:sy n="72"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9056BD-2AD9-4150-BBBE-CDEF4EBD18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23F11FC-E599-407B-B1C0-A174EB7C4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FE98CFE-96BE-4619-B0B6-DF990F16AC16}"/>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FB7DC2C2-3AA2-4EFC-A1FD-583B15BEDF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31329F-1F10-4965-AEA0-CD5D1AA5FAE2}"/>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135383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6F30B6-5AA6-4BAC-8424-60EEEC8C015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8404B9-0794-4D7B-961A-4F075DE1C1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84AC563-55E3-4BEB-8814-AF92A9A8EBAE}"/>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0715D029-C9A9-4FA2-AC0F-C7F16528CB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047459-CDBB-4DA1-AC63-71890966E3DD}"/>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66018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CA606ED-33B6-421F-8154-4E81F5D80F0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CFD7E2-8A25-48AB-A88D-23727A77DD8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5D95D8-EECE-4FA9-A7B2-49763904379E}"/>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FB00963B-B0C0-4731-8840-E36D954887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E48DAB-50EB-492F-B7D3-9F791E61543C}"/>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139854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AD6558-37F9-4CF8-B90C-230AE8DF54C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144CB73-0D5F-43FF-A513-87C25EF1961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6C084F-3544-4B24-AE38-A118DD10A0AD}"/>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79D3E261-0BE5-4539-9851-566C10B955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8D2D2C-91B7-47F6-B9A0-67D80FB71AC5}"/>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236812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CC65DD-97A2-47D2-9B73-1D78DCEDB48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A5A8C59-CB7E-4AB7-9857-4A8FCA1E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8354880-D36A-435C-9ABE-3C544B66467C}"/>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25EC2795-728E-465D-985D-EE6690419E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B2AD96-7219-42F4-AB14-3B56EAC73654}"/>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18717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334DAD-EAE2-4FDB-81AB-F9101F7DFCD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C79ABB-92FF-40D6-9CCF-7C5C545F009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2603BFD-4C3A-4457-8E5E-D4698B47B2D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4060076-E794-4F28-B260-59A433B09E69}"/>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6" name="Segnaposto piè di pagina 5">
            <a:extLst>
              <a:ext uri="{FF2B5EF4-FFF2-40B4-BE49-F238E27FC236}">
                <a16:creationId xmlns:a16="http://schemas.microsoft.com/office/drawing/2014/main" id="{B311F9A6-9199-46CA-A624-F723D9A1F7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ED2759C-6EFE-4189-B1BE-E1A42934E98A}"/>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30682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8B99E-35E8-4CE7-9F6A-310A494BA59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CC13656-0CB8-46A0-B4DA-D10CC3C7B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EAD0564-2E77-4008-A34C-BAAE06A2D9B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4FA27AE-06B2-4754-A00B-E24097584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878FC2C-2F1C-472F-B3C2-8D7A14E042A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B35FCDA-38B4-47D2-8AE8-4AFD523A2697}"/>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8" name="Segnaposto piè di pagina 7">
            <a:extLst>
              <a:ext uri="{FF2B5EF4-FFF2-40B4-BE49-F238E27FC236}">
                <a16:creationId xmlns:a16="http://schemas.microsoft.com/office/drawing/2014/main" id="{08A428DD-3573-45EF-9FBA-07B26887D5E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0C7CE2F-0554-4A5A-85D1-ABA7C66A945E}"/>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39984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EFE0B-9568-4D0D-8859-A1340DA76BC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5884DB1-3326-41CE-9086-07CECA66178B}"/>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4" name="Segnaposto piè di pagina 3">
            <a:extLst>
              <a:ext uri="{FF2B5EF4-FFF2-40B4-BE49-F238E27FC236}">
                <a16:creationId xmlns:a16="http://schemas.microsoft.com/office/drawing/2014/main" id="{F0D72435-D938-48B6-B796-D52257B5DDC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1AC12C-7229-4A22-B407-661538395018}"/>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21868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B431DAB-0D18-40F8-A505-C35D4CF1C654}"/>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3" name="Segnaposto piè di pagina 2">
            <a:extLst>
              <a:ext uri="{FF2B5EF4-FFF2-40B4-BE49-F238E27FC236}">
                <a16:creationId xmlns:a16="http://schemas.microsoft.com/office/drawing/2014/main" id="{93A2B04F-E06A-47F8-8ACF-BB7EC36E44A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C68BC51-D40F-4A90-9B10-27FBCDDB8CAF}"/>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409134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649A3-9AEA-4F8F-B84C-2AD347041C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7579D7-331B-4A89-84FF-29D9234C0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9CABA40-1A5B-411A-81B8-A85BE60FB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6967C4-52B3-4AAE-BBC3-9460E00BECA2}"/>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6" name="Segnaposto piè di pagina 5">
            <a:extLst>
              <a:ext uri="{FF2B5EF4-FFF2-40B4-BE49-F238E27FC236}">
                <a16:creationId xmlns:a16="http://schemas.microsoft.com/office/drawing/2014/main" id="{FA40BCFF-7EED-4545-A151-D63495F436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E1A4B2-C266-4C37-9314-F502CB66B719}"/>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241685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2EBD31-BEF0-4786-8FDA-5256ABBF1C3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CCA9BAC-AD7D-419C-ACAB-2ED5111F1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787645C-D88F-43C6-8AB9-9607DF5F2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D3AF2F-D0E9-48CA-9030-6BC9ED4251F0}"/>
              </a:ext>
            </a:extLst>
          </p:cNvPr>
          <p:cNvSpPr>
            <a:spLocks noGrp="1"/>
          </p:cNvSpPr>
          <p:nvPr>
            <p:ph type="dt" sz="half" idx="10"/>
          </p:nvPr>
        </p:nvSpPr>
        <p:spPr/>
        <p:txBody>
          <a:bodyPr/>
          <a:lstStyle/>
          <a:p>
            <a:fld id="{0CFD0730-BF0B-474B-A74E-E6992944157C}" type="datetimeFigureOut">
              <a:rPr lang="it-IT" smtClean="0"/>
              <a:t>13/11/2019</a:t>
            </a:fld>
            <a:endParaRPr lang="it-IT"/>
          </a:p>
        </p:txBody>
      </p:sp>
      <p:sp>
        <p:nvSpPr>
          <p:cNvPr id="6" name="Segnaposto piè di pagina 5">
            <a:extLst>
              <a:ext uri="{FF2B5EF4-FFF2-40B4-BE49-F238E27FC236}">
                <a16:creationId xmlns:a16="http://schemas.microsoft.com/office/drawing/2014/main" id="{9A0E6091-E316-4439-A88E-D44056756AA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614434-1073-41F0-907F-F2C304984048}"/>
              </a:ext>
            </a:extLst>
          </p:cNvPr>
          <p:cNvSpPr>
            <a:spLocks noGrp="1"/>
          </p:cNvSpPr>
          <p:nvPr>
            <p:ph type="sldNum" sz="quarter" idx="12"/>
          </p:nvPr>
        </p:nvSpPr>
        <p:spPr/>
        <p:txBody>
          <a:bodyPr/>
          <a:lstStyle/>
          <a:p>
            <a:fld id="{322E56EB-C73B-45A3-8279-34E664ECE811}" type="slidenum">
              <a:rPr lang="it-IT" smtClean="0"/>
              <a:t>‹N›</a:t>
            </a:fld>
            <a:endParaRPr lang="it-IT"/>
          </a:p>
        </p:txBody>
      </p:sp>
    </p:spTree>
    <p:extLst>
      <p:ext uri="{BB962C8B-B14F-4D97-AF65-F5344CB8AC3E}">
        <p14:creationId xmlns:p14="http://schemas.microsoft.com/office/powerpoint/2010/main" val="287730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B634923-F66A-4AE9-8661-C8098A87A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B30DF94-1A2A-4CBF-A629-B51FE20B9B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179436D-A0D9-428D-B311-7FB870EEF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D0730-BF0B-474B-A74E-E6992944157C}" type="datetimeFigureOut">
              <a:rPr lang="it-IT" smtClean="0"/>
              <a:t>13/11/2019</a:t>
            </a:fld>
            <a:endParaRPr lang="it-IT"/>
          </a:p>
        </p:txBody>
      </p:sp>
      <p:sp>
        <p:nvSpPr>
          <p:cNvPr id="5" name="Segnaposto piè di pagina 4">
            <a:extLst>
              <a:ext uri="{FF2B5EF4-FFF2-40B4-BE49-F238E27FC236}">
                <a16:creationId xmlns:a16="http://schemas.microsoft.com/office/drawing/2014/main" id="{86F96BA6-F315-4731-8B8A-BC71002A5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0343783-A772-4CF5-97BF-44A8245B5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E56EB-C73B-45A3-8279-34E664ECE811}" type="slidenum">
              <a:rPr lang="it-IT" smtClean="0"/>
              <a:t>‹N›</a:t>
            </a:fld>
            <a:endParaRPr lang="it-IT"/>
          </a:p>
        </p:txBody>
      </p:sp>
    </p:spTree>
    <p:extLst>
      <p:ext uri="{BB962C8B-B14F-4D97-AF65-F5344CB8AC3E}">
        <p14:creationId xmlns:p14="http://schemas.microsoft.com/office/powerpoint/2010/main" val="3422091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NThRYUao8K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fif"/><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webp"/></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DFD88-E293-4349-84D8-2A1B8A5C6D18}"/>
              </a:ext>
            </a:extLst>
          </p:cNvPr>
          <p:cNvSpPr>
            <a:spLocks noGrp="1"/>
          </p:cNvSpPr>
          <p:nvPr>
            <p:ph type="ctrTitle"/>
          </p:nvPr>
        </p:nvSpPr>
        <p:spPr>
          <a:xfrm>
            <a:off x="978568" y="1"/>
            <a:ext cx="10587789" cy="2150140"/>
          </a:xfrm>
        </p:spPr>
        <p:txBody>
          <a:bodyPr>
            <a:normAutofit/>
          </a:bodyPr>
          <a:lstStyle/>
          <a:p>
            <a:r>
              <a:rPr lang="it-IT" sz="7200" i="1" dirty="0">
                <a:latin typeface="Century" panose="02040604050505020304" pitchFamily="18" charset="0"/>
              </a:rPr>
              <a:t>La Moda e D’Annunzio</a:t>
            </a:r>
          </a:p>
        </p:txBody>
      </p:sp>
      <p:sp>
        <p:nvSpPr>
          <p:cNvPr id="3" name="Sottotitolo 2">
            <a:extLst>
              <a:ext uri="{FF2B5EF4-FFF2-40B4-BE49-F238E27FC236}">
                <a16:creationId xmlns:a16="http://schemas.microsoft.com/office/drawing/2014/main" id="{C4E8C32F-26E0-4F4C-B731-6D8D9360B7E0}"/>
              </a:ext>
            </a:extLst>
          </p:cNvPr>
          <p:cNvSpPr>
            <a:spLocks noGrp="1"/>
          </p:cNvSpPr>
          <p:nvPr>
            <p:ph type="subTitle" idx="1"/>
          </p:nvPr>
        </p:nvSpPr>
        <p:spPr>
          <a:xfrm>
            <a:off x="4859363" y="2137850"/>
            <a:ext cx="9144000" cy="1470780"/>
          </a:xfrm>
        </p:spPr>
        <p:txBody>
          <a:bodyPr/>
          <a:lstStyle/>
          <a:p>
            <a:r>
              <a:rPr lang="it-IT" i="1" dirty="0"/>
              <a:t>Capitolo VII</a:t>
            </a:r>
          </a:p>
        </p:txBody>
      </p:sp>
      <p:pic>
        <p:nvPicPr>
          <p:cNvPr id="6" name="Immagine 5">
            <a:extLst>
              <a:ext uri="{FF2B5EF4-FFF2-40B4-BE49-F238E27FC236}">
                <a16:creationId xmlns:a16="http://schemas.microsoft.com/office/drawing/2014/main" id="{33141365-343D-419B-8E6C-2BAD48CADAF3}"/>
              </a:ext>
            </a:extLst>
          </p:cNvPr>
          <p:cNvPicPr>
            <a:picLocks noChangeAspect="1"/>
          </p:cNvPicPr>
          <p:nvPr/>
        </p:nvPicPr>
        <p:blipFill>
          <a:blip r:embed="rId2"/>
          <a:stretch>
            <a:fillRect/>
          </a:stretch>
        </p:blipFill>
        <p:spPr>
          <a:xfrm>
            <a:off x="2280553" y="2324898"/>
            <a:ext cx="3036971" cy="3926184"/>
          </a:xfrm>
          <a:prstGeom prst="rect">
            <a:avLst/>
          </a:prstGeom>
          <a:ln>
            <a:noFill/>
          </a:ln>
          <a:effectLst>
            <a:outerShdw blurRad="190500" algn="tl" rotWithShape="0">
              <a:srgbClr val="000000">
                <a:alpha val="70000"/>
              </a:srgbClr>
            </a:outerShdw>
            <a:reflection stA="29000" endPos="65000" dist="50800" dir="5400000" sy="-100000" algn="bl" rotWithShape="0"/>
          </a:effectLst>
        </p:spPr>
      </p:pic>
    </p:spTree>
    <p:extLst>
      <p:ext uri="{BB962C8B-B14F-4D97-AF65-F5344CB8AC3E}">
        <p14:creationId xmlns:p14="http://schemas.microsoft.com/office/powerpoint/2010/main" val="296369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154F3A-007D-49DB-AF1A-2836107F18AB}"/>
              </a:ext>
            </a:extLst>
          </p:cNvPr>
          <p:cNvSpPr>
            <a:spLocks noGrp="1"/>
          </p:cNvSpPr>
          <p:nvPr>
            <p:ph type="title"/>
          </p:nvPr>
        </p:nvSpPr>
        <p:spPr>
          <a:xfrm>
            <a:off x="411480" y="310864"/>
            <a:ext cx="10515600" cy="1325563"/>
          </a:xfrm>
        </p:spPr>
        <p:txBody>
          <a:bodyPr/>
          <a:lstStyle/>
          <a:p>
            <a:pPr algn="ctr"/>
            <a:r>
              <a:rPr lang="it-IT" b="1" dirty="0">
                <a:latin typeface="Century" panose="02040604050505020304" pitchFamily="18" charset="0"/>
              </a:rPr>
              <a:t>Hannah Arendt</a:t>
            </a:r>
          </a:p>
        </p:txBody>
      </p:sp>
      <p:pic>
        <p:nvPicPr>
          <p:cNvPr id="5" name="Segnaposto contenuto 4">
            <a:extLst>
              <a:ext uri="{FF2B5EF4-FFF2-40B4-BE49-F238E27FC236}">
                <a16:creationId xmlns:a16="http://schemas.microsoft.com/office/drawing/2014/main" id="{2FBF338D-8152-494D-9728-4BD5F1AE65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206" y="1950719"/>
            <a:ext cx="4364239" cy="39336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asellaDiTesto 3">
            <a:extLst>
              <a:ext uri="{FF2B5EF4-FFF2-40B4-BE49-F238E27FC236}">
                <a16:creationId xmlns:a16="http://schemas.microsoft.com/office/drawing/2014/main" id="{3EA324DD-D851-4C54-A98F-10A9A158ADB0}"/>
              </a:ext>
            </a:extLst>
          </p:cNvPr>
          <p:cNvSpPr txBox="1"/>
          <p:nvPr/>
        </p:nvSpPr>
        <p:spPr>
          <a:xfrm>
            <a:off x="4953000" y="2996533"/>
            <a:ext cx="5974080" cy="2062103"/>
          </a:xfrm>
          <a:prstGeom prst="rect">
            <a:avLst/>
          </a:prstGeom>
          <a:noFill/>
        </p:spPr>
        <p:txBody>
          <a:bodyPr wrap="square" rtlCol="0">
            <a:spAutoFit/>
          </a:bodyPr>
          <a:lstStyle/>
          <a:p>
            <a:pPr algn="ctr"/>
            <a:r>
              <a:rPr lang="it-IT" sz="3200" b="1" u="sng" dirty="0">
                <a:latin typeface="Microsoft Himalaya" panose="01010100010101010101" pitchFamily="2" charset="0"/>
                <a:ea typeface="Microsoft Himalaya" panose="01010100010101010101" pitchFamily="2" charset="0"/>
                <a:cs typeface="Microsoft Himalaya" panose="01010100010101010101" pitchFamily="2" charset="0"/>
              </a:rPr>
              <a:t>Gusto</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senso comune e possibilità di pensare da sé.</a:t>
            </a:r>
          </a:p>
          <a:p>
            <a:pPr algn="ct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r>
              <a:rPr lang="it-IT" sz="3200" b="1" u="sng" dirty="0">
                <a:latin typeface="Microsoft Himalaya" panose="01010100010101010101" pitchFamily="2" charset="0"/>
                <a:ea typeface="Microsoft Himalaya" panose="01010100010101010101" pitchFamily="2" charset="0"/>
                <a:cs typeface="Microsoft Himalaya" panose="01010100010101010101" pitchFamily="2" charset="0"/>
              </a:rPr>
              <a:t>Consente l’immaginazione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facoltà di rendere presente ciò che è assente.</a:t>
            </a:r>
          </a:p>
        </p:txBody>
      </p:sp>
    </p:spTree>
    <p:extLst>
      <p:ext uri="{BB962C8B-B14F-4D97-AF65-F5344CB8AC3E}">
        <p14:creationId xmlns:p14="http://schemas.microsoft.com/office/powerpoint/2010/main" val="107365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51BA81-B340-4AE7-801C-1EF24AEF9C72}"/>
              </a:ext>
            </a:extLst>
          </p:cNvPr>
          <p:cNvSpPr>
            <a:spLocks noGrp="1"/>
          </p:cNvSpPr>
          <p:nvPr>
            <p:ph type="title"/>
          </p:nvPr>
        </p:nvSpPr>
        <p:spPr>
          <a:xfrm>
            <a:off x="838200" y="-276193"/>
            <a:ext cx="10515600" cy="1325563"/>
          </a:xfrm>
        </p:spPr>
        <p:txBody>
          <a:bodyPr/>
          <a:lstStyle/>
          <a:p>
            <a:pPr algn="ctr"/>
            <a:r>
              <a:rPr lang="it-IT" dirty="0">
                <a:latin typeface="Century" panose="02040604050505020304" pitchFamily="18" charset="0"/>
              </a:rPr>
              <a:t>Il sex-appeal dell’inorganico</a:t>
            </a:r>
          </a:p>
        </p:txBody>
      </p:sp>
      <p:sp>
        <p:nvSpPr>
          <p:cNvPr id="3" name="Segnaposto contenuto 2">
            <a:extLst>
              <a:ext uri="{FF2B5EF4-FFF2-40B4-BE49-F238E27FC236}">
                <a16:creationId xmlns:a16="http://schemas.microsoft.com/office/drawing/2014/main" id="{F65B5EDE-C823-4186-84BA-598B377D25F1}"/>
              </a:ext>
            </a:extLst>
          </p:cNvPr>
          <p:cNvSpPr>
            <a:spLocks noGrp="1"/>
          </p:cNvSpPr>
          <p:nvPr>
            <p:ph idx="1"/>
          </p:nvPr>
        </p:nvSpPr>
        <p:spPr>
          <a:xfrm>
            <a:off x="533400" y="957374"/>
            <a:ext cx="11134344" cy="1944751"/>
          </a:xfrm>
        </p:spPr>
        <p:txBody>
          <a:bodyPr>
            <a:normAutofit lnSpcReduction="10000"/>
          </a:bodyPr>
          <a:lstStyle/>
          <a:p>
            <a:pPr marL="0" indent="0" algn="ctr">
              <a:buNone/>
            </a:pPr>
            <a:r>
              <a:rPr lang="it-IT" dirty="0"/>
              <a:t>La moda nell’immaginario sociale della modernità è un discorso sociale che comprende al suo interno un senso, un valore, un’etica e al tempo stesso una critica. </a:t>
            </a:r>
          </a:p>
          <a:p>
            <a:pPr marL="0" indent="0" algn="ctr">
              <a:buNone/>
            </a:pPr>
            <a:r>
              <a:rPr lang="it-IT" dirty="0"/>
              <a:t>Walter Benjamin afferma di essere interessato alla moda per le sue «straordinarie anticipazioni» : la moda si ripete. </a:t>
            </a:r>
          </a:p>
        </p:txBody>
      </p:sp>
      <p:sp>
        <p:nvSpPr>
          <p:cNvPr id="4" name="CasellaDiTesto 3">
            <a:extLst>
              <a:ext uri="{FF2B5EF4-FFF2-40B4-BE49-F238E27FC236}">
                <a16:creationId xmlns:a16="http://schemas.microsoft.com/office/drawing/2014/main" id="{346C1D86-862A-47B6-AC60-5CFADB9C42EB}"/>
              </a:ext>
            </a:extLst>
          </p:cNvPr>
          <p:cNvSpPr txBox="1"/>
          <p:nvPr/>
        </p:nvSpPr>
        <p:spPr>
          <a:xfrm>
            <a:off x="3499104" y="3341037"/>
            <a:ext cx="7488936" cy="1846659"/>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 moda mostra il sex-appeal della merce, o meglio detto il sex appeal dell’inorganico: </a:t>
            </a:r>
            <a:r>
              <a:rPr lang="it-IT" sz="3200" b="1" dirty="0">
                <a:latin typeface="Microsoft Himalaya" panose="01010100010101010101" pitchFamily="2" charset="0"/>
                <a:ea typeface="Microsoft Himalaya" panose="01010100010101010101" pitchFamily="2" charset="0"/>
                <a:cs typeface="Microsoft Himalaya" panose="01010100010101010101" pitchFamily="2" charset="0"/>
              </a:rPr>
              <a:t>non possiamo più distinguere il corpo e gli abiti</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t>
            </a:r>
          </a:p>
          <a:p>
            <a:pPr algn="ctr"/>
            <a:endParaRPr lang="it-IT" dirty="0"/>
          </a:p>
        </p:txBody>
      </p:sp>
      <p:sp>
        <p:nvSpPr>
          <p:cNvPr id="5" name="CasellaDiTesto 4">
            <a:extLst>
              <a:ext uri="{FF2B5EF4-FFF2-40B4-BE49-F238E27FC236}">
                <a16:creationId xmlns:a16="http://schemas.microsoft.com/office/drawing/2014/main" id="{BFF3622C-1616-4214-86A0-ED42EF0503C3}"/>
              </a:ext>
            </a:extLst>
          </p:cNvPr>
          <p:cNvSpPr txBox="1"/>
          <p:nvPr/>
        </p:nvSpPr>
        <p:spPr>
          <a:xfrm>
            <a:off x="3086043" y="4797698"/>
            <a:ext cx="8912352" cy="1846659"/>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Il corpo femminile viene ridotto in cadavere e reso simile a delle bambole. Secondo Benjamin, la moda è capace di superare l’incessante creazione naturale della vita e, attraverso la novità, anche la morte.</a:t>
            </a:r>
          </a:p>
          <a:p>
            <a:endParaRPr lang="it-IT" dirty="0"/>
          </a:p>
        </p:txBody>
      </p:sp>
      <p:pic>
        <p:nvPicPr>
          <p:cNvPr id="7" name="Immagine 6">
            <a:extLst>
              <a:ext uri="{FF2B5EF4-FFF2-40B4-BE49-F238E27FC236}">
                <a16:creationId xmlns:a16="http://schemas.microsoft.com/office/drawing/2014/main" id="{C48C9FDC-AA6F-436C-8C00-4181819FC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902125"/>
            <a:ext cx="2552643" cy="3791147"/>
          </a:xfrm>
          <a:prstGeom prst="rect">
            <a:avLst/>
          </a:prstGeom>
        </p:spPr>
      </p:pic>
    </p:spTree>
    <p:extLst>
      <p:ext uri="{BB962C8B-B14F-4D97-AF65-F5344CB8AC3E}">
        <p14:creationId xmlns:p14="http://schemas.microsoft.com/office/powerpoint/2010/main" val="261749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6344B9-1A2E-4638-8FD0-BA60251FBD4A}"/>
              </a:ext>
            </a:extLst>
          </p:cNvPr>
          <p:cNvSpPr>
            <a:spLocks noGrp="1"/>
          </p:cNvSpPr>
          <p:nvPr>
            <p:ph idx="1"/>
          </p:nvPr>
        </p:nvSpPr>
        <p:spPr>
          <a:xfrm>
            <a:off x="832184" y="1001215"/>
            <a:ext cx="10515600" cy="1398838"/>
          </a:xfrm>
        </p:spPr>
        <p:txBody>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Un esempio lampante di sex appeal dell’inorganico è rappresentato dalla figura di </a:t>
            </a:r>
            <a:r>
              <a:rPr lang="it-IT" sz="3200" b="1"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Elena Muti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nel Piacere di D’annunzio.</a:t>
            </a:r>
          </a:p>
          <a:p>
            <a:pPr marL="0" indent="0">
              <a:buNone/>
            </a:pPr>
            <a:endParaRPr lang="it-IT" dirty="0"/>
          </a:p>
        </p:txBody>
      </p:sp>
      <p:sp>
        <p:nvSpPr>
          <p:cNvPr id="6" name="CasellaDiTesto 5">
            <a:extLst>
              <a:ext uri="{FF2B5EF4-FFF2-40B4-BE49-F238E27FC236}">
                <a16:creationId xmlns:a16="http://schemas.microsoft.com/office/drawing/2014/main" id="{35F83C35-2CD9-4845-9D49-C493A707730F}"/>
              </a:ext>
            </a:extLst>
          </p:cNvPr>
          <p:cNvSpPr txBox="1"/>
          <p:nvPr/>
        </p:nvSpPr>
        <p:spPr>
          <a:xfrm>
            <a:off x="5202013" y="2442011"/>
            <a:ext cx="6753726" cy="4031873"/>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Voluttuosa e sensuale, elegante e passionale incarna il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topos</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della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femme fatale</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Elena Muti rappresenta oggi la figura della donna emancipata, seduttrice, priva di religiosità e di pudore, ammaliatrice di uomini e simbolo di rovina. </a:t>
            </a:r>
          </a:p>
          <a:p>
            <a:pPr algn="ctr"/>
            <a:r>
              <a:rPr lang="it-IT" sz="3200"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«Aveva la voce così insinuante che quasi dava la sensazione di una carezza carnale; e aveva quello sguardo involontariamente amoroso e voluttuoso che turba tutti gli uomini e ne accende d’improvviso la brama»</a:t>
            </a:r>
          </a:p>
        </p:txBody>
      </p:sp>
      <p:sp>
        <p:nvSpPr>
          <p:cNvPr id="2" name="Freccia a destra 1">
            <a:extLst>
              <a:ext uri="{FF2B5EF4-FFF2-40B4-BE49-F238E27FC236}">
                <a16:creationId xmlns:a16="http://schemas.microsoft.com/office/drawing/2014/main" id="{C3CE5BE8-ADD9-476B-ADCA-7B3033FBB476}"/>
              </a:ext>
            </a:extLst>
          </p:cNvPr>
          <p:cNvSpPr/>
          <p:nvPr/>
        </p:nvSpPr>
        <p:spPr>
          <a:xfrm>
            <a:off x="4319697" y="3806449"/>
            <a:ext cx="882316" cy="6416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a:extLst>
              <a:ext uri="{FF2B5EF4-FFF2-40B4-BE49-F238E27FC236}">
                <a16:creationId xmlns:a16="http://schemas.microsoft.com/office/drawing/2014/main" id="{945AA747-6BA8-4853-935F-C7C45661B076}"/>
              </a:ext>
            </a:extLst>
          </p:cNvPr>
          <p:cNvCxnSpPr/>
          <p:nvPr/>
        </p:nvCxnSpPr>
        <p:spPr>
          <a:xfrm>
            <a:off x="677779" y="730419"/>
            <a:ext cx="1082441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Immagine 7">
            <a:extLst>
              <a:ext uri="{FF2B5EF4-FFF2-40B4-BE49-F238E27FC236}">
                <a16:creationId xmlns:a16="http://schemas.microsoft.com/office/drawing/2014/main" id="{767529F4-E5AC-459C-89CE-8B401BAB098D}"/>
              </a:ext>
            </a:extLst>
          </p:cNvPr>
          <p:cNvPicPr>
            <a:picLocks noChangeAspect="1"/>
          </p:cNvPicPr>
          <p:nvPr/>
        </p:nvPicPr>
        <p:blipFill rotWithShape="1">
          <a:blip r:embed="rId2">
            <a:extLst>
              <a:ext uri="{28A0092B-C50C-407E-A947-70E740481C1C}">
                <a14:useLocalDpi xmlns:a14="http://schemas.microsoft.com/office/drawing/2010/main" val="0"/>
              </a:ext>
            </a:extLst>
          </a:blip>
          <a:srcRect l="76612"/>
          <a:stretch/>
        </p:blipFill>
        <p:spPr>
          <a:xfrm>
            <a:off x="925068" y="2127003"/>
            <a:ext cx="3206496" cy="40005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97347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4476E3-2B31-48D4-B0BD-FADBB737F8B9}"/>
              </a:ext>
            </a:extLst>
          </p:cNvPr>
          <p:cNvSpPr>
            <a:spLocks noGrp="1"/>
          </p:cNvSpPr>
          <p:nvPr>
            <p:ph idx="1"/>
          </p:nvPr>
        </p:nvSpPr>
        <p:spPr>
          <a:xfrm>
            <a:off x="677778" y="479754"/>
            <a:ext cx="10515600" cy="1102540"/>
          </a:xfrm>
        </p:spPr>
        <p:txBody>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Anche i ritratti di Donna Franca Florio e quello di Gertrude Elizabeth (Lady Colin Campbell) di Giovanni Boldini </a:t>
            </a:r>
            <a:r>
              <a:rPr lang="it-IT" sz="3200" i="1" u="sng" dirty="0">
                <a:latin typeface="Microsoft Himalaya" panose="01010100010101010101" pitchFamily="2" charset="0"/>
                <a:ea typeface="Microsoft Himalaya" panose="01010100010101010101" pitchFamily="2" charset="0"/>
                <a:cs typeface="Microsoft Himalaya" panose="01010100010101010101" pitchFamily="2" charset="0"/>
              </a:rPr>
              <a:t>incarnano il concetto di sex appeal dell’inorganico</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a:t>
            </a:r>
          </a:p>
          <a:p>
            <a:pPr marL="0" indent="0">
              <a:buNone/>
            </a:pPr>
            <a:endParaRPr lang="it-IT" dirty="0"/>
          </a:p>
        </p:txBody>
      </p:sp>
      <p:pic>
        <p:nvPicPr>
          <p:cNvPr id="5" name="Immagine 4">
            <a:extLst>
              <a:ext uri="{FF2B5EF4-FFF2-40B4-BE49-F238E27FC236}">
                <a16:creationId xmlns:a16="http://schemas.microsoft.com/office/drawing/2014/main" id="{6344DB1A-FB25-4FEE-A69F-FD0B00540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1" y="1796715"/>
            <a:ext cx="3076308" cy="3810000"/>
          </a:xfrm>
          <a:prstGeom prst="rect">
            <a:avLst/>
          </a:prstGeom>
          <a:ln>
            <a:noFill/>
          </a:ln>
          <a:effectLst>
            <a:outerShdw blurRad="190500" algn="tl" rotWithShape="0">
              <a:srgbClr val="000000">
                <a:alpha val="70000"/>
              </a:srgbClr>
            </a:outerShdw>
            <a:reflection stA="41000" endPos="65000" dist="50800" dir="5400000" sy="-100000" algn="bl" rotWithShape="0"/>
          </a:effectLst>
        </p:spPr>
      </p:pic>
      <p:pic>
        <p:nvPicPr>
          <p:cNvPr id="7" name="Immagine 6">
            <a:extLst>
              <a:ext uri="{FF2B5EF4-FFF2-40B4-BE49-F238E27FC236}">
                <a16:creationId xmlns:a16="http://schemas.microsoft.com/office/drawing/2014/main" id="{FB888548-F1CC-44DD-8CAD-2074B80EA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35" y="1796715"/>
            <a:ext cx="3364124" cy="3810000"/>
          </a:xfrm>
          <a:prstGeom prst="rect">
            <a:avLst/>
          </a:prstGeom>
          <a:effectLst>
            <a:reflection stA="40000" endPos="65000" dist="50800" dir="5400000" sy="-100000" algn="bl" rotWithShape="0"/>
          </a:effectLst>
        </p:spPr>
      </p:pic>
      <p:sp>
        <p:nvSpPr>
          <p:cNvPr id="8" name="CasellaDiTesto 7">
            <a:extLst>
              <a:ext uri="{FF2B5EF4-FFF2-40B4-BE49-F238E27FC236}">
                <a16:creationId xmlns:a16="http://schemas.microsoft.com/office/drawing/2014/main" id="{436C0EC7-071F-42A2-A81C-E8CA71F13C61}"/>
              </a:ext>
            </a:extLst>
          </p:cNvPr>
          <p:cNvSpPr txBox="1"/>
          <p:nvPr/>
        </p:nvSpPr>
        <p:spPr>
          <a:xfrm>
            <a:off x="793141" y="5710137"/>
            <a:ext cx="4230397" cy="461665"/>
          </a:xfrm>
          <a:prstGeom prst="rect">
            <a:avLst/>
          </a:prstGeom>
          <a:noFill/>
        </p:spPr>
        <p:txBody>
          <a:bodyPr wrap="square" rtlCol="0">
            <a:spAutoFit/>
          </a:bodyPr>
          <a:lstStyle/>
          <a:p>
            <a:pPr algn="ctr"/>
            <a:r>
              <a:rPr lang="it-IT" sz="2400" dirty="0">
                <a:solidFill>
                  <a:schemeClr val="accent1">
                    <a:lumMod val="50000"/>
                  </a:schemeClr>
                </a:solidFill>
                <a:latin typeface="Century" panose="02040604050505020304" pitchFamily="18" charset="0"/>
                <a:ea typeface="Microsoft Himalaya" panose="01010100010101010101" pitchFamily="2" charset="0"/>
                <a:cs typeface="Microsoft Himalaya" panose="01010100010101010101" pitchFamily="2" charset="0"/>
              </a:rPr>
              <a:t>Donna Franca Florio</a:t>
            </a:r>
          </a:p>
        </p:txBody>
      </p:sp>
      <p:sp>
        <p:nvSpPr>
          <p:cNvPr id="9" name="CasellaDiTesto 8">
            <a:extLst>
              <a:ext uri="{FF2B5EF4-FFF2-40B4-BE49-F238E27FC236}">
                <a16:creationId xmlns:a16="http://schemas.microsoft.com/office/drawing/2014/main" id="{81C49D25-1D77-49D4-A196-694594321D00}"/>
              </a:ext>
            </a:extLst>
          </p:cNvPr>
          <p:cNvSpPr txBox="1"/>
          <p:nvPr/>
        </p:nvSpPr>
        <p:spPr>
          <a:xfrm>
            <a:off x="6309266" y="5710137"/>
            <a:ext cx="4230397" cy="461665"/>
          </a:xfrm>
          <a:prstGeom prst="rect">
            <a:avLst/>
          </a:prstGeom>
          <a:noFill/>
        </p:spPr>
        <p:txBody>
          <a:bodyPr wrap="square" rtlCol="0">
            <a:spAutoFit/>
          </a:bodyPr>
          <a:lstStyle/>
          <a:p>
            <a:pPr algn="ctr"/>
            <a:r>
              <a:rPr lang="it-IT" sz="2400" dirty="0">
                <a:solidFill>
                  <a:schemeClr val="accent1">
                    <a:lumMod val="50000"/>
                  </a:schemeClr>
                </a:solidFill>
                <a:latin typeface="Century" panose="02040604050505020304" pitchFamily="18" charset="0"/>
                <a:ea typeface="Microsoft Himalaya" panose="01010100010101010101" pitchFamily="2" charset="0"/>
                <a:cs typeface="Microsoft Himalaya" panose="01010100010101010101" pitchFamily="2" charset="0"/>
              </a:rPr>
              <a:t>Gertrude Elizabeth</a:t>
            </a:r>
          </a:p>
        </p:txBody>
      </p:sp>
      <p:sp>
        <p:nvSpPr>
          <p:cNvPr id="2" name="Freccia a gallone 1">
            <a:extLst>
              <a:ext uri="{FF2B5EF4-FFF2-40B4-BE49-F238E27FC236}">
                <a16:creationId xmlns:a16="http://schemas.microsoft.com/office/drawing/2014/main" id="{B5CA55F4-9BE4-4DA3-B0FC-01895A5CB7B5}"/>
              </a:ext>
            </a:extLst>
          </p:cNvPr>
          <p:cNvSpPr/>
          <p:nvPr/>
        </p:nvSpPr>
        <p:spPr>
          <a:xfrm>
            <a:off x="1128651" y="5821136"/>
            <a:ext cx="252820" cy="239668"/>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Freccia a gallone 3">
            <a:extLst>
              <a:ext uri="{FF2B5EF4-FFF2-40B4-BE49-F238E27FC236}">
                <a16:creationId xmlns:a16="http://schemas.microsoft.com/office/drawing/2014/main" id="{B6F4B548-694A-46C1-9A77-087B7CFC1CFF}"/>
              </a:ext>
            </a:extLst>
          </p:cNvPr>
          <p:cNvSpPr/>
          <p:nvPr/>
        </p:nvSpPr>
        <p:spPr>
          <a:xfrm>
            <a:off x="6678235" y="5814260"/>
            <a:ext cx="288758" cy="246544"/>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417173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282762-A175-45B2-AD00-6B804E5FF3DC}"/>
              </a:ext>
            </a:extLst>
          </p:cNvPr>
          <p:cNvSpPr>
            <a:spLocks noGrp="1"/>
          </p:cNvSpPr>
          <p:nvPr>
            <p:ph idx="1"/>
          </p:nvPr>
        </p:nvSpPr>
        <p:spPr>
          <a:xfrm>
            <a:off x="4769854" y="2291486"/>
            <a:ext cx="6851793" cy="4351338"/>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Nel ritratto della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Marchesa Luisa Casati</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sempre di Boldini, la donna, ritratta con una pelliccia al collo, un cappello di piume e un aristocratico cane al guinzaglio, anticipa quello che la moda di oggi chiama </a:t>
            </a:r>
            <a:r>
              <a:rPr lang="it-IT" sz="3200" b="1" dirty="0">
                <a:latin typeface="Microsoft Himalaya" panose="01010100010101010101" pitchFamily="2" charset="0"/>
                <a:ea typeface="Microsoft Himalaya" panose="01010100010101010101" pitchFamily="2" charset="0"/>
                <a:cs typeface="Microsoft Himalaya" panose="01010100010101010101" pitchFamily="2" charset="0"/>
              </a:rPr>
              <a:t>animalier</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t>
            </a:r>
          </a:p>
        </p:txBody>
      </p:sp>
      <p:pic>
        <p:nvPicPr>
          <p:cNvPr id="5" name="Immagine 4">
            <a:extLst>
              <a:ext uri="{FF2B5EF4-FFF2-40B4-BE49-F238E27FC236}">
                <a16:creationId xmlns:a16="http://schemas.microsoft.com/office/drawing/2014/main" id="{B9CC9FC5-84E1-4BAC-8C21-EE09482B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016" y="958933"/>
            <a:ext cx="3584838" cy="49401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4" name="Connettore diritto 3">
            <a:extLst>
              <a:ext uri="{FF2B5EF4-FFF2-40B4-BE49-F238E27FC236}">
                <a16:creationId xmlns:a16="http://schemas.microsoft.com/office/drawing/2014/main" id="{7A06B6D5-4D1A-4E72-9127-8BD924E0CF67}"/>
              </a:ext>
            </a:extLst>
          </p:cNvPr>
          <p:cNvCxnSpPr/>
          <p:nvPr/>
        </p:nvCxnSpPr>
        <p:spPr>
          <a:xfrm>
            <a:off x="5340255" y="2131065"/>
            <a:ext cx="57109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diritto 6">
            <a:extLst>
              <a:ext uri="{FF2B5EF4-FFF2-40B4-BE49-F238E27FC236}">
                <a16:creationId xmlns:a16="http://schemas.microsoft.com/office/drawing/2014/main" id="{BB0DD59A-35C3-4707-A546-56F6BA28784D}"/>
              </a:ext>
            </a:extLst>
          </p:cNvPr>
          <p:cNvCxnSpPr/>
          <p:nvPr/>
        </p:nvCxnSpPr>
        <p:spPr>
          <a:xfrm>
            <a:off x="6513095" y="4251158"/>
            <a:ext cx="33528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6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BE29D5-83C1-4846-BA7F-A1F46D53EC82}"/>
              </a:ext>
            </a:extLst>
          </p:cNvPr>
          <p:cNvSpPr>
            <a:spLocks noGrp="1"/>
          </p:cNvSpPr>
          <p:nvPr>
            <p:ph type="title"/>
          </p:nvPr>
        </p:nvSpPr>
        <p:spPr>
          <a:xfrm>
            <a:off x="479854" y="277991"/>
            <a:ext cx="10515600" cy="1325563"/>
          </a:xfrm>
        </p:spPr>
        <p:txBody>
          <a:bodyPr/>
          <a:lstStyle/>
          <a:p>
            <a:pPr algn="ctr"/>
            <a:r>
              <a:rPr lang="it-IT" b="1" dirty="0"/>
              <a:t> </a:t>
            </a:r>
            <a:r>
              <a:rPr lang="it-IT" b="1" dirty="0">
                <a:latin typeface="Century" panose="02040604050505020304" pitchFamily="18" charset="0"/>
              </a:rPr>
              <a:t>L’animalier</a:t>
            </a:r>
            <a:endParaRPr lang="it-IT" dirty="0">
              <a:latin typeface="Century" panose="02040604050505020304" pitchFamily="18" charset="0"/>
            </a:endParaRPr>
          </a:p>
        </p:txBody>
      </p:sp>
      <p:sp>
        <p:nvSpPr>
          <p:cNvPr id="3" name="Segnaposto contenuto 2">
            <a:extLst>
              <a:ext uri="{FF2B5EF4-FFF2-40B4-BE49-F238E27FC236}">
                <a16:creationId xmlns:a16="http://schemas.microsoft.com/office/drawing/2014/main" id="{E049E95B-1AFF-4440-87BF-BFC03145A3E2}"/>
              </a:ext>
            </a:extLst>
          </p:cNvPr>
          <p:cNvSpPr>
            <a:spLocks noGrp="1"/>
          </p:cNvSpPr>
          <p:nvPr>
            <p:ph idx="1"/>
          </p:nvPr>
        </p:nvSpPr>
        <p:spPr>
          <a:xfrm>
            <a:off x="479854" y="1497074"/>
            <a:ext cx="10873946" cy="1931926"/>
          </a:xfrm>
        </p:spPr>
        <p:txBody>
          <a:bodyPr/>
          <a:lstStyle/>
          <a:p>
            <a:pPr marL="0" indent="0" algn="ctr">
              <a:buNone/>
            </a:pPr>
            <a:r>
              <a:rPr lang="it-IT" dirty="0"/>
              <a:t>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Interpreta riproducendo sui tessuti e sui pellami i meravigliosi disegni che la natura regala agli animali: macchie di leopardo, strisce di zebre e tigri, squame di serpenti e coccodrilli.</a:t>
            </a:r>
          </a:p>
        </p:txBody>
      </p:sp>
      <p:pic>
        <p:nvPicPr>
          <p:cNvPr id="5" name="Immagine 4">
            <a:extLst>
              <a:ext uri="{FF2B5EF4-FFF2-40B4-BE49-F238E27FC236}">
                <a16:creationId xmlns:a16="http://schemas.microsoft.com/office/drawing/2014/main" id="{3AC58C11-2AAD-402E-82CD-E497D2EC1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41" y="2822637"/>
            <a:ext cx="2253343" cy="35525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a:extLst>
              <a:ext uri="{FF2B5EF4-FFF2-40B4-BE49-F238E27FC236}">
                <a16:creationId xmlns:a16="http://schemas.microsoft.com/office/drawing/2014/main" id="{9C2E46C0-82FB-4DF8-8921-8D1843101124}"/>
              </a:ext>
            </a:extLst>
          </p:cNvPr>
          <p:cNvSpPr txBox="1"/>
          <p:nvPr/>
        </p:nvSpPr>
        <p:spPr>
          <a:xfrm>
            <a:off x="4078513" y="3600764"/>
            <a:ext cx="6037943" cy="1846659"/>
          </a:xfrm>
          <a:prstGeom prst="rect">
            <a:avLst/>
          </a:prstGeom>
          <a:noFill/>
        </p:spPr>
        <p:txBody>
          <a:bodyPr wrap="square" rtlCol="0">
            <a:spAutoFit/>
          </a:bodyPr>
          <a:lstStyle/>
          <a:p>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Le piume, le pellicce e le pelli pregiate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costituiscono da sempre segni forti delle mode: richiamano valori sociali come il lusso, il potere, la sensualità.</a:t>
            </a:r>
          </a:p>
          <a:p>
            <a:endParaRPr lang="it-IT" dirty="0"/>
          </a:p>
        </p:txBody>
      </p:sp>
      <p:cxnSp>
        <p:nvCxnSpPr>
          <p:cNvPr id="7" name="Connettore diritto 6">
            <a:extLst>
              <a:ext uri="{FF2B5EF4-FFF2-40B4-BE49-F238E27FC236}">
                <a16:creationId xmlns:a16="http://schemas.microsoft.com/office/drawing/2014/main" id="{D1A340BB-5AD9-4DC4-B18D-C1E2E183571C}"/>
              </a:ext>
            </a:extLst>
          </p:cNvPr>
          <p:cNvCxnSpPr/>
          <p:nvPr/>
        </p:nvCxnSpPr>
        <p:spPr>
          <a:xfrm>
            <a:off x="1798299" y="1410577"/>
            <a:ext cx="8318157" cy="0"/>
          </a:xfrm>
          <a:prstGeom prst="line">
            <a:avLst/>
          </a:prstGeom>
        </p:spPr>
        <p:style>
          <a:lnRef idx="3">
            <a:schemeClr val="dk1"/>
          </a:lnRef>
          <a:fillRef idx="0">
            <a:schemeClr val="dk1"/>
          </a:fillRef>
          <a:effectRef idx="2">
            <a:schemeClr val="dk1"/>
          </a:effectRef>
          <a:fontRef idx="minor">
            <a:schemeClr val="tx1"/>
          </a:fontRef>
        </p:style>
      </p:cxnSp>
      <p:cxnSp>
        <p:nvCxnSpPr>
          <p:cNvPr id="9" name="Connettore diritto 8">
            <a:extLst>
              <a:ext uri="{FF2B5EF4-FFF2-40B4-BE49-F238E27FC236}">
                <a16:creationId xmlns:a16="http://schemas.microsoft.com/office/drawing/2014/main" id="{C3E68B2A-0645-4A33-9436-765A13542913}"/>
              </a:ext>
            </a:extLst>
          </p:cNvPr>
          <p:cNvCxnSpPr/>
          <p:nvPr/>
        </p:nvCxnSpPr>
        <p:spPr>
          <a:xfrm>
            <a:off x="1798299" y="2463037"/>
            <a:ext cx="8318157"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427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9591E6-7436-455A-B44E-3AB79EFEEFA9}"/>
              </a:ext>
            </a:extLst>
          </p:cNvPr>
          <p:cNvSpPr>
            <a:spLocks noGrp="1"/>
          </p:cNvSpPr>
          <p:nvPr>
            <p:ph idx="1"/>
          </p:nvPr>
        </p:nvSpPr>
        <p:spPr>
          <a:xfrm>
            <a:off x="159657" y="1983432"/>
            <a:ext cx="5936343" cy="2530511"/>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Portare un abito a macchie di tigre o di leopardo che sono animali selvaggi e liberi, trasmette un’immagine di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donna libera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selvaggia</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Induce a pensare a una seduttività aggressiva e senza controllo, allo stato di natura. </a:t>
            </a:r>
          </a:p>
        </p:txBody>
      </p:sp>
      <p:pic>
        <p:nvPicPr>
          <p:cNvPr id="5" name="Immagine 4">
            <a:extLst>
              <a:ext uri="{FF2B5EF4-FFF2-40B4-BE49-F238E27FC236}">
                <a16:creationId xmlns:a16="http://schemas.microsoft.com/office/drawing/2014/main" id="{924CA101-C73E-43D0-9305-AD8D0B43F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940" y="803633"/>
            <a:ext cx="5145208" cy="47660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9899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B9E56F-0CA0-4845-BD5F-1077499CAF4F}"/>
              </a:ext>
            </a:extLst>
          </p:cNvPr>
          <p:cNvSpPr>
            <a:spLocks noGrp="1"/>
          </p:cNvSpPr>
          <p:nvPr>
            <p:ph idx="1"/>
          </p:nvPr>
        </p:nvSpPr>
        <p:spPr>
          <a:xfrm>
            <a:off x="0" y="449681"/>
            <a:ext cx="5950856" cy="2717346"/>
          </a:xfrm>
        </p:spPr>
        <p:txBody>
          <a:bodyPr>
            <a:normAutofit fontScale="92500"/>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 stampa animalier è un evergreen che si ripete di decennio in decennio e che si adatta in ogni epoca. Alcuni credono che questo trend sia recente e che appartenga all’epoca delle grandi top model o delle più famose influencer, ma l’esplosione della tendenza prende le sue radici direttamente dagli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anni ’40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a:t>
            </a:r>
          </a:p>
          <a:p>
            <a:pPr marL="0" indent="0">
              <a:buNone/>
            </a:pPr>
            <a:endParaRPr lang="it-IT" dirty="0"/>
          </a:p>
        </p:txBody>
      </p:sp>
      <p:pic>
        <p:nvPicPr>
          <p:cNvPr id="5" name="Immagine 4">
            <a:extLst>
              <a:ext uri="{FF2B5EF4-FFF2-40B4-BE49-F238E27FC236}">
                <a16:creationId xmlns:a16="http://schemas.microsoft.com/office/drawing/2014/main" id="{A0BAA6D8-4094-4C3B-AD6E-F7C6DA7A3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856" y="192839"/>
            <a:ext cx="5312229" cy="3234033"/>
          </a:xfrm>
          <a:prstGeom prst="rect">
            <a:avLst/>
          </a:prstGeom>
          <a:ln>
            <a:noFill/>
          </a:ln>
          <a:effectLst>
            <a:softEdge rad="112500"/>
          </a:effectLst>
        </p:spPr>
      </p:pic>
      <p:pic>
        <p:nvPicPr>
          <p:cNvPr id="7" name="Immagine 6">
            <a:extLst>
              <a:ext uri="{FF2B5EF4-FFF2-40B4-BE49-F238E27FC236}">
                <a16:creationId xmlns:a16="http://schemas.microsoft.com/office/drawing/2014/main" id="{47EF9BD1-1B42-4E2E-A86B-447E2F310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95" y="3690974"/>
            <a:ext cx="4556722" cy="28410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CasellaDiTesto 7">
            <a:extLst>
              <a:ext uri="{FF2B5EF4-FFF2-40B4-BE49-F238E27FC236}">
                <a16:creationId xmlns:a16="http://schemas.microsoft.com/office/drawing/2014/main" id="{9C0FE657-137A-4420-B37C-9E0E58B42F6A}"/>
              </a:ext>
            </a:extLst>
          </p:cNvPr>
          <p:cNvSpPr txBox="1"/>
          <p:nvPr/>
        </p:nvSpPr>
        <p:spPr>
          <a:xfrm>
            <a:off x="5021943" y="4194629"/>
            <a:ext cx="7025678" cy="1569660"/>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L’animalier è uno stile che </a:t>
            </a:r>
            <a:r>
              <a:rPr lang="it-IT" sz="3200" u="sng" dirty="0">
                <a:latin typeface="Microsoft Himalaya" panose="01010100010101010101" pitchFamily="2" charset="0"/>
                <a:ea typeface="Microsoft Himalaya" panose="01010100010101010101" pitchFamily="2" charset="0"/>
                <a:cs typeface="Microsoft Himalaya" panose="01010100010101010101" pitchFamily="2" charset="0"/>
              </a:rPr>
              <a:t>non passa inosservato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 negli ultimi anni è diventato un trend che si ripropone in quasi tutte le stagioni, cambiando colori, stile e abbinamenti.</a:t>
            </a:r>
          </a:p>
        </p:txBody>
      </p:sp>
    </p:spTree>
    <p:extLst>
      <p:ext uri="{BB962C8B-B14F-4D97-AF65-F5344CB8AC3E}">
        <p14:creationId xmlns:p14="http://schemas.microsoft.com/office/powerpoint/2010/main" val="259247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BDE98F99-9C76-472D-AA74-248A1525CC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178" y="408428"/>
            <a:ext cx="3038833" cy="40736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CasellaDiTesto 5">
            <a:extLst>
              <a:ext uri="{FF2B5EF4-FFF2-40B4-BE49-F238E27FC236}">
                <a16:creationId xmlns:a16="http://schemas.microsoft.com/office/drawing/2014/main" id="{A40E31D8-2137-4945-893F-C8B45D2C4DEA}"/>
              </a:ext>
            </a:extLst>
          </p:cNvPr>
          <p:cNvSpPr txBox="1"/>
          <p:nvPr/>
        </p:nvSpPr>
        <p:spPr>
          <a:xfrm>
            <a:off x="3247379" y="579052"/>
            <a:ext cx="8254809" cy="1354217"/>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Le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«pellicce»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rappresentano uno dei simboli del lusso in cui si stabilisce un rapporto feticistico tra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l’allusione al sesso femminile e l’animalità</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a:t>
            </a:r>
          </a:p>
          <a:p>
            <a:endParaRPr lang="it-IT" dirty="0"/>
          </a:p>
        </p:txBody>
      </p:sp>
      <p:pic>
        <p:nvPicPr>
          <p:cNvPr id="8" name="Immagine 7">
            <a:extLst>
              <a:ext uri="{FF2B5EF4-FFF2-40B4-BE49-F238E27FC236}">
                <a16:creationId xmlns:a16="http://schemas.microsoft.com/office/drawing/2014/main" id="{2B043920-4A44-4BC1-B748-74092CB21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422" y="3519917"/>
            <a:ext cx="3680400" cy="2904487"/>
          </a:xfrm>
          <a:prstGeom prst="rect">
            <a:avLst/>
          </a:prstGeom>
          <a:ln>
            <a:noFill/>
          </a:ln>
          <a:effectLst>
            <a:softEdge rad="112500"/>
          </a:effectLst>
        </p:spPr>
      </p:pic>
      <p:sp>
        <p:nvSpPr>
          <p:cNvPr id="9" name="CasellaDiTesto 8">
            <a:extLst>
              <a:ext uri="{FF2B5EF4-FFF2-40B4-BE49-F238E27FC236}">
                <a16:creationId xmlns:a16="http://schemas.microsoft.com/office/drawing/2014/main" id="{DE8D2950-AD55-40F3-A739-BFE018649D15}"/>
              </a:ext>
            </a:extLst>
          </p:cNvPr>
          <p:cNvSpPr txBox="1"/>
          <p:nvPr/>
        </p:nvSpPr>
        <p:spPr>
          <a:xfrm>
            <a:off x="3760726" y="3006730"/>
            <a:ext cx="5928705" cy="255454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 “pelliccia” più vera è quella naturale che il corpo umano possiede: l’animale indossato</a:t>
            </a:r>
          </a:p>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richiama da un lato la sensualità </a:t>
            </a:r>
          </a:p>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“selvaggia” della natura, dall’altro il </a:t>
            </a:r>
          </a:p>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pube femminile.</a:t>
            </a:r>
          </a:p>
        </p:txBody>
      </p:sp>
    </p:spTree>
    <p:extLst>
      <p:ext uri="{BB962C8B-B14F-4D97-AF65-F5344CB8AC3E}">
        <p14:creationId xmlns:p14="http://schemas.microsoft.com/office/powerpoint/2010/main" val="326742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B6D46EB0-03D4-4335-BD2E-394556373E98}"/>
              </a:ext>
            </a:extLst>
          </p:cNvPr>
          <p:cNvSpPr txBox="1"/>
          <p:nvPr/>
        </p:nvSpPr>
        <p:spPr>
          <a:xfrm>
            <a:off x="0" y="856357"/>
            <a:ext cx="6561222" cy="1077218"/>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In D’Annunzio a rappresentare un oggetto autentico di desiderio sono i capelli di </a:t>
            </a:r>
            <a:r>
              <a:rPr lang="it-IT" sz="3200"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Maria </a:t>
            </a:r>
            <a:r>
              <a:rPr lang="it-IT" sz="3200" dirty="0" err="1">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Ferres</a:t>
            </a:r>
            <a:r>
              <a:rPr lang="it-IT" sz="3200"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 </a:t>
            </a:r>
          </a:p>
        </p:txBody>
      </p:sp>
      <p:pic>
        <p:nvPicPr>
          <p:cNvPr id="8" name="Immagine 7">
            <a:extLst>
              <a:ext uri="{FF2B5EF4-FFF2-40B4-BE49-F238E27FC236}">
                <a16:creationId xmlns:a16="http://schemas.microsoft.com/office/drawing/2014/main" id="{AD7BF9B0-8242-4579-8165-772E6072F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46" y="2510588"/>
            <a:ext cx="5972629" cy="29863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CasellaDiTesto 8">
            <a:extLst>
              <a:ext uri="{FF2B5EF4-FFF2-40B4-BE49-F238E27FC236}">
                <a16:creationId xmlns:a16="http://schemas.microsoft.com/office/drawing/2014/main" id="{D81BF871-5181-40F0-855D-4A419FCB871E}"/>
              </a:ext>
            </a:extLst>
          </p:cNvPr>
          <p:cNvSpPr txBox="1"/>
          <p:nvPr/>
        </p:nvSpPr>
        <p:spPr>
          <a:xfrm>
            <a:off x="8395454" y="920621"/>
            <a:ext cx="3396311" cy="5016758"/>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 capelli di Maria evocano però anche il </a:t>
            </a:r>
            <a:r>
              <a:rPr lang="it-IT" sz="3200" b="1" i="1" dirty="0">
                <a:latin typeface="Microsoft Himalaya" panose="01010100010101010101" pitchFamily="2" charset="0"/>
                <a:ea typeface="Microsoft Himalaya" panose="01010100010101010101" pitchFamily="2" charset="0"/>
                <a:cs typeface="Microsoft Himalaya" panose="01010100010101010101" pitchFamily="2" charset="0"/>
              </a:rPr>
              <a:t>tratto pittorico di </a:t>
            </a:r>
            <a:r>
              <a:rPr lang="it-IT" sz="3200" b="1" i="1" dirty="0" err="1">
                <a:latin typeface="Microsoft Himalaya" panose="01010100010101010101" pitchFamily="2" charset="0"/>
                <a:ea typeface="Microsoft Himalaya" panose="01010100010101010101" pitchFamily="2" charset="0"/>
                <a:cs typeface="Microsoft Himalaya" panose="01010100010101010101" pitchFamily="2" charset="0"/>
              </a:rPr>
              <a:t>Ertè</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il disegnatore di art nouveau che elaborò un alfabeto in cui ciascuna lettera era costituita da un </a:t>
            </a:r>
            <a:r>
              <a:rPr lang="it-IT" sz="3200" u="sng" dirty="0">
                <a:latin typeface="Microsoft Himalaya" panose="01010100010101010101" pitchFamily="2" charset="0"/>
                <a:ea typeface="Microsoft Himalaya" panose="01010100010101010101" pitchFamily="2" charset="0"/>
                <a:cs typeface="Microsoft Himalaya" panose="01010100010101010101" pitchFamily="2" charset="0"/>
              </a:rPr>
              <a:t>corpo di donna allungato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 modellato ricorrendo alle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volute dei capelli o ai piumaggi degli uccelli.</a:t>
            </a:r>
          </a:p>
        </p:txBody>
      </p:sp>
      <p:pic>
        <p:nvPicPr>
          <p:cNvPr id="11" name="Immagine 10">
            <a:extLst>
              <a:ext uri="{FF2B5EF4-FFF2-40B4-BE49-F238E27FC236}">
                <a16:creationId xmlns:a16="http://schemas.microsoft.com/office/drawing/2014/main" id="{ACC7E9E9-9434-4C06-95C7-DE8958CEF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116" y="284747"/>
            <a:ext cx="1442300" cy="6288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709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a:extLst>
              <a:ext uri="{FF2B5EF4-FFF2-40B4-BE49-F238E27FC236}">
                <a16:creationId xmlns:a16="http://schemas.microsoft.com/office/drawing/2014/main" id="{EFA1822D-0942-4F9F-A0BC-4FF2F89CEA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830" y="2750137"/>
            <a:ext cx="6286500" cy="3657600"/>
          </a:xfrm>
          <a:effectLst>
            <a:reflection stA="29000" endPos="65000" dist="50800" dir="5400000" sy="-100000" algn="bl" rotWithShape="0"/>
          </a:effectLst>
        </p:spPr>
      </p:pic>
      <p:sp>
        <p:nvSpPr>
          <p:cNvPr id="4" name="CasellaDiTesto 3">
            <a:extLst>
              <a:ext uri="{FF2B5EF4-FFF2-40B4-BE49-F238E27FC236}">
                <a16:creationId xmlns:a16="http://schemas.microsoft.com/office/drawing/2014/main" id="{28EF7160-B0C1-4BB8-90AA-290F6A2E7A45}"/>
              </a:ext>
            </a:extLst>
          </p:cNvPr>
          <p:cNvSpPr txBox="1"/>
          <p:nvPr/>
        </p:nvSpPr>
        <p:spPr>
          <a:xfrm>
            <a:off x="243840" y="292608"/>
            <a:ext cx="11460480" cy="2831544"/>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Il 900 coincide tradizionalmente con l’avvento della società di massa, la quale trova la sua ragion d’essere nei grandi magazzini, che diventano il cuore pulsante di un nuovo tipo di società di stampo sempre più consumista e quasi bulimica: acquistare beni ,nonché accedere ai diversi svaghi mondani della città, diventa sempre più facile e soprattutto conquista anche le classi meno abbienti che prima di allora mai avrebbero potuto concedersi questo lusso.</a:t>
            </a:r>
          </a:p>
          <a:p>
            <a:endParaRPr lang="it-IT" dirty="0"/>
          </a:p>
        </p:txBody>
      </p:sp>
    </p:spTree>
    <p:extLst>
      <p:ext uri="{BB962C8B-B14F-4D97-AF65-F5344CB8AC3E}">
        <p14:creationId xmlns:p14="http://schemas.microsoft.com/office/powerpoint/2010/main" val="282222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06B03D-339C-407B-B15A-9F1FFC51B448}"/>
              </a:ext>
            </a:extLst>
          </p:cNvPr>
          <p:cNvSpPr>
            <a:spLocks noGrp="1"/>
          </p:cNvSpPr>
          <p:nvPr>
            <p:ph idx="1"/>
          </p:nvPr>
        </p:nvSpPr>
        <p:spPr>
          <a:xfrm>
            <a:off x="563766" y="833332"/>
            <a:ext cx="10515600" cy="4351338"/>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Nella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moda di oggi</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per quanto riguarda la capigliatura, vengono utilizzate le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extention</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Questa è una pratica sempre più diffusa ed utilizzata che rende i capelli lunghi “naturalmente” a proprio piacimento , senza aspettare anni e anni per farli crescere.</a:t>
            </a:r>
          </a:p>
        </p:txBody>
      </p:sp>
      <p:pic>
        <p:nvPicPr>
          <p:cNvPr id="5" name="Immagine 4">
            <a:extLst>
              <a:ext uri="{FF2B5EF4-FFF2-40B4-BE49-F238E27FC236}">
                <a16:creationId xmlns:a16="http://schemas.microsoft.com/office/drawing/2014/main" id="{1B209F02-C969-499F-B8D9-F9B479B4C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240" y="2688159"/>
            <a:ext cx="5355771" cy="31632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519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9913DA-9DD4-415A-8D69-A8F9C3A4934E}"/>
              </a:ext>
            </a:extLst>
          </p:cNvPr>
          <p:cNvSpPr>
            <a:spLocks noGrp="1"/>
          </p:cNvSpPr>
          <p:nvPr>
            <p:ph type="title"/>
          </p:nvPr>
        </p:nvSpPr>
        <p:spPr>
          <a:xfrm>
            <a:off x="-521043" y="185351"/>
            <a:ext cx="10515600" cy="1325563"/>
          </a:xfrm>
        </p:spPr>
        <p:txBody>
          <a:bodyPr/>
          <a:lstStyle/>
          <a:p>
            <a:pPr algn="ctr"/>
            <a:r>
              <a:rPr lang="it-IT" dirty="0"/>
              <a:t>                        </a:t>
            </a:r>
            <a:r>
              <a:rPr lang="it-IT" b="1" dirty="0">
                <a:latin typeface="Century" panose="02040604050505020304" pitchFamily="18" charset="0"/>
              </a:rPr>
              <a:t>Ombre del Dandy</a:t>
            </a:r>
          </a:p>
        </p:txBody>
      </p:sp>
      <p:sp>
        <p:nvSpPr>
          <p:cNvPr id="3" name="Segnaposto contenuto 2">
            <a:extLst>
              <a:ext uri="{FF2B5EF4-FFF2-40B4-BE49-F238E27FC236}">
                <a16:creationId xmlns:a16="http://schemas.microsoft.com/office/drawing/2014/main" id="{6CC7CF79-3BF9-4806-898D-4FD711517C5D}"/>
              </a:ext>
            </a:extLst>
          </p:cNvPr>
          <p:cNvSpPr>
            <a:spLocks noGrp="1"/>
          </p:cNvSpPr>
          <p:nvPr>
            <p:ph idx="1"/>
          </p:nvPr>
        </p:nvSpPr>
        <p:spPr>
          <a:xfrm>
            <a:off x="838200" y="1825625"/>
            <a:ext cx="10515600" cy="3154148"/>
          </a:xfrm>
        </p:spPr>
        <p:txBody>
          <a:bodyPr/>
          <a:lstStyle/>
          <a:p>
            <a:pPr marL="0" indent="0">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 proposito di artificialità         Modifica se stesso per incarnare l’altro            Cosplay.</a:t>
            </a:r>
          </a:p>
          <a:p>
            <a:pPr marL="0" indent="0">
              <a:buNone/>
            </a:pP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Dandy : inizialmente definito come uomo gay.</a:t>
            </a:r>
          </a:p>
          <a:p>
            <a:pPr marL="0" indent="0">
              <a:buNone/>
            </a:pPr>
            <a:endParaRPr lang="it-IT" dirty="0"/>
          </a:p>
        </p:txBody>
      </p:sp>
      <p:pic>
        <p:nvPicPr>
          <p:cNvPr id="5" name="Immagine 4">
            <a:extLst>
              <a:ext uri="{FF2B5EF4-FFF2-40B4-BE49-F238E27FC236}">
                <a16:creationId xmlns:a16="http://schemas.microsoft.com/office/drawing/2014/main" id="{E3741868-93BA-4D57-B9DB-6F25A3E4B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774" y="2345695"/>
            <a:ext cx="3144031" cy="4054770"/>
          </a:xfrm>
          <a:prstGeom prst="rect">
            <a:avLst/>
          </a:prstGeom>
          <a:effectLst>
            <a:reflection stA="23000" endPos="65000" dist="50800" dir="5400000" sy="-100000" algn="bl" rotWithShape="0"/>
          </a:effectLst>
        </p:spPr>
      </p:pic>
      <p:cxnSp>
        <p:nvCxnSpPr>
          <p:cNvPr id="7" name="Connettore 2 6">
            <a:extLst>
              <a:ext uri="{FF2B5EF4-FFF2-40B4-BE49-F238E27FC236}">
                <a16:creationId xmlns:a16="http://schemas.microsoft.com/office/drawing/2014/main" id="{AE33E9EF-95F9-4003-8846-F5F5FE117470}"/>
              </a:ext>
            </a:extLst>
          </p:cNvPr>
          <p:cNvCxnSpPr/>
          <p:nvPr/>
        </p:nvCxnSpPr>
        <p:spPr>
          <a:xfrm>
            <a:off x="3830595" y="2038865"/>
            <a:ext cx="4757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nettore 2 8">
            <a:extLst>
              <a:ext uri="{FF2B5EF4-FFF2-40B4-BE49-F238E27FC236}">
                <a16:creationId xmlns:a16="http://schemas.microsoft.com/office/drawing/2014/main" id="{49022404-514C-4A5A-8DFD-EF78A6B05C9F}"/>
              </a:ext>
            </a:extLst>
          </p:cNvPr>
          <p:cNvCxnSpPr/>
          <p:nvPr/>
        </p:nvCxnSpPr>
        <p:spPr>
          <a:xfrm>
            <a:off x="8674443" y="2038865"/>
            <a:ext cx="6549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CasellaDiTesto 3">
            <a:extLst>
              <a:ext uri="{FF2B5EF4-FFF2-40B4-BE49-F238E27FC236}">
                <a16:creationId xmlns:a16="http://schemas.microsoft.com/office/drawing/2014/main" id="{D188D8FB-0AEA-42B5-87BD-B2445970FF38}"/>
              </a:ext>
            </a:extLst>
          </p:cNvPr>
          <p:cNvSpPr txBox="1"/>
          <p:nvPr/>
        </p:nvSpPr>
        <p:spPr>
          <a:xfrm>
            <a:off x="641131" y="3854922"/>
            <a:ext cx="5454869" cy="2062103"/>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Poi abbiamo : il CAMP STYLE ,che è quasi sempre kitsch ,ovvero di cattivo gusto , e si tratta di una particolare forma di estetismo eccessivo (simile al dandy)</a:t>
            </a:r>
          </a:p>
        </p:txBody>
      </p:sp>
      <p:sp>
        <p:nvSpPr>
          <p:cNvPr id="6" name="Freccia in giù 5">
            <a:extLst>
              <a:ext uri="{FF2B5EF4-FFF2-40B4-BE49-F238E27FC236}">
                <a16:creationId xmlns:a16="http://schemas.microsoft.com/office/drawing/2014/main" id="{CCFD1A6B-F0A4-47E4-8BD5-2132E35AE576}"/>
              </a:ext>
            </a:extLst>
          </p:cNvPr>
          <p:cNvSpPr/>
          <p:nvPr/>
        </p:nvSpPr>
        <p:spPr>
          <a:xfrm>
            <a:off x="1119352" y="3429000"/>
            <a:ext cx="333899" cy="37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C64FF295-ECA2-45D4-861C-E68039986632}"/>
              </a:ext>
            </a:extLst>
          </p:cNvPr>
          <p:cNvSpPr txBox="1"/>
          <p:nvPr/>
        </p:nvSpPr>
        <p:spPr>
          <a:xfrm>
            <a:off x="641132" y="5998373"/>
            <a:ext cx="5454868" cy="584775"/>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Collegato al dandy vi è anche il NARCISISMO </a:t>
            </a:r>
          </a:p>
        </p:txBody>
      </p:sp>
    </p:spTree>
    <p:extLst>
      <p:ext uri="{BB962C8B-B14F-4D97-AF65-F5344CB8AC3E}">
        <p14:creationId xmlns:p14="http://schemas.microsoft.com/office/powerpoint/2010/main" val="313467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i multimediali online 3" title="Lucca Comics &amp;amp; Games 2019 - Cosplay">
            <a:hlinkClick r:id="" action="ppaction://media"/>
            <a:extLst>
              <a:ext uri="{FF2B5EF4-FFF2-40B4-BE49-F238E27FC236}">
                <a16:creationId xmlns:a16="http://schemas.microsoft.com/office/drawing/2014/main" id="{D4E88C4A-2230-40DE-B3E4-7C65CACE96A4}"/>
              </a:ext>
            </a:extLst>
          </p:cNvPr>
          <p:cNvPicPr>
            <a:picLocks noGrp="1" noRot="1" noChangeAspect="1"/>
          </p:cNvPicPr>
          <p:nvPr>
            <p:ph idx="1"/>
            <a:videoFile r:link="rId1"/>
          </p:nvPr>
        </p:nvPicPr>
        <p:blipFill>
          <a:blip r:embed="rId3"/>
          <a:stretch>
            <a:fillRect/>
          </a:stretch>
        </p:blipFill>
        <p:spPr>
          <a:xfrm>
            <a:off x="1966129" y="1105947"/>
            <a:ext cx="8259742" cy="4646105"/>
          </a:xfrm>
          <a:prstGeom prst="rect">
            <a:avLst/>
          </a:prstGeom>
        </p:spPr>
      </p:pic>
    </p:spTree>
    <p:extLst>
      <p:ext uri="{BB962C8B-B14F-4D97-AF65-F5344CB8AC3E}">
        <p14:creationId xmlns:p14="http://schemas.microsoft.com/office/powerpoint/2010/main" val="178077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93193-85A7-4CDD-9DA4-AAC666CD958B}"/>
              </a:ext>
            </a:extLst>
          </p:cNvPr>
          <p:cNvSpPr>
            <a:spLocks noGrp="1"/>
          </p:cNvSpPr>
          <p:nvPr>
            <p:ph type="ctrTitle"/>
          </p:nvPr>
        </p:nvSpPr>
        <p:spPr>
          <a:xfrm>
            <a:off x="5652315" y="752588"/>
            <a:ext cx="6317263" cy="2076333"/>
          </a:xfrm>
        </p:spPr>
        <p:txBody>
          <a:bodyPr anchor="t">
            <a:noAutofit/>
          </a:bodyPr>
          <a:lstStyle/>
          <a:p>
            <a:r>
              <a:rPr lang="it-IT" sz="4400" dirty="0">
                <a:solidFill>
                  <a:schemeClr val="bg1"/>
                </a:solidFill>
                <a:latin typeface="Century" panose="02040604050505020304" pitchFamily="18" charset="0"/>
              </a:rPr>
              <a:t>Roland Barthes-1962 «Le </a:t>
            </a:r>
            <a:r>
              <a:rPr lang="it-IT" sz="4400" dirty="0" err="1">
                <a:solidFill>
                  <a:schemeClr val="bg1"/>
                </a:solidFill>
                <a:latin typeface="Century" panose="02040604050505020304" pitchFamily="18" charset="0"/>
              </a:rPr>
              <a:t>dandysme</a:t>
            </a:r>
            <a:r>
              <a:rPr lang="it-IT" sz="4400" dirty="0">
                <a:solidFill>
                  <a:schemeClr val="bg1"/>
                </a:solidFill>
                <a:latin typeface="Century" panose="02040604050505020304" pitchFamily="18" charset="0"/>
              </a:rPr>
              <a:t> et la mode»</a:t>
            </a:r>
          </a:p>
        </p:txBody>
      </p:sp>
      <p:sp>
        <p:nvSpPr>
          <p:cNvPr id="3" name="Sottotitolo 2">
            <a:extLst>
              <a:ext uri="{FF2B5EF4-FFF2-40B4-BE49-F238E27FC236}">
                <a16:creationId xmlns:a16="http://schemas.microsoft.com/office/drawing/2014/main" id="{040E200D-051E-4FBE-A4D1-84DF57AF06CF}"/>
              </a:ext>
            </a:extLst>
          </p:cNvPr>
          <p:cNvSpPr>
            <a:spLocks noGrp="1"/>
          </p:cNvSpPr>
          <p:nvPr>
            <p:ph type="subTitle" idx="1"/>
          </p:nvPr>
        </p:nvSpPr>
        <p:spPr>
          <a:xfrm>
            <a:off x="5652315" y="4633952"/>
            <a:ext cx="6149541" cy="1366612"/>
          </a:xfrm>
        </p:spPr>
        <p:txBody>
          <a:bodyPr anchor="b">
            <a:noAutofit/>
          </a:bodyPr>
          <a:lstStyle/>
          <a:p>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Definisce il dandy come </a:t>
            </a:r>
            <a:r>
              <a:rPr lang="it-IT" sz="3200"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colui che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vuole estremizzare il vestito dell’uomo distinto</a:t>
            </a:r>
            <a:r>
              <a:rPr lang="it-IT" sz="3200"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a:t>
            </a:r>
            <a:endPar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457200" indent="-457200">
              <a:buFont typeface="Arial" panose="020B0604020202020204" pitchFamily="34" charset="0"/>
              <a:buChar char="•"/>
            </a:pP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Mantenere la </a:t>
            </a:r>
            <a:r>
              <a:rPr lang="it-IT" sz="3200" b="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DISTINZIONE</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di classe dopo la rivoluzione francese : attraverso il </a:t>
            </a:r>
            <a:r>
              <a:rPr lang="it-IT" sz="3200"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SUIT</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 nodo di una cravatta , particolari bottoni o stoffe… </a:t>
            </a:r>
          </a:p>
        </p:txBody>
      </p:sp>
      <p:sp>
        <p:nvSpPr>
          <p:cNvPr id="10" name="Freeform: Shape 9">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A5A3A855-5CC9-40EF-9D27-8471FC399C64}"/>
              </a:ext>
            </a:extLst>
          </p:cNvPr>
          <p:cNvPicPr>
            <a:picLocks noChangeAspect="1"/>
          </p:cNvPicPr>
          <p:nvPr/>
        </p:nvPicPr>
        <p:blipFill rotWithShape="1">
          <a:blip r:embed="rId2">
            <a:extLst>
              <a:ext uri="{28A0092B-C50C-407E-A947-70E740481C1C}">
                <a14:useLocalDpi xmlns:a14="http://schemas.microsoft.com/office/drawing/2010/main" val="0"/>
              </a:ext>
            </a:extLst>
          </a:blip>
          <a:srcRect r="-2" b="20900"/>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42493820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7A88F-92A5-4162-8F29-2B99EB59109C}"/>
              </a:ext>
            </a:extLst>
          </p:cNvPr>
          <p:cNvSpPr>
            <a:spLocks noGrp="1"/>
          </p:cNvSpPr>
          <p:nvPr>
            <p:ph type="ctrTitle"/>
          </p:nvPr>
        </p:nvSpPr>
        <p:spPr>
          <a:xfrm>
            <a:off x="4896913" y="-330739"/>
            <a:ext cx="7973548" cy="2889114"/>
          </a:xfrm>
        </p:spPr>
        <p:txBody>
          <a:bodyPr anchor="b">
            <a:normAutofit/>
          </a:bodyPr>
          <a:lstStyle/>
          <a:p>
            <a:r>
              <a:rPr lang="it-IT" sz="4400" dirty="0">
                <a:solidFill>
                  <a:schemeClr val="bg1"/>
                </a:solidFill>
                <a:latin typeface="Century" panose="02040604050505020304" pitchFamily="18" charset="0"/>
              </a:rPr>
              <a:t>Gabriele D’annunzio </a:t>
            </a:r>
            <a:br>
              <a:rPr lang="it-IT" sz="4400" dirty="0">
                <a:solidFill>
                  <a:schemeClr val="bg1"/>
                </a:solidFill>
                <a:latin typeface="Century" panose="02040604050505020304" pitchFamily="18" charset="0"/>
              </a:rPr>
            </a:br>
            <a:r>
              <a:rPr lang="it-IT" sz="4400" dirty="0">
                <a:solidFill>
                  <a:schemeClr val="bg1"/>
                </a:solidFill>
                <a:latin typeface="Century" panose="02040604050505020304" pitchFamily="18" charset="0"/>
              </a:rPr>
              <a:t>«il poeta vate»</a:t>
            </a:r>
          </a:p>
        </p:txBody>
      </p:sp>
      <p:sp>
        <p:nvSpPr>
          <p:cNvPr id="3" name="Sottotitolo 2">
            <a:extLst>
              <a:ext uri="{FF2B5EF4-FFF2-40B4-BE49-F238E27FC236}">
                <a16:creationId xmlns:a16="http://schemas.microsoft.com/office/drawing/2014/main" id="{B412D36E-C8BA-4144-9F18-9A35C484EB8C}"/>
              </a:ext>
            </a:extLst>
          </p:cNvPr>
          <p:cNvSpPr>
            <a:spLocks noGrp="1"/>
          </p:cNvSpPr>
          <p:nvPr>
            <p:ph type="subTitle" idx="1"/>
          </p:nvPr>
        </p:nvSpPr>
        <p:spPr>
          <a:xfrm>
            <a:off x="6096000" y="3026664"/>
            <a:ext cx="5712011" cy="1147863"/>
          </a:xfrm>
        </p:spPr>
        <p:txBody>
          <a:bodyPr anchor="t">
            <a:noAutofit/>
          </a:bodyPr>
          <a:lstStyle/>
          <a:p>
            <a:pPr algn="l"/>
            <a:r>
              <a:rPr lang="it-IT" sz="3200" i="1" u="sng"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Dannunzianesimo</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 influenzò usi e costumi.</a:t>
            </a:r>
          </a:p>
          <a:p>
            <a:pPr algn="l"/>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La sua opera «</a:t>
            </a:r>
            <a:r>
              <a:rPr lang="it-IT" sz="3200"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Il piacere</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ha come protagonista </a:t>
            </a:r>
            <a:r>
              <a:rPr lang="it-IT" sz="3200"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Andrea Sperelli</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che incarna la figura del </a:t>
            </a:r>
            <a:r>
              <a:rPr lang="it-IT" sz="3200" i="1" u="sng"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Dandy,</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5C671204-50A5-454A-B74D-FE7A13967C7F}"/>
              </a:ext>
            </a:extLst>
          </p:cNvPr>
          <p:cNvPicPr>
            <a:picLocks noChangeAspect="1"/>
          </p:cNvPicPr>
          <p:nvPr/>
        </p:nvPicPr>
        <p:blipFill rotWithShape="1">
          <a:blip r:embed="rId2">
            <a:extLst>
              <a:ext uri="{28A0092B-C50C-407E-A947-70E740481C1C}">
                <a14:useLocalDpi xmlns:a14="http://schemas.microsoft.com/office/drawing/2010/main" val="0"/>
              </a:ext>
            </a:extLst>
          </a:blip>
          <a:srcRect r="1" b="2031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CasellaDiTesto 3">
            <a:extLst>
              <a:ext uri="{FF2B5EF4-FFF2-40B4-BE49-F238E27FC236}">
                <a16:creationId xmlns:a16="http://schemas.microsoft.com/office/drawing/2014/main" id="{9553D002-27AA-4956-839F-62BC552334A8}"/>
              </a:ext>
            </a:extLst>
          </p:cNvPr>
          <p:cNvSpPr txBox="1"/>
          <p:nvPr/>
        </p:nvSpPr>
        <p:spPr>
          <a:xfrm>
            <a:off x="4505003" y="5007021"/>
            <a:ext cx="7303008" cy="1569660"/>
          </a:xfrm>
          <a:prstGeom prst="rect">
            <a:avLst/>
          </a:prstGeom>
          <a:noFill/>
        </p:spPr>
        <p:txBody>
          <a:bodyPr wrap="square" rtlCol="0">
            <a:spAutoFit/>
          </a:bodyPr>
          <a:lstStyle/>
          <a:p>
            <a:pPr algn="ct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«Egli era l’</a:t>
            </a:r>
            <a:r>
              <a:rPr lang="it-IT" sz="3200" dirty="0" err="1">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idealtipo</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di </a:t>
            </a:r>
            <a:r>
              <a:rPr lang="it-IT" sz="3200" dirty="0" err="1">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giovin</a:t>
            </a:r>
            <a:r>
              <a:rPr lang="it-IT" sz="32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signore italiano del XIX, il campione di una sorta di stirpe di gentiluomini ed artisti eleganti, l’ultima discendente di una razza intellettuale. </a:t>
            </a:r>
          </a:p>
        </p:txBody>
      </p:sp>
    </p:spTree>
    <p:extLst>
      <p:ext uri="{BB962C8B-B14F-4D97-AF65-F5344CB8AC3E}">
        <p14:creationId xmlns:p14="http://schemas.microsoft.com/office/powerpoint/2010/main" val="208281777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86D2807-6410-4C68-91AA-DF848006FC08}"/>
              </a:ext>
            </a:extLst>
          </p:cNvPr>
          <p:cNvSpPr>
            <a:spLocks noGrp="1"/>
          </p:cNvSpPr>
          <p:nvPr>
            <p:ph idx="1"/>
          </p:nvPr>
        </p:nvSpPr>
        <p:spPr>
          <a:xfrm>
            <a:off x="4564048" y="1882827"/>
            <a:ext cx="6973985" cy="2692255"/>
          </a:xfrm>
        </p:spPr>
        <p:txBody>
          <a:bodyPr>
            <a:no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Principi di </a:t>
            </a:r>
            <a:r>
              <a:rPr lang="it-IT" sz="3200" b="1" dirty="0">
                <a:latin typeface="Microsoft Himalaya" panose="01010100010101010101" pitchFamily="2" charset="0"/>
                <a:ea typeface="Microsoft Himalaya" panose="01010100010101010101" pitchFamily="2" charset="0"/>
                <a:cs typeface="Microsoft Himalaya" panose="01010100010101010101" pitchFamily="2" charset="0"/>
              </a:rPr>
              <a:t>TOTAL LOOK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 cui Andrea si ispira :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abiti e case </a:t>
            </a:r>
          </a:p>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 sua casa era un perfettissimo teatro : Spendeva la ricchezza del suo spirito nell’arredarla, vi si obliava così tanto che rimaneva ingannato dal suo stesso inganno, ferito dalle sue stesse armi» </a:t>
            </a:r>
          </a:p>
        </p:txBody>
      </p:sp>
      <p:pic>
        <p:nvPicPr>
          <p:cNvPr id="5" name="Immagine 4">
            <a:extLst>
              <a:ext uri="{FF2B5EF4-FFF2-40B4-BE49-F238E27FC236}">
                <a16:creationId xmlns:a16="http://schemas.microsoft.com/office/drawing/2014/main" id="{1FDEE0B4-CE39-4758-82FE-90D436A69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29" y="1173421"/>
            <a:ext cx="4027819" cy="45111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CasellaDiTesto 1">
            <a:extLst>
              <a:ext uri="{FF2B5EF4-FFF2-40B4-BE49-F238E27FC236}">
                <a16:creationId xmlns:a16="http://schemas.microsoft.com/office/drawing/2014/main" id="{349C0D7C-20E2-4168-9568-3893DABE2716}"/>
              </a:ext>
            </a:extLst>
          </p:cNvPr>
          <p:cNvSpPr txBox="1"/>
          <p:nvPr/>
        </p:nvSpPr>
        <p:spPr>
          <a:xfrm>
            <a:off x="4646002" y="4831347"/>
            <a:ext cx="6810075" cy="584775"/>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Moda: come </a:t>
            </a:r>
            <a:r>
              <a:rPr lang="it-IT" sz="3200" i="1" dirty="0">
                <a:latin typeface="Microsoft Himalaya" panose="01010100010101010101" pitchFamily="2" charset="0"/>
                <a:ea typeface="Microsoft Himalaya" panose="01010100010101010101" pitchFamily="2" charset="0"/>
                <a:cs typeface="Microsoft Himalaya" panose="01010100010101010101" pitchFamily="2" charset="0"/>
              </a:rPr>
              <a:t>cultura dell’interno domestico</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t>
            </a:r>
          </a:p>
        </p:txBody>
      </p:sp>
    </p:spTree>
    <p:extLst>
      <p:ext uri="{BB962C8B-B14F-4D97-AF65-F5344CB8AC3E}">
        <p14:creationId xmlns:p14="http://schemas.microsoft.com/office/powerpoint/2010/main" val="2273328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FAC411-D484-48C8-9BA0-BCAF6F5EB9A4}"/>
              </a:ext>
            </a:extLst>
          </p:cNvPr>
          <p:cNvSpPr>
            <a:spLocks noGrp="1"/>
          </p:cNvSpPr>
          <p:nvPr>
            <p:ph type="title"/>
          </p:nvPr>
        </p:nvSpPr>
        <p:spPr>
          <a:xfrm>
            <a:off x="736600" y="161925"/>
            <a:ext cx="10515600" cy="1325563"/>
          </a:xfrm>
        </p:spPr>
        <p:txBody>
          <a:bodyPr/>
          <a:lstStyle/>
          <a:p>
            <a:pPr algn="ctr"/>
            <a:r>
              <a:rPr lang="it-IT" b="1" dirty="0">
                <a:latin typeface="Century" panose="02040604050505020304" pitchFamily="18" charset="0"/>
              </a:rPr>
              <a:t>La figura femminile</a:t>
            </a:r>
          </a:p>
        </p:txBody>
      </p:sp>
      <p:sp>
        <p:nvSpPr>
          <p:cNvPr id="3" name="Segnaposto contenuto 2">
            <a:extLst>
              <a:ext uri="{FF2B5EF4-FFF2-40B4-BE49-F238E27FC236}">
                <a16:creationId xmlns:a16="http://schemas.microsoft.com/office/drawing/2014/main" id="{89379BA7-8CD6-453C-8AAD-BB765C2C38C1}"/>
              </a:ext>
            </a:extLst>
          </p:cNvPr>
          <p:cNvSpPr>
            <a:spLocks noGrp="1"/>
          </p:cNvSpPr>
          <p:nvPr>
            <p:ph idx="1"/>
          </p:nvPr>
        </p:nvSpPr>
        <p:spPr>
          <a:xfrm>
            <a:off x="736600" y="1367971"/>
            <a:ext cx="10515600" cy="909297"/>
          </a:xfrm>
        </p:spPr>
        <p:txBody>
          <a:bodyPr>
            <a:normAutofit lnSpcReduction="10000"/>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Esiste una figura femminile corrispettiva del dandy caratterizzata dal fascino oscuro e il glamour che viene definita come </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«femme fatale»</a:t>
            </a:r>
          </a:p>
        </p:txBody>
      </p:sp>
      <p:cxnSp>
        <p:nvCxnSpPr>
          <p:cNvPr id="5" name="Connettore diritto 4">
            <a:extLst>
              <a:ext uri="{FF2B5EF4-FFF2-40B4-BE49-F238E27FC236}">
                <a16:creationId xmlns:a16="http://schemas.microsoft.com/office/drawing/2014/main" id="{FA7939B0-CE5C-44D0-B289-087B6FD8F8A8}"/>
              </a:ext>
            </a:extLst>
          </p:cNvPr>
          <p:cNvCxnSpPr/>
          <p:nvPr/>
        </p:nvCxnSpPr>
        <p:spPr>
          <a:xfrm>
            <a:off x="1524000" y="1253331"/>
            <a:ext cx="9042400" cy="0"/>
          </a:xfrm>
          <a:prstGeom prst="line">
            <a:avLst/>
          </a:prstGeom>
        </p:spPr>
        <p:style>
          <a:lnRef idx="3">
            <a:schemeClr val="dk1"/>
          </a:lnRef>
          <a:fillRef idx="0">
            <a:schemeClr val="dk1"/>
          </a:fillRef>
          <a:effectRef idx="2">
            <a:schemeClr val="dk1"/>
          </a:effectRef>
          <a:fontRef idx="minor">
            <a:schemeClr val="tx1"/>
          </a:fontRef>
        </p:style>
      </p:cxnSp>
      <p:cxnSp>
        <p:nvCxnSpPr>
          <p:cNvPr id="7" name="Connettore diritto 6">
            <a:extLst>
              <a:ext uri="{FF2B5EF4-FFF2-40B4-BE49-F238E27FC236}">
                <a16:creationId xmlns:a16="http://schemas.microsoft.com/office/drawing/2014/main" id="{DCC5CA76-F427-4DA9-ACF2-9E01CDEC9E12}"/>
              </a:ext>
            </a:extLst>
          </p:cNvPr>
          <p:cNvCxnSpPr/>
          <p:nvPr/>
        </p:nvCxnSpPr>
        <p:spPr>
          <a:xfrm>
            <a:off x="1582057" y="2293257"/>
            <a:ext cx="8940800" cy="0"/>
          </a:xfrm>
          <a:prstGeom prst="line">
            <a:avLst/>
          </a:prstGeom>
        </p:spPr>
        <p:style>
          <a:lnRef idx="3">
            <a:schemeClr val="dk1"/>
          </a:lnRef>
          <a:fillRef idx="0">
            <a:schemeClr val="dk1"/>
          </a:fillRef>
          <a:effectRef idx="2">
            <a:schemeClr val="dk1"/>
          </a:effectRef>
          <a:fontRef idx="minor">
            <a:schemeClr val="tx1"/>
          </a:fontRef>
        </p:style>
      </p:cxnSp>
      <p:pic>
        <p:nvPicPr>
          <p:cNvPr id="9" name="Immagine 8">
            <a:extLst>
              <a:ext uri="{FF2B5EF4-FFF2-40B4-BE49-F238E27FC236}">
                <a16:creationId xmlns:a16="http://schemas.microsoft.com/office/drawing/2014/main" id="{D5C3F43F-FDE6-4C2F-97CC-79D1A1544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617" y="2444165"/>
            <a:ext cx="1933575" cy="2362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CasellaDiTesto 9">
            <a:extLst>
              <a:ext uri="{FF2B5EF4-FFF2-40B4-BE49-F238E27FC236}">
                <a16:creationId xmlns:a16="http://schemas.microsoft.com/office/drawing/2014/main" id="{C1302502-8629-4475-90CA-79995757A2E4}"/>
              </a:ext>
            </a:extLst>
          </p:cNvPr>
          <p:cNvSpPr txBox="1"/>
          <p:nvPr/>
        </p:nvSpPr>
        <p:spPr>
          <a:xfrm>
            <a:off x="5966123" y="4806365"/>
            <a:ext cx="3135086" cy="1077218"/>
          </a:xfrm>
          <a:prstGeom prst="rect">
            <a:avLst/>
          </a:prstGeom>
          <a:noFill/>
        </p:spPr>
        <p:txBody>
          <a:bodyPr wrap="square" rtlCol="0">
            <a:spAutoFit/>
          </a:bodyPr>
          <a:lstStyle/>
          <a:p>
            <a:pPr algn="ctr"/>
            <a:r>
              <a:rPr lang="it-IT" sz="3200"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Salomè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Oscar Wilde</a:t>
            </a:r>
          </a:p>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1896</a:t>
            </a:r>
          </a:p>
        </p:txBody>
      </p:sp>
      <p:pic>
        <p:nvPicPr>
          <p:cNvPr id="12" name="Immagine 11">
            <a:extLst>
              <a:ext uri="{FF2B5EF4-FFF2-40B4-BE49-F238E27FC236}">
                <a16:creationId xmlns:a16="http://schemas.microsoft.com/office/drawing/2014/main" id="{309AAD07-C945-4EB5-99BC-C5EB3DA29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06" y="2523504"/>
            <a:ext cx="2723902" cy="23578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asellaDiTesto 12">
            <a:extLst>
              <a:ext uri="{FF2B5EF4-FFF2-40B4-BE49-F238E27FC236}">
                <a16:creationId xmlns:a16="http://schemas.microsoft.com/office/drawing/2014/main" id="{D2E59FC8-4B29-49E4-B2F2-AFE09D6B7B1B}"/>
              </a:ext>
            </a:extLst>
          </p:cNvPr>
          <p:cNvSpPr txBox="1"/>
          <p:nvPr/>
        </p:nvSpPr>
        <p:spPr>
          <a:xfrm>
            <a:off x="-68210" y="4951420"/>
            <a:ext cx="3228714" cy="1077218"/>
          </a:xfrm>
          <a:prstGeom prst="rect">
            <a:avLst/>
          </a:prstGeom>
          <a:noFill/>
        </p:spPr>
        <p:txBody>
          <a:bodyPr wrap="square" rtlCol="0">
            <a:spAutoFit/>
          </a:bodyPr>
          <a:lstStyle/>
          <a:p>
            <a:pPr algn="ct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Circe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Odissea di Omero</a:t>
            </a:r>
          </a:p>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intorno al IX secolo a.C</a:t>
            </a:r>
            <a:r>
              <a:rPr lang="it-IT" dirty="0"/>
              <a:t>. </a:t>
            </a:r>
          </a:p>
        </p:txBody>
      </p:sp>
      <p:pic>
        <p:nvPicPr>
          <p:cNvPr id="15" name="Immagine 14">
            <a:extLst>
              <a:ext uri="{FF2B5EF4-FFF2-40B4-BE49-F238E27FC236}">
                <a16:creationId xmlns:a16="http://schemas.microsoft.com/office/drawing/2014/main" id="{B6DB4989-73A1-46BF-B805-2E126256B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459" y="4335607"/>
            <a:ext cx="1752413" cy="2252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CasellaDiTesto 15">
            <a:extLst>
              <a:ext uri="{FF2B5EF4-FFF2-40B4-BE49-F238E27FC236}">
                <a16:creationId xmlns:a16="http://schemas.microsoft.com/office/drawing/2014/main" id="{83D065F3-51D1-45A5-90B3-7D2AFD957294}"/>
              </a:ext>
            </a:extLst>
          </p:cNvPr>
          <p:cNvSpPr txBox="1"/>
          <p:nvPr/>
        </p:nvSpPr>
        <p:spPr>
          <a:xfrm>
            <a:off x="3285571" y="3796999"/>
            <a:ext cx="2891483" cy="861774"/>
          </a:xfrm>
          <a:prstGeom prst="rect">
            <a:avLst/>
          </a:prstGeom>
          <a:noFill/>
        </p:spPr>
        <p:txBody>
          <a:bodyPr wrap="square" rtlCol="0">
            <a:spAutoFit/>
          </a:bodyPr>
          <a:lstStyle/>
          <a:p>
            <a:pPr algn="ct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Elena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Iliade di Omero</a:t>
            </a:r>
          </a:p>
          <a:p>
            <a:endParaRPr lang="it-IT" dirty="0"/>
          </a:p>
        </p:txBody>
      </p:sp>
      <p:pic>
        <p:nvPicPr>
          <p:cNvPr id="18" name="Immagine 17">
            <a:extLst>
              <a:ext uri="{FF2B5EF4-FFF2-40B4-BE49-F238E27FC236}">
                <a16:creationId xmlns:a16="http://schemas.microsoft.com/office/drawing/2014/main" id="{57A765E0-2E13-4193-9BC0-024073C27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7115" y="4951420"/>
            <a:ext cx="2891483" cy="16264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CasellaDiTesto 18">
            <a:extLst>
              <a:ext uri="{FF2B5EF4-FFF2-40B4-BE49-F238E27FC236}">
                <a16:creationId xmlns:a16="http://schemas.microsoft.com/office/drawing/2014/main" id="{D944FC72-F619-4D63-9933-B7AD6B6F513C}"/>
              </a:ext>
            </a:extLst>
          </p:cNvPr>
          <p:cNvSpPr txBox="1"/>
          <p:nvPr/>
        </p:nvSpPr>
        <p:spPr>
          <a:xfrm>
            <a:off x="8906338" y="4026134"/>
            <a:ext cx="3018322" cy="1077218"/>
          </a:xfrm>
          <a:prstGeom prst="rect">
            <a:avLst/>
          </a:prstGeom>
          <a:noFill/>
        </p:spPr>
        <p:txBody>
          <a:bodyPr wrap="square" rtlCol="0">
            <a:spAutoFit/>
          </a:bodyPr>
          <a:lstStyle/>
          <a:p>
            <a:pPr algn="ct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Lulu </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Frank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Wedekind</a:t>
            </a: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1902</a:t>
            </a:r>
          </a:p>
        </p:txBody>
      </p:sp>
    </p:spTree>
    <p:extLst>
      <p:ext uri="{BB962C8B-B14F-4D97-AF65-F5344CB8AC3E}">
        <p14:creationId xmlns:p14="http://schemas.microsoft.com/office/powerpoint/2010/main" val="347272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FC87B5-0901-4A27-B3F7-30AD09472285}"/>
              </a:ext>
            </a:extLst>
          </p:cNvPr>
          <p:cNvSpPr>
            <a:spLocks noGrp="1"/>
          </p:cNvSpPr>
          <p:nvPr>
            <p:ph idx="1"/>
          </p:nvPr>
        </p:nvSpPr>
        <p:spPr>
          <a:xfrm>
            <a:off x="838200" y="556383"/>
            <a:ext cx="10515600" cy="1313360"/>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Simili eroine popolano anche i romanzi di Gabriele D’Annunzio in cui la donna è costantemente la nemica che si oppone ai sogni eroici dei protagonisti.</a:t>
            </a:r>
          </a:p>
        </p:txBody>
      </p:sp>
      <p:cxnSp>
        <p:nvCxnSpPr>
          <p:cNvPr id="5" name="Connettore diritto 4">
            <a:extLst>
              <a:ext uri="{FF2B5EF4-FFF2-40B4-BE49-F238E27FC236}">
                <a16:creationId xmlns:a16="http://schemas.microsoft.com/office/drawing/2014/main" id="{D07BA889-9696-450E-A8F9-2BEA482B9D69}"/>
              </a:ext>
            </a:extLst>
          </p:cNvPr>
          <p:cNvCxnSpPr/>
          <p:nvPr/>
        </p:nvCxnSpPr>
        <p:spPr>
          <a:xfrm>
            <a:off x="1364776" y="436728"/>
            <a:ext cx="9662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7B29A81F-353D-4559-B6AB-84549A747A56}"/>
              </a:ext>
            </a:extLst>
          </p:cNvPr>
          <p:cNvCxnSpPr/>
          <p:nvPr/>
        </p:nvCxnSpPr>
        <p:spPr>
          <a:xfrm>
            <a:off x="2429301" y="1514901"/>
            <a:ext cx="715142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BF9A5600-6356-44AD-914A-ACE73443754E}"/>
              </a:ext>
            </a:extLst>
          </p:cNvPr>
          <p:cNvPicPr>
            <a:picLocks noChangeAspect="1"/>
          </p:cNvPicPr>
          <p:nvPr/>
        </p:nvPicPr>
        <p:blipFill rotWithShape="1">
          <a:blip r:embed="rId2">
            <a:extLst>
              <a:ext uri="{28A0092B-C50C-407E-A947-70E740481C1C}">
                <a14:useLocalDpi xmlns:a14="http://schemas.microsoft.com/office/drawing/2010/main" val="0"/>
              </a:ext>
            </a:extLst>
          </a:blip>
          <a:srcRect l="76455"/>
          <a:stretch/>
        </p:blipFill>
        <p:spPr>
          <a:xfrm>
            <a:off x="391433" y="1817133"/>
            <a:ext cx="2702586" cy="3377339"/>
          </a:xfrm>
          <a:prstGeom prst="rect">
            <a:avLst/>
          </a:prstGeom>
          <a:ln>
            <a:noFill/>
          </a:ln>
          <a:effectLst>
            <a:outerShdw blurRad="190500" algn="tl" rotWithShape="0">
              <a:srgbClr val="000000">
                <a:alpha val="70000"/>
              </a:srgbClr>
            </a:outerShdw>
            <a:reflection stA="37000" endPos="65000" dist="50800" dir="5400000" sy="-100000" algn="bl" rotWithShape="0"/>
          </a:effectLst>
        </p:spPr>
      </p:pic>
      <p:sp>
        <p:nvSpPr>
          <p:cNvPr id="12" name="CasellaDiTesto 11">
            <a:extLst>
              <a:ext uri="{FF2B5EF4-FFF2-40B4-BE49-F238E27FC236}">
                <a16:creationId xmlns:a16="http://schemas.microsoft.com/office/drawing/2014/main" id="{4AD5751C-39EC-482F-BFF8-99527D876AEA}"/>
              </a:ext>
            </a:extLst>
          </p:cNvPr>
          <p:cNvSpPr txBox="1"/>
          <p:nvPr/>
        </p:nvSpPr>
        <p:spPr>
          <a:xfrm>
            <a:off x="-288407" y="5354357"/>
            <a:ext cx="4185125" cy="1077218"/>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Elena Muti: donna fatale che incarna l’erotismo lussurioso</a:t>
            </a:r>
            <a:r>
              <a:rPr lang="it-IT" dirty="0"/>
              <a:t>.</a:t>
            </a:r>
          </a:p>
        </p:txBody>
      </p:sp>
      <p:sp>
        <p:nvSpPr>
          <p:cNvPr id="13" name="CasellaDiTesto 12">
            <a:extLst>
              <a:ext uri="{FF2B5EF4-FFF2-40B4-BE49-F238E27FC236}">
                <a16:creationId xmlns:a16="http://schemas.microsoft.com/office/drawing/2014/main" id="{01AC73C2-4366-4FC8-84D7-2AE57FAB69B5}"/>
              </a:ext>
            </a:extLst>
          </p:cNvPr>
          <p:cNvSpPr txBox="1"/>
          <p:nvPr/>
        </p:nvSpPr>
        <p:spPr>
          <a:xfrm>
            <a:off x="7982561" y="5194472"/>
            <a:ext cx="4247299" cy="1846659"/>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Maria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Ferres</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la donna pura, che rappresenta l'occasione di un riscatto e di un’elevazione spirituale.</a:t>
            </a:r>
          </a:p>
          <a:p>
            <a:endParaRPr lang="it-IT" dirty="0"/>
          </a:p>
        </p:txBody>
      </p:sp>
      <p:pic>
        <p:nvPicPr>
          <p:cNvPr id="15" name="Immagine 14">
            <a:extLst>
              <a:ext uri="{FF2B5EF4-FFF2-40B4-BE49-F238E27FC236}">
                <a16:creationId xmlns:a16="http://schemas.microsoft.com/office/drawing/2014/main" id="{8FF19A8F-4811-48EF-90C2-480EB1A118F3}"/>
              </a:ext>
            </a:extLst>
          </p:cNvPr>
          <p:cNvPicPr>
            <a:picLocks noChangeAspect="1"/>
          </p:cNvPicPr>
          <p:nvPr/>
        </p:nvPicPr>
        <p:blipFill rotWithShape="1">
          <a:blip r:embed="rId2">
            <a:extLst>
              <a:ext uri="{28A0092B-C50C-407E-A947-70E740481C1C}">
                <a14:useLocalDpi xmlns:a14="http://schemas.microsoft.com/office/drawing/2010/main" val="0"/>
              </a:ext>
            </a:extLst>
          </a:blip>
          <a:srcRect r="72850"/>
          <a:stretch/>
        </p:blipFill>
        <p:spPr>
          <a:xfrm>
            <a:off x="4318130" y="1881968"/>
            <a:ext cx="2799890" cy="3474449"/>
          </a:xfrm>
          <a:prstGeom prst="rect">
            <a:avLst/>
          </a:prstGeom>
          <a:effectLst>
            <a:reflection stA="41000" endPos="65000" dist="50800" dir="5400000" sy="-100000" algn="bl" rotWithShape="0"/>
          </a:effectLst>
        </p:spPr>
      </p:pic>
      <p:pic>
        <p:nvPicPr>
          <p:cNvPr id="17" name="Immagine 16">
            <a:extLst>
              <a:ext uri="{FF2B5EF4-FFF2-40B4-BE49-F238E27FC236}">
                <a16:creationId xmlns:a16="http://schemas.microsoft.com/office/drawing/2014/main" id="{31B1C0B3-92E1-4DEE-9BD3-120F52F0E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132" y="2200939"/>
            <a:ext cx="3541605" cy="2787319"/>
          </a:xfrm>
          <a:prstGeom prst="rect">
            <a:avLst/>
          </a:prstGeom>
          <a:effectLst>
            <a:reflection stA="20000" endPos="65000" dist="50800" dir="5400000" sy="-100000" algn="bl" rotWithShape="0"/>
          </a:effectLst>
          <a:scene3d>
            <a:camera prst="orthographicFront"/>
            <a:lightRig rig="threePt" dir="t"/>
          </a:scene3d>
          <a:sp3d>
            <a:bevelT w="44450"/>
          </a:sp3d>
        </p:spPr>
      </p:pic>
      <p:sp>
        <p:nvSpPr>
          <p:cNvPr id="18" name="CasellaDiTesto 17">
            <a:extLst>
              <a:ext uri="{FF2B5EF4-FFF2-40B4-BE49-F238E27FC236}">
                <a16:creationId xmlns:a16="http://schemas.microsoft.com/office/drawing/2014/main" id="{6BD27845-A1CC-4A1D-8093-F36C59BF3BED}"/>
              </a:ext>
            </a:extLst>
          </p:cNvPr>
          <p:cNvSpPr txBox="1"/>
          <p:nvPr/>
        </p:nvSpPr>
        <p:spPr>
          <a:xfrm>
            <a:off x="3797436" y="5444337"/>
            <a:ext cx="3989478" cy="1569660"/>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Eleonora Duse: un’altra immagine di donna fatale che viene definita «la divina».</a:t>
            </a:r>
          </a:p>
        </p:txBody>
      </p:sp>
      <p:cxnSp>
        <p:nvCxnSpPr>
          <p:cNvPr id="20" name="Connettore 2 19">
            <a:extLst>
              <a:ext uri="{FF2B5EF4-FFF2-40B4-BE49-F238E27FC236}">
                <a16:creationId xmlns:a16="http://schemas.microsoft.com/office/drawing/2014/main" id="{403AA35C-2CD5-4A16-9D30-44D1837724C8}"/>
              </a:ext>
            </a:extLst>
          </p:cNvPr>
          <p:cNvCxnSpPr/>
          <p:nvPr/>
        </p:nvCxnSpPr>
        <p:spPr>
          <a:xfrm>
            <a:off x="3323771" y="3429000"/>
            <a:ext cx="7837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ttore 2 21">
            <a:extLst>
              <a:ext uri="{FF2B5EF4-FFF2-40B4-BE49-F238E27FC236}">
                <a16:creationId xmlns:a16="http://schemas.microsoft.com/office/drawing/2014/main" id="{71639483-577A-4793-8C56-A89754514CD7}"/>
              </a:ext>
            </a:extLst>
          </p:cNvPr>
          <p:cNvCxnSpPr/>
          <p:nvPr/>
        </p:nvCxnSpPr>
        <p:spPr>
          <a:xfrm>
            <a:off x="7278084" y="3429000"/>
            <a:ext cx="711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47813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7DCF41-7673-4FC5-ADC7-DB81538E791D}"/>
              </a:ext>
            </a:extLst>
          </p:cNvPr>
          <p:cNvSpPr>
            <a:spLocks noGrp="1"/>
          </p:cNvSpPr>
          <p:nvPr>
            <p:ph idx="1"/>
          </p:nvPr>
        </p:nvSpPr>
        <p:spPr>
          <a:xfrm>
            <a:off x="838200" y="567012"/>
            <a:ext cx="10515600" cy="1217826"/>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Nel cinema questa figura femminile si diffonde come “dark lady”, che diventa allo stesso tempo complice e antagonista del dandy. </a:t>
            </a:r>
          </a:p>
        </p:txBody>
      </p:sp>
      <p:pic>
        <p:nvPicPr>
          <p:cNvPr id="5" name="Immagine 4">
            <a:extLst>
              <a:ext uri="{FF2B5EF4-FFF2-40B4-BE49-F238E27FC236}">
                <a16:creationId xmlns:a16="http://schemas.microsoft.com/office/drawing/2014/main" id="{E0F2F508-E072-483B-8AAB-D1DA10DD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747" y="1784838"/>
            <a:ext cx="2914253" cy="3794077"/>
          </a:xfrm>
          <a:prstGeom prst="rect">
            <a:avLst/>
          </a:prstGeom>
          <a:effectLst>
            <a:reflection stA="45000" endPos="65000" dist="50800" dir="5400000" sy="-100000" algn="bl" rotWithShape="0"/>
          </a:effectLst>
        </p:spPr>
      </p:pic>
      <p:pic>
        <p:nvPicPr>
          <p:cNvPr id="7" name="Immagine 6">
            <a:extLst>
              <a:ext uri="{FF2B5EF4-FFF2-40B4-BE49-F238E27FC236}">
                <a16:creationId xmlns:a16="http://schemas.microsoft.com/office/drawing/2014/main" id="{CB87FEEA-9EEF-4D8E-8450-9E2D02062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999" y="1784838"/>
            <a:ext cx="3215597" cy="3794077"/>
          </a:xfrm>
          <a:prstGeom prst="rect">
            <a:avLst/>
          </a:prstGeom>
          <a:effectLst>
            <a:reflection stA="43000" endPos="65000" dist="50800" dir="5400000" sy="-100000" algn="bl" rotWithShape="0"/>
          </a:effectLst>
        </p:spPr>
      </p:pic>
      <p:sp>
        <p:nvSpPr>
          <p:cNvPr id="8" name="CasellaDiTesto 7">
            <a:extLst>
              <a:ext uri="{FF2B5EF4-FFF2-40B4-BE49-F238E27FC236}">
                <a16:creationId xmlns:a16="http://schemas.microsoft.com/office/drawing/2014/main" id="{0A4306CE-4D2F-4190-876F-23D707C03835}"/>
              </a:ext>
            </a:extLst>
          </p:cNvPr>
          <p:cNvSpPr txBox="1"/>
          <p:nvPr/>
        </p:nvSpPr>
        <p:spPr>
          <a:xfrm>
            <a:off x="1463494" y="5790118"/>
            <a:ext cx="3302758" cy="584775"/>
          </a:xfrm>
          <a:prstGeom prst="rect">
            <a:avLst/>
          </a:prstGeom>
          <a:noFill/>
        </p:spPr>
        <p:txBody>
          <a:bodyPr wrap="square" rtlCol="0">
            <a:spAutoFit/>
          </a:bodyPr>
          <a:lstStyle/>
          <a:p>
            <a:pPr algn="ctr"/>
            <a:r>
              <a:rPr lang="it-IT" sz="3200" i="1" dirty="0" err="1">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Theda</a:t>
            </a: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 Bara</a:t>
            </a:r>
          </a:p>
        </p:txBody>
      </p:sp>
      <p:sp>
        <p:nvSpPr>
          <p:cNvPr id="9" name="CasellaDiTesto 8">
            <a:extLst>
              <a:ext uri="{FF2B5EF4-FFF2-40B4-BE49-F238E27FC236}">
                <a16:creationId xmlns:a16="http://schemas.microsoft.com/office/drawing/2014/main" id="{82E0618D-1AE6-4680-BE82-5771DA54459D}"/>
              </a:ext>
            </a:extLst>
          </p:cNvPr>
          <p:cNvSpPr txBox="1"/>
          <p:nvPr/>
        </p:nvSpPr>
        <p:spPr>
          <a:xfrm>
            <a:off x="6781191" y="5776271"/>
            <a:ext cx="3467212" cy="584775"/>
          </a:xfrm>
          <a:prstGeom prst="rect">
            <a:avLst/>
          </a:prstGeom>
          <a:noFill/>
        </p:spPr>
        <p:txBody>
          <a:bodyPr wrap="square" rtlCol="0">
            <a:spAutoFit/>
          </a:bodyPr>
          <a:lstStyle/>
          <a:p>
            <a:pPr algn="ctr"/>
            <a:r>
              <a:rPr lang="it-IT" sz="3200" i="1" dirty="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Louise Brooks</a:t>
            </a:r>
          </a:p>
        </p:txBody>
      </p:sp>
      <p:cxnSp>
        <p:nvCxnSpPr>
          <p:cNvPr id="11" name="Connettore diritto 10">
            <a:extLst>
              <a:ext uri="{FF2B5EF4-FFF2-40B4-BE49-F238E27FC236}">
                <a16:creationId xmlns:a16="http://schemas.microsoft.com/office/drawing/2014/main" id="{D3B43F7D-D7C1-497B-AB36-AEEBDBCECFF9}"/>
              </a:ext>
            </a:extLst>
          </p:cNvPr>
          <p:cNvCxnSpPr/>
          <p:nvPr/>
        </p:nvCxnSpPr>
        <p:spPr>
          <a:xfrm>
            <a:off x="1269242" y="391886"/>
            <a:ext cx="869405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0106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BFF9B5-F46E-4FB4-88D9-1C781774199F}"/>
              </a:ext>
            </a:extLst>
          </p:cNvPr>
          <p:cNvSpPr>
            <a:spLocks noGrp="1"/>
          </p:cNvSpPr>
          <p:nvPr>
            <p:ph type="title"/>
          </p:nvPr>
        </p:nvSpPr>
        <p:spPr>
          <a:xfrm>
            <a:off x="838200" y="133477"/>
            <a:ext cx="10515600" cy="1325563"/>
          </a:xfrm>
        </p:spPr>
        <p:txBody>
          <a:bodyPr/>
          <a:lstStyle/>
          <a:p>
            <a:pPr algn="ctr"/>
            <a:r>
              <a:rPr lang="it-IT" dirty="0">
                <a:latin typeface="Century" panose="02040604050505020304" pitchFamily="18" charset="0"/>
              </a:rPr>
              <a:t>Louise Brooks: il caschetto.</a:t>
            </a:r>
          </a:p>
        </p:txBody>
      </p:sp>
      <p:sp>
        <p:nvSpPr>
          <p:cNvPr id="3" name="Segnaposto contenuto 2">
            <a:extLst>
              <a:ext uri="{FF2B5EF4-FFF2-40B4-BE49-F238E27FC236}">
                <a16:creationId xmlns:a16="http://schemas.microsoft.com/office/drawing/2014/main" id="{091C3CEA-D234-468F-8CCD-D440699CDEFF}"/>
              </a:ext>
            </a:extLst>
          </p:cNvPr>
          <p:cNvSpPr>
            <a:spLocks noGrp="1"/>
          </p:cNvSpPr>
          <p:nvPr>
            <p:ph idx="1"/>
          </p:nvPr>
        </p:nvSpPr>
        <p:spPr>
          <a:xfrm>
            <a:off x="1595628" y="1253331"/>
            <a:ext cx="9000744" cy="4351338"/>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Inaugura questo celebre taglio di capelli, rendendo così sempre più diffusa l’immagine della «maschietta».</a:t>
            </a:r>
          </a:p>
        </p:txBody>
      </p:sp>
      <p:pic>
        <p:nvPicPr>
          <p:cNvPr id="5" name="Immagine 4">
            <a:extLst>
              <a:ext uri="{FF2B5EF4-FFF2-40B4-BE49-F238E27FC236}">
                <a16:creationId xmlns:a16="http://schemas.microsoft.com/office/drawing/2014/main" id="{A4F4B768-62B1-4B46-B329-D07A2AA50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814" y="2626947"/>
            <a:ext cx="6073751" cy="3644250"/>
          </a:xfrm>
          <a:prstGeom prst="rect">
            <a:avLst/>
          </a:prstGeom>
          <a:ln>
            <a:noFill/>
          </a:ln>
          <a:effectLst>
            <a:reflection blurRad="12700" stA="64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9772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01F74C72-BDB3-4951-8163-8CE00335632D}"/>
              </a:ext>
            </a:extLst>
          </p:cNvPr>
          <p:cNvSpPr>
            <a:spLocks noGrp="1"/>
          </p:cNvSpPr>
          <p:nvPr>
            <p:ph idx="1"/>
          </p:nvPr>
        </p:nvSpPr>
        <p:spPr>
          <a:xfrm>
            <a:off x="121921" y="2575034"/>
            <a:ext cx="5653514" cy="3462228"/>
          </a:xfrm>
        </p:spPr>
        <p:txBody>
          <a:bodyPr>
            <a:normAutofit lnSpcReduction="10000"/>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Che cosa provoca questo fenomeno? Paradossalmente, la moda diventa uno degli elementi di distinzione fra i vari ceti sociali, nonostante sia sempre più accessibile. Questa differenza la si può notare soprattutto per strada, il luogo in cui la gente cammina, passeggia, ozia, ma soprattutto mostra il proprio status: la strada diventa una passerella.</a:t>
            </a:r>
          </a:p>
          <a:p>
            <a:pPr marL="0" indent="0">
              <a:buNone/>
            </a:pPr>
            <a:endParaRPr lang="it-IT" sz="1800" dirty="0"/>
          </a:p>
        </p:txBody>
      </p:sp>
      <p:pic>
        <p:nvPicPr>
          <p:cNvPr id="5" name="Immagine 4">
            <a:extLst>
              <a:ext uri="{FF2B5EF4-FFF2-40B4-BE49-F238E27FC236}">
                <a16:creationId xmlns:a16="http://schemas.microsoft.com/office/drawing/2014/main" id="{29751639-03F2-4475-9B51-C41482D1BAFF}"/>
              </a:ext>
            </a:extLst>
          </p:cNvPr>
          <p:cNvPicPr>
            <a:picLocks noChangeAspect="1"/>
          </p:cNvPicPr>
          <p:nvPr/>
        </p:nvPicPr>
        <p:blipFill rotWithShape="1">
          <a:blip r:embed="rId2">
            <a:extLst>
              <a:ext uri="{28A0092B-C50C-407E-A947-70E740481C1C}">
                <a14:useLocalDpi xmlns:a14="http://schemas.microsoft.com/office/drawing/2010/main" val="0"/>
              </a:ext>
            </a:extLst>
          </a:blip>
          <a:srcRect l="13748" r="9618" b="2"/>
          <a:stretch/>
        </p:blipFill>
        <p:spPr>
          <a:xfrm>
            <a:off x="5388864" y="10"/>
            <a:ext cx="680313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327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F39C352-B943-4C5D-B037-1A3DF70B45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9261" y="193083"/>
            <a:ext cx="2188800" cy="2918400"/>
          </a:xfrm>
        </p:spPr>
      </p:pic>
      <p:sp>
        <p:nvSpPr>
          <p:cNvPr id="6" name="CasellaDiTesto 5">
            <a:extLst>
              <a:ext uri="{FF2B5EF4-FFF2-40B4-BE49-F238E27FC236}">
                <a16:creationId xmlns:a16="http://schemas.microsoft.com/office/drawing/2014/main" id="{DAA9BEB4-9B71-42AC-B4CF-7DA5F4C2578C}"/>
              </a:ext>
            </a:extLst>
          </p:cNvPr>
          <p:cNvSpPr txBox="1"/>
          <p:nvPr/>
        </p:nvSpPr>
        <p:spPr>
          <a:xfrm>
            <a:off x="4836990" y="3041880"/>
            <a:ext cx="2301767"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Coco Chanel </a:t>
            </a:r>
          </a:p>
        </p:txBody>
      </p:sp>
      <p:pic>
        <p:nvPicPr>
          <p:cNvPr id="8" name="Immagine 7">
            <a:extLst>
              <a:ext uri="{FF2B5EF4-FFF2-40B4-BE49-F238E27FC236}">
                <a16:creationId xmlns:a16="http://schemas.microsoft.com/office/drawing/2014/main" id="{B6C36170-36F6-432E-A8D7-2DAFBCB02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937" y="193083"/>
            <a:ext cx="2910038" cy="2918400"/>
          </a:xfrm>
          <a:prstGeom prst="rect">
            <a:avLst/>
          </a:prstGeom>
        </p:spPr>
      </p:pic>
      <p:sp>
        <p:nvSpPr>
          <p:cNvPr id="9" name="CasellaDiTesto 8">
            <a:extLst>
              <a:ext uri="{FF2B5EF4-FFF2-40B4-BE49-F238E27FC236}">
                <a16:creationId xmlns:a16="http://schemas.microsoft.com/office/drawing/2014/main" id="{3386EE24-EC2A-48D8-8320-E761BE3D9C8C}"/>
              </a:ext>
            </a:extLst>
          </p:cNvPr>
          <p:cNvSpPr txBox="1"/>
          <p:nvPr/>
        </p:nvSpPr>
        <p:spPr>
          <a:xfrm>
            <a:off x="7212384" y="3041880"/>
            <a:ext cx="3153103"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Caterina Caselli </a:t>
            </a:r>
          </a:p>
        </p:txBody>
      </p:sp>
      <p:pic>
        <p:nvPicPr>
          <p:cNvPr id="11" name="Immagine 10">
            <a:extLst>
              <a:ext uri="{FF2B5EF4-FFF2-40B4-BE49-F238E27FC236}">
                <a16:creationId xmlns:a16="http://schemas.microsoft.com/office/drawing/2014/main" id="{A6FAF429-006B-43E3-B997-C08CE88A5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158" y="3877267"/>
            <a:ext cx="1915776" cy="2158479"/>
          </a:xfrm>
          <a:prstGeom prst="rect">
            <a:avLst/>
          </a:prstGeom>
        </p:spPr>
      </p:pic>
      <p:pic>
        <p:nvPicPr>
          <p:cNvPr id="13" name="Immagine 12">
            <a:extLst>
              <a:ext uri="{FF2B5EF4-FFF2-40B4-BE49-F238E27FC236}">
                <a16:creationId xmlns:a16="http://schemas.microsoft.com/office/drawing/2014/main" id="{DF3DB514-B1FB-47B6-BCB7-224FD1FF1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466" y="3877267"/>
            <a:ext cx="2687527" cy="2161605"/>
          </a:xfrm>
          <a:prstGeom prst="rect">
            <a:avLst/>
          </a:prstGeom>
        </p:spPr>
      </p:pic>
      <p:pic>
        <p:nvPicPr>
          <p:cNvPr id="15" name="Immagine 14">
            <a:extLst>
              <a:ext uri="{FF2B5EF4-FFF2-40B4-BE49-F238E27FC236}">
                <a16:creationId xmlns:a16="http://schemas.microsoft.com/office/drawing/2014/main" id="{9DEF0FFE-6520-435B-B83B-48D2DB8E89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4326" y="3877267"/>
            <a:ext cx="2882140" cy="2161605"/>
          </a:xfrm>
          <a:prstGeom prst="rect">
            <a:avLst/>
          </a:prstGeom>
        </p:spPr>
      </p:pic>
      <p:pic>
        <p:nvPicPr>
          <p:cNvPr id="17" name="Immagine 16">
            <a:extLst>
              <a:ext uri="{FF2B5EF4-FFF2-40B4-BE49-F238E27FC236}">
                <a16:creationId xmlns:a16="http://schemas.microsoft.com/office/drawing/2014/main" id="{D2B4B2CE-EC88-4F36-9390-9C600B8B57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7084" y="193084"/>
            <a:ext cx="2340099" cy="2918399"/>
          </a:xfrm>
          <a:prstGeom prst="rect">
            <a:avLst/>
          </a:prstGeom>
        </p:spPr>
      </p:pic>
      <p:sp>
        <p:nvSpPr>
          <p:cNvPr id="18" name="CasellaDiTesto 17">
            <a:extLst>
              <a:ext uri="{FF2B5EF4-FFF2-40B4-BE49-F238E27FC236}">
                <a16:creationId xmlns:a16="http://schemas.microsoft.com/office/drawing/2014/main" id="{D133103D-3175-459D-9E08-2291B4327322}"/>
              </a:ext>
            </a:extLst>
          </p:cNvPr>
          <p:cNvSpPr txBox="1"/>
          <p:nvPr/>
        </p:nvSpPr>
        <p:spPr>
          <a:xfrm>
            <a:off x="2496891" y="3041880"/>
            <a:ext cx="1915776"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Irene Castle</a:t>
            </a:r>
          </a:p>
        </p:txBody>
      </p:sp>
      <p:sp>
        <p:nvSpPr>
          <p:cNvPr id="19" name="CasellaDiTesto 18">
            <a:extLst>
              <a:ext uri="{FF2B5EF4-FFF2-40B4-BE49-F238E27FC236}">
                <a16:creationId xmlns:a16="http://schemas.microsoft.com/office/drawing/2014/main" id="{4FA5C526-4778-4F51-9736-00B75FC4DDA0}"/>
              </a:ext>
            </a:extLst>
          </p:cNvPr>
          <p:cNvSpPr txBox="1"/>
          <p:nvPr/>
        </p:nvSpPr>
        <p:spPr>
          <a:xfrm>
            <a:off x="2370758" y="6030299"/>
            <a:ext cx="2206116"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Marilyn Monroe</a:t>
            </a:r>
          </a:p>
        </p:txBody>
      </p:sp>
      <p:sp>
        <p:nvSpPr>
          <p:cNvPr id="20" name="CasellaDiTesto 19">
            <a:extLst>
              <a:ext uri="{FF2B5EF4-FFF2-40B4-BE49-F238E27FC236}">
                <a16:creationId xmlns:a16="http://schemas.microsoft.com/office/drawing/2014/main" id="{6DAF39B6-B53D-4C0F-8C57-1C15DA44F0D4}"/>
              </a:ext>
            </a:extLst>
          </p:cNvPr>
          <p:cNvSpPr txBox="1"/>
          <p:nvPr/>
        </p:nvSpPr>
        <p:spPr>
          <a:xfrm>
            <a:off x="7622287" y="5997094"/>
            <a:ext cx="2743200"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Jennifer Aniston</a:t>
            </a:r>
          </a:p>
        </p:txBody>
      </p:sp>
      <p:sp>
        <p:nvSpPr>
          <p:cNvPr id="21" name="CasellaDiTesto 20">
            <a:extLst>
              <a:ext uri="{FF2B5EF4-FFF2-40B4-BE49-F238E27FC236}">
                <a16:creationId xmlns:a16="http://schemas.microsoft.com/office/drawing/2014/main" id="{685F941F-A668-430B-AB40-3908079BA287}"/>
              </a:ext>
            </a:extLst>
          </p:cNvPr>
          <p:cNvSpPr txBox="1"/>
          <p:nvPr/>
        </p:nvSpPr>
        <p:spPr>
          <a:xfrm>
            <a:off x="5162100" y="6030300"/>
            <a:ext cx="3030921" cy="584775"/>
          </a:xfrm>
          <a:prstGeom prst="rect">
            <a:avLst/>
          </a:prstGeom>
          <a:noFill/>
        </p:spPr>
        <p:txBody>
          <a:bodyPr wrap="square" rtlCol="0">
            <a:spAutoFit/>
          </a:bodyPr>
          <a:lstStyle/>
          <a:p>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Uma</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Thurman</a:t>
            </a:r>
          </a:p>
        </p:txBody>
      </p:sp>
    </p:spTree>
    <p:extLst>
      <p:ext uri="{BB962C8B-B14F-4D97-AF65-F5344CB8AC3E}">
        <p14:creationId xmlns:p14="http://schemas.microsoft.com/office/powerpoint/2010/main" val="3999850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EF1074-4804-45BA-94B7-B598568F56D3}"/>
              </a:ext>
            </a:extLst>
          </p:cNvPr>
          <p:cNvSpPr>
            <a:spLocks noGrp="1"/>
          </p:cNvSpPr>
          <p:nvPr>
            <p:ph type="title"/>
          </p:nvPr>
        </p:nvSpPr>
        <p:spPr>
          <a:xfrm>
            <a:off x="344714" y="190954"/>
            <a:ext cx="10515600" cy="1325563"/>
          </a:xfrm>
        </p:spPr>
        <p:txBody>
          <a:bodyPr/>
          <a:lstStyle/>
          <a:p>
            <a:pPr algn="ctr"/>
            <a:r>
              <a:rPr lang="it-IT" b="1" dirty="0">
                <a:latin typeface="Century" panose="02040604050505020304" pitchFamily="18" charset="0"/>
              </a:rPr>
              <a:t>Oggi</a:t>
            </a:r>
          </a:p>
        </p:txBody>
      </p:sp>
      <p:pic>
        <p:nvPicPr>
          <p:cNvPr id="5" name="Immagine 4">
            <a:extLst>
              <a:ext uri="{FF2B5EF4-FFF2-40B4-BE49-F238E27FC236}">
                <a16:creationId xmlns:a16="http://schemas.microsoft.com/office/drawing/2014/main" id="{F9F615E0-E631-41CC-A1AC-D71F5B5DB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13" y="1833127"/>
            <a:ext cx="4160761" cy="2340428"/>
          </a:xfrm>
          <a:prstGeom prst="rect">
            <a:avLst/>
          </a:prstGeom>
          <a:effectLst>
            <a:reflection stA="13000" endPos="65000" dist="50800" dir="5400000" sy="-100000" algn="bl" rotWithShape="0"/>
          </a:effectLst>
        </p:spPr>
      </p:pic>
      <p:pic>
        <p:nvPicPr>
          <p:cNvPr id="7" name="Immagine 6">
            <a:extLst>
              <a:ext uri="{FF2B5EF4-FFF2-40B4-BE49-F238E27FC236}">
                <a16:creationId xmlns:a16="http://schemas.microsoft.com/office/drawing/2014/main" id="{4BA65CAC-9B5D-44BA-8E2D-894530442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714" y="3283055"/>
            <a:ext cx="2669499" cy="3202632"/>
          </a:xfrm>
          <a:prstGeom prst="rect">
            <a:avLst/>
          </a:prstGeom>
          <a:effectLst>
            <a:reflection stA="34000" endPos="65000" dist="50800" dir="5400000" sy="-100000" algn="bl" rotWithShape="0"/>
          </a:effectLst>
        </p:spPr>
      </p:pic>
      <p:pic>
        <p:nvPicPr>
          <p:cNvPr id="9" name="Immagine 8">
            <a:extLst>
              <a:ext uri="{FF2B5EF4-FFF2-40B4-BE49-F238E27FC236}">
                <a16:creationId xmlns:a16="http://schemas.microsoft.com/office/drawing/2014/main" id="{756B239C-DBE9-4236-9323-73B39D70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832" y="1978271"/>
            <a:ext cx="3363684" cy="2609568"/>
          </a:xfrm>
          <a:prstGeom prst="rect">
            <a:avLst/>
          </a:prstGeom>
          <a:effectLst>
            <a:reflection stA="22000" endPos="65000" dist="50800" dir="5400000" sy="-100000" algn="bl" rotWithShape="0"/>
          </a:effectLst>
        </p:spPr>
      </p:pic>
      <p:sp>
        <p:nvSpPr>
          <p:cNvPr id="10" name="CasellaDiTesto 9">
            <a:extLst>
              <a:ext uri="{FF2B5EF4-FFF2-40B4-BE49-F238E27FC236}">
                <a16:creationId xmlns:a16="http://schemas.microsoft.com/office/drawing/2014/main" id="{6DB4E714-B773-49F6-9417-27E2BF28C097}"/>
              </a:ext>
            </a:extLst>
          </p:cNvPr>
          <p:cNvSpPr txBox="1"/>
          <p:nvPr/>
        </p:nvSpPr>
        <p:spPr>
          <a:xfrm>
            <a:off x="344713" y="1333679"/>
            <a:ext cx="3968443" cy="584775"/>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Kim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Kardashian</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a:t>
            </a:r>
          </a:p>
        </p:txBody>
      </p:sp>
      <p:sp>
        <p:nvSpPr>
          <p:cNvPr id="11" name="CasellaDiTesto 10">
            <a:extLst>
              <a:ext uri="{FF2B5EF4-FFF2-40B4-BE49-F238E27FC236}">
                <a16:creationId xmlns:a16="http://schemas.microsoft.com/office/drawing/2014/main" id="{6E58390C-674A-4EA6-A53D-5851E1A38456}"/>
              </a:ext>
            </a:extLst>
          </p:cNvPr>
          <p:cNvSpPr txBox="1"/>
          <p:nvPr/>
        </p:nvSpPr>
        <p:spPr>
          <a:xfrm>
            <a:off x="4927600" y="2710953"/>
            <a:ext cx="2336800" cy="584775"/>
          </a:xfrm>
          <a:prstGeom prst="rect">
            <a:avLst/>
          </a:prstGeom>
          <a:noFill/>
        </p:spPr>
        <p:txBody>
          <a:bodyPr wrap="square" rtlCol="0">
            <a:spAutoFit/>
          </a:bodyPr>
          <a:lstStyle/>
          <a:p>
            <a:pPr algn="ct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Dua</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Lipa</a:t>
            </a: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2" name="CasellaDiTesto 11">
            <a:extLst>
              <a:ext uri="{FF2B5EF4-FFF2-40B4-BE49-F238E27FC236}">
                <a16:creationId xmlns:a16="http://schemas.microsoft.com/office/drawing/2014/main" id="{F8D7DD34-22D9-432B-B85D-B968181624A7}"/>
              </a:ext>
            </a:extLst>
          </p:cNvPr>
          <p:cNvSpPr txBox="1"/>
          <p:nvPr/>
        </p:nvSpPr>
        <p:spPr>
          <a:xfrm>
            <a:off x="8425545" y="1516517"/>
            <a:ext cx="3182258" cy="584775"/>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Bella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Hadid</a:t>
            </a: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8465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C96A99-D2CF-45F2-8E5E-4182FFB9FEC2}"/>
              </a:ext>
            </a:extLst>
          </p:cNvPr>
          <p:cNvSpPr>
            <a:spLocks noGrp="1"/>
          </p:cNvSpPr>
          <p:nvPr>
            <p:ph idx="1"/>
          </p:nvPr>
        </p:nvSpPr>
        <p:spPr>
          <a:xfrm>
            <a:off x="1291065" y="428324"/>
            <a:ext cx="9089571" cy="4351338"/>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D’Annunzio si colloca in perfetta sintonia con il ruolo che la moda italiana svolse tra fine 800 e inizio 900.</a:t>
            </a:r>
          </a:p>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(momento in cui comincia ad assumere un’identità nazionale e internazionale)</a:t>
            </a:r>
          </a:p>
        </p:txBody>
      </p:sp>
      <p:pic>
        <p:nvPicPr>
          <p:cNvPr id="5" name="Immagine 4">
            <a:extLst>
              <a:ext uri="{FF2B5EF4-FFF2-40B4-BE49-F238E27FC236}">
                <a16:creationId xmlns:a16="http://schemas.microsoft.com/office/drawing/2014/main" id="{72201AF8-8122-4124-8C20-80391BB30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7" y="2564380"/>
            <a:ext cx="4619625" cy="2141826"/>
          </a:xfrm>
          <a:prstGeom prst="rect">
            <a:avLst/>
          </a:prstGeom>
        </p:spPr>
      </p:pic>
      <p:pic>
        <p:nvPicPr>
          <p:cNvPr id="7" name="Immagine 6">
            <a:extLst>
              <a:ext uri="{FF2B5EF4-FFF2-40B4-BE49-F238E27FC236}">
                <a16:creationId xmlns:a16="http://schemas.microsoft.com/office/drawing/2014/main" id="{A1A079B1-B58E-49DB-9AB4-DBEA8A5E2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89" y="2496662"/>
            <a:ext cx="2095500" cy="2654300"/>
          </a:xfrm>
          <a:prstGeom prst="rect">
            <a:avLst/>
          </a:prstGeom>
        </p:spPr>
      </p:pic>
      <p:sp>
        <p:nvSpPr>
          <p:cNvPr id="8" name="CasellaDiTesto 7">
            <a:extLst>
              <a:ext uri="{FF2B5EF4-FFF2-40B4-BE49-F238E27FC236}">
                <a16:creationId xmlns:a16="http://schemas.microsoft.com/office/drawing/2014/main" id="{9485CB7B-9E5A-497D-A5A9-3925E343C85B}"/>
              </a:ext>
            </a:extLst>
          </p:cNvPr>
          <p:cNvSpPr txBox="1"/>
          <p:nvPr/>
        </p:nvSpPr>
        <p:spPr>
          <a:xfrm>
            <a:off x="1910271" y="4779662"/>
            <a:ext cx="3701142"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Rosa Genoni</a:t>
            </a:r>
          </a:p>
        </p:txBody>
      </p:sp>
      <p:sp>
        <p:nvSpPr>
          <p:cNvPr id="9" name="CasellaDiTesto 8">
            <a:extLst>
              <a:ext uri="{FF2B5EF4-FFF2-40B4-BE49-F238E27FC236}">
                <a16:creationId xmlns:a16="http://schemas.microsoft.com/office/drawing/2014/main" id="{16E4DFCB-5CFA-45D2-A9D7-ADDA498F908D}"/>
              </a:ext>
            </a:extLst>
          </p:cNvPr>
          <p:cNvSpPr txBox="1"/>
          <p:nvPr/>
        </p:nvSpPr>
        <p:spPr>
          <a:xfrm>
            <a:off x="6580589" y="5265482"/>
            <a:ext cx="2095500" cy="584775"/>
          </a:xfrm>
          <a:prstGeom prst="rect">
            <a:avLst/>
          </a:prstGeom>
          <a:noFill/>
        </p:spPr>
        <p:txBody>
          <a:bodyPr wrap="square" rtlCol="0">
            <a:spAutoFit/>
          </a:bodyPr>
          <a:lstStyle/>
          <a:p>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Mariano </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Fortuny</a:t>
            </a:r>
            <a:endParaRPr lang="it-IT" sz="32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10" name="CasellaDiTesto 9">
            <a:extLst>
              <a:ext uri="{FF2B5EF4-FFF2-40B4-BE49-F238E27FC236}">
                <a16:creationId xmlns:a16="http://schemas.microsoft.com/office/drawing/2014/main" id="{FF17B85D-25EE-48F9-B2D2-A6609D70F736}"/>
              </a:ext>
            </a:extLst>
          </p:cNvPr>
          <p:cNvSpPr txBox="1"/>
          <p:nvPr/>
        </p:nvSpPr>
        <p:spPr>
          <a:xfrm>
            <a:off x="9875977" y="3429000"/>
            <a:ext cx="2095500" cy="584775"/>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&amp; il Futurismo</a:t>
            </a:r>
          </a:p>
        </p:txBody>
      </p:sp>
    </p:spTree>
    <p:extLst>
      <p:ext uri="{BB962C8B-B14F-4D97-AF65-F5344CB8AC3E}">
        <p14:creationId xmlns:p14="http://schemas.microsoft.com/office/powerpoint/2010/main" val="2636189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BAD241-6408-470F-9BCD-7DE9C84C96F2}"/>
              </a:ext>
            </a:extLst>
          </p:cNvPr>
          <p:cNvSpPr>
            <a:spLocks noGrp="1"/>
          </p:cNvSpPr>
          <p:nvPr>
            <p:ph type="title"/>
          </p:nvPr>
        </p:nvSpPr>
        <p:spPr>
          <a:xfrm>
            <a:off x="838200" y="1645285"/>
            <a:ext cx="10515600" cy="1325563"/>
          </a:xfrm>
        </p:spPr>
        <p:txBody>
          <a:bodyPr/>
          <a:lstStyle/>
          <a:p>
            <a:pPr algn="ctr"/>
            <a:r>
              <a:rPr lang="it-IT" b="1" dirty="0">
                <a:latin typeface="Century" panose="02040604050505020304" pitchFamily="18" charset="0"/>
              </a:rPr>
              <a:t>Grazie per l’attenzione!</a:t>
            </a:r>
          </a:p>
        </p:txBody>
      </p:sp>
      <p:sp>
        <p:nvSpPr>
          <p:cNvPr id="3" name="Segnaposto contenuto 2">
            <a:extLst>
              <a:ext uri="{FF2B5EF4-FFF2-40B4-BE49-F238E27FC236}">
                <a16:creationId xmlns:a16="http://schemas.microsoft.com/office/drawing/2014/main" id="{F48CE372-28EB-498A-BA78-4F50E351B763}"/>
              </a:ext>
            </a:extLst>
          </p:cNvPr>
          <p:cNvSpPr>
            <a:spLocks noGrp="1"/>
          </p:cNvSpPr>
          <p:nvPr>
            <p:ph idx="1"/>
          </p:nvPr>
        </p:nvSpPr>
        <p:spPr>
          <a:xfrm>
            <a:off x="521208" y="3709924"/>
            <a:ext cx="6196584" cy="2782951"/>
          </a:xfrm>
        </p:spPr>
        <p:txBody>
          <a:bodyPr>
            <a:normAutofit/>
          </a:bodyPr>
          <a:lstStyle/>
          <a:p>
            <a:pPr marL="0" indent="0">
              <a:buNone/>
            </a:pPr>
            <a:r>
              <a:rPr lang="it-IT" sz="1400" dirty="0" err="1"/>
              <a:t>Galatola</a:t>
            </a:r>
            <a:r>
              <a:rPr lang="it-IT" sz="1400" dirty="0"/>
              <a:t> Antonella</a:t>
            </a:r>
          </a:p>
          <a:p>
            <a:pPr marL="0" indent="0">
              <a:buNone/>
            </a:pPr>
            <a:r>
              <a:rPr lang="it-IT" sz="1400" dirty="0"/>
              <a:t>Basile Antonella</a:t>
            </a:r>
          </a:p>
          <a:p>
            <a:pPr marL="0" indent="0">
              <a:buNone/>
            </a:pPr>
            <a:r>
              <a:rPr lang="it-IT" sz="1400" dirty="0"/>
              <a:t>Armenise Erika</a:t>
            </a:r>
          </a:p>
          <a:p>
            <a:pPr marL="0" indent="0">
              <a:buNone/>
            </a:pPr>
            <a:r>
              <a:rPr lang="it-IT" sz="1400" dirty="0"/>
              <a:t>Esposito Selene</a:t>
            </a:r>
          </a:p>
          <a:p>
            <a:pPr marL="0" indent="0">
              <a:buNone/>
            </a:pPr>
            <a:r>
              <a:rPr lang="it-IT" sz="1400" dirty="0" err="1"/>
              <a:t>Bochicchio</a:t>
            </a:r>
            <a:r>
              <a:rPr lang="it-IT" sz="1400" dirty="0"/>
              <a:t> Marta Assunta</a:t>
            </a:r>
          </a:p>
          <a:p>
            <a:pPr marL="0" indent="0">
              <a:buNone/>
            </a:pPr>
            <a:r>
              <a:rPr lang="it-IT" sz="1400" dirty="0"/>
              <a:t>Dursi Michela   </a:t>
            </a:r>
          </a:p>
        </p:txBody>
      </p:sp>
    </p:spTree>
    <p:extLst>
      <p:ext uri="{BB962C8B-B14F-4D97-AF65-F5344CB8AC3E}">
        <p14:creationId xmlns:p14="http://schemas.microsoft.com/office/powerpoint/2010/main" val="145187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91001BA-ECBB-4AA5-A41A-9810344499E7}"/>
              </a:ext>
            </a:extLst>
          </p:cNvPr>
          <p:cNvSpPr>
            <a:spLocks noGrp="1"/>
          </p:cNvSpPr>
          <p:nvPr>
            <p:ph idx="1"/>
          </p:nvPr>
        </p:nvSpPr>
        <p:spPr>
          <a:xfrm>
            <a:off x="460248" y="947927"/>
            <a:ext cx="6477000" cy="4733671"/>
          </a:xfrm>
        </p:spPr>
        <p:txBody>
          <a:bodyPr>
            <a:normAutofit/>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Un sociologo del XX secolo, Benjamin, si dedica allo studio della città, ma in particolare della strada, che diventa uno strumento al servizio della collettività e, scrivendo della città di Parigi, ci mostra il passaggio da una città funzionale ad una città frivola e in costante cambiamento. In questo scenario si collocano le esposizioni universali, ovvero il trionfo del mondo del “guardare tutto, ma non toccare nulla”, come paradosso del mondo della moda, ma anche di tutta la nuova società di massa.</a:t>
            </a:r>
          </a:p>
          <a:p>
            <a:pPr marL="0" indent="0">
              <a:buNone/>
            </a:pPr>
            <a:endParaRPr lang="it-IT" dirty="0"/>
          </a:p>
        </p:txBody>
      </p:sp>
      <p:pic>
        <p:nvPicPr>
          <p:cNvPr id="5" name="Immagine 4">
            <a:extLst>
              <a:ext uri="{FF2B5EF4-FFF2-40B4-BE49-F238E27FC236}">
                <a16:creationId xmlns:a16="http://schemas.microsoft.com/office/drawing/2014/main" id="{D0FA1185-92D2-434E-B22F-3A66C6F69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775" y="304800"/>
            <a:ext cx="4383157" cy="6022848"/>
          </a:xfrm>
          <a:prstGeom prst="rect">
            <a:avLst/>
          </a:prstGeom>
          <a:effectLst>
            <a:reflection stA="38000" endPos="65000" dist="50800" dir="5400000" sy="-100000" algn="bl" rotWithShape="0"/>
          </a:effectLst>
        </p:spPr>
      </p:pic>
    </p:spTree>
    <p:extLst>
      <p:ext uri="{BB962C8B-B14F-4D97-AF65-F5344CB8AC3E}">
        <p14:creationId xmlns:p14="http://schemas.microsoft.com/office/powerpoint/2010/main" val="351390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7458A5-BDC4-4289-93C6-37A7F54C73B6}"/>
              </a:ext>
            </a:extLst>
          </p:cNvPr>
          <p:cNvSpPr>
            <a:spLocks noGrp="1"/>
          </p:cNvSpPr>
          <p:nvPr>
            <p:ph idx="1"/>
          </p:nvPr>
        </p:nvSpPr>
        <p:spPr>
          <a:xfrm>
            <a:off x="5288280" y="976820"/>
            <a:ext cx="6550152" cy="4904359"/>
          </a:xfrm>
        </p:spPr>
        <p:txBody>
          <a:bodyPr>
            <a:normAutofit lnSpcReduction="10000"/>
          </a:bodyPr>
          <a:lstStyle/>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Madame Bovary è un romanzo di Flaubert la cui protagonista, Emma Bovary, sentendosi attratta dal mondo dell’alta società, comincia a comprare abiti e oggetti di lusso per tentare di entrare a farne parte. </a:t>
            </a:r>
          </a:p>
          <a:p>
            <a:pPr marL="0" indent="0" algn="ctr">
              <a:buNone/>
            </a:pP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Questo dimostra come la moda non sia solo un tema trasversale, ma anche un elemento caratterizzante la vita degli individui. La moda, in questo caso, ha una duplice funzione:  la prima è quella di permettere di costruirsi la propria identità, mentre la seconda si può paragonare a quella delle caste, che rinchiude un soggetto all’interno del proprio status.  </a:t>
            </a:r>
          </a:p>
          <a:p>
            <a:pPr marL="0" indent="0">
              <a:buNone/>
            </a:pPr>
            <a:endParaRPr lang="it-IT" dirty="0"/>
          </a:p>
        </p:txBody>
      </p:sp>
      <p:pic>
        <p:nvPicPr>
          <p:cNvPr id="5" name="Immagine 4">
            <a:extLst>
              <a:ext uri="{FF2B5EF4-FFF2-40B4-BE49-F238E27FC236}">
                <a16:creationId xmlns:a16="http://schemas.microsoft.com/office/drawing/2014/main" id="{6F4B5316-8CDD-4BFF-B8E1-55260274E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1" y="976820"/>
            <a:ext cx="3434757" cy="46205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4504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D3BA92-A31A-4BB2-9DC2-5547686FD2D1}"/>
              </a:ext>
            </a:extLst>
          </p:cNvPr>
          <p:cNvSpPr>
            <a:spLocks noGrp="1"/>
          </p:cNvSpPr>
          <p:nvPr>
            <p:ph type="title"/>
          </p:nvPr>
        </p:nvSpPr>
        <p:spPr>
          <a:xfrm>
            <a:off x="655320" y="597402"/>
            <a:ext cx="6045025" cy="2425371"/>
          </a:xfrm>
        </p:spPr>
        <p:txBody>
          <a:bodyPr>
            <a:normAutofit/>
          </a:bodyPr>
          <a:lstStyle/>
          <a:p>
            <a:r>
              <a:rPr lang="it-IT" dirty="0">
                <a:latin typeface="Century" panose="02040604050505020304" pitchFamily="18" charset="0"/>
              </a:rPr>
              <a:t>Moda e Scrittura</a:t>
            </a:r>
            <a:endParaRPr lang="it-IT"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96CAB210-AA75-4DA5-BD29-96F566CDA3DE}"/>
              </a:ext>
            </a:extLst>
          </p:cNvPr>
          <p:cNvSpPr>
            <a:spLocks noGrp="1"/>
          </p:cNvSpPr>
          <p:nvPr>
            <p:ph idx="1"/>
          </p:nvPr>
        </p:nvSpPr>
        <p:spPr>
          <a:xfrm>
            <a:off x="0" y="2792953"/>
            <a:ext cx="6178660" cy="4065037"/>
          </a:xfrm>
        </p:spPr>
        <p:txBody>
          <a:bodyPr>
            <a:normAutofit fontScale="77500" lnSpcReduction="20000"/>
          </a:bodyPr>
          <a:lstStyle/>
          <a:p>
            <a:pPr marL="0" indent="0" algn="ctr">
              <a:buNone/>
            </a:pP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Roland </a:t>
            </a:r>
            <a:r>
              <a:rPr lang="it-IT" sz="3800" dirty="0" err="1">
                <a:latin typeface="Microsoft Himalaya" panose="01010100010101010101" pitchFamily="2" charset="0"/>
                <a:ea typeface="Microsoft Himalaya" panose="01010100010101010101" pitchFamily="2" charset="0"/>
                <a:cs typeface="Microsoft Himalaya" panose="01010100010101010101" pitchFamily="2" charset="0"/>
              </a:rPr>
              <a:t>Barthes</a:t>
            </a: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 saggista, critico letterario, linguista e semiologo francese di orientamento strutturalista.</a:t>
            </a:r>
          </a:p>
          <a:p>
            <a:pPr marL="0" indent="0" algn="ctr">
              <a:buNone/>
            </a:pP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Spicca come vero e proprio linguaggio produttore di senso.</a:t>
            </a:r>
          </a:p>
          <a:p>
            <a:pPr marL="0" indent="0" algn="ctr">
              <a:buNone/>
            </a:pP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Sistema di moda: il tema è il multiforme universo </a:t>
            </a:r>
            <a:r>
              <a:rPr lang="it-IT" sz="3800" dirty="0" err="1">
                <a:latin typeface="Microsoft Himalaya" panose="01010100010101010101" pitchFamily="2" charset="0"/>
                <a:ea typeface="Microsoft Himalaya" panose="01010100010101010101" pitchFamily="2" charset="0"/>
                <a:cs typeface="Microsoft Himalaya" panose="01010100010101010101" pitchFamily="2" charset="0"/>
              </a:rPr>
              <a:t>vestimentario</a:t>
            </a: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 che si forma e riforma senza sosta.</a:t>
            </a:r>
          </a:p>
          <a:p>
            <a:pPr marL="0" indent="0" algn="ctr">
              <a:buNone/>
            </a:pP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 La moda è fondamentalmente la sua descrizione linguistica, inteso come oggetto di desiderio.</a:t>
            </a:r>
          </a:p>
          <a:p>
            <a:pPr marL="0" indent="0" algn="ctr">
              <a:buNone/>
            </a:pPr>
            <a:r>
              <a:rPr lang="it-IT" sz="3800" dirty="0">
                <a:latin typeface="Microsoft Himalaya" panose="01010100010101010101" pitchFamily="2" charset="0"/>
                <a:ea typeface="Microsoft Himalaya" panose="01010100010101010101" pitchFamily="2" charset="0"/>
                <a:cs typeface="Microsoft Himalaya" panose="01010100010101010101" pitchFamily="2" charset="0"/>
              </a:rPr>
              <a:t>L’oggetto dell’analisi erano le parole che alla moda erano dedicate: dai titoli dei servizi di moda ai nomi degli indumenti. </a:t>
            </a:r>
          </a:p>
          <a:p>
            <a:pPr marL="0" indent="0" algn="ctr">
              <a:buNone/>
            </a:pPr>
            <a:endParaRPr lang="it-IT" sz="1800" dirty="0"/>
          </a:p>
        </p:txBody>
      </p:sp>
      <p:pic>
        <p:nvPicPr>
          <p:cNvPr id="5" name="Immagine 4">
            <a:extLst>
              <a:ext uri="{FF2B5EF4-FFF2-40B4-BE49-F238E27FC236}">
                <a16:creationId xmlns:a16="http://schemas.microsoft.com/office/drawing/2014/main" id="{D0428789-D60D-47D9-83A6-3A590E555D38}"/>
              </a:ext>
            </a:extLst>
          </p:cNvPr>
          <p:cNvPicPr>
            <a:picLocks noChangeAspect="1"/>
          </p:cNvPicPr>
          <p:nvPr/>
        </p:nvPicPr>
        <p:blipFill rotWithShape="1">
          <a:blip r:embed="rId2">
            <a:extLst>
              <a:ext uri="{28A0092B-C50C-407E-A947-70E740481C1C}">
                <a14:useLocalDpi xmlns:a14="http://schemas.microsoft.com/office/drawing/2010/main" val="0"/>
              </a:ext>
            </a:extLst>
          </a:blip>
          <a:srcRect l="3602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34611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4E8A857-5BCD-48D6-B7BE-FFD1A66251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2018" y="600539"/>
            <a:ext cx="4085454" cy="43513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asellaDiTesto 2">
            <a:extLst>
              <a:ext uri="{FF2B5EF4-FFF2-40B4-BE49-F238E27FC236}">
                <a16:creationId xmlns:a16="http://schemas.microsoft.com/office/drawing/2014/main" id="{79D32023-663B-450A-831C-10A510E59DCD}"/>
              </a:ext>
            </a:extLst>
          </p:cNvPr>
          <p:cNvSpPr txBox="1"/>
          <p:nvPr/>
        </p:nvSpPr>
        <p:spPr>
          <a:xfrm>
            <a:off x="670560" y="2014811"/>
            <a:ext cx="6595872" cy="2554545"/>
          </a:xfrm>
          <a:prstGeom prst="rect">
            <a:avLst/>
          </a:prstGeom>
          <a:noFill/>
        </p:spPr>
        <p:txBody>
          <a:bodyPr wrap="square" rtlCol="0">
            <a:spAutoFit/>
          </a:bodyPr>
          <a:lstStyle/>
          <a:p>
            <a:pPr algn="ctr"/>
            <a:r>
              <a:rPr lang="it-IT" sz="3200" u="sng" dirty="0">
                <a:latin typeface="Microsoft Himalaya" panose="01010100010101010101" pitchFamily="2" charset="0"/>
                <a:ea typeface="Microsoft Himalaya" panose="01010100010101010101" pitchFamily="2" charset="0"/>
                <a:cs typeface="Microsoft Himalaya" panose="01010100010101010101" pitchFamily="2" charset="0"/>
              </a:rPr>
              <a:t>Gabriele D’Annunzio</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giornalista di moda contemporanea.</a:t>
            </a:r>
          </a:p>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Proponeva la moda attraverso i media e la fotografia. </a:t>
            </a:r>
          </a:p>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Per D’Annunzio la moda era uno tra i linguaggi più innovativi de mondo moderno. </a:t>
            </a:r>
          </a:p>
        </p:txBody>
      </p:sp>
    </p:spTree>
    <p:extLst>
      <p:ext uri="{BB962C8B-B14F-4D97-AF65-F5344CB8AC3E}">
        <p14:creationId xmlns:p14="http://schemas.microsoft.com/office/powerpoint/2010/main" val="327551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5B465B-B11D-48EA-8970-B7010F1EE95F}"/>
              </a:ext>
            </a:extLst>
          </p:cNvPr>
          <p:cNvSpPr>
            <a:spLocks noGrp="1"/>
          </p:cNvSpPr>
          <p:nvPr>
            <p:ph idx="1"/>
          </p:nvPr>
        </p:nvSpPr>
        <p:spPr>
          <a:xfrm>
            <a:off x="728472" y="691769"/>
            <a:ext cx="10515600" cy="4351338"/>
          </a:xfrm>
        </p:spPr>
        <p:txBody>
          <a:bodyPr/>
          <a:lstStyle/>
          <a:p>
            <a:pPr marL="0" indent="0" algn="ctr">
              <a:buNone/>
            </a:pPr>
            <a:r>
              <a:rPr lang="it-IT" dirty="0"/>
              <a:t>D’Annunzio collabora con numerose riviste:</a:t>
            </a:r>
          </a:p>
        </p:txBody>
      </p:sp>
      <p:pic>
        <p:nvPicPr>
          <p:cNvPr id="9" name="Immagine 8">
            <a:extLst>
              <a:ext uri="{FF2B5EF4-FFF2-40B4-BE49-F238E27FC236}">
                <a16:creationId xmlns:a16="http://schemas.microsoft.com/office/drawing/2014/main" id="{21977957-3B64-49B3-8717-F9B1C8B83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72" y="2704177"/>
            <a:ext cx="2572053" cy="3038256"/>
          </a:xfrm>
          <a:prstGeom prst="rect">
            <a:avLst/>
          </a:prstGeom>
          <a:effectLst>
            <a:reflection stA="99000" endPos="65000" dist="50800" dir="5400000" sy="-100000" algn="bl" rotWithShape="0"/>
          </a:effectLst>
        </p:spPr>
      </p:pic>
      <p:pic>
        <p:nvPicPr>
          <p:cNvPr id="11" name="Immagine 10">
            <a:extLst>
              <a:ext uri="{FF2B5EF4-FFF2-40B4-BE49-F238E27FC236}">
                <a16:creationId xmlns:a16="http://schemas.microsoft.com/office/drawing/2014/main" id="{ED09DA4C-F0E2-4E94-B8EC-08CA4BEBB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1891182"/>
            <a:ext cx="2097024" cy="3075635"/>
          </a:xfrm>
          <a:prstGeom prst="rect">
            <a:avLst/>
          </a:prstGeom>
          <a:effectLst>
            <a:reflection stA="99000" endPos="65000" dist="50800" dir="5400000" sy="-100000" algn="bl" rotWithShape="0"/>
          </a:effectLst>
        </p:spPr>
      </p:pic>
      <p:pic>
        <p:nvPicPr>
          <p:cNvPr id="13" name="Immagine 12">
            <a:extLst>
              <a:ext uri="{FF2B5EF4-FFF2-40B4-BE49-F238E27FC236}">
                <a16:creationId xmlns:a16="http://schemas.microsoft.com/office/drawing/2014/main" id="{66A9BF06-5553-45C6-A577-06063DF02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477" y="2434987"/>
            <a:ext cx="2238979" cy="3307446"/>
          </a:xfrm>
          <a:prstGeom prst="rect">
            <a:avLst/>
          </a:prstGeom>
          <a:effectLst>
            <a:reflection stA="99000" endPos="38000" dist="50800" dir="5400000" sy="-100000" algn="bl" rotWithShape="0"/>
          </a:effectLst>
        </p:spPr>
      </p:pic>
    </p:spTree>
    <p:extLst>
      <p:ext uri="{BB962C8B-B14F-4D97-AF65-F5344CB8AC3E}">
        <p14:creationId xmlns:p14="http://schemas.microsoft.com/office/powerpoint/2010/main" val="297375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7D7BB8-A90D-4192-8B50-E722296D2F22}"/>
              </a:ext>
            </a:extLst>
          </p:cNvPr>
          <p:cNvSpPr>
            <a:spLocks noGrp="1"/>
          </p:cNvSpPr>
          <p:nvPr>
            <p:ph idx="1"/>
          </p:nvPr>
        </p:nvSpPr>
        <p:spPr>
          <a:xfrm>
            <a:off x="-295656" y="882519"/>
            <a:ext cx="11658600" cy="1811913"/>
          </a:xfrm>
        </p:spPr>
        <p:txBody>
          <a:bodyPr>
            <a:normAutofit/>
          </a:bodyPr>
          <a:lstStyle/>
          <a:p>
            <a:pPr marL="0" indent="0" algn="ctr">
              <a:buNone/>
            </a:pPr>
            <a:r>
              <a:rPr lang="it-IT" sz="4000" dirty="0">
                <a:latin typeface="Microsoft Himalaya" panose="01010100010101010101" pitchFamily="2" charset="0"/>
                <a:ea typeface="Microsoft Himalaya" panose="01010100010101010101" pitchFamily="2" charset="0"/>
                <a:cs typeface="Microsoft Himalaya" panose="01010100010101010101" pitchFamily="2" charset="0"/>
              </a:rPr>
              <a:t>Brand </a:t>
            </a:r>
            <a:r>
              <a:rPr lang="it-IT" sz="4000" dirty="0" err="1">
                <a:latin typeface="Microsoft Himalaya" panose="01010100010101010101" pitchFamily="2" charset="0"/>
                <a:ea typeface="Microsoft Himalaya" panose="01010100010101010101" pitchFamily="2" charset="0"/>
                <a:cs typeface="Microsoft Himalaya" panose="01010100010101010101" pitchFamily="2" charset="0"/>
              </a:rPr>
              <a:t>identity</a:t>
            </a:r>
            <a:r>
              <a:rPr lang="it-IT"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it-IT" sz="4000" b="1" dirty="0">
                <a:latin typeface="Microsoft Himalaya" panose="01010100010101010101" pitchFamily="2" charset="0"/>
                <a:ea typeface="Microsoft Himalaya" panose="01010100010101010101" pitchFamily="2" charset="0"/>
                <a:cs typeface="Microsoft Himalaya" panose="01010100010101010101" pitchFamily="2" charset="0"/>
              </a:rPr>
              <a:t>LA RINASCENTE </a:t>
            </a:r>
            <a:r>
              <a:rPr lang="it-IT" sz="4000" dirty="0">
                <a:latin typeface="Microsoft Himalaya" panose="01010100010101010101" pitchFamily="2" charset="0"/>
                <a:ea typeface="Microsoft Himalaya" panose="01010100010101010101" pitchFamily="2" charset="0"/>
                <a:cs typeface="Microsoft Himalaya" panose="01010100010101010101" pitchFamily="2" charset="0"/>
              </a:rPr>
              <a:t>(1917)</a:t>
            </a:r>
          </a:p>
        </p:txBody>
      </p:sp>
      <p:sp>
        <p:nvSpPr>
          <p:cNvPr id="4" name="Freccia in giù 3">
            <a:extLst>
              <a:ext uri="{FF2B5EF4-FFF2-40B4-BE49-F238E27FC236}">
                <a16:creationId xmlns:a16="http://schemas.microsoft.com/office/drawing/2014/main" id="{C9843B6B-F8D2-4475-A23E-261B787E74E3}"/>
              </a:ext>
            </a:extLst>
          </p:cNvPr>
          <p:cNvSpPr/>
          <p:nvPr/>
        </p:nvSpPr>
        <p:spPr>
          <a:xfrm>
            <a:off x="5779008" y="1579251"/>
            <a:ext cx="633984" cy="985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B39AE4E-DF55-4759-AC10-1881F8784FB4}"/>
              </a:ext>
            </a:extLst>
          </p:cNvPr>
          <p:cNvSpPr txBox="1"/>
          <p:nvPr/>
        </p:nvSpPr>
        <p:spPr>
          <a:xfrm>
            <a:off x="3413760" y="2694432"/>
            <a:ext cx="5644896" cy="1077218"/>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Grandi magazzini nei quali era possibile oziare , conversare e passeggiare.</a:t>
            </a:r>
          </a:p>
        </p:txBody>
      </p:sp>
      <p:sp>
        <p:nvSpPr>
          <p:cNvPr id="6" name="CasellaDiTesto 5">
            <a:extLst>
              <a:ext uri="{FF2B5EF4-FFF2-40B4-BE49-F238E27FC236}">
                <a16:creationId xmlns:a16="http://schemas.microsoft.com/office/drawing/2014/main" id="{DAC97024-C47A-4D54-B22B-82E2B3DFB7AA}"/>
              </a:ext>
            </a:extLst>
          </p:cNvPr>
          <p:cNvSpPr txBox="1"/>
          <p:nvPr/>
        </p:nvSpPr>
        <p:spPr>
          <a:xfrm>
            <a:off x="1937004" y="4475866"/>
            <a:ext cx="8317992" cy="1077218"/>
          </a:xfrm>
          <a:prstGeom prst="rect">
            <a:avLst/>
          </a:prstGeom>
          <a:noFill/>
        </p:spPr>
        <p:txBody>
          <a:bodyPr wrap="square" rtlCol="0">
            <a:spAutoFit/>
          </a:bodyPr>
          <a:lstStyle/>
          <a:p>
            <a:pPr algn="ct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La scrittura della moda si fonda sull’</a:t>
            </a:r>
            <a:r>
              <a:rPr lang="it-IT" sz="3200" dirty="0" err="1">
                <a:latin typeface="Microsoft Himalaya" panose="01010100010101010101" pitchFamily="2" charset="0"/>
                <a:ea typeface="Microsoft Himalaya" panose="01010100010101010101" pitchFamily="2" charset="0"/>
                <a:cs typeface="Microsoft Himalaya" panose="01010100010101010101" pitchFamily="2" charset="0"/>
              </a:rPr>
              <a:t>interlinguisticità</a:t>
            </a:r>
            <a:r>
              <a:rPr lang="it-IT" sz="3200" dirty="0">
                <a:latin typeface="Microsoft Himalaya" panose="01010100010101010101" pitchFamily="2" charset="0"/>
                <a:ea typeface="Microsoft Himalaya" panose="01010100010101010101" pitchFamily="2" charset="0"/>
                <a:cs typeface="Microsoft Himalaya" panose="01010100010101010101" pitchFamily="2" charset="0"/>
              </a:rPr>
              <a:t> e sul nominare segni di moda.</a:t>
            </a:r>
          </a:p>
        </p:txBody>
      </p:sp>
    </p:spTree>
    <p:extLst>
      <p:ext uri="{BB962C8B-B14F-4D97-AF65-F5344CB8AC3E}">
        <p14:creationId xmlns:p14="http://schemas.microsoft.com/office/powerpoint/2010/main" val="26358950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1630</Words>
  <Application>Microsoft Office PowerPoint</Application>
  <PresentationFormat>Widescreen</PresentationFormat>
  <Paragraphs>106</Paragraphs>
  <Slides>33</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Arial</vt:lpstr>
      <vt:lpstr>Calibri</vt:lpstr>
      <vt:lpstr>Calibri Light</vt:lpstr>
      <vt:lpstr>Century</vt:lpstr>
      <vt:lpstr>Microsoft Himalaya</vt:lpstr>
      <vt:lpstr>Tema di Office</vt:lpstr>
      <vt:lpstr>La Moda e D’Annunzio</vt:lpstr>
      <vt:lpstr>Presentazione standard di PowerPoint</vt:lpstr>
      <vt:lpstr>Presentazione standard di PowerPoint</vt:lpstr>
      <vt:lpstr>Presentazione standard di PowerPoint</vt:lpstr>
      <vt:lpstr>Presentazione standard di PowerPoint</vt:lpstr>
      <vt:lpstr>Moda e Scrittura</vt:lpstr>
      <vt:lpstr>Presentazione standard di PowerPoint</vt:lpstr>
      <vt:lpstr>Presentazione standard di PowerPoint</vt:lpstr>
      <vt:lpstr>Presentazione standard di PowerPoint</vt:lpstr>
      <vt:lpstr>Hannah Arendt</vt:lpstr>
      <vt:lpstr>Il sex-appeal dell’inorganico</vt:lpstr>
      <vt:lpstr>Presentazione standard di PowerPoint</vt:lpstr>
      <vt:lpstr>Presentazione standard di PowerPoint</vt:lpstr>
      <vt:lpstr>Presentazione standard di PowerPoint</vt:lpstr>
      <vt:lpstr> L’animalier</vt:lpstr>
      <vt:lpstr>Presentazione standard di PowerPoint</vt:lpstr>
      <vt:lpstr>Presentazione standard di PowerPoint</vt:lpstr>
      <vt:lpstr>Presentazione standard di PowerPoint</vt:lpstr>
      <vt:lpstr>Presentazione standard di PowerPoint</vt:lpstr>
      <vt:lpstr>Presentazione standard di PowerPoint</vt:lpstr>
      <vt:lpstr>                        Ombre del Dandy</vt:lpstr>
      <vt:lpstr>Presentazione standard di PowerPoint</vt:lpstr>
      <vt:lpstr>Roland Barthes-1962 «Le dandysme et la mode»</vt:lpstr>
      <vt:lpstr>Gabriele D’annunzio  «il poeta vate»</vt:lpstr>
      <vt:lpstr>Presentazione standard di PowerPoint</vt:lpstr>
      <vt:lpstr>La figura femminile</vt:lpstr>
      <vt:lpstr>Presentazione standard di PowerPoint</vt:lpstr>
      <vt:lpstr>Presentazione standard di PowerPoint</vt:lpstr>
      <vt:lpstr>Louise Brooks: il caschetto.</vt:lpstr>
      <vt:lpstr>Presentazione standard di PowerPoint</vt:lpstr>
      <vt:lpstr>Oggi</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Moda e D’Annunzio</dc:title>
  <dc:creator>Michela Dursi</dc:creator>
  <cp:lastModifiedBy>Marta Assunta Bochicchio</cp:lastModifiedBy>
  <cp:revision>12</cp:revision>
  <dcterms:created xsi:type="dcterms:W3CDTF">2019-11-10T14:17:41Z</dcterms:created>
  <dcterms:modified xsi:type="dcterms:W3CDTF">2019-11-13T21:47:16Z</dcterms:modified>
</cp:coreProperties>
</file>