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8" r:id="rId7"/>
    <p:sldId id="267" r:id="rId8"/>
    <p:sldId id="261" r:id="rId9"/>
    <p:sldId id="266" r:id="rId10"/>
    <p:sldId id="262" r:id="rId11"/>
    <p:sldId id="263" r:id="rId12"/>
    <p:sldId id="271" r:id="rId13"/>
    <p:sldId id="264" r:id="rId14"/>
    <p:sldId id="265" r:id="rId15"/>
    <p:sldId id="269" r:id="rId16"/>
    <p:sldId id="272" r:id="rId17"/>
    <p:sldId id="273" r:id="rId18"/>
    <p:sldId id="278" r:id="rId19"/>
    <p:sldId id="274" r:id="rId20"/>
    <p:sldId id="275" r:id="rId21"/>
    <p:sldId id="276" r:id="rId22"/>
    <p:sldId id="277" r:id="rId23"/>
    <p:sldId id="280" r:id="rId24"/>
    <p:sldId id="279" r:id="rId25"/>
    <p:sldId id="283" r:id="rId26"/>
    <p:sldId id="284" r:id="rId27"/>
    <p:sldId id="285" r:id="rId28"/>
    <p:sldId id="287" r:id="rId29"/>
    <p:sldId id="288" r:id="rId30"/>
    <p:sldId id="292" r:id="rId31"/>
    <p:sldId id="290" r:id="rId32"/>
    <p:sldId id="293" r:id="rId33"/>
    <p:sldId id="291"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5EDE102-50CE-4942-AE6E-51610A876618}"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77881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EDE102-50CE-4942-AE6E-51610A876618}"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405098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EDE102-50CE-4942-AE6E-51610A876618}"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416878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EDE102-50CE-4942-AE6E-51610A876618}"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204911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5EDE102-50CE-4942-AE6E-51610A876618}" type="datetimeFigureOut">
              <a:rPr lang="it-IT" smtClean="0"/>
              <a:t>14/05/2019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397431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5EDE102-50CE-4942-AE6E-51610A876618}" type="datetimeFigureOut">
              <a:rPr lang="it-IT" smtClean="0"/>
              <a:t>14/05/2019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104949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5EDE102-50CE-4942-AE6E-51610A876618}" type="datetimeFigureOut">
              <a:rPr lang="it-IT" smtClean="0"/>
              <a:t>14/05/2019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34060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5EDE102-50CE-4942-AE6E-51610A876618}" type="datetimeFigureOut">
              <a:rPr lang="it-IT" smtClean="0"/>
              <a:t>14/05/2019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182777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5EDE102-50CE-4942-AE6E-51610A876618}" type="datetimeFigureOut">
              <a:rPr lang="it-IT" smtClean="0"/>
              <a:t>14/05/2019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157845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5EDE102-50CE-4942-AE6E-51610A876618}" type="datetimeFigureOut">
              <a:rPr lang="it-IT" smtClean="0"/>
              <a:t>14/05/2019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256296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5EDE102-50CE-4942-AE6E-51610A876618}" type="datetimeFigureOut">
              <a:rPr lang="it-IT" smtClean="0"/>
              <a:t>14/05/2019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9DFEBC-41B8-465A-BF4F-01CF67175DC6}" type="slidenum">
              <a:rPr lang="it-IT" smtClean="0"/>
              <a:t>‹N›</a:t>
            </a:fld>
            <a:endParaRPr lang="it-IT"/>
          </a:p>
        </p:txBody>
      </p:sp>
    </p:spTree>
    <p:extLst>
      <p:ext uri="{BB962C8B-B14F-4D97-AF65-F5344CB8AC3E}">
        <p14:creationId xmlns:p14="http://schemas.microsoft.com/office/powerpoint/2010/main" val="87441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DE102-50CE-4942-AE6E-51610A876618}" type="datetimeFigureOut">
              <a:rPr lang="it-IT" smtClean="0"/>
              <a:t>14/05/2019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DFEBC-41B8-465A-BF4F-01CF67175DC6}" type="slidenum">
              <a:rPr lang="it-IT" smtClean="0"/>
              <a:t>‹N›</a:t>
            </a:fld>
            <a:endParaRPr lang="it-IT"/>
          </a:p>
        </p:txBody>
      </p:sp>
    </p:spTree>
    <p:extLst>
      <p:ext uri="{BB962C8B-B14F-4D97-AF65-F5344CB8AC3E}">
        <p14:creationId xmlns:p14="http://schemas.microsoft.com/office/powerpoint/2010/main" val="90619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41000" b="-4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2234679"/>
          </a:xfrm>
        </p:spPr>
        <p:txBody>
          <a:bodyPr>
            <a:normAutofit fontScale="90000"/>
          </a:bodyPr>
          <a:lstStyle/>
          <a:p>
            <a:r>
              <a:rPr lang="it-IT" b="1" dirty="0">
                <a:solidFill>
                  <a:srgbClr val="FF0000"/>
                </a:solidFill>
              </a:rPr>
              <a:t>Divismo: </a:t>
            </a:r>
            <a:br>
              <a:rPr lang="it-IT" b="1" dirty="0">
                <a:solidFill>
                  <a:srgbClr val="FF0000"/>
                </a:solidFill>
              </a:rPr>
            </a:br>
            <a:r>
              <a:rPr lang="it-IT" b="1" dirty="0">
                <a:solidFill>
                  <a:srgbClr val="FF0000"/>
                </a:solidFill>
              </a:rPr>
              <a:t>tra critica dell’industria culturale, </a:t>
            </a:r>
            <a:r>
              <a:rPr lang="it-IT" b="1" dirty="0" err="1">
                <a:solidFill>
                  <a:srgbClr val="FF0000"/>
                </a:solidFill>
              </a:rPr>
              <a:t>sociosemiotica</a:t>
            </a:r>
            <a:r>
              <a:rPr lang="it-IT" b="1" dirty="0">
                <a:solidFill>
                  <a:srgbClr val="FF0000"/>
                </a:solidFill>
              </a:rPr>
              <a:t> del mito e studi culturali </a:t>
            </a:r>
          </a:p>
        </p:txBody>
      </p:sp>
      <p:sp>
        <p:nvSpPr>
          <p:cNvPr id="3" name="Sottotitolo 2"/>
          <p:cNvSpPr>
            <a:spLocks noGrp="1"/>
          </p:cNvSpPr>
          <p:nvPr>
            <p:ph type="subTitle" idx="1"/>
          </p:nvPr>
        </p:nvSpPr>
        <p:spPr>
          <a:xfrm>
            <a:off x="1331640" y="3645024"/>
            <a:ext cx="6400800" cy="1752600"/>
          </a:xfrm>
        </p:spPr>
        <p:txBody>
          <a:bodyPr/>
          <a:lstStyle/>
          <a:p>
            <a:endParaRPr lang="it-IT" dirty="0"/>
          </a:p>
          <a:p>
            <a:endParaRPr lang="it-IT" dirty="0"/>
          </a:p>
          <a:p>
            <a:r>
              <a:rPr lang="it-IT" dirty="0">
                <a:solidFill>
                  <a:schemeClr val="bg1"/>
                </a:solidFill>
              </a:rPr>
              <a:t>Prof. Patrizia </a:t>
            </a:r>
            <a:r>
              <a:rPr lang="it-IT" dirty="0" err="1">
                <a:solidFill>
                  <a:schemeClr val="bg1"/>
                </a:solidFill>
              </a:rPr>
              <a:t>Calefato</a:t>
            </a:r>
            <a:endParaRPr lang="it-IT" dirty="0">
              <a:solidFill>
                <a:schemeClr val="bg1"/>
              </a:solidFill>
            </a:endParaRPr>
          </a:p>
        </p:txBody>
      </p:sp>
    </p:spTree>
    <p:extLst>
      <p:ext uri="{BB962C8B-B14F-4D97-AF65-F5344CB8AC3E}">
        <p14:creationId xmlns:p14="http://schemas.microsoft.com/office/powerpoint/2010/main" val="321161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Hollywood Babilonia</a:t>
            </a:r>
          </a:p>
        </p:txBody>
      </p:sp>
      <p:sp>
        <p:nvSpPr>
          <p:cNvPr id="6" name="Segnaposto testo 5"/>
          <p:cNvSpPr>
            <a:spLocks noGrp="1"/>
          </p:cNvSpPr>
          <p:nvPr>
            <p:ph type="body" idx="1"/>
          </p:nvPr>
        </p:nvSpPr>
        <p:spPr/>
        <p:txBody>
          <a:bodyPr/>
          <a:lstStyle/>
          <a:p>
            <a:r>
              <a:rPr lang="it-IT" dirty="0"/>
              <a:t>Libro del 1959</a:t>
            </a:r>
          </a:p>
        </p:txBody>
      </p:sp>
      <p:pic>
        <p:nvPicPr>
          <p:cNvPr id="4" name="Segnaposto contenuto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78120" y="2174875"/>
            <a:ext cx="2398348" cy="3951288"/>
          </a:xfrm>
        </p:spPr>
      </p:pic>
      <p:sp>
        <p:nvSpPr>
          <p:cNvPr id="7" name="Segnaposto testo 6"/>
          <p:cNvSpPr>
            <a:spLocks noGrp="1"/>
          </p:cNvSpPr>
          <p:nvPr>
            <p:ph type="body" sz="quarter" idx="3"/>
          </p:nvPr>
        </p:nvSpPr>
        <p:spPr/>
        <p:txBody>
          <a:bodyPr/>
          <a:lstStyle/>
          <a:p>
            <a:r>
              <a:rPr lang="it-IT" dirty="0"/>
              <a:t>Gli scandali nascosti dei divi</a:t>
            </a:r>
          </a:p>
        </p:txBody>
      </p:sp>
      <p:pic>
        <p:nvPicPr>
          <p:cNvPr id="9" name="Segnaposto contenuto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68912" y="2467769"/>
            <a:ext cx="2794000" cy="3365500"/>
          </a:xfrm>
        </p:spPr>
      </p:pic>
    </p:spTree>
    <p:extLst>
      <p:ext uri="{BB962C8B-B14F-4D97-AF65-F5344CB8AC3E}">
        <p14:creationId xmlns:p14="http://schemas.microsoft.com/office/powerpoint/2010/main" val="137029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cinema americano e la propaganda dell’American way of life</a:t>
            </a:r>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387" y="1600200"/>
            <a:ext cx="8037226" cy="4525963"/>
          </a:xfrm>
        </p:spPr>
      </p:pic>
      <p:sp>
        <p:nvSpPr>
          <p:cNvPr id="9" name="CasellaDiTesto 8"/>
          <p:cNvSpPr txBox="1"/>
          <p:nvPr/>
        </p:nvSpPr>
        <p:spPr>
          <a:xfrm>
            <a:off x="2136375" y="6163335"/>
            <a:ext cx="3553152" cy="369332"/>
          </a:xfrm>
          <a:prstGeom prst="rect">
            <a:avLst/>
          </a:prstGeom>
          <a:noFill/>
        </p:spPr>
        <p:txBody>
          <a:bodyPr wrap="none" rtlCol="0">
            <a:spAutoFit/>
          </a:bodyPr>
          <a:lstStyle/>
          <a:p>
            <a:r>
              <a:rPr lang="it-IT" i="1" dirty="0"/>
              <a:t>La vita è meravigliosa</a:t>
            </a:r>
            <a:r>
              <a:rPr lang="it-IT" dirty="0"/>
              <a:t>, F. Capra 1946</a:t>
            </a:r>
          </a:p>
        </p:txBody>
      </p:sp>
    </p:spTree>
    <p:extLst>
      <p:ext uri="{BB962C8B-B14F-4D97-AF65-F5344CB8AC3E}">
        <p14:creationId xmlns:p14="http://schemas.microsoft.com/office/powerpoint/2010/main" val="155767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Walt Disney</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0189" y="1600200"/>
            <a:ext cx="3303622" cy="4525963"/>
          </a:xfrm>
        </p:spPr>
      </p:pic>
    </p:spTree>
    <p:extLst>
      <p:ext uri="{BB962C8B-B14F-4D97-AF65-F5344CB8AC3E}">
        <p14:creationId xmlns:p14="http://schemas.microsoft.com/office/powerpoint/2010/main" val="246932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Combat film dei registi di Hollywood durante la II guerra mondiale</a:t>
            </a:r>
          </a:p>
        </p:txBody>
      </p:sp>
      <p:sp>
        <p:nvSpPr>
          <p:cNvPr id="7" name="Segnaposto testo 6"/>
          <p:cNvSpPr>
            <a:spLocks noGrp="1"/>
          </p:cNvSpPr>
          <p:nvPr>
            <p:ph type="body" idx="1"/>
          </p:nvPr>
        </p:nvSpPr>
        <p:spPr/>
        <p:txBody>
          <a:bodyPr>
            <a:normAutofit fontScale="55000" lnSpcReduction="20000"/>
          </a:bodyPr>
          <a:lstStyle/>
          <a:p>
            <a:r>
              <a:rPr lang="it-IT" dirty="0"/>
              <a:t>John </a:t>
            </a:r>
            <a:r>
              <a:rPr lang="it-IT" dirty="0" err="1"/>
              <a:t>Huston</a:t>
            </a:r>
            <a:r>
              <a:rPr lang="it-IT" dirty="0"/>
              <a:t> filma le scene della campagna d’Italia, 1943, per il film </a:t>
            </a:r>
            <a:r>
              <a:rPr lang="it-IT" i="1" dirty="0"/>
              <a:t>La battaglia di San Pietro</a:t>
            </a:r>
            <a:endParaRPr lang="it-IT" dirty="0"/>
          </a:p>
        </p:txBody>
      </p:sp>
      <p:pic>
        <p:nvPicPr>
          <p:cNvPr id="4"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716698"/>
            <a:ext cx="4040188" cy="2867641"/>
          </a:xfrm>
        </p:spPr>
      </p:pic>
      <p:sp>
        <p:nvSpPr>
          <p:cNvPr id="8" name="Segnaposto testo 7"/>
          <p:cNvSpPr>
            <a:spLocks noGrp="1"/>
          </p:cNvSpPr>
          <p:nvPr>
            <p:ph type="body" sz="quarter" idx="3"/>
          </p:nvPr>
        </p:nvSpPr>
        <p:spPr>
          <a:xfrm>
            <a:off x="4716016" y="1556792"/>
            <a:ext cx="4041775" cy="639762"/>
          </a:xfrm>
        </p:spPr>
        <p:txBody>
          <a:bodyPr>
            <a:normAutofit fontScale="92500" lnSpcReduction="20000"/>
          </a:bodyPr>
          <a:lstStyle/>
          <a:p>
            <a:r>
              <a:rPr lang="it-IT" dirty="0"/>
              <a:t>William Wyler nel 1943 vicino al bombardiere B-17</a:t>
            </a:r>
          </a:p>
        </p:txBody>
      </p:sp>
      <p:pic>
        <p:nvPicPr>
          <p:cNvPr id="10" name="Segnaposto contenuto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04572"/>
            <a:ext cx="4041775" cy="3091894"/>
          </a:xfrm>
        </p:spPr>
      </p:pic>
    </p:spTree>
    <p:extLst>
      <p:ext uri="{BB962C8B-B14F-4D97-AF65-F5344CB8AC3E}">
        <p14:creationId xmlns:p14="http://schemas.microsoft.com/office/powerpoint/2010/main" val="64014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Miti di fondazione</a:t>
            </a:r>
          </a:p>
        </p:txBody>
      </p:sp>
      <p:sp>
        <p:nvSpPr>
          <p:cNvPr id="8" name="Segnaposto testo 7"/>
          <p:cNvSpPr>
            <a:spLocks noGrp="1"/>
          </p:cNvSpPr>
          <p:nvPr>
            <p:ph type="body" idx="1"/>
          </p:nvPr>
        </p:nvSpPr>
        <p:spPr/>
        <p:txBody>
          <a:bodyPr>
            <a:normAutofit fontScale="85000" lnSpcReduction="20000"/>
          </a:bodyPr>
          <a:lstStyle/>
          <a:p>
            <a:r>
              <a:rPr lang="it-IT" dirty="0"/>
              <a:t>John Ford filma lo sbarco americano di «Omaha beach», 6/6/1944</a:t>
            </a:r>
          </a:p>
        </p:txBody>
      </p:sp>
      <p:pic>
        <p:nvPicPr>
          <p:cNvPr id="4"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7041"/>
            <a:ext cx="4040188" cy="3026955"/>
          </a:xfrm>
        </p:spPr>
      </p:pic>
      <p:sp>
        <p:nvSpPr>
          <p:cNvPr id="9" name="Segnaposto testo 8"/>
          <p:cNvSpPr>
            <a:spLocks noGrp="1"/>
          </p:cNvSpPr>
          <p:nvPr>
            <p:ph type="body" sz="quarter" idx="3"/>
          </p:nvPr>
        </p:nvSpPr>
        <p:spPr/>
        <p:txBody>
          <a:bodyPr>
            <a:normAutofit fontScale="92500" lnSpcReduction="20000"/>
          </a:bodyPr>
          <a:lstStyle/>
          <a:p>
            <a:r>
              <a:rPr lang="it-IT" dirty="0"/>
              <a:t>Omaha beach in </a:t>
            </a:r>
            <a:r>
              <a:rPr lang="it-IT" i="1" dirty="0"/>
              <a:t>Salvate il soldato Ryan </a:t>
            </a:r>
            <a:r>
              <a:rPr lang="it-IT" dirty="0"/>
              <a:t>di Spielberg, 1998</a:t>
            </a:r>
          </a:p>
        </p:txBody>
      </p:sp>
      <p:pic>
        <p:nvPicPr>
          <p:cNvPr id="11" name="Segnaposto contenuto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3212976"/>
            <a:ext cx="3956142" cy="2243584"/>
          </a:xfrm>
        </p:spPr>
      </p:pic>
    </p:spTree>
    <p:extLst>
      <p:ext uri="{BB962C8B-B14F-4D97-AF65-F5344CB8AC3E}">
        <p14:creationId xmlns:p14="http://schemas.microsoft.com/office/powerpoint/2010/main" val="55512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2. Roland </a:t>
            </a:r>
            <a:r>
              <a:rPr lang="it-IT" dirty="0" err="1"/>
              <a:t>Barthes</a:t>
            </a:r>
            <a:r>
              <a:rPr lang="it-IT" dirty="0"/>
              <a:t> e la </a:t>
            </a:r>
            <a:r>
              <a:rPr lang="it-IT" dirty="0" err="1"/>
              <a:t>sociosemiotica</a:t>
            </a:r>
            <a:r>
              <a:rPr lang="it-IT" dirty="0"/>
              <a:t> del mito contemporaneo</a:t>
            </a:r>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2640" y="1600200"/>
            <a:ext cx="3438720" cy="4525963"/>
          </a:xfrm>
        </p:spPr>
      </p:pic>
    </p:spTree>
    <p:extLst>
      <p:ext uri="{BB962C8B-B14F-4D97-AF65-F5344CB8AC3E}">
        <p14:creationId xmlns:p14="http://schemas.microsoft.com/office/powerpoint/2010/main" val="1324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Miti d’oggi</a:t>
            </a:r>
          </a:p>
        </p:txBody>
      </p:sp>
      <p:sp>
        <p:nvSpPr>
          <p:cNvPr id="3" name="Segnaposto contenuto 2"/>
          <p:cNvSpPr>
            <a:spLocks noGrp="1"/>
          </p:cNvSpPr>
          <p:nvPr>
            <p:ph idx="1"/>
          </p:nvPr>
        </p:nvSpPr>
        <p:spPr/>
        <p:txBody>
          <a:bodyPr>
            <a:normAutofit fontScale="85000" lnSpcReduction="20000"/>
          </a:bodyPr>
          <a:lstStyle/>
          <a:p>
            <a:r>
              <a:rPr lang="it-IT" dirty="0"/>
              <a:t>Raffigurazioni collettive della società di massa</a:t>
            </a:r>
          </a:p>
          <a:p>
            <a:r>
              <a:rPr lang="it-IT" dirty="0"/>
              <a:t>Mito come «furto di linguaggio»</a:t>
            </a:r>
          </a:p>
          <a:p>
            <a:pPr marL="0" indent="0">
              <a:buNone/>
            </a:pPr>
            <a:r>
              <a:rPr lang="it-IT" dirty="0"/>
              <a:t>«Ogni oggetto del mondo può passare da un’esistenza chiusa, muta, a uno stato orale, aperto all’approvazione della società».</a:t>
            </a:r>
          </a:p>
          <a:p>
            <a:pPr marL="0" indent="0">
              <a:buNone/>
            </a:pPr>
            <a:r>
              <a:rPr lang="it-IT" dirty="0"/>
              <a:t>«Il mito è una parola»:</a:t>
            </a:r>
          </a:p>
          <a:p>
            <a:pPr marL="0" indent="0">
              <a:buNone/>
            </a:pPr>
            <a:r>
              <a:rPr lang="it-IT" dirty="0"/>
              <a:t>«Questa parola è un messaggio. Quindi può essere tutt’altro che orale: può essere costituita da scritture o da rappresentazioni: il discorso scritto, ma anche la fotografia, il cinema, il reportage, lo sport, gli spettacoli, la pubblicità possono servire da supporto alla parola mitica» (M.O., pp. 189-190).</a:t>
            </a:r>
          </a:p>
        </p:txBody>
      </p:sp>
    </p:spTree>
    <p:extLst>
      <p:ext uri="{BB962C8B-B14F-4D97-AF65-F5344CB8AC3E}">
        <p14:creationId xmlns:p14="http://schemas.microsoft.com/office/powerpoint/2010/main" val="171540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copertina di «Paris-Match»: </a:t>
            </a:r>
            <a:r>
              <a:rPr lang="it-IT" dirty="0" smtClean="0"/>
              <a:t>il mito della </a:t>
            </a:r>
            <a:r>
              <a:rPr lang="it-IT" i="1" dirty="0" err="1" smtClean="0"/>
              <a:t>francità</a:t>
            </a:r>
            <a:endParaRPr lang="it-IT"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8457" y="1600200"/>
            <a:ext cx="33670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58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Divo come mito</a:t>
            </a:r>
          </a:p>
        </p:txBody>
      </p:sp>
      <p:sp>
        <p:nvSpPr>
          <p:cNvPr id="3" name="Segnaposto contenuto 2"/>
          <p:cNvSpPr>
            <a:spLocks noGrp="1"/>
          </p:cNvSpPr>
          <p:nvPr>
            <p:ph idx="1"/>
          </p:nvPr>
        </p:nvSpPr>
        <p:spPr/>
        <p:txBody>
          <a:bodyPr>
            <a:normAutofit fontScale="92500" lnSpcReduction="20000"/>
          </a:bodyPr>
          <a:lstStyle/>
          <a:p>
            <a:r>
              <a:rPr lang="it-IT" dirty="0"/>
              <a:t>Una persona, ma anche una cosa, una manifestazione sportiva, la copertina di una rivista, una pubblicità, un’automobile divengono miti, cioè discorsi che presentano valori e sensi funzionanti in modo assoluto, inverificabile. </a:t>
            </a:r>
          </a:p>
          <a:p>
            <a:r>
              <a:rPr lang="it-IT" dirty="0"/>
              <a:t>I miti naturalizzano il sociale, il culturale, l’ideologico, assolutizzano il tempo.</a:t>
            </a:r>
          </a:p>
          <a:p>
            <a:r>
              <a:rPr lang="it-IT" dirty="0"/>
              <a:t>Costituzione di una «</a:t>
            </a:r>
            <a:r>
              <a:rPr lang="it-IT" dirty="0" err="1"/>
              <a:t>Endoxa</a:t>
            </a:r>
            <a:r>
              <a:rPr lang="it-IT" dirty="0"/>
              <a:t>» (</a:t>
            </a:r>
            <a:r>
              <a:rPr lang="it-IT" dirty="0" err="1"/>
              <a:t>Barthes</a:t>
            </a:r>
            <a:r>
              <a:rPr lang="it-IT" dirty="0"/>
              <a:t>), cioè un sapere approssimativo, spesso stereotipato e banalizzante, che al tempo stesso emana fascino, </a:t>
            </a:r>
            <a:r>
              <a:rPr lang="it-IT" i="1" dirty="0"/>
              <a:t>glamour</a:t>
            </a:r>
            <a:r>
              <a:rPr lang="it-IT" dirty="0"/>
              <a:t>.</a:t>
            </a:r>
          </a:p>
          <a:p>
            <a:endParaRPr lang="it-IT" dirty="0"/>
          </a:p>
        </p:txBody>
      </p:sp>
    </p:spTree>
    <p:extLst>
      <p:ext uri="{BB962C8B-B14F-4D97-AF65-F5344CB8AC3E}">
        <p14:creationId xmlns:p14="http://schemas.microsoft.com/office/powerpoint/2010/main" val="212879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viso della Garbo</a:t>
            </a:r>
          </a:p>
        </p:txBody>
      </p:sp>
      <p:sp>
        <p:nvSpPr>
          <p:cNvPr id="3" name="Segnaposto contenuto 2"/>
          <p:cNvSpPr>
            <a:spLocks noGrp="1"/>
          </p:cNvSpPr>
          <p:nvPr>
            <p:ph idx="1"/>
          </p:nvPr>
        </p:nvSpPr>
        <p:spPr/>
        <p:txBody>
          <a:bodyPr/>
          <a:lstStyle/>
          <a:p>
            <a:r>
              <a:rPr lang="it-IT" dirty="0"/>
              <a:t>«Il viso della Garbo rappresenta quel momento fragile in cui il cinema sta per estrarre una bellezza esistenziale da una bellezza essenziale» (M. O., p. 64)</a:t>
            </a:r>
          </a:p>
        </p:txBody>
      </p:sp>
    </p:spTree>
    <p:extLst>
      <p:ext uri="{BB962C8B-B14F-4D97-AF65-F5344CB8AC3E}">
        <p14:creationId xmlns:p14="http://schemas.microsoft.com/office/powerpoint/2010/main" val="215626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1. Divismo e industria culturale: </a:t>
            </a:r>
            <a:r>
              <a:rPr lang="it-IT" dirty="0" err="1"/>
              <a:t>Horkheimer</a:t>
            </a:r>
            <a:r>
              <a:rPr lang="it-IT" dirty="0"/>
              <a:t> e Adorno</a:t>
            </a:r>
          </a:p>
        </p:txBody>
      </p:sp>
      <p:sp>
        <p:nvSpPr>
          <p:cNvPr id="3" name="Segnaposto contenuto 2"/>
          <p:cNvSpPr>
            <a:spLocks noGrp="1"/>
          </p:cNvSpPr>
          <p:nvPr>
            <p:ph idx="1"/>
          </p:nvPr>
        </p:nvSpPr>
        <p:spPr/>
        <p:txBody>
          <a:bodyPr>
            <a:normAutofit/>
          </a:bodyPr>
          <a:lstStyle/>
          <a:p>
            <a:r>
              <a:rPr lang="it-IT" dirty="0"/>
              <a:t>Per la cosiddetta «scuola di Francoforte» il divismo è l’effetto della mercificazione a scopo consumistico dei prodotti dell’industria culturale: cinema, radio. </a:t>
            </a:r>
          </a:p>
          <a:p>
            <a:pPr marL="0" indent="0">
              <a:buNone/>
            </a:pPr>
            <a:r>
              <a:rPr lang="it-IT" sz="1900" dirty="0"/>
              <a:t>«Film e radio non hanno più bisogno di spacciarsi per arte. La verità che non sono altro che affari serve loro da ideologia, che dovrebbe legittimare gli scarti che </a:t>
            </a:r>
            <a:r>
              <a:rPr lang="it-IT" sz="1900"/>
              <a:t>producono volutamente</a:t>
            </a:r>
            <a:r>
              <a:rPr lang="it-IT" sz="1900" dirty="0"/>
              <a:t>…] La razionalità tecnica, oggi è la razionalità del dominio stesso. E’ il carattere coatto della società estraniata a se stessa». (</a:t>
            </a:r>
            <a:r>
              <a:rPr lang="it-IT" sz="1900" i="1" dirty="0"/>
              <a:t>Dialettica dell’Illuminismo</a:t>
            </a:r>
            <a:r>
              <a:rPr lang="it-IT" sz="1900" dirty="0"/>
              <a:t>, 1947, p. 131).</a:t>
            </a:r>
          </a:p>
        </p:txBody>
      </p:sp>
    </p:spTree>
    <p:extLst>
      <p:ext uri="{BB962C8B-B14F-4D97-AF65-F5344CB8AC3E}">
        <p14:creationId xmlns:p14="http://schemas.microsoft.com/office/powerpoint/2010/main" val="169194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viso di Audrey Hepburn</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230" y="1600200"/>
            <a:ext cx="7241540" cy="4525963"/>
          </a:xfrm>
        </p:spPr>
      </p:pic>
    </p:spTree>
    <p:extLst>
      <p:ext uri="{BB962C8B-B14F-4D97-AF65-F5344CB8AC3E}">
        <p14:creationId xmlns:p14="http://schemas.microsoft.com/office/powerpoint/2010/main" val="201032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91264" cy="1162050"/>
          </a:xfrm>
        </p:spPr>
        <p:txBody>
          <a:bodyPr>
            <a:normAutofit/>
          </a:bodyPr>
          <a:lstStyle/>
          <a:p>
            <a:r>
              <a:rPr lang="it-IT" sz="3200" dirty="0"/>
              <a:t>Un’automobile come mito: la Citroën </a:t>
            </a:r>
            <a:r>
              <a:rPr lang="it-IT" sz="3200" dirty="0" err="1"/>
              <a:t>Déesse</a:t>
            </a:r>
            <a:endParaRPr lang="it-IT" sz="32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61927"/>
            <a:ext cx="5111750" cy="2875359"/>
          </a:xfrm>
        </p:spPr>
      </p:pic>
      <p:sp>
        <p:nvSpPr>
          <p:cNvPr id="5" name="Segnaposto testo 4"/>
          <p:cNvSpPr>
            <a:spLocks noGrp="1"/>
          </p:cNvSpPr>
          <p:nvPr>
            <p:ph type="body" sz="half" idx="2"/>
          </p:nvPr>
        </p:nvSpPr>
        <p:spPr/>
        <p:txBody>
          <a:bodyPr/>
          <a:lstStyle/>
          <a:p>
            <a:endParaRPr lang="it-IT" altLang="it-IT" dirty="0">
              <a:latin typeface="Arial Black" pitchFamily="34" charset="0"/>
            </a:endParaRPr>
          </a:p>
          <a:p>
            <a:endParaRPr lang="it-IT" altLang="it-IT" dirty="0">
              <a:latin typeface="Arial Black" pitchFamily="34" charset="0"/>
            </a:endParaRPr>
          </a:p>
          <a:p>
            <a:endParaRPr lang="it-IT" altLang="it-IT" dirty="0">
              <a:latin typeface="Arial Black" pitchFamily="34" charset="0"/>
            </a:endParaRPr>
          </a:p>
          <a:p>
            <a:r>
              <a:rPr lang="it-IT" altLang="it-IT" dirty="0">
                <a:latin typeface="Arial Black" pitchFamily="34" charset="0"/>
              </a:rPr>
              <a:t>«Credo che oggi l’automobile sia l’equivalente abbastanza esatto delle grandi cattedrali gotiche: voglio dire una grande creazione d’epoca, concepita appassionatamente da artisti ignoti, consumata nella sua immagine, se non nel suo uso, da tutto un popolo che si appropria con essa di un oggetto perfettamente magico».</a:t>
            </a:r>
          </a:p>
          <a:p>
            <a:endParaRPr lang="it-IT" dirty="0"/>
          </a:p>
        </p:txBody>
      </p:sp>
    </p:spTree>
    <p:extLst>
      <p:ext uri="{BB962C8B-B14F-4D97-AF65-F5344CB8AC3E}">
        <p14:creationId xmlns:p14="http://schemas.microsoft.com/office/powerpoint/2010/main" val="223845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Tour de France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2474" y="1805603"/>
            <a:ext cx="2719052"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08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a:bodyPr>
          <a:lstStyle/>
          <a:p>
            <a:r>
              <a:rPr lang="it-IT" dirty="0"/>
              <a:t>Un mito, se riconosciuto come tale, istruisce la critica ideologica del linguaggio della cosiddetta cultura di massa in quanto “linguaggio rubato”, trasformazione mistificante del culturale in naturale, della cultura piccolo-borghese in natura universale. </a:t>
            </a:r>
          </a:p>
          <a:p>
            <a:r>
              <a:rPr lang="it-IT" dirty="0"/>
              <a:t>Ma un mito è allo stesso tempo “parola”, cioè forma, sistema di significazione che subisce le leggi di un discorso. Un mito non è un oggetto, ma un oggetto che si converte in linguaggio. </a:t>
            </a:r>
          </a:p>
          <a:p>
            <a:endParaRPr lang="it-IT" dirty="0"/>
          </a:p>
        </p:txBody>
      </p:sp>
    </p:spTree>
    <p:extLst>
      <p:ext uri="{BB962C8B-B14F-4D97-AF65-F5344CB8AC3E}">
        <p14:creationId xmlns:p14="http://schemas.microsoft.com/office/powerpoint/2010/main" val="379749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3. Vecchi e nuovi studi culturali</a:t>
            </a:r>
          </a:p>
        </p:txBody>
      </p:sp>
      <p:sp>
        <p:nvSpPr>
          <p:cNvPr id="3" name="Segnaposto contenuto 2"/>
          <p:cNvSpPr>
            <a:spLocks noGrp="1"/>
          </p:cNvSpPr>
          <p:nvPr>
            <p:ph idx="1"/>
          </p:nvPr>
        </p:nvSpPr>
        <p:spPr/>
        <p:txBody>
          <a:bodyPr>
            <a:normAutofit/>
          </a:bodyPr>
          <a:lstStyle/>
          <a:p>
            <a:pPr marL="0" indent="0">
              <a:buNone/>
            </a:pPr>
            <a:r>
              <a:rPr lang="it-IT" dirty="0" smtClean="0"/>
              <a:t>Gli studi culturali (nati in UK negli anni ‘60)</a:t>
            </a:r>
          </a:p>
          <a:p>
            <a:r>
              <a:rPr lang="it-IT" dirty="0" smtClean="0"/>
              <a:t>Spezzano la dicotomia tra cultura «alta» e «bassa» (o popolare o di massa).</a:t>
            </a:r>
          </a:p>
          <a:p>
            <a:r>
              <a:rPr lang="it-IT" dirty="0" smtClean="0"/>
              <a:t>Introducono la </a:t>
            </a:r>
            <a:r>
              <a:rPr lang="it-IT" dirty="0" err="1" smtClean="0"/>
              <a:t>transdisciplinarietà</a:t>
            </a:r>
            <a:r>
              <a:rPr lang="it-IT" dirty="0" smtClean="0"/>
              <a:t> tra scienze sociali, storiche, umane, letterarie.</a:t>
            </a:r>
            <a:endParaRPr lang="it-IT" dirty="0" smtClean="0"/>
          </a:p>
          <a:p>
            <a:r>
              <a:rPr lang="it-IT" dirty="0" smtClean="0"/>
              <a:t>Si rifanno al concetto gramsciano di ambivalenza del senso </a:t>
            </a:r>
            <a:r>
              <a:rPr lang="it-IT" dirty="0" smtClean="0"/>
              <a:t>comune.</a:t>
            </a:r>
            <a:endParaRPr lang="it-IT" dirty="0" smtClean="0"/>
          </a:p>
          <a:p>
            <a:r>
              <a:rPr lang="it-IT" dirty="0" smtClean="0"/>
              <a:t>Collegano il sapere alle pratiche </a:t>
            </a:r>
            <a:r>
              <a:rPr lang="it-IT" dirty="0" smtClean="0"/>
              <a:t>sociali.</a:t>
            </a:r>
            <a:endParaRPr lang="it-IT" dirty="0"/>
          </a:p>
        </p:txBody>
      </p:sp>
    </p:spTree>
    <p:extLst>
      <p:ext uri="{BB962C8B-B14F-4D97-AF65-F5344CB8AC3E}">
        <p14:creationId xmlns:p14="http://schemas.microsoft.com/office/powerpoint/2010/main" val="338424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«Alla </a:t>
            </a:r>
            <a:r>
              <a:rPr lang="it-IT" dirty="0"/>
              <a:t>base della metodologia degli </a:t>
            </a:r>
            <a:r>
              <a:rPr lang="it-IT" dirty="0" smtClean="0"/>
              <a:t>Studi culturali </a:t>
            </a:r>
            <a:r>
              <a:rPr lang="it-IT" dirty="0"/>
              <a:t>sta il principio barocco dell’ingegno che consiste nell’avvicinare cose a prima vista </a:t>
            </a:r>
            <a:r>
              <a:rPr lang="it-IT" dirty="0" smtClean="0"/>
              <a:t>lontane e </a:t>
            </a:r>
            <a:r>
              <a:rPr lang="it-IT" dirty="0"/>
              <a:t>nell’allontanare cose a prima vista </a:t>
            </a:r>
            <a:r>
              <a:rPr lang="it-IT" dirty="0" smtClean="0"/>
              <a:t>prossime» (Mario </a:t>
            </a:r>
            <a:r>
              <a:rPr lang="it-IT" dirty="0" err="1" smtClean="0"/>
              <a:t>Perniola</a:t>
            </a:r>
            <a:r>
              <a:rPr lang="it-IT" dirty="0" smtClean="0"/>
              <a:t>).</a:t>
            </a:r>
            <a:endParaRPr lang="it-IT" dirty="0"/>
          </a:p>
        </p:txBody>
      </p:sp>
    </p:spTree>
    <p:extLst>
      <p:ext uri="{BB962C8B-B14F-4D97-AF65-F5344CB8AC3E}">
        <p14:creationId xmlns:p14="http://schemas.microsoft.com/office/powerpoint/2010/main" val="3426579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Estetica e politica</a:t>
            </a:r>
            <a:endParaRPr lang="it-IT" dirty="0"/>
          </a:p>
        </p:txBody>
      </p:sp>
      <p:sp>
        <p:nvSpPr>
          <p:cNvPr id="3" name="Segnaposto contenuto 2"/>
          <p:cNvSpPr>
            <a:spLocks noGrp="1"/>
          </p:cNvSpPr>
          <p:nvPr>
            <p:ph idx="1"/>
          </p:nvPr>
        </p:nvSpPr>
        <p:spPr/>
        <p:txBody>
          <a:bodyPr/>
          <a:lstStyle/>
          <a:p>
            <a:r>
              <a:rPr lang="it-IT" dirty="0" smtClean="0"/>
              <a:t>La società dello spettacolo (</a:t>
            </a:r>
            <a:r>
              <a:rPr lang="it-IT" dirty="0" err="1" smtClean="0"/>
              <a:t>Guy</a:t>
            </a:r>
            <a:r>
              <a:rPr lang="it-IT" dirty="0" smtClean="0"/>
              <a:t> </a:t>
            </a:r>
            <a:r>
              <a:rPr lang="it-IT" dirty="0" err="1" smtClean="0"/>
              <a:t>Débord</a:t>
            </a:r>
            <a:r>
              <a:rPr lang="it-IT" dirty="0" smtClean="0"/>
              <a:t>) si basa sul potere impressivo delle immagini, sulla loro </a:t>
            </a:r>
            <a:r>
              <a:rPr lang="it-IT" dirty="0" err="1" smtClean="0"/>
              <a:t>performatività</a:t>
            </a:r>
            <a:r>
              <a:rPr lang="it-IT" dirty="0" smtClean="0"/>
              <a:t>.</a:t>
            </a:r>
          </a:p>
          <a:p>
            <a:r>
              <a:rPr lang="it-IT" dirty="0" smtClean="0"/>
              <a:t>Es.: 11 settembre, «Benvenuti nel deserto del reale» (</a:t>
            </a:r>
            <a:r>
              <a:rPr lang="it-IT" dirty="0" err="1" smtClean="0"/>
              <a:t>Žižek</a:t>
            </a:r>
            <a:r>
              <a:rPr lang="it-IT" dirty="0" smtClean="0"/>
              <a:t>): la realtà è come un film, come qualcosa di già visto sullo schermo.</a:t>
            </a:r>
          </a:p>
          <a:p>
            <a:r>
              <a:rPr lang="it-IT" dirty="0" smtClean="0"/>
              <a:t>I divi sono parte del reale, sono vicini (blogger, </a:t>
            </a:r>
            <a:r>
              <a:rPr lang="it-IT" dirty="0" err="1" smtClean="0"/>
              <a:t>influencer</a:t>
            </a:r>
            <a:r>
              <a:rPr lang="it-IT" dirty="0" smtClean="0"/>
              <a:t>, ecc.).</a:t>
            </a:r>
          </a:p>
        </p:txBody>
      </p:sp>
    </p:spTree>
    <p:extLst>
      <p:ext uri="{BB962C8B-B14F-4D97-AF65-F5344CB8AC3E}">
        <p14:creationId xmlns:p14="http://schemas.microsoft.com/office/powerpoint/2010/main" val="3788275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Celebrities</a:t>
            </a:r>
            <a:endParaRPr lang="it-IT" dirty="0"/>
          </a:p>
        </p:txBody>
      </p:sp>
      <p:sp>
        <p:nvSpPr>
          <p:cNvPr id="3" name="Segnaposto contenuto 2"/>
          <p:cNvSpPr>
            <a:spLocks noGrp="1"/>
          </p:cNvSpPr>
          <p:nvPr>
            <p:ph idx="1"/>
          </p:nvPr>
        </p:nvSpPr>
        <p:spPr/>
        <p:txBody>
          <a:bodyPr/>
          <a:lstStyle/>
          <a:p>
            <a:r>
              <a:rPr lang="it-IT" dirty="0" smtClean="0"/>
              <a:t>La </a:t>
            </a:r>
            <a:r>
              <a:rPr lang="it-IT" dirty="0" err="1" smtClean="0"/>
              <a:t>celebrity</a:t>
            </a:r>
            <a:r>
              <a:rPr lang="it-IT" dirty="0" smtClean="0"/>
              <a:t> è </a:t>
            </a:r>
            <a:r>
              <a:rPr lang="it-IT" dirty="0"/>
              <a:t>il divo nell’epoca della </a:t>
            </a:r>
            <a:r>
              <a:rPr lang="it-IT" dirty="0" smtClean="0"/>
              <a:t>disintermediazione.</a:t>
            </a:r>
          </a:p>
          <a:p>
            <a:r>
              <a:rPr lang="it-IT" dirty="0" smtClean="0"/>
              <a:t>E’</a:t>
            </a:r>
            <a:r>
              <a:rPr lang="it-IT" dirty="0"/>
              <a:t> un divo che ha perso </a:t>
            </a:r>
            <a:r>
              <a:rPr lang="it-IT" dirty="0" smtClean="0"/>
              <a:t>l’aura.</a:t>
            </a:r>
          </a:p>
          <a:p>
            <a:r>
              <a:rPr lang="it-IT" dirty="0" smtClean="0"/>
              <a:t>L’unica possibilità di recuperare l’aura è il </a:t>
            </a:r>
            <a:r>
              <a:rPr lang="it-IT" dirty="0" smtClean="0"/>
              <a:t>kitsch, ma anche quella si rivela inessenziale, nell’era dei </a:t>
            </a:r>
            <a:r>
              <a:rPr lang="it-IT" dirty="0" err="1" smtClean="0"/>
              <a:t>selfie</a:t>
            </a:r>
            <a:r>
              <a:rPr lang="it-IT" dirty="0" smtClean="0"/>
              <a:t>.</a:t>
            </a:r>
          </a:p>
          <a:p>
            <a:r>
              <a:rPr lang="it-IT" dirty="0" smtClean="0"/>
              <a:t>«15 minuti di celebrità» (espressione attribuita a Warhol) sono concessi a tutti.</a:t>
            </a:r>
            <a:endParaRPr lang="it-IT" dirty="0"/>
          </a:p>
        </p:txBody>
      </p:sp>
    </p:spTree>
    <p:extLst>
      <p:ext uri="{BB962C8B-B14F-4D97-AF65-F5344CB8AC3E}">
        <p14:creationId xmlns:p14="http://schemas.microsoft.com/office/powerpoint/2010/main" val="199291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Camp: Notes on fashion - MET Gala</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340768"/>
            <a:ext cx="6802827" cy="4525963"/>
          </a:xfrm>
        </p:spPr>
      </p:pic>
      <p:sp>
        <p:nvSpPr>
          <p:cNvPr id="5" name="CasellaDiTesto 4"/>
          <p:cNvSpPr txBox="1"/>
          <p:nvPr/>
        </p:nvSpPr>
        <p:spPr>
          <a:xfrm>
            <a:off x="1907704" y="6093296"/>
            <a:ext cx="6402172" cy="646331"/>
          </a:xfrm>
          <a:prstGeom prst="rect">
            <a:avLst/>
          </a:prstGeom>
          <a:noFill/>
        </p:spPr>
        <p:txBody>
          <a:bodyPr wrap="square" rtlCol="0">
            <a:spAutoFit/>
          </a:bodyPr>
          <a:lstStyle/>
          <a:p>
            <a:r>
              <a:rPr lang="en-US" dirty="0"/>
              <a:t>Lupita Nyong'o al Met Gala, New York, 6 </a:t>
            </a:r>
            <a:r>
              <a:rPr lang="en-US" dirty="0" err="1"/>
              <a:t>maggio</a:t>
            </a:r>
            <a:r>
              <a:rPr lang="en-US" dirty="0"/>
              <a:t/>
            </a:r>
            <a:br>
              <a:rPr lang="en-US" dirty="0"/>
            </a:br>
            <a:r>
              <a:rPr lang="en-US" dirty="0"/>
              <a:t>(Charles Sykes/</a:t>
            </a:r>
            <a:r>
              <a:rPr lang="en-US" dirty="0" err="1"/>
              <a:t>Invision</a:t>
            </a:r>
            <a:r>
              <a:rPr lang="en-US" dirty="0"/>
              <a:t>/AP)</a:t>
            </a:r>
            <a:endParaRPr lang="it-IT" dirty="0"/>
          </a:p>
        </p:txBody>
      </p:sp>
    </p:spTree>
    <p:extLst>
      <p:ext uri="{BB962C8B-B14F-4D97-AF65-F5344CB8AC3E}">
        <p14:creationId xmlns:p14="http://schemas.microsoft.com/office/powerpoint/2010/main" val="72961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692696"/>
            <a:ext cx="5063291" cy="4525963"/>
          </a:xfrm>
        </p:spPr>
      </p:pic>
      <p:sp>
        <p:nvSpPr>
          <p:cNvPr id="5" name="CasellaDiTesto 4"/>
          <p:cNvSpPr txBox="1"/>
          <p:nvPr/>
        </p:nvSpPr>
        <p:spPr>
          <a:xfrm>
            <a:off x="3707904" y="5589240"/>
            <a:ext cx="4232569" cy="646331"/>
          </a:xfrm>
          <a:prstGeom prst="rect">
            <a:avLst/>
          </a:prstGeom>
          <a:noFill/>
        </p:spPr>
        <p:txBody>
          <a:bodyPr wrap="none" rtlCol="0">
            <a:spAutoFit/>
          </a:bodyPr>
          <a:lstStyle/>
          <a:p>
            <a:r>
              <a:rPr lang="en-US" dirty="0"/>
              <a:t>Katy Perry al Met Gala, New York, 6 </a:t>
            </a:r>
            <a:r>
              <a:rPr lang="en-US" dirty="0" err="1"/>
              <a:t>maggio</a:t>
            </a:r>
            <a:r>
              <a:rPr lang="en-US" dirty="0"/>
              <a:t/>
            </a:r>
            <a:br>
              <a:rPr lang="en-US" dirty="0"/>
            </a:br>
            <a:r>
              <a:rPr lang="en-US" dirty="0"/>
              <a:t>(</a:t>
            </a:r>
            <a:r>
              <a:rPr lang="en-US" dirty="0" err="1"/>
              <a:t>Dimitrios</a:t>
            </a:r>
            <a:r>
              <a:rPr lang="en-US" dirty="0"/>
              <a:t> </a:t>
            </a:r>
            <a:r>
              <a:rPr lang="en-US" dirty="0" err="1"/>
              <a:t>Kambouris</a:t>
            </a:r>
            <a:r>
              <a:rPr lang="en-US" dirty="0"/>
              <a:t>/Getty Images)</a:t>
            </a:r>
            <a:endParaRPr lang="it-IT" dirty="0"/>
          </a:p>
        </p:txBody>
      </p:sp>
    </p:spTree>
    <p:extLst>
      <p:ext uri="{BB962C8B-B14F-4D97-AF65-F5344CB8AC3E}">
        <p14:creationId xmlns:p14="http://schemas.microsoft.com/office/powerpoint/2010/main" val="406063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Mistificazione di massa </a:t>
            </a:r>
          </a:p>
        </p:txBody>
      </p:sp>
      <p:sp>
        <p:nvSpPr>
          <p:cNvPr id="3" name="Segnaposto contenuto 2"/>
          <p:cNvSpPr>
            <a:spLocks noGrp="1"/>
          </p:cNvSpPr>
          <p:nvPr>
            <p:ph idx="1"/>
          </p:nvPr>
        </p:nvSpPr>
        <p:spPr/>
        <p:txBody>
          <a:bodyPr>
            <a:normAutofit fontScale="92500"/>
          </a:bodyPr>
          <a:lstStyle/>
          <a:p>
            <a:r>
              <a:rPr lang="it-IT" dirty="0"/>
              <a:t>«L’unità spregiudicata dell’industria culturale attesta quella – in formazione – della politica».</a:t>
            </a:r>
          </a:p>
          <a:p>
            <a:endParaRPr lang="it-IT" dirty="0"/>
          </a:p>
          <a:p>
            <a:r>
              <a:rPr lang="it-IT" dirty="0"/>
              <a:t>«Ridotti a Materiale statistico, i consumatori vengono ripartiti, sulla carta geografica degli uffici studio (che non si distinguono praticamente più da quelli di propaganda), in gruppi di reddito, in campi rossi, verdi e azzurri» (D.I p. 133). </a:t>
            </a:r>
          </a:p>
        </p:txBody>
      </p:sp>
    </p:spTree>
    <p:extLst>
      <p:ext uri="{BB962C8B-B14F-4D97-AF65-F5344CB8AC3E}">
        <p14:creationId xmlns:p14="http://schemas.microsoft.com/office/powerpoint/2010/main" val="2256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i="1" dirty="0" smtClean="0"/>
              <a:t>camp</a:t>
            </a:r>
            <a:r>
              <a:rPr lang="it-IT" dirty="0" smtClean="0"/>
              <a:t> per Susan Sontag</a:t>
            </a:r>
            <a:endParaRPr lang="it-IT" i="1" dirty="0"/>
          </a:p>
        </p:txBody>
      </p:sp>
      <p:sp>
        <p:nvSpPr>
          <p:cNvPr id="3" name="Segnaposto contenuto 2"/>
          <p:cNvSpPr>
            <a:spLocks noGrp="1"/>
          </p:cNvSpPr>
          <p:nvPr>
            <p:ph idx="1"/>
          </p:nvPr>
        </p:nvSpPr>
        <p:spPr/>
        <p:txBody>
          <a:bodyPr>
            <a:normAutofit fontScale="85000" lnSpcReduction="20000"/>
          </a:bodyPr>
          <a:lstStyle/>
          <a:p>
            <a:r>
              <a:rPr lang="it-IT" dirty="0" smtClean="0"/>
              <a:t>«Il </a:t>
            </a:r>
            <a:r>
              <a:rPr lang="it-IT" dirty="0"/>
              <a:t>Camp è una particolare forma di estetismo. È un modo di vedere il mondo come fenomeno estetico. Questo modo, il modo camp di guardare alle cose, non si basa sulla bellezza ma sul grado d’artificio e di </a:t>
            </a:r>
            <a:r>
              <a:rPr lang="it-IT" dirty="0" smtClean="0"/>
              <a:t>stilizzazione».</a:t>
            </a:r>
            <a:r>
              <a:rPr lang="it-IT" dirty="0"/>
              <a:t> </a:t>
            </a:r>
            <a:br>
              <a:rPr lang="it-IT" dirty="0"/>
            </a:br>
            <a:r>
              <a:rPr lang="it-IT" dirty="0"/>
              <a:t> </a:t>
            </a:r>
            <a:r>
              <a:rPr lang="it-IT" dirty="0" smtClean="0"/>
              <a:t>«Il </a:t>
            </a:r>
            <a:r>
              <a:rPr lang="it-IT" dirty="0"/>
              <a:t>Camp è una visione del mondo in termini di stile, di uno stile però peculiare. È amore per l’eccessivo e l’eccentrico, per le </a:t>
            </a:r>
            <a:r>
              <a:rPr lang="it-IT" dirty="0" smtClean="0"/>
              <a:t>cose-che-sono-ciò-che-non-sono».</a:t>
            </a:r>
            <a:r>
              <a:rPr lang="it-IT" dirty="0"/>
              <a:t> </a:t>
            </a:r>
            <a:endParaRPr lang="it-IT" dirty="0" smtClean="0"/>
          </a:p>
          <a:p>
            <a:r>
              <a:rPr lang="it-IT" dirty="0" smtClean="0"/>
              <a:t>«Ecco </a:t>
            </a:r>
            <a:r>
              <a:rPr lang="it-IT" dirty="0"/>
              <a:t>la definitiva massima camp: è bello perché è orribile… Naturalmente non lo si può dire sempre. Soltanto a certe </a:t>
            </a:r>
            <a:r>
              <a:rPr lang="it-IT" dirty="0" smtClean="0"/>
              <a:t>condizioni» </a:t>
            </a:r>
          </a:p>
          <a:p>
            <a:pPr marL="0" indent="0">
              <a:buNone/>
            </a:pPr>
            <a:r>
              <a:rPr lang="it-IT" dirty="0" smtClean="0"/>
              <a:t>(Susan Sontag, </a:t>
            </a:r>
            <a:r>
              <a:rPr lang="it-IT" i="1" dirty="0" smtClean="0"/>
              <a:t>Note sul camp</a:t>
            </a:r>
            <a:r>
              <a:rPr lang="it-IT" dirty="0" smtClean="0"/>
              <a:t>, 1964)</a:t>
            </a:r>
            <a:endParaRPr lang="it-IT" dirty="0"/>
          </a:p>
        </p:txBody>
      </p:sp>
    </p:spTree>
    <p:extLst>
      <p:ext uri="{BB962C8B-B14F-4D97-AF65-F5344CB8AC3E}">
        <p14:creationId xmlns:p14="http://schemas.microsoft.com/office/powerpoint/2010/main" val="349579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Lady </a:t>
            </a:r>
            <a:r>
              <a:rPr lang="it-IT" dirty="0" err="1" smtClean="0"/>
              <a:t>Gaga</a:t>
            </a:r>
            <a:endParaRPr lang="it-IT" dirty="0"/>
          </a:p>
        </p:txBody>
      </p:sp>
      <p:pic>
        <p:nvPicPr>
          <p:cNvPr id="4" name="Segnaposto contenuto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400219"/>
            <a:ext cx="4038600" cy="2925924"/>
          </a:xfrm>
        </p:spPr>
      </p:pic>
      <p:pic>
        <p:nvPicPr>
          <p:cNvPr id="5" name="Segnaposto contenut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1789"/>
            <a:ext cx="4038600" cy="2682784"/>
          </a:xfrm>
        </p:spPr>
      </p:pic>
    </p:spTree>
    <p:extLst>
      <p:ext uri="{BB962C8B-B14F-4D97-AF65-F5344CB8AC3E}">
        <p14:creationId xmlns:p14="http://schemas.microsoft.com/office/powerpoint/2010/main" val="177640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Divi e fan: le serie tv</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3346" y="1600200"/>
            <a:ext cx="3017308" cy="4525963"/>
          </a:xfrm>
        </p:spPr>
      </p:pic>
    </p:spTree>
    <p:extLst>
      <p:ext uri="{BB962C8B-B14F-4D97-AF65-F5344CB8AC3E}">
        <p14:creationId xmlns:p14="http://schemas.microsoft.com/office/powerpoint/2010/main" val="290379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caduta degli dei: #</a:t>
            </a:r>
            <a:r>
              <a:rPr lang="it-IT" dirty="0" err="1" smtClean="0"/>
              <a:t>metoo</a:t>
            </a:r>
            <a:endParaRPr lang="it-IT" dirty="0"/>
          </a:p>
        </p:txBody>
      </p:sp>
      <p:sp>
        <p:nvSpPr>
          <p:cNvPr id="4" name="Segnaposto testo 3"/>
          <p:cNvSpPr>
            <a:spLocks noGrp="1"/>
          </p:cNvSpPr>
          <p:nvPr>
            <p:ph type="body" idx="1"/>
          </p:nvPr>
        </p:nvSpPr>
        <p:spPr/>
        <p:txBody>
          <a:bodyPr>
            <a:normAutofit fontScale="92500"/>
          </a:bodyPr>
          <a:lstStyle/>
          <a:p>
            <a:r>
              <a:rPr lang="it-IT" dirty="0" smtClean="0"/>
              <a:t>Il produttore Harvey </a:t>
            </a:r>
            <a:r>
              <a:rPr lang="it-IT" dirty="0" err="1" smtClean="0"/>
              <a:t>Weinstein</a:t>
            </a:r>
            <a:endParaRPr lang="it-IT" dirty="0"/>
          </a:p>
        </p:txBody>
      </p:sp>
      <p:pic>
        <p:nvPicPr>
          <p:cNvPr id="8" name="Segnaposto contenut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014981"/>
            <a:ext cx="4040188" cy="2271075"/>
          </a:xfrm>
        </p:spPr>
      </p:pic>
      <p:sp>
        <p:nvSpPr>
          <p:cNvPr id="6" name="Segnaposto testo 5"/>
          <p:cNvSpPr>
            <a:spLocks noGrp="1"/>
          </p:cNvSpPr>
          <p:nvPr>
            <p:ph type="body" sz="quarter" idx="3"/>
          </p:nvPr>
        </p:nvSpPr>
        <p:spPr/>
        <p:txBody>
          <a:bodyPr/>
          <a:lstStyle/>
          <a:p>
            <a:r>
              <a:rPr lang="it-IT" dirty="0" smtClean="0"/>
              <a:t>Kevin </a:t>
            </a:r>
            <a:r>
              <a:rPr lang="it-IT" dirty="0" err="1" smtClean="0"/>
              <a:t>Spacey</a:t>
            </a:r>
            <a:endParaRPr lang="it-IT" dirty="0"/>
          </a:p>
        </p:txBody>
      </p:sp>
      <p:pic>
        <p:nvPicPr>
          <p:cNvPr id="9" name="Segnaposto contenuto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3012604"/>
            <a:ext cx="4041775" cy="2275830"/>
          </a:xfrm>
        </p:spPr>
      </p:pic>
    </p:spTree>
    <p:extLst>
      <p:ext uri="{BB962C8B-B14F-4D97-AF65-F5344CB8AC3E}">
        <p14:creationId xmlns:p14="http://schemas.microsoft.com/office/powerpoint/2010/main" val="175217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t>Nascita di una nazione </a:t>
            </a:r>
            <a:r>
              <a:rPr lang="it-IT" dirty="0"/>
              <a:t>(D. Griffith 1915)</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3888432" cy="3258263"/>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651" y="3212977"/>
            <a:ext cx="3971991" cy="3002086"/>
          </a:xfrm>
          <a:prstGeom prst="rect">
            <a:avLst/>
          </a:prstGeom>
        </p:spPr>
      </p:pic>
      <p:sp>
        <p:nvSpPr>
          <p:cNvPr id="6" name="CasellaDiTesto 5"/>
          <p:cNvSpPr txBox="1"/>
          <p:nvPr/>
        </p:nvSpPr>
        <p:spPr>
          <a:xfrm>
            <a:off x="5806542" y="2699628"/>
            <a:ext cx="2532232" cy="369332"/>
          </a:xfrm>
          <a:prstGeom prst="rect">
            <a:avLst/>
          </a:prstGeom>
          <a:noFill/>
        </p:spPr>
        <p:txBody>
          <a:bodyPr wrap="none" rtlCol="0">
            <a:spAutoFit/>
          </a:bodyPr>
          <a:lstStyle/>
          <a:p>
            <a:r>
              <a:rPr lang="it-IT" dirty="0"/>
              <a:t>Lilian </a:t>
            </a:r>
            <a:r>
              <a:rPr lang="it-IT" dirty="0" err="1"/>
              <a:t>Gish</a:t>
            </a:r>
            <a:r>
              <a:rPr lang="it-IT" dirty="0"/>
              <a:t>, diva del muto</a:t>
            </a:r>
          </a:p>
        </p:txBody>
      </p:sp>
      <p:sp>
        <p:nvSpPr>
          <p:cNvPr id="7" name="CasellaDiTesto 6"/>
          <p:cNvSpPr txBox="1"/>
          <p:nvPr/>
        </p:nvSpPr>
        <p:spPr>
          <a:xfrm>
            <a:off x="539552" y="5301208"/>
            <a:ext cx="2409634" cy="369332"/>
          </a:xfrm>
          <a:prstGeom prst="rect">
            <a:avLst/>
          </a:prstGeom>
          <a:noFill/>
        </p:spPr>
        <p:txBody>
          <a:bodyPr wrap="none" rtlCol="0">
            <a:spAutoFit/>
          </a:bodyPr>
          <a:lstStyle/>
          <a:p>
            <a:r>
              <a:rPr lang="it-IT" dirty="0"/>
              <a:t>Nascita del Ku Klux Klan</a:t>
            </a:r>
          </a:p>
        </p:txBody>
      </p:sp>
    </p:spTree>
    <p:extLst>
      <p:ext uri="{BB962C8B-B14F-4D97-AF65-F5344CB8AC3E}">
        <p14:creationId xmlns:p14="http://schemas.microsoft.com/office/powerpoint/2010/main" val="325069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Divismo, sessualità, esotismo</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84784"/>
            <a:ext cx="2588488" cy="4130566"/>
          </a:xfrm>
        </p:spPr>
      </p:pic>
      <p:sp>
        <p:nvSpPr>
          <p:cNvPr id="5" name="CasellaDiTesto 4"/>
          <p:cNvSpPr txBox="1"/>
          <p:nvPr/>
        </p:nvSpPr>
        <p:spPr>
          <a:xfrm>
            <a:off x="1115616" y="5949280"/>
            <a:ext cx="1854482" cy="369332"/>
          </a:xfrm>
          <a:prstGeom prst="rect">
            <a:avLst/>
          </a:prstGeom>
          <a:noFill/>
        </p:spPr>
        <p:txBody>
          <a:bodyPr wrap="none" rtlCol="0">
            <a:spAutoFit/>
          </a:bodyPr>
          <a:lstStyle/>
          <a:p>
            <a:r>
              <a:rPr lang="it-IT" dirty="0"/>
              <a:t>Rodolfo Valentino</a:t>
            </a: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484784"/>
            <a:ext cx="3290497" cy="4284799"/>
          </a:xfrm>
          <a:prstGeom prst="rect">
            <a:avLst/>
          </a:prstGeom>
        </p:spPr>
      </p:pic>
      <p:sp>
        <p:nvSpPr>
          <p:cNvPr id="9" name="CasellaDiTesto 8"/>
          <p:cNvSpPr txBox="1"/>
          <p:nvPr/>
        </p:nvSpPr>
        <p:spPr>
          <a:xfrm>
            <a:off x="6403639" y="6084004"/>
            <a:ext cx="1241109" cy="369332"/>
          </a:xfrm>
          <a:prstGeom prst="rect">
            <a:avLst/>
          </a:prstGeom>
          <a:noFill/>
        </p:spPr>
        <p:txBody>
          <a:bodyPr wrap="none" rtlCol="0">
            <a:spAutoFit/>
          </a:bodyPr>
          <a:lstStyle/>
          <a:p>
            <a:r>
              <a:rPr lang="it-IT" dirty="0" err="1"/>
              <a:t>Theda</a:t>
            </a:r>
            <a:r>
              <a:rPr lang="it-IT" dirty="0"/>
              <a:t> Bara</a:t>
            </a:r>
          </a:p>
        </p:txBody>
      </p:sp>
    </p:spTree>
    <p:extLst>
      <p:ext uri="{BB962C8B-B14F-4D97-AF65-F5344CB8AC3E}">
        <p14:creationId xmlns:p14="http://schemas.microsoft.com/office/powerpoint/2010/main" val="109607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Cinema e sessualità nella Repubblica di Weimar</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44823"/>
            <a:ext cx="3600400" cy="2547975"/>
          </a:xfrm>
          <a:prstGeom prst="rect">
            <a:avLst/>
          </a:prstGeom>
        </p:spPr>
      </p:pic>
      <p:sp>
        <p:nvSpPr>
          <p:cNvPr id="5" name="Rettangolo 4"/>
          <p:cNvSpPr/>
          <p:nvPr/>
        </p:nvSpPr>
        <p:spPr>
          <a:xfrm>
            <a:off x="755577" y="4749213"/>
            <a:ext cx="1656184" cy="1477328"/>
          </a:xfrm>
          <a:prstGeom prst="rect">
            <a:avLst/>
          </a:prstGeom>
        </p:spPr>
        <p:txBody>
          <a:bodyPr wrap="square">
            <a:spAutoFit/>
          </a:bodyPr>
          <a:lstStyle/>
          <a:p>
            <a:r>
              <a:rPr lang="it-IT" dirty="0"/>
              <a:t>Louise Brooks in </a:t>
            </a:r>
            <a:r>
              <a:rPr lang="it-IT" i="1" dirty="0"/>
              <a:t>Il vaso di Pandora </a:t>
            </a:r>
            <a:r>
              <a:rPr lang="it-IT" dirty="0"/>
              <a:t>di </a:t>
            </a:r>
            <a:r>
              <a:rPr lang="it-IT" dirty="0" err="1"/>
              <a:t>Pabst</a:t>
            </a:r>
            <a:r>
              <a:rPr lang="it-IT" dirty="0"/>
              <a:t>, 1929: Louise Brooks</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313" y="1916832"/>
            <a:ext cx="4105639" cy="3079229"/>
          </a:xfrm>
          <a:prstGeom prst="rect">
            <a:avLst/>
          </a:prstGeom>
        </p:spPr>
      </p:pic>
      <p:sp>
        <p:nvSpPr>
          <p:cNvPr id="7" name="CasellaDiTesto 6"/>
          <p:cNvSpPr txBox="1"/>
          <p:nvPr/>
        </p:nvSpPr>
        <p:spPr>
          <a:xfrm>
            <a:off x="5436096" y="5517232"/>
            <a:ext cx="2448272" cy="923330"/>
          </a:xfrm>
          <a:prstGeom prst="rect">
            <a:avLst/>
          </a:prstGeom>
          <a:noFill/>
        </p:spPr>
        <p:txBody>
          <a:bodyPr wrap="square" rtlCol="0">
            <a:spAutoFit/>
          </a:bodyPr>
          <a:lstStyle/>
          <a:p>
            <a:r>
              <a:rPr lang="it-IT" i="1" dirty="0"/>
              <a:t>L’angelo azzurro</a:t>
            </a:r>
            <a:r>
              <a:rPr lang="it-IT" dirty="0"/>
              <a:t>, di von </a:t>
            </a:r>
            <a:r>
              <a:rPr lang="it-IT" dirty="0" err="1"/>
              <a:t>Sternberg</a:t>
            </a:r>
            <a:r>
              <a:rPr lang="it-IT" dirty="0"/>
              <a:t>, 1930: Marlene Dietrich</a:t>
            </a:r>
            <a:endParaRPr lang="it-IT" i="1" dirty="0"/>
          </a:p>
        </p:txBody>
      </p:sp>
    </p:spTree>
    <p:extLst>
      <p:ext uri="{BB962C8B-B14F-4D97-AF65-F5344CB8AC3E}">
        <p14:creationId xmlns:p14="http://schemas.microsoft.com/office/powerpoint/2010/main" val="108781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Marlene Dietrich in </a:t>
            </a:r>
            <a:r>
              <a:rPr lang="it-IT" i="1" dirty="0"/>
              <a:t>Marocco</a:t>
            </a:r>
            <a:r>
              <a:rPr lang="it-IT" dirty="0"/>
              <a:t>, 1930 (von </a:t>
            </a:r>
            <a:r>
              <a:rPr lang="it-IT" dirty="0" err="1"/>
              <a:t>Sternberg</a:t>
            </a:r>
            <a:r>
              <a:rPr lang="it-IT" dirty="0"/>
              <a:t> in America)</a:t>
            </a:r>
            <a:endParaRPr lang="it-IT" i="1"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700808"/>
            <a:ext cx="3275807" cy="4525963"/>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899" y="3501008"/>
            <a:ext cx="4991826" cy="3324556"/>
          </a:xfrm>
          <a:prstGeom prst="rect">
            <a:avLst/>
          </a:prstGeom>
        </p:spPr>
      </p:pic>
    </p:spTree>
    <p:extLst>
      <p:ext uri="{BB962C8B-B14F-4D97-AF65-F5344CB8AC3E}">
        <p14:creationId xmlns:p14="http://schemas.microsoft.com/office/powerpoint/2010/main" val="97010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Hollywood e il Codice Hays (circa 1934)</a:t>
            </a:r>
          </a:p>
        </p:txBody>
      </p:sp>
      <p:sp>
        <p:nvSpPr>
          <p:cNvPr id="3" name="Segnaposto contenuto 2"/>
          <p:cNvSpPr>
            <a:spLocks noGrp="1"/>
          </p:cNvSpPr>
          <p:nvPr>
            <p:ph idx="1"/>
          </p:nvPr>
        </p:nvSpPr>
        <p:spPr/>
        <p:txBody>
          <a:bodyPr/>
          <a:lstStyle/>
          <a:p>
            <a:r>
              <a:rPr lang="it-IT" sz="2000" dirty="0"/>
              <a:t>«L’industria culturale non sublima, ma reprime e soffoca». «Non c’è situazione erotica che non unisca, all’allusione e all’eccitamento, la precisa avvertenza che non si debba mai e poi mai arrivare a questo punto». «Il divo di cui ci si dovrebbe innamorare è a priori, nella sua ubiquità, la copia di se stesso» (</a:t>
            </a:r>
            <a:r>
              <a:rPr lang="it-IT" sz="2000" i="1" dirty="0"/>
              <a:t>Dialettica dell’Illuminismo</a:t>
            </a:r>
            <a:r>
              <a:rPr lang="it-IT" sz="2000" dirty="0"/>
              <a:t>, p. 151).</a:t>
            </a: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559" y="3573016"/>
            <a:ext cx="6189727" cy="2176388"/>
          </a:xfrm>
          <a:prstGeom prst="rect">
            <a:avLst/>
          </a:prstGeom>
        </p:spPr>
      </p:pic>
    </p:spTree>
    <p:extLst>
      <p:ext uri="{BB962C8B-B14F-4D97-AF65-F5344CB8AC3E}">
        <p14:creationId xmlns:p14="http://schemas.microsoft.com/office/powerpoint/2010/main" val="288853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Dark lady nel cinema di Hollywood anni 40</a:t>
            </a:r>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132856"/>
            <a:ext cx="4061296" cy="2953670"/>
          </a:xfrm>
        </p:spPr>
      </p:pic>
      <p:sp>
        <p:nvSpPr>
          <p:cNvPr id="4" name="Segnaposto testo 3"/>
          <p:cNvSpPr>
            <a:spLocks noGrp="1"/>
          </p:cNvSpPr>
          <p:nvPr>
            <p:ph type="body" idx="4294967295"/>
          </p:nvPr>
        </p:nvSpPr>
        <p:spPr>
          <a:xfrm>
            <a:off x="2771800" y="5589240"/>
            <a:ext cx="4040188" cy="639762"/>
          </a:xfrm>
        </p:spPr>
        <p:txBody>
          <a:bodyPr>
            <a:normAutofit fontScale="70000" lnSpcReduction="20000"/>
          </a:bodyPr>
          <a:lstStyle/>
          <a:p>
            <a:r>
              <a:rPr lang="it-IT" i="1" dirty="0"/>
              <a:t>Double </a:t>
            </a:r>
            <a:r>
              <a:rPr lang="it-IT" i="1" dirty="0" err="1"/>
              <a:t>Indemnity</a:t>
            </a:r>
            <a:r>
              <a:rPr lang="it-IT" dirty="0"/>
              <a:t>, 1944: Barbara </a:t>
            </a:r>
            <a:r>
              <a:rPr lang="it-IT" dirty="0" err="1"/>
              <a:t>Stanwick</a:t>
            </a:r>
            <a:endParaRPr lang="it-IT" i="1" dirty="0"/>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862" y="2420888"/>
            <a:ext cx="3917138" cy="4437112"/>
          </a:xfrm>
          <a:prstGeom prst="rect">
            <a:avLst/>
          </a:prstGeom>
        </p:spPr>
      </p:pic>
    </p:spTree>
    <p:extLst>
      <p:ext uri="{BB962C8B-B14F-4D97-AF65-F5344CB8AC3E}">
        <p14:creationId xmlns:p14="http://schemas.microsoft.com/office/powerpoint/2010/main" val="2305438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1166</Words>
  <Application>Microsoft Office PowerPoint</Application>
  <PresentationFormat>Presentazione su schermo (4:3)</PresentationFormat>
  <Paragraphs>88</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Divismo:  tra critica dell’industria culturale, sociosemiotica del mito e studi culturali </vt:lpstr>
      <vt:lpstr>1. Divismo e industria culturale: Horkheimer e Adorno</vt:lpstr>
      <vt:lpstr>Mistificazione di massa </vt:lpstr>
      <vt:lpstr>Nascita di una nazione (D. Griffith 1915)</vt:lpstr>
      <vt:lpstr>Divismo, sessualità, esotismo</vt:lpstr>
      <vt:lpstr>Cinema e sessualità nella Repubblica di Weimar</vt:lpstr>
      <vt:lpstr>Marlene Dietrich in Marocco, 1930 (von Sternberg in America)</vt:lpstr>
      <vt:lpstr>Hollywood e il Codice Hays (circa 1934)</vt:lpstr>
      <vt:lpstr>La Dark lady nel cinema di Hollywood anni 40</vt:lpstr>
      <vt:lpstr>Hollywood Babilonia</vt:lpstr>
      <vt:lpstr>Il cinema americano e la propaganda dell’American way of life</vt:lpstr>
      <vt:lpstr>Walt Disney</vt:lpstr>
      <vt:lpstr>Combat film dei registi di Hollywood durante la II guerra mondiale</vt:lpstr>
      <vt:lpstr>Miti di fondazione</vt:lpstr>
      <vt:lpstr>2. Roland Barthes e la sociosemiotica del mito contemporaneo</vt:lpstr>
      <vt:lpstr>Miti d’oggi</vt:lpstr>
      <vt:lpstr>La copertina di «Paris-Match»: il mito della francità</vt:lpstr>
      <vt:lpstr>Divo come mito</vt:lpstr>
      <vt:lpstr>Il viso della Garbo</vt:lpstr>
      <vt:lpstr>Il viso di Audrey Hepburn</vt:lpstr>
      <vt:lpstr>Un’automobile come mito: la Citroën Déesse</vt:lpstr>
      <vt:lpstr>Il Tour de France</vt:lpstr>
      <vt:lpstr>Presentazione standard di PowerPoint</vt:lpstr>
      <vt:lpstr>3. Vecchi e nuovi studi culturali</vt:lpstr>
      <vt:lpstr>Presentazione standard di PowerPoint</vt:lpstr>
      <vt:lpstr>Estetica e politica</vt:lpstr>
      <vt:lpstr>Celebrities</vt:lpstr>
      <vt:lpstr>Camp: Notes on fashion - MET Gala</vt:lpstr>
      <vt:lpstr>Presentazione standard di PowerPoint</vt:lpstr>
      <vt:lpstr>Il camp per Susan Sontag</vt:lpstr>
      <vt:lpstr>Lady Gaga</vt:lpstr>
      <vt:lpstr>Divi e fan: le serie tv</vt:lpstr>
      <vt:lpstr>La caduta degli dei: #metoo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Divismo:  riflessioni scaturite dalle presentazioni degli studenti sul  libro di Vanni Codeluppi</dc:title>
  <dc:creator>Calefato</dc:creator>
  <cp:lastModifiedBy>Calefato</cp:lastModifiedBy>
  <cp:revision>28</cp:revision>
  <dcterms:created xsi:type="dcterms:W3CDTF">2019-05-10T16:29:18Z</dcterms:created>
  <dcterms:modified xsi:type="dcterms:W3CDTF">2019-05-14T06:55:48Z</dcterms:modified>
</cp:coreProperties>
</file>