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89" r:id="rId4"/>
    <p:sldId id="291" r:id="rId5"/>
    <p:sldId id="257" r:id="rId6"/>
    <p:sldId id="258" r:id="rId7"/>
    <p:sldId id="259" r:id="rId8"/>
    <p:sldId id="260" r:id="rId9"/>
    <p:sldId id="261" r:id="rId10"/>
    <p:sldId id="262" r:id="rId11"/>
    <p:sldId id="263" r:id="rId12"/>
    <p:sldId id="265" r:id="rId13"/>
    <p:sldId id="264" r:id="rId14"/>
    <p:sldId id="287"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85" r:id="rId33"/>
    <p:sldId id="288"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73" d="100"/>
          <a:sy n="73"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1CEC52E-68AA-4D61-91C0-912775AE734C}" type="datetimeFigureOut">
              <a:rPr lang="it-IT" smtClean="0"/>
              <a:t>17/11/2019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282805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CEC52E-68AA-4D61-91C0-912775AE734C}" type="datetimeFigureOut">
              <a:rPr lang="it-IT" smtClean="0"/>
              <a:t>17/11/2019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206256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CEC52E-68AA-4D61-91C0-912775AE734C}" type="datetimeFigureOut">
              <a:rPr lang="it-IT" smtClean="0"/>
              <a:t>17/11/2019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176204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CEC52E-68AA-4D61-91C0-912775AE734C}" type="datetimeFigureOut">
              <a:rPr lang="it-IT" smtClean="0"/>
              <a:t>17/11/2019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9626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21CEC52E-68AA-4D61-91C0-912775AE734C}" type="datetimeFigureOut">
              <a:rPr lang="it-IT" smtClean="0"/>
              <a:t>17/11/2019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291196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1CEC52E-68AA-4D61-91C0-912775AE734C}" type="datetimeFigureOut">
              <a:rPr lang="it-IT" smtClean="0"/>
              <a:t>17/11/2019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284487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1CEC52E-68AA-4D61-91C0-912775AE734C}" type="datetimeFigureOut">
              <a:rPr lang="it-IT" smtClean="0"/>
              <a:t>17/11/2019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9216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CEC52E-68AA-4D61-91C0-912775AE734C}" type="datetimeFigureOut">
              <a:rPr lang="it-IT" smtClean="0"/>
              <a:t>17/11/2019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139332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1CEC52E-68AA-4D61-91C0-912775AE734C}" type="datetimeFigureOut">
              <a:rPr lang="it-IT" smtClean="0"/>
              <a:t>17/11/2019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109644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1CEC52E-68AA-4D61-91C0-912775AE734C}" type="datetimeFigureOut">
              <a:rPr lang="it-IT" smtClean="0"/>
              <a:t>17/11/2019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144893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21CEC52E-68AA-4D61-91C0-912775AE734C}" type="datetimeFigureOut">
              <a:rPr lang="it-IT" smtClean="0"/>
              <a:t>17/11/2019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DA7F952-FE9B-4C7A-AD6B-85DB765D8A79}" type="slidenum">
              <a:rPr lang="it-IT" smtClean="0"/>
              <a:t>‹N›</a:t>
            </a:fld>
            <a:endParaRPr lang="it-IT"/>
          </a:p>
        </p:txBody>
      </p:sp>
    </p:spTree>
    <p:extLst>
      <p:ext uri="{BB962C8B-B14F-4D97-AF65-F5344CB8AC3E}">
        <p14:creationId xmlns:p14="http://schemas.microsoft.com/office/powerpoint/2010/main" val="42351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EC52E-68AA-4D61-91C0-912775AE734C}" type="datetimeFigureOut">
              <a:rPr lang="it-IT" smtClean="0"/>
              <a:t>17/11/2019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7F952-FE9B-4C7A-AD6B-85DB765D8A79}" type="slidenum">
              <a:rPr lang="it-IT" smtClean="0"/>
              <a:t>‹N›</a:t>
            </a:fld>
            <a:endParaRPr lang="it-IT"/>
          </a:p>
        </p:txBody>
      </p:sp>
    </p:spTree>
    <p:extLst>
      <p:ext uri="{BB962C8B-B14F-4D97-AF65-F5344CB8AC3E}">
        <p14:creationId xmlns:p14="http://schemas.microsoft.com/office/powerpoint/2010/main" val="3388646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67691" y="4857432"/>
            <a:ext cx="9144000" cy="1655762"/>
          </a:xfrm>
        </p:spPr>
        <p:txBody>
          <a:bodyPr>
            <a:normAutofit/>
          </a:bodyPr>
          <a:lstStyle/>
          <a:p>
            <a:r>
              <a:rPr lang="it-IT" dirty="0" smtClean="0">
                <a:latin typeface="Century Schoolbook" panose="02040604050505020304" pitchFamily="18" charset="0"/>
              </a:rPr>
              <a:t>«Paesaggi di Moda» – P. Calefato</a:t>
            </a:r>
          </a:p>
          <a:p>
            <a:r>
              <a:rPr lang="it-IT" dirty="0" smtClean="0">
                <a:latin typeface="Century Schoolbook" panose="02040604050505020304" pitchFamily="18" charset="0"/>
              </a:rPr>
              <a:t>Sociologia dei Processi Culturali e Comunicativi</a:t>
            </a:r>
          </a:p>
          <a:p>
            <a:r>
              <a:rPr lang="it-IT" sz="1800" dirty="0" smtClean="0">
                <a:latin typeface="Century Schoolbook" panose="02040604050505020304" pitchFamily="18" charset="0"/>
              </a:rPr>
              <a:t>Cataldo Arianna, Sara Giannini, Margherita Berardi, Nicole Alexandrovna Denisov, Maripia Cassano, Guglielmo Blattman D’Amelj, Giovanni Lanzillotta</a:t>
            </a:r>
            <a:endParaRPr lang="it-IT" sz="1800" dirty="0">
              <a:latin typeface="Century Schoolbook" panose="02040604050505020304" pitchFamily="18" charset="0"/>
            </a:endParaRPr>
          </a:p>
        </p:txBody>
      </p:sp>
      <p:sp>
        <p:nvSpPr>
          <p:cNvPr id="4" name="Rettangolo 3"/>
          <p:cNvSpPr/>
          <p:nvPr/>
        </p:nvSpPr>
        <p:spPr>
          <a:xfrm>
            <a:off x="541751" y="1458383"/>
            <a:ext cx="11395880" cy="1938992"/>
          </a:xfrm>
          <a:prstGeom prst="rect">
            <a:avLst/>
          </a:prstGeom>
          <a:noFill/>
        </p:spPr>
        <p:txBody>
          <a:bodyPr wrap="square" lIns="91440" tIns="45720" rIns="91440" bIns="45720">
            <a:spAutoFit/>
          </a:bodyPr>
          <a:lstStyle/>
          <a:p>
            <a:pPr algn="ctr"/>
            <a:r>
              <a:rPr lang="it-IT"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GENERI DISCORSUALI E TESTUAL</a:t>
            </a:r>
            <a:r>
              <a:rPr lang="it-IT" sz="6000" b="1" dirty="0" smtClean="0">
                <a:ln w="9525">
                  <a:solidFill>
                    <a:schemeClr val="bg1"/>
                  </a:solidFill>
                  <a:prstDash val="solid"/>
                </a:ln>
                <a:effectLst>
                  <a:outerShdw blurRad="12700" dist="38100" dir="2700000" algn="tl" rotWithShape="0">
                    <a:schemeClr val="bg1">
                      <a:lumMod val="50000"/>
                    </a:schemeClr>
                  </a:outerShdw>
                </a:effectLst>
              </a:rPr>
              <a:t>I</a:t>
            </a:r>
          </a:p>
          <a:p>
            <a:pPr algn="ctr"/>
            <a:r>
              <a:rPr lang="it-IT"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DELLA COMUNICAZIONE DI MODA</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845" y="3568057"/>
            <a:ext cx="940526" cy="94801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320" y="3568057"/>
            <a:ext cx="905429" cy="905429"/>
          </a:xfrm>
          <a:prstGeom prst="rect">
            <a:avLst/>
          </a:prstGeom>
        </p:spPr>
      </p:pic>
    </p:spTree>
    <p:extLst>
      <p:ext uri="{BB962C8B-B14F-4D97-AF65-F5344CB8AC3E}">
        <p14:creationId xmlns:p14="http://schemas.microsoft.com/office/powerpoint/2010/main" val="2815049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magin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81363" y="100243"/>
            <a:ext cx="7274933" cy="530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vale 3"/>
          <p:cNvSpPr/>
          <p:nvPr/>
        </p:nvSpPr>
        <p:spPr>
          <a:xfrm>
            <a:off x="1297704" y="2596954"/>
            <a:ext cx="1994263" cy="1007936"/>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516032" y="2836437"/>
            <a:ext cx="1557606" cy="461665"/>
          </a:xfrm>
          <a:prstGeom prst="rect">
            <a:avLst/>
          </a:prstGeom>
          <a:noFill/>
        </p:spPr>
        <p:txBody>
          <a:bodyPr wrap="none" rtlCol="0">
            <a:spAutoFit/>
          </a:bodyPr>
          <a:lstStyle/>
          <a:p>
            <a:r>
              <a:rPr lang="it-IT" sz="2400" b="1" dirty="0" smtClean="0"/>
              <a:t>LA   MODA</a:t>
            </a:r>
            <a:endParaRPr lang="it-IT" sz="2400" b="1" dirty="0"/>
          </a:p>
        </p:txBody>
      </p:sp>
      <p:sp>
        <p:nvSpPr>
          <p:cNvPr id="6" name="Freccia in su 5"/>
          <p:cNvSpPr/>
          <p:nvPr/>
        </p:nvSpPr>
        <p:spPr>
          <a:xfrm>
            <a:off x="2162792" y="1550857"/>
            <a:ext cx="264089" cy="97840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008158" y="1240143"/>
            <a:ext cx="2526782" cy="369332"/>
          </a:xfrm>
          <a:prstGeom prst="rect">
            <a:avLst/>
          </a:prstGeom>
          <a:noFill/>
        </p:spPr>
        <p:txBody>
          <a:bodyPr wrap="none" rtlCol="0">
            <a:spAutoFit/>
          </a:bodyPr>
          <a:lstStyle/>
          <a:p>
            <a:r>
              <a:rPr lang="it-IT" dirty="0" smtClean="0">
                <a:latin typeface="+mj-lt"/>
              </a:rPr>
              <a:t>Dall’oggetto al significato</a:t>
            </a:r>
            <a:endParaRPr lang="it-IT" dirty="0">
              <a:latin typeface="+mj-lt"/>
            </a:endParaRPr>
          </a:p>
        </p:txBody>
      </p:sp>
      <p:sp>
        <p:nvSpPr>
          <p:cNvPr id="8" name="Freccia in su 7"/>
          <p:cNvSpPr/>
          <p:nvPr/>
        </p:nvSpPr>
        <p:spPr>
          <a:xfrm>
            <a:off x="2207405" y="791692"/>
            <a:ext cx="188992" cy="435428"/>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072705" y="341681"/>
            <a:ext cx="2922801" cy="369332"/>
          </a:xfrm>
          <a:prstGeom prst="rect">
            <a:avLst/>
          </a:prstGeom>
          <a:noFill/>
        </p:spPr>
        <p:txBody>
          <a:bodyPr wrap="square" rtlCol="0">
            <a:spAutoFit/>
          </a:bodyPr>
          <a:lstStyle/>
          <a:p>
            <a:r>
              <a:rPr lang="it-IT" dirty="0" smtClean="0">
                <a:latin typeface="+mj-lt"/>
              </a:rPr>
              <a:t>Conoscere per far conoscere </a:t>
            </a:r>
            <a:endParaRPr lang="it-IT" dirty="0">
              <a:latin typeface="+mj-lt"/>
            </a:endParaRPr>
          </a:p>
        </p:txBody>
      </p:sp>
      <p:sp>
        <p:nvSpPr>
          <p:cNvPr id="11" name="Freccia a destra 10"/>
          <p:cNvSpPr/>
          <p:nvPr/>
        </p:nvSpPr>
        <p:spPr>
          <a:xfrm>
            <a:off x="3482223" y="2936640"/>
            <a:ext cx="1018903" cy="26125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4638390" y="2900613"/>
            <a:ext cx="2755883" cy="369332"/>
          </a:xfrm>
          <a:prstGeom prst="rect">
            <a:avLst/>
          </a:prstGeom>
          <a:noFill/>
        </p:spPr>
        <p:txBody>
          <a:bodyPr wrap="none" rtlCol="0">
            <a:spAutoFit/>
          </a:bodyPr>
          <a:lstStyle/>
          <a:p>
            <a:r>
              <a:rPr lang="it-IT" dirty="0" smtClean="0">
                <a:latin typeface="Californian FB" panose="0207040306080B030204" pitchFamily="18" charset="0"/>
              </a:rPr>
              <a:t>Comunicazione e individuo</a:t>
            </a:r>
            <a:endParaRPr lang="it-IT" dirty="0">
              <a:latin typeface="Californian FB" panose="0207040306080B030204" pitchFamily="18" charset="0"/>
            </a:endParaRPr>
          </a:p>
        </p:txBody>
      </p:sp>
      <p:sp>
        <p:nvSpPr>
          <p:cNvPr id="13" name="Freccia in giù 12"/>
          <p:cNvSpPr/>
          <p:nvPr/>
        </p:nvSpPr>
        <p:spPr>
          <a:xfrm>
            <a:off x="5823270" y="3263140"/>
            <a:ext cx="235132" cy="5138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4446503" y="3773593"/>
            <a:ext cx="3394327" cy="369332"/>
          </a:xfrm>
          <a:prstGeom prst="rect">
            <a:avLst/>
          </a:prstGeom>
          <a:noFill/>
        </p:spPr>
        <p:txBody>
          <a:bodyPr wrap="none" rtlCol="0">
            <a:spAutoFit/>
          </a:bodyPr>
          <a:lstStyle/>
          <a:p>
            <a:r>
              <a:rPr lang="it-IT" dirty="0" smtClean="0">
                <a:latin typeface="+mj-lt"/>
              </a:rPr>
              <a:t>Ampliare conoscenze conoscendo</a:t>
            </a:r>
            <a:endParaRPr lang="it-IT" dirty="0">
              <a:latin typeface="+mj-lt"/>
            </a:endParaRPr>
          </a:p>
        </p:txBody>
      </p:sp>
      <p:sp>
        <p:nvSpPr>
          <p:cNvPr id="15" name="Freccia in giù 14"/>
          <p:cNvSpPr/>
          <p:nvPr/>
        </p:nvSpPr>
        <p:spPr>
          <a:xfrm>
            <a:off x="2228812" y="3695615"/>
            <a:ext cx="198069" cy="58912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1029415" y="4407116"/>
            <a:ext cx="2542903" cy="853440"/>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GGg</a:t>
            </a:r>
            <a:endParaRPr lang="it-IT" dirty="0"/>
          </a:p>
        </p:txBody>
      </p:sp>
      <p:sp>
        <p:nvSpPr>
          <p:cNvPr id="17" name="CasellaDiTesto 16"/>
          <p:cNvSpPr txBox="1"/>
          <p:nvPr/>
        </p:nvSpPr>
        <p:spPr>
          <a:xfrm>
            <a:off x="1564937" y="4649170"/>
            <a:ext cx="1595309" cy="369332"/>
          </a:xfrm>
          <a:prstGeom prst="rect">
            <a:avLst/>
          </a:prstGeom>
          <a:noFill/>
        </p:spPr>
        <p:txBody>
          <a:bodyPr wrap="none" rtlCol="0">
            <a:spAutoFit/>
          </a:bodyPr>
          <a:lstStyle/>
          <a:p>
            <a:r>
              <a:rPr lang="it-IT" b="1" dirty="0" smtClean="0"/>
              <a:t>GIORNALISMO</a:t>
            </a:r>
            <a:endParaRPr lang="it-IT" b="1" dirty="0"/>
          </a:p>
        </p:txBody>
      </p:sp>
      <p:sp>
        <p:nvSpPr>
          <p:cNvPr id="18" name="Freccia a destra 17"/>
          <p:cNvSpPr/>
          <p:nvPr/>
        </p:nvSpPr>
        <p:spPr>
          <a:xfrm>
            <a:off x="3724860" y="4718620"/>
            <a:ext cx="876429" cy="22234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4843035" y="4609012"/>
            <a:ext cx="2195601" cy="369332"/>
          </a:xfrm>
          <a:prstGeom prst="rect">
            <a:avLst/>
          </a:prstGeom>
          <a:noFill/>
        </p:spPr>
        <p:txBody>
          <a:bodyPr wrap="none" rtlCol="0">
            <a:spAutoFit/>
          </a:bodyPr>
          <a:lstStyle/>
          <a:p>
            <a:r>
              <a:rPr lang="it-IT" dirty="0" smtClean="0">
                <a:latin typeface="+mj-lt"/>
              </a:rPr>
              <a:t>Utilizzo dell’intervista</a:t>
            </a:r>
            <a:endParaRPr lang="it-IT" dirty="0">
              <a:latin typeface="+mj-lt"/>
            </a:endParaRPr>
          </a:p>
        </p:txBody>
      </p:sp>
      <p:sp>
        <p:nvSpPr>
          <p:cNvPr id="20" name="Freccia in giù 19"/>
          <p:cNvSpPr/>
          <p:nvPr/>
        </p:nvSpPr>
        <p:spPr>
          <a:xfrm>
            <a:off x="5852850" y="5076213"/>
            <a:ext cx="263546" cy="62753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5405070" y="5801622"/>
            <a:ext cx="2340449" cy="369332"/>
          </a:xfrm>
          <a:prstGeom prst="rect">
            <a:avLst/>
          </a:prstGeom>
          <a:noFill/>
        </p:spPr>
        <p:txBody>
          <a:bodyPr wrap="none" rtlCol="0">
            <a:spAutoFit/>
          </a:bodyPr>
          <a:lstStyle/>
          <a:p>
            <a:r>
              <a:rPr lang="it-IT" dirty="0" smtClean="0">
                <a:latin typeface="+mj-lt"/>
              </a:rPr>
              <a:t>Importanza del dialogo</a:t>
            </a:r>
            <a:endParaRPr lang="it-IT" dirty="0">
              <a:latin typeface="+mj-lt"/>
            </a:endParaRPr>
          </a:p>
        </p:txBody>
      </p:sp>
      <p:sp>
        <p:nvSpPr>
          <p:cNvPr id="22" name="Freccia a destra 21"/>
          <p:cNvSpPr/>
          <p:nvPr/>
        </p:nvSpPr>
        <p:spPr>
          <a:xfrm rot="10800000">
            <a:off x="4380256" y="5885991"/>
            <a:ext cx="901433" cy="26992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2301901" y="5801622"/>
            <a:ext cx="2424724" cy="646331"/>
          </a:xfrm>
          <a:prstGeom prst="rect">
            <a:avLst/>
          </a:prstGeom>
          <a:noFill/>
        </p:spPr>
        <p:txBody>
          <a:bodyPr wrap="square" rtlCol="0">
            <a:spAutoFit/>
          </a:bodyPr>
          <a:lstStyle/>
          <a:p>
            <a:r>
              <a:rPr lang="it-IT" dirty="0" smtClean="0">
                <a:latin typeface="+mj-lt"/>
              </a:rPr>
              <a:t>Utilizzo della parola come mezzo</a:t>
            </a:r>
            <a:endParaRPr lang="it-IT" dirty="0">
              <a:latin typeface="+mj-lt"/>
            </a:endParaRPr>
          </a:p>
        </p:txBody>
      </p:sp>
      <p:sp>
        <p:nvSpPr>
          <p:cNvPr id="24" name="Freccia a destra 23"/>
          <p:cNvSpPr/>
          <p:nvPr/>
        </p:nvSpPr>
        <p:spPr>
          <a:xfrm rot="7500020" flipV="1">
            <a:off x="1062760" y="5665236"/>
            <a:ext cx="570642" cy="2727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504971" y="6067278"/>
            <a:ext cx="1657821" cy="646331"/>
          </a:xfrm>
          <a:prstGeom prst="rect">
            <a:avLst/>
          </a:prstGeom>
          <a:noFill/>
        </p:spPr>
        <p:txBody>
          <a:bodyPr wrap="square" rtlCol="0">
            <a:spAutoFit/>
          </a:bodyPr>
          <a:lstStyle/>
          <a:p>
            <a:r>
              <a:rPr lang="it-IT" dirty="0" smtClean="0"/>
              <a:t>Il ruolo della risposta</a:t>
            </a:r>
            <a:endParaRPr lang="it-IT" dirty="0"/>
          </a:p>
        </p:txBody>
      </p:sp>
    </p:spTree>
    <p:extLst>
      <p:ext uri="{BB962C8B-B14F-4D97-AF65-F5344CB8AC3E}">
        <p14:creationId xmlns:p14="http://schemas.microsoft.com/office/powerpoint/2010/main" val="981804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6026" y="350034"/>
            <a:ext cx="6013592" cy="6091710"/>
          </a:xfrm>
        </p:spPr>
        <p:txBody>
          <a:bodyPr>
            <a:noAutofit/>
          </a:bodyPr>
          <a:lstStyle/>
          <a:p>
            <a:pPr algn="just"/>
            <a:r>
              <a:rPr lang="it-IT" sz="1700" dirty="0" smtClean="0">
                <a:latin typeface="Century Schoolbook" panose="02040604050505020304" pitchFamily="18" charset="0"/>
              </a:rPr>
              <a:t>Un oggetto ha a che vedere con conoscenze e significati, spiegazioni che ci possono far comprendere cambiamenti storici e nascita di fenomeni; gli </a:t>
            </a:r>
            <a:r>
              <a:rPr lang="it-IT" sz="1700" b="1" dirty="0" smtClean="0">
                <a:latin typeface="Century Schoolbook" panose="02040604050505020304" pitchFamily="18" charset="0"/>
              </a:rPr>
              <a:t>oggetti della moda </a:t>
            </a:r>
            <a:r>
              <a:rPr lang="it-IT" sz="1700" dirty="0" smtClean="0">
                <a:latin typeface="Century Schoolbook" panose="02040604050505020304" pitchFamily="18" charset="0"/>
              </a:rPr>
              <a:t>sono da sempre al centro di interessi politici, sociali, e governativi. Nell’ambito della giornata del Patrimonio è stato introdotto il tema sulle implicazioni che un oggetto di moda del passato può avere nella contemporaneità. Un semplice oggetto, che può essere considerato bene culturale, come il forsetto, antico giubbetto maschile imbottito con ovatta, indossato all’ origine sotto l’armatura come protezione, e diventato poi di moda nella società del 500. Non ha solamente reso possibile la moda maschile, ma rappresenta, la rottura con la moda del mondo antico. </a:t>
            </a:r>
            <a:r>
              <a:rPr lang="it-IT" sz="1700" b="1" dirty="0" smtClean="0">
                <a:latin typeface="Century Schoolbook" panose="02040604050505020304" pitchFamily="18" charset="0"/>
              </a:rPr>
              <a:t>Conoscere </a:t>
            </a:r>
            <a:r>
              <a:rPr lang="it-IT" sz="1700" dirty="0" smtClean="0">
                <a:latin typeface="Century Schoolbook" panose="02040604050505020304" pitchFamily="18" charset="0"/>
              </a:rPr>
              <a:t>un oggetto non è un azione banale, conoscere la storia di un oggetto è importante non solo per la sfera generale ma anche e soprattutto personale, per la formazione di uno spirito critico. Oggi l’azione del raccontare si svolge mirando ad una visione empatica, per giungere non solo alla massa, quanto, in maniera diretta all’ individuo; il termine deriva dal greco ‘’</a:t>
            </a:r>
            <a:r>
              <a:rPr lang="it-IT" sz="1700" b="1" dirty="0" smtClean="0">
                <a:latin typeface="Century Schoolbook" panose="02040604050505020304" pitchFamily="18" charset="0"/>
              </a:rPr>
              <a:t>empathos’’</a:t>
            </a:r>
            <a:r>
              <a:rPr lang="it-IT" sz="1700" dirty="0" smtClean="0">
                <a:latin typeface="Century Schoolbook" panose="02040604050505020304" pitchFamily="18" charset="0"/>
              </a:rPr>
              <a:t> che significa appunto ‘’sentire dentro’’, e fa riferimento alla capacità di vedere il mondo attraverso gli occhi di un’altra persona. Una strategia adoperata è quella dello ‘’</a:t>
            </a:r>
            <a:r>
              <a:rPr lang="it-IT" sz="1700" b="1" dirty="0" smtClean="0">
                <a:latin typeface="Century Schoolbook" panose="02040604050505020304" pitchFamily="18" charset="0"/>
              </a:rPr>
              <a:t>storytelling’’</a:t>
            </a:r>
            <a:r>
              <a:rPr lang="it-IT" sz="1700" dirty="0" smtClean="0">
                <a:latin typeface="Century Schoolbook" panose="02040604050505020304" pitchFamily="18" charset="0"/>
              </a:rPr>
              <a:t> : creazione di contenuti che attirino il soggetto; utilizzare storie per catturare e aumentare l’attenzione.</a:t>
            </a:r>
          </a:p>
          <a:p>
            <a:pPr algn="just"/>
            <a:endParaRPr lang="it-IT" sz="1700" dirty="0">
              <a:latin typeface="Century Schoolbook" panose="02040604050505020304" pitchFamily="18" charset="0"/>
            </a:endParaRPr>
          </a:p>
          <a:p>
            <a:pPr marL="342900" indent="-342900" algn="just">
              <a:buFontTx/>
              <a:buChar char="-"/>
            </a:pPr>
            <a:endParaRPr lang="it-IT" sz="1700" dirty="0">
              <a:latin typeface="Century Schoolbook" panose="02040604050505020304" pitchFamily="18" charset="0"/>
            </a:endParaRPr>
          </a:p>
          <a:p>
            <a:pPr algn="just"/>
            <a:endParaRPr lang="it-IT" sz="1700" dirty="0">
              <a:latin typeface="Century Schoolbook" panose="020406040505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645" y="131670"/>
            <a:ext cx="5354680" cy="3143794"/>
          </a:xfrm>
          <a:prstGeom prst="rect">
            <a:avLst/>
          </a:prstGeom>
          <a:ln>
            <a:noFill/>
          </a:ln>
          <a:effectLst>
            <a:softEdge rad="112500"/>
          </a:effectLst>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646" y="3657601"/>
            <a:ext cx="5354680" cy="2947916"/>
          </a:xfrm>
          <a:prstGeom prst="rect">
            <a:avLst/>
          </a:prstGeom>
          <a:ln>
            <a:noFill/>
          </a:ln>
          <a:effectLst>
            <a:softEdge rad="112500"/>
          </a:effectLst>
        </p:spPr>
      </p:pic>
    </p:spTree>
    <p:extLst>
      <p:ext uri="{BB962C8B-B14F-4D97-AF65-F5344CB8AC3E}">
        <p14:creationId xmlns:p14="http://schemas.microsoft.com/office/powerpoint/2010/main" val="8487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09684" y="504967"/>
            <a:ext cx="10836322" cy="5863586"/>
          </a:xfrm>
        </p:spPr>
        <p:txBody>
          <a:bodyPr>
            <a:normAutofit fontScale="70000" lnSpcReduction="20000"/>
          </a:bodyPr>
          <a:lstStyle/>
          <a:p>
            <a:pPr marL="0" indent="0" algn="just">
              <a:buNone/>
            </a:pPr>
            <a:r>
              <a:rPr lang="it-IT" dirty="0" smtClean="0">
                <a:latin typeface="Century Schoolbook" panose="02040604050505020304" pitchFamily="18" charset="0"/>
              </a:rPr>
              <a:t>Un genere che ha preso piede agli inizi del 19’ secolo ed è stato poi </a:t>
            </a:r>
            <a:r>
              <a:rPr lang="it-IT" dirty="0">
                <a:latin typeface="Century Schoolbook" panose="02040604050505020304" pitchFamily="18" charset="0"/>
              </a:rPr>
              <a:t>veicolato anche grazie allo sviluppo dei  mezzi di comunicazione</a:t>
            </a:r>
            <a:r>
              <a:rPr lang="it-IT" dirty="0" smtClean="0">
                <a:latin typeface="Century Schoolbook" panose="02040604050505020304" pitchFamily="18" charset="0"/>
              </a:rPr>
              <a:t>, è il </a:t>
            </a:r>
            <a:r>
              <a:rPr lang="it-IT" b="1" dirty="0" smtClean="0">
                <a:latin typeface="Century Schoolbook" panose="02040604050505020304" pitchFamily="18" charset="0"/>
              </a:rPr>
              <a:t>giornalismo</a:t>
            </a:r>
            <a:r>
              <a:rPr lang="it-IT" b="1" dirty="0">
                <a:latin typeface="Century Schoolbook" panose="02040604050505020304" pitchFamily="18" charset="0"/>
              </a:rPr>
              <a:t>. </a:t>
            </a:r>
            <a:r>
              <a:rPr lang="it-IT" b="1" dirty="0" smtClean="0">
                <a:latin typeface="Century Schoolbook" panose="02040604050505020304" pitchFamily="18" charset="0"/>
              </a:rPr>
              <a:t>Tra questi, il </a:t>
            </a:r>
            <a:r>
              <a:rPr lang="it-IT" b="1" dirty="0">
                <a:latin typeface="Century Schoolbook" panose="02040604050505020304" pitchFamily="18" charset="0"/>
              </a:rPr>
              <a:t>giornalismo </a:t>
            </a:r>
            <a:r>
              <a:rPr lang="it-IT" dirty="0">
                <a:latin typeface="Century Schoolbook" panose="02040604050505020304" pitchFamily="18" charset="0"/>
              </a:rPr>
              <a:t>di moda si sviluppa in Francia a partire dalla seconda metà del 18’ secolo, prima tra elitè nobili, in seguito, tra i ceti </a:t>
            </a:r>
            <a:r>
              <a:rPr lang="it-IT" dirty="0" smtClean="0">
                <a:latin typeface="Century Schoolbook" panose="02040604050505020304" pitchFamily="18" charset="0"/>
              </a:rPr>
              <a:t>medi, </a:t>
            </a:r>
            <a:r>
              <a:rPr lang="it-IT" dirty="0" smtClean="0">
                <a:latin typeface="Century Schoolbook" panose="02040604050505020304" pitchFamily="18" charset="0"/>
              </a:rPr>
              <a:t>arrivando ad un pubblico sempre </a:t>
            </a:r>
            <a:r>
              <a:rPr lang="it-IT" dirty="0" smtClean="0">
                <a:latin typeface="Century Schoolbook" panose="02040604050505020304" pitchFamily="18" charset="0"/>
              </a:rPr>
              <a:t>più vasto.</a:t>
            </a:r>
          </a:p>
          <a:p>
            <a:pPr marL="0" indent="0" algn="just">
              <a:buNone/>
            </a:pPr>
            <a:endParaRPr lang="it-IT" dirty="0">
              <a:latin typeface="Century Schoolbook" panose="02040604050505020304" pitchFamily="18" charset="0"/>
            </a:endParaRPr>
          </a:p>
          <a:p>
            <a:pPr marL="0" indent="0" algn="just">
              <a:buNone/>
            </a:pPr>
            <a:r>
              <a:rPr lang="it-IT" dirty="0" smtClean="0">
                <a:latin typeface="Century Schoolbook" panose="02040604050505020304" pitchFamily="18" charset="0"/>
              </a:rPr>
              <a:t>L’interesse </a:t>
            </a:r>
            <a:r>
              <a:rPr lang="it-IT" dirty="0">
                <a:latin typeface="Century Schoolbook" panose="02040604050505020304" pitchFamily="18" charset="0"/>
              </a:rPr>
              <a:t>per la moda si afferma nelle società borghesi agli inizi del 19’ secolo, soprattutto in Francia ed Inghilterra dove viene ad instaurarsi il valore dell’ individualità. La moda è infatti rappresentazione di libertà </a:t>
            </a:r>
            <a:r>
              <a:rPr lang="it-IT" dirty="0" smtClean="0">
                <a:latin typeface="Century Schoolbook" panose="02040604050505020304" pitchFamily="18" charset="0"/>
              </a:rPr>
              <a:t>individuale. Il </a:t>
            </a:r>
            <a:r>
              <a:rPr lang="it-IT" dirty="0">
                <a:latin typeface="Century Schoolbook" panose="02040604050505020304" pitchFamily="18" charset="0"/>
              </a:rPr>
              <a:t>giornale di moda non è destinato a fruitori colti, ma a donne e in minoranza a uomini che desiderano tenersi aggiornati riguardo </a:t>
            </a:r>
            <a:r>
              <a:rPr lang="it-IT" dirty="0" smtClean="0">
                <a:latin typeface="Century Schoolbook" panose="02040604050505020304" pitchFamily="18" charset="0"/>
              </a:rPr>
              <a:t>ai </a:t>
            </a:r>
            <a:r>
              <a:rPr lang="it-IT" dirty="0">
                <a:latin typeface="Century Schoolbook" panose="02040604050505020304" pitchFamily="18" charset="0"/>
              </a:rPr>
              <a:t>cambiamenti della società; una società più aperta ad opinioni e </a:t>
            </a:r>
            <a:r>
              <a:rPr lang="it-IT" dirty="0" smtClean="0">
                <a:latin typeface="Century Schoolbook" panose="02040604050505020304" pitchFamily="18" charset="0"/>
              </a:rPr>
              <a:t>pensieri. Genere </a:t>
            </a:r>
            <a:r>
              <a:rPr lang="it-IT" dirty="0">
                <a:latin typeface="Century Schoolbook" panose="02040604050505020304" pitchFamily="18" charset="0"/>
              </a:rPr>
              <a:t>frequente nel giornalismo, è l’intervista: la riproduzione scritta di un dialogo (scritto o orale), in cui il giornalista pone delle domande al soggetto intervistato al fine di ricevere </a:t>
            </a:r>
            <a:r>
              <a:rPr lang="it-IT" dirty="0" smtClean="0">
                <a:latin typeface="Century Schoolbook" panose="02040604050505020304" pitchFamily="18" charset="0"/>
              </a:rPr>
              <a:t>informazioni. Costituisce </a:t>
            </a:r>
            <a:r>
              <a:rPr lang="it-IT" dirty="0">
                <a:latin typeface="Century Schoolbook" panose="02040604050505020304" pitchFamily="18" charset="0"/>
              </a:rPr>
              <a:t>un genere di articolo giornalistico e si distingue per tre caratteristiche</a:t>
            </a:r>
            <a:r>
              <a:rPr lang="it-IT" dirty="0" smtClean="0">
                <a:latin typeface="Century Schoolbook" panose="02040604050505020304" pitchFamily="18" charset="0"/>
              </a:rPr>
              <a:t>:</a:t>
            </a:r>
          </a:p>
          <a:p>
            <a:pPr marL="0" indent="0" algn="just">
              <a:buNone/>
            </a:pPr>
            <a:endParaRPr lang="it-IT" dirty="0">
              <a:latin typeface="Century Schoolbook" panose="02040604050505020304" pitchFamily="18" charset="0"/>
            </a:endParaRPr>
          </a:p>
          <a:p>
            <a:pPr algn="just">
              <a:buFont typeface="Wingdings" panose="05000000000000000000" pitchFamily="2" charset="2"/>
              <a:buChar char="Ø"/>
            </a:pPr>
            <a:r>
              <a:rPr lang="it-IT" sz="3100" b="1" dirty="0">
                <a:latin typeface="Century Schoolbook" panose="02040604050505020304" pitchFamily="18" charset="0"/>
              </a:rPr>
              <a:t>Un interesse per la persona intervistata</a:t>
            </a:r>
          </a:p>
          <a:p>
            <a:pPr algn="just">
              <a:buFont typeface="Wingdings" panose="05000000000000000000" pitchFamily="2" charset="2"/>
              <a:buChar char="Ø"/>
            </a:pPr>
            <a:r>
              <a:rPr lang="it-IT" sz="3100" b="1" dirty="0">
                <a:latin typeface="Century Schoolbook" panose="02040604050505020304" pitchFamily="18" charset="0"/>
              </a:rPr>
              <a:t>Un impiego di tecniche nel </a:t>
            </a:r>
            <a:r>
              <a:rPr lang="it-IT" sz="3100" b="1" dirty="0" smtClean="0">
                <a:latin typeface="Century Schoolbook" panose="02040604050505020304" pitchFamily="18" charset="0"/>
              </a:rPr>
              <a:t>formulare</a:t>
            </a:r>
          </a:p>
          <a:p>
            <a:pPr marL="0" indent="0" algn="just">
              <a:buNone/>
            </a:pPr>
            <a:r>
              <a:rPr lang="it-IT" sz="3100" b="1" dirty="0" smtClean="0">
                <a:latin typeface="Century Schoolbook" panose="02040604050505020304" pitchFamily="18" charset="0"/>
              </a:rPr>
              <a:t>    </a:t>
            </a:r>
            <a:r>
              <a:rPr lang="it-IT" sz="3100" b="1" dirty="0">
                <a:latin typeface="Century Schoolbook" panose="02040604050505020304" pitchFamily="18" charset="0"/>
              </a:rPr>
              <a:t>domande e </a:t>
            </a:r>
            <a:r>
              <a:rPr lang="it-IT" sz="3100" b="1" dirty="0" smtClean="0">
                <a:latin typeface="Century Schoolbook" panose="02040604050505020304" pitchFamily="18" charset="0"/>
              </a:rPr>
              <a:t>risposte;</a:t>
            </a:r>
            <a:endParaRPr lang="it-IT" sz="3100" b="1" dirty="0">
              <a:latin typeface="Century Schoolbook" panose="02040604050505020304" pitchFamily="18" charset="0"/>
            </a:endParaRPr>
          </a:p>
          <a:p>
            <a:pPr algn="just">
              <a:buFont typeface="Wingdings" panose="05000000000000000000" pitchFamily="2" charset="2"/>
              <a:buChar char="Ø"/>
            </a:pPr>
            <a:r>
              <a:rPr lang="it-IT" sz="3100" b="1" dirty="0">
                <a:latin typeface="Century Schoolbook" panose="02040604050505020304" pitchFamily="18" charset="0"/>
              </a:rPr>
              <a:t>La volontà espressa di diffondere il </a:t>
            </a:r>
            <a:r>
              <a:rPr lang="it-IT" sz="3100" b="1" dirty="0" smtClean="0">
                <a:latin typeface="Century Schoolbook" panose="02040604050505020304" pitchFamily="18" charset="0"/>
              </a:rPr>
              <a:t>contenuto</a:t>
            </a:r>
          </a:p>
          <a:p>
            <a:pPr marL="0" indent="0" algn="just">
              <a:buNone/>
            </a:pPr>
            <a:r>
              <a:rPr lang="it-IT" sz="3100" b="1" dirty="0" smtClean="0">
                <a:latin typeface="Century Schoolbook" panose="02040604050505020304" pitchFamily="18" charset="0"/>
              </a:rPr>
              <a:t>    attraverso </a:t>
            </a:r>
            <a:r>
              <a:rPr lang="it-IT" sz="3100" b="1" dirty="0">
                <a:latin typeface="Century Schoolbook" panose="02040604050505020304" pitchFamily="18" charset="0"/>
              </a:rPr>
              <a:t>un mezzo di comunicazione.</a:t>
            </a:r>
          </a:p>
          <a:p>
            <a:pPr marL="0" indent="0">
              <a:buNone/>
            </a:pPr>
            <a:endParaRPr lang="it-IT" b="1" dirty="0">
              <a:latin typeface="Century Schoolbook" panose="020406040505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519" y="3971433"/>
            <a:ext cx="3909619" cy="2685733"/>
          </a:xfrm>
          <a:prstGeom prst="rect">
            <a:avLst/>
          </a:prstGeom>
        </p:spPr>
      </p:pic>
    </p:spTree>
    <p:extLst>
      <p:ext uri="{BB962C8B-B14F-4D97-AF65-F5344CB8AC3E}">
        <p14:creationId xmlns:p14="http://schemas.microsoft.com/office/powerpoint/2010/main" val="179249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0071" y="904490"/>
            <a:ext cx="6857015" cy="5662317"/>
          </a:xfrm>
        </p:spPr>
        <p:txBody>
          <a:bodyPr>
            <a:noAutofit/>
          </a:bodyPr>
          <a:lstStyle/>
          <a:p>
            <a:pPr marL="0" indent="0" algn="just">
              <a:buNone/>
            </a:pPr>
            <a:r>
              <a:rPr lang="it-IT" sz="2000" dirty="0" smtClean="0">
                <a:latin typeface="Century Schoolbook" panose="02040604050505020304" pitchFamily="18" charset="0"/>
              </a:rPr>
              <a:t> Nulla sarebbe possibile senza il </a:t>
            </a:r>
            <a:r>
              <a:rPr lang="it-IT" sz="2000" b="1" dirty="0" smtClean="0">
                <a:latin typeface="Century Schoolbook" panose="02040604050505020304" pitchFamily="18" charset="0"/>
              </a:rPr>
              <a:t>dialogo</a:t>
            </a:r>
            <a:r>
              <a:rPr lang="it-IT" sz="2000" dirty="0">
                <a:latin typeface="Century Schoolbook" panose="02040604050505020304" pitchFamily="18" charset="0"/>
              </a:rPr>
              <a:t>:</a:t>
            </a:r>
            <a:r>
              <a:rPr lang="it-IT" sz="2000" dirty="0" smtClean="0">
                <a:latin typeface="Century Schoolbook" panose="02040604050505020304" pitchFamily="18" charset="0"/>
              </a:rPr>
              <a:t> </a:t>
            </a:r>
            <a:r>
              <a:rPr lang="it-IT" sz="2000" dirty="0">
                <a:latin typeface="Century Schoolbook" panose="02040604050505020304" pitchFamily="18" charset="0"/>
              </a:rPr>
              <a:t>la forma più naturale di discorso nella vita quotidiana per raccontare e parlare di sé, confrontarsi su diversi punti di vista. </a:t>
            </a:r>
            <a:r>
              <a:rPr lang="it-IT" sz="2000" dirty="0" smtClean="0">
                <a:latin typeface="Century Schoolbook" panose="02040604050505020304" pitchFamily="18" charset="0"/>
              </a:rPr>
              <a:t>Come </a:t>
            </a:r>
            <a:r>
              <a:rPr lang="it-IT" sz="2000" dirty="0">
                <a:latin typeface="Century Schoolbook" panose="02040604050505020304" pitchFamily="18" charset="0"/>
              </a:rPr>
              <a:t>dice un proverbio:</a:t>
            </a:r>
            <a:r>
              <a:rPr lang="it-IT" sz="2000" b="1" dirty="0">
                <a:latin typeface="Century Schoolbook" panose="02040604050505020304" pitchFamily="18" charset="0"/>
              </a:rPr>
              <a:t>’’ parlando si conosce la gente</a:t>
            </a:r>
            <a:r>
              <a:rPr lang="it-IT" sz="2000" b="1" dirty="0" smtClean="0">
                <a:latin typeface="Century Schoolbook" panose="02040604050505020304" pitchFamily="18" charset="0"/>
              </a:rPr>
              <a:t>’</a:t>
            </a:r>
            <a:r>
              <a:rPr lang="it-IT" sz="2000" dirty="0" smtClean="0">
                <a:latin typeface="Century Schoolbook" panose="02040604050505020304" pitchFamily="18" charset="0"/>
              </a:rPr>
              <a:t>’. La </a:t>
            </a:r>
            <a:r>
              <a:rPr lang="it-IT" sz="2000" b="1" dirty="0">
                <a:latin typeface="Century Schoolbook" panose="02040604050505020304" pitchFamily="18" charset="0"/>
              </a:rPr>
              <a:t>parola</a:t>
            </a:r>
            <a:r>
              <a:rPr lang="it-IT" sz="2000" dirty="0">
                <a:latin typeface="Century Schoolbook" panose="02040604050505020304" pitchFamily="18" charset="0"/>
              </a:rPr>
              <a:t>, strumento utilizzato nel dialogo, deve essere decodificata e compresa, ciò che esce dalla nostra bocca ha un valore, anche la parola più piccola ed insignificante può dire </a:t>
            </a:r>
            <a:r>
              <a:rPr lang="it-IT" sz="2000" dirty="0" smtClean="0">
                <a:latin typeface="Century Schoolbook" panose="02040604050505020304" pitchFamily="18" charset="0"/>
              </a:rPr>
              <a:t>molto. Parlando</a:t>
            </a:r>
            <a:r>
              <a:rPr lang="it-IT" sz="2000" dirty="0">
                <a:latin typeface="Century Schoolbook" panose="02040604050505020304" pitchFamily="18" charset="0"/>
              </a:rPr>
              <a:t>, non facciamo altro che mandare messaggi e ricevere risposte che vanno interpretate per contenuto e contesto. Quando si intervista non è importante solo la </a:t>
            </a:r>
            <a:r>
              <a:rPr lang="it-IT" sz="2000" b="1" dirty="0">
                <a:latin typeface="Century Schoolbook" panose="02040604050505020304" pitchFamily="18" charset="0"/>
              </a:rPr>
              <a:t>risposta</a:t>
            </a:r>
            <a:r>
              <a:rPr lang="it-IT" sz="2000" dirty="0">
                <a:latin typeface="Century Schoolbook" panose="02040604050505020304" pitchFamily="18" charset="0"/>
              </a:rPr>
              <a:t> dell’ intervistato, ma, anche quella dell’ intervistatore che può rispondere  a propri dubbi e domande. </a:t>
            </a:r>
            <a:r>
              <a:rPr lang="it-IT" sz="2000" dirty="0" smtClean="0">
                <a:latin typeface="Century Schoolbook" panose="02040604050505020304" pitchFamily="18" charset="0"/>
              </a:rPr>
              <a:t>Per </a:t>
            </a:r>
            <a:r>
              <a:rPr lang="it-IT" sz="2000" dirty="0">
                <a:latin typeface="Century Schoolbook" panose="02040604050505020304" pitchFamily="18" charset="0"/>
              </a:rPr>
              <a:t>questo chi intervista, deve avere anche capacità psicologiche per essere in grado di porsi nei panni dell’ altro, capire punti di vista, stati d’animo, e pensieri: un rapporto di </a:t>
            </a:r>
            <a:r>
              <a:rPr lang="it-IT" sz="2000" dirty="0" smtClean="0">
                <a:latin typeface="Century Schoolbook" panose="02040604050505020304" pitchFamily="18" charset="0"/>
              </a:rPr>
              <a:t>reciprocità. Parola </a:t>
            </a:r>
            <a:r>
              <a:rPr lang="it-IT" sz="2000" dirty="0">
                <a:latin typeface="Century Schoolbook" panose="02040604050505020304" pitchFamily="18" charset="0"/>
              </a:rPr>
              <a:t>significa infatti</a:t>
            </a:r>
            <a:r>
              <a:rPr lang="it-IT" sz="2000" dirty="0" smtClean="0">
                <a:latin typeface="Century Schoolbook" panose="02040604050505020304" pitchFamily="18" charset="0"/>
              </a:rPr>
              <a:t>: </a:t>
            </a:r>
            <a:r>
              <a:rPr lang="it-IT" sz="2000" b="1" dirty="0" smtClean="0">
                <a:latin typeface="Century Schoolbook" panose="02040604050505020304" pitchFamily="18" charset="0"/>
              </a:rPr>
              <a:t>’’ </a:t>
            </a:r>
            <a:r>
              <a:rPr lang="it-IT" sz="2000" b="1" dirty="0">
                <a:latin typeface="Century Schoolbook" panose="02040604050505020304" pitchFamily="18" charset="0"/>
              </a:rPr>
              <a:t>mettere in comune</a:t>
            </a:r>
            <a:r>
              <a:rPr lang="it-IT" sz="2000" b="1" dirty="0" smtClean="0">
                <a:latin typeface="Century Schoolbook" panose="02040604050505020304" pitchFamily="18" charset="0"/>
              </a:rPr>
              <a:t>’’.</a:t>
            </a:r>
            <a:endParaRPr lang="it-IT" sz="2000" b="1" dirty="0">
              <a:latin typeface="Century Schoolbook" panose="020406040505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557" y="1807478"/>
            <a:ext cx="4510120" cy="3173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543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627797" y="6150114"/>
            <a:ext cx="10972800" cy="707886"/>
          </a:xfrm>
          <a:prstGeom prst="rect">
            <a:avLst/>
          </a:prstGeom>
          <a:noFill/>
        </p:spPr>
        <p:txBody>
          <a:bodyPr wrap="square" rtlCol="0">
            <a:spAutoFit/>
          </a:bodyPr>
          <a:lstStyle/>
          <a:p>
            <a:r>
              <a:rPr lang="it-IT" sz="4000" b="1" dirty="0" smtClean="0">
                <a:solidFill>
                  <a:schemeClr val="bg1"/>
                </a:solidFill>
                <a:latin typeface="Century Schoolbook" panose="02040604050505020304" pitchFamily="18" charset="0"/>
                <a:ea typeface="MS Gothic" pitchFamily="49" charset="-128"/>
              </a:rPr>
              <a:t>I </a:t>
            </a:r>
            <a:r>
              <a:rPr lang="it-IT" sz="3600" b="1" dirty="0" smtClean="0">
                <a:solidFill>
                  <a:schemeClr val="bg1"/>
                </a:solidFill>
                <a:latin typeface="Century Schoolbook" panose="02040604050505020304" pitchFamily="18" charset="0"/>
                <a:ea typeface="MS Gothic" pitchFamily="49" charset="-128"/>
              </a:rPr>
              <a:t>GENERI DELLA FOTOGRAFIA DI MODA </a:t>
            </a:r>
            <a:endParaRPr lang="it-IT" sz="3600" b="1" dirty="0">
              <a:solidFill>
                <a:schemeClr val="bg1"/>
              </a:solidFill>
              <a:latin typeface="Century Schoolbook" panose="02040604050505020304" pitchFamily="18" charset="0"/>
              <a:ea typeface="MS Gothic" pitchFamily="49" charset="-128"/>
            </a:endParaRPr>
          </a:p>
        </p:txBody>
      </p:sp>
    </p:spTree>
    <p:extLst>
      <p:ext uri="{BB962C8B-B14F-4D97-AF65-F5344CB8AC3E}">
        <p14:creationId xmlns:p14="http://schemas.microsoft.com/office/powerpoint/2010/main" val="1921892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64190" y="548680"/>
            <a:ext cx="4781266" cy="6309320"/>
          </a:xfrm>
        </p:spPr>
        <p:txBody>
          <a:bodyPr>
            <a:noAutofit/>
          </a:bodyPr>
          <a:lstStyle/>
          <a:p>
            <a:pPr>
              <a:buNone/>
            </a:pPr>
            <a:r>
              <a:rPr lang="it-IT" sz="2000" b="1" dirty="0" smtClean="0">
                <a:latin typeface="Century Schoolbook" panose="02040604050505020304" pitchFamily="18" charset="0"/>
              </a:rPr>
              <a:t>   Il </a:t>
            </a:r>
            <a:r>
              <a:rPr lang="it-IT" sz="2000" b="1" dirty="0">
                <a:latin typeface="Century Schoolbook" panose="02040604050505020304" pitchFamily="18" charset="0"/>
              </a:rPr>
              <a:t>fotogiornalismo di moda</a:t>
            </a:r>
            <a:r>
              <a:rPr lang="it-IT" sz="2000" dirty="0">
                <a:latin typeface="Century Schoolbook" panose="02040604050505020304" pitchFamily="18" charset="0"/>
              </a:rPr>
              <a:t> è </a:t>
            </a:r>
            <a:r>
              <a:rPr lang="it-IT" sz="2000" dirty="0" smtClean="0">
                <a:latin typeface="Century Schoolbook" panose="02040604050505020304" pitchFamily="18" charset="0"/>
              </a:rPr>
              <a:t>un genere </a:t>
            </a:r>
            <a:r>
              <a:rPr lang="it-IT" sz="2000" dirty="0">
                <a:latin typeface="Century Schoolbook" panose="02040604050505020304" pitchFamily="18" charset="0"/>
              </a:rPr>
              <a:t>di discorso che si serve di </a:t>
            </a:r>
            <a:r>
              <a:rPr lang="it-IT" sz="2000" b="1" dirty="0">
                <a:latin typeface="Century Schoolbook" panose="02040604050505020304" pitchFamily="18" charset="0"/>
              </a:rPr>
              <a:t>testi visivi</a:t>
            </a:r>
            <a:r>
              <a:rPr lang="it-IT" sz="2000" dirty="0">
                <a:latin typeface="Century Schoolbook" panose="02040604050505020304" pitchFamily="18" charset="0"/>
              </a:rPr>
              <a:t> (la fotografia) e di </a:t>
            </a:r>
            <a:r>
              <a:rPr lang="it-IT" sz="2000" b="1" dirty="0">
                <a:latin typeface="Century Schoolbook" panose="02040604050505020304" pitchFamily="18" charset="0"/>
              </a:rPr>
              <a:t>testi scritti </a:t>
            </a:r>
            <a:r>
              <a:rPr lang="it-IT" sz="2000" dirty="0">
                <a:latin typeface="Century Schoolbook" panose="02040604050505020304" pitchFamily="18" charset="0"/>
              </a:rPr>
              <a:t>( la didascalia, il titolo del servizio fotografico, i commenti degli utenti). La fotografia più del cinema, registra una memoria: registra un attimo privo di movimento, che nel tempo non si perde, ma che si rende </a:t>
            </a:r>
            <a:r>
              <a:rPr lang="it-IT" sz="2000" b="1" dirty="0">
                <a:latin typeface="Century Schoolbook" panose="02040604050505020304" pitchFamily="18" charset="0"/>
              </a:rPr>
              <a:t>unico</a:t>
            </a:r>
            <a:r>
              <a:rPr lang="it-IT" sz="2000" dirty="0">
                <a:latin typeface="Century Schoolbook" panose="02040604050505020304" pitchFamily="18" charset="0"/>
              </a:rPr>
              <a:t> e </a:t>
            </a:r>
            <a:r>
              <a:rPr lang="it-IT" sz="2000" b="1" dirty="0" smtClean="0">
                <a:latin typeface="Century Schoolbook" panose="02040604050505020304" pitchFamily="18" charset="0"/>
              </a:rPr>
              <a:t>irriproducibile</a:t>
            </a:r>
            <a:r>
              <a:rPr lang="it-IT" sz="2000" dirty="0" smtClean="0">
                <a:latin typeface="Century Schoolbook" panose="02040604050505020304" pitchFamily="18" charset="0"/>
              </a:rPr>
              <a:t>.</a:t>
            </a:r>
          </a:p>
          <a:p>
            <a:pPr>
              <a:buNone/>
            </a:pPr>
            <a:r>
              <a:rPr lang="it-IT" sz="2000" dirty="0" smtClean="0">
                <a:latin typeface="Century Schoolbook" panose="02040604050505020304" pitchFamily="18" charset="0"/>
              </a:rPr>
              <a:t>   Questo </a:t>
            </a:r>
            <a:r>
              <a:rPr lang="it-IT" sz="2000" dirty="0">
                <a:latin typeface="Century Schoolbook" panose="02040604050505020304" pitchFamily="18" charset="0"/>
              </a:rPr>
              <a:t>rapporto unico tra memoria e automatismo che la fotografia contempla è alla base del ruolo importantissimo che da sempre quest’arte riveste in tre pratiche sociali essenziali della </a:t>
            </a:r>
            <a:r>
              <a:rPr lang="it-IT" sz="2000" b="1" dirty="0">
                <a:latin typeface="Century Schoolbook" panose="02040604050505020304" pitchFamily="18" charset="0"/>
              </a:rPr>
              <a:t>società di </a:t>
            </a:r>
            <a:r>
              <a:rPr lang="it-IT" sz="2000" b="1" dirty="0" smtClean="0">
                <a:latin typeface="Century Schoolbook" panose="02040604050505020304" pitchFamily="18" charset="0"/>
              </a:rPr>
              <a:t>massa</a:t>
            </a:r>
            <a:r>
              <a:rPr lang="it-IT" sz="2000" dirty="0" smtClean="0">
                <a:latin typeface="Century Schoolbook" panose="02040604050505020304" pitchFamily="18" charset="0"/>
              </a:rPr>
              <a:t>:</a:t>
            </a:r>
          </a:p>
        </p:txBody>
      </p:sp>
      <p:pic>
        <p:nvPicPr>
          <p:cNvPr id="9" name="Immagine 8" descr="walking-by-peter-lindbergh-for-vogue-italia-october-2016-35.jpg"/>
          <p:cNvPicPr>
            <a:picLocks noChangeAspect="1"/>
          </p:cNvPicPr>
          <p:nvPr/>
        </p:nvPicPr>
        <p:blipFill>
          <a:blip r:embed="rId2" cstate="print"/>
          <a:stretch>
            <a:fillRect/>
          </a:stretch>
        </p:blipFill>
        <p:spPr>
          <a:xfrm>
            <a:off x="6240017" y="260648"/>
            <a:ext cx="4427984" cy="6192688"/>
          </a:xfrm>
          <a:prstGeom prst="rect">
            <a:avLst/>
          </a:prstGeom>
          <a:ln>
            <a:noFill/>
          </a:ln>
          <a:effectLst>
            <a:softEdge rad="112500"/>
          </a:effectLst>
        </p:spPr>
      </p:pic>
      <p:sp>
        <p:nvSpPr>
          <p:cNvPr id="2" name="CasellaDiTesto 1"/>
          <p:cNvSpPr txBox="1"/>
          <p:nvPr/>
        </p:nvSpPr>
        <p:spPr>
          <a:xfrm>
            <a:off x="900752" y="5513695"/>
            <a:ext cx="2114681" cy="1200329"/>
          </a:xfrm>
          <a:prstGeom prst="rect">
            <a:avLst/>
          </a:prstGeom>
          <a:noFill/>
        </p:spPr>
        <p:txBody>
          <a:bodyPr wrap="none" rtlCol="0">
            <a:spAutoFit/>
          </a:bodyPr>
          <a:lstStyle/>
          <a:p>
            <a:pPr>
              <a:buFont typeface="Wingdings" panose="05000000000000000000" pitchFamily="2" charset="2"/>
              <a:buChar char="Ø"/>
            </a:pPr>
            <a:r>
              <a:rPr lang="it-IT" b="1" dirty="0">
                <a:latin typeface="Century Schoolbook" panose="02040604050505020304" pitchFamily="18" charset="0"/>
              </a:rPr>
              <a:t>Il </a:t>
            </a:r>
            <a:r>
              <a:rPr lang="it-IT" b="1" dirty="0" smtClean="0">
                <a:latin typeface="Century Schoolbook" panose="02040604050505020304" pitchFamily="18" charset="0"/>
              </a:rPr>
              <a:t>giornalismo;</a:t>
            </a:r>
            <a:endParaRPr lang="it-IT" b="1" dirty="0">
              <a:latin typeface="Century Schoolbook" panose="02040604050505020304" pitchFamily="18" charset="0"/>
            </a:endParaRPr>
          </a:p>
          <a:p>
            <a:pPr>
              <a:buFont typeface="Wingdings" panose="05000000000000000000" pitchFamily="2" charset="2"/>
              <a:buChar char="Ø"/>
            </a:pPr>
            <a:r>
              <a:rPr lang="it-IT" b="1" dirty="0">
                <a:latin typeface="Century Schoolbook" panose="02040604050505020304" pitchFamily="18" charset="0"/>
              </a:rPr>
              <a:t>La </a:t>
            </a:r>
            <a:r>
              <a:rPr lang="it-IT" b="1" dirty="0" smtClean="0">
                <a:latin typeface="Century Schoolbook" panose="02040604050505020304" pitchFamily="18" charset="0"/>
              </a:rPr>
              <a:t>pubblicità;</a:t>
            </a:r>
            <a:endParaRPr lang="it-IT" b="1" dirty="0">
              <a:latin typeface="Century Schoolbook" panose="02040604050505020304" pitchFamily="18" charset="0"/>
            </a:endParaRPr>
          </a:p>
          <a:p>
            <a:pPr>
              <a:buFont typeface="Wingdings" panose="05000000000000000000" pitchFamily="2" charset="2"/>
              <a:buChar char="Ø"/>
            </a:pPr>
            <a:r>
              <a:rPr lang="it-IT" b="1" dirty="0">
                <a:latin typeface="Century Schoolbook" panose="02040604050505020304" pitchFamily="18" charset="0"/>
              </a:rPr>
              <a:t>La </a:t>
            </a:r>
            <a:r>
              <a:rPr lang="it-IT" b="1" dirty="0" smtClean="0">
                <a:latin typeface="Century Schoolbook" panose="02040604050505020304" pitchFamily="18" charset="0"/>
              </a:rPr>
              <a:t>moda.</a:t>
            </a:r>
            <a:endParaRPr lang="it-IT" b="1" dirty="0">
              <a:latin typeface="Century Schoolbook" panose="02040604050505020304" pitchFamily="18" charset="0"/>
            </a:endParaRPr>
          </a:p>
          <a:p>
            <a:endParaRPr lang="it-IT" dirty="0"/>
          </a:p>
        </p:txBody>
      </p:sp>
    </p:spTree>
    <p:extLst>
      <p:ext uri="{BB962C8B-B14F-4D97-AF65-F5344CB8AC3E}">
        <p14:creationId xmlns:p14="http://schemas.microsoft.com/office/powerpoint/2010/main" val="136148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2000" b="-9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855244" y="2373562"/>
            <a:ext cx="5616624" cy="1200329"/>
          </a:xfrm>
          <a:prstGeom prst="rect">
            <a:avLst/>
          </a:prstGeom>
          <a:noFill/>
        </p:spPr>
        <p:txBody>
          <a:bodyPr wrap="square" rtlCol="0">
            <a:spAutoFit/>
          </a:bodyPr>
          <a:lstStyle/>
          <a:p>
            <a:r>
              <a:rPr lang="it-IT" sz="3600" b="1" dirty="0">
                <a:solidFill>
                  <a:schemeClr val="bg1"/>
                </a:solidFill>
                <a:latin typeface="Century Schoolbook" panose="02040604050505020304" pitchFamily="18" charset="0"/>
                <a:ea typeface="MS Gothic" pitchFamily="49" charset="-128"/>
              </a:rPr>
              <a:t>LA FOTOGRAFIA GIORNALISTICA </a:t>
            </a:r>
          </a:p>
        </p:txBody>
      </p:sp>
    </p:spTree>
    <p:extLst>
      <p:ext uri="{BB962C8B-B14F-4D97-AF65-F5344CB8AC3E}">
        <p14:creationId xmlns:p14="http://schemas.microsoft.com/office/powerpoint/2010/main" val="2801139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2" y="0"/>
            <a:ext cx="8517632" cy="1143000"/>
          </a:xfrm>
        </p:spPr>
        <p:txBody>
          <a:bodyPr>
            <a:normAutofit/>
          </a:bodyPr>
          <a:lstStyle/>
          <a:p>
            <a:pPr algn="ctr"/>
            <a:r>
              <a:rPr lang="it-IT" sz="3200" b="1" dirty="0">
                <a:latin typeface="Century Schoolbook" panose="02040604050505020304" pitchFamily="18" charset="0"/>
              </a:rPr>
              <a:t>LA </a:t>
            </a:r>
            <a:r>
              <a:rPr lang="it-IT" sz="3200" b="1" dirty="0">
                <a:latin typeface="Century Schoolbook" panose="02040604050505020304" pitchFamily="18" charset="0"/>
                <a:ea typeface="MS Gothic" pitchFamily="49" charset="-128"/>
              </a:rPr>
              <a:t>FOTOGRAFIA</a:t>
            </a:r>
            <a:r>
              <a:rPr lang="it-IT" sz="3200" b="1" dirty="0">
                <a:latin typeface="Century Schoolbook" panose="02040604050505020304" pitchFamily="18" charset="0"/>
              </a:rPr>
              <a:t> GIORNALISTICA :</a:t>
            </a:r>
          </a:p>
        </p:txBody>
      </p:sp>
      <p:sp>
        <p:nvSpPr>
          <p:cNvPr id="3" name="Segnaposto contenuto 2"/>
          <p:cNvSpPr>
            <a:spLocks noGrp="1"/>
          </p:cNvSpPr>
          <p:nvPr>
            <p:ph idx="1"/>
          </p:nvPr>
        </p:nvSpPr>
        <p:spPr>
          <a:xfrm>
            <a:off x="1943062" y="1143000"/>
            <a:ext cx="8038532" cy="4609709"/>
          </a:xfrm>
        </p:spPr>
        <p:txBody>
          <a:bodyPr>
            <a:noAutofit/>
          </a:bodyPr>
          <a:lstStyle/>
          <a:p>
            <a:pPr algn="just">
              <a:buNone/>
            </a:pPr>
            <a:r>
              <a:rPr lang="it-IT" sz="1800" dirty="0">
                <a:latin typeface="Century Schoolbook" panose="02040604050505020304" pitchFamily="18" charset="0"/>
              </a:rPr>
              <a:t>   </a:t>
            </a:r>
            <a:r>
              <a:rPr lang="it-IT" sz="1800" dirty="0" smtClean="0">
                <a:latin typeface="Century Schoolbook" panose="02040604050505020304" pitchFamily="18" charset="0"/>
              </a:rPr>
              <a:t> </a:t>
            </a:r>
            <a:r>
              <a:rPr lang="it-IT" sz="2000" dirty="0">
                <a:latin typeface="Century Schoolbook" panose="02040604050505020304" pitchFamily="18" charset="0"/>
              </a:rPr>
              <a:t>La fotografia parla un linguaggio non mediato e di sicura </a:t>
            </a:r>
            <a:r>
              <a:rPr lang="it-IT" sz="2000" dirty="0" smtClean="0">
                <a:latin typeface="Century Schoolbook" panose="02040604050505020304" pitchFamily="18" charset="0"/>
              </a:rPr>
              <a:t>        efficacia. Per </a:t>
            </a:r>
            <a:r>
              <a:rPr lang="it-IT" sz="2000" dirty="0">
                <a:latin typeface="Century Schoolbook" panose="02040604050505020304" pitchFamily="18" charset="0"/>
              </a:rPr>
              <a:t>questo è entrata nel </a:t>
            </a:r>
            <a:r>
              <a:rPr lang="it-IT" sz="2000" b="1" dirty="0">
                <a:latin typeface="Century Schoolbook" panose="02040604050505020304" pitchFamily="18" charset="0"/>
              </a:rPr>
              <a:t>prodotto giornalistico </a:t>
            </a:r>
            <a:r>
              <a:rPr lang="it-IT" sz="2000" dirty="0">
                <a:latin typeface="Century Schoolbook" panose="02040604050505020304" pitchFamily="18" charset="0"/>
              </a:rPr>
              <a:t>imponendosi come elemento di primo piano. La fotografia </a:t>
            </a:r>
            <a:r>
              <a:rPr lang="it-IT" sz="2000" b="1" dirty="0">
                <a:latin typeface="Century Schoolbook" panose="02040604050505020304" pitchFamily="18" charset="0"/>
              </a:rPr>
              <a:t>chiara, documentativa</a:t>
            </a:r>
            <a:r>
              <a:rPr lang="it-IT" sz="2000" dirty="0">
                <a:latin typeface="Century Schoolbook" panose="02040604050505020304" pitchFamily="18" charset="0"/>
              </a:rPr>
              <a:t>, oltre a far rivivere un episodio, costituisce quasi sempre una notizia</a:t>
            </a:r>
            <a:r>
              <a:rPr lang="it-IT" sz="2000" b="1" dirty="0">
                <a:latin typeface="Century Schoolbook" panose="02040604050505020304" pitchFamily="18" charset="0"/>
              </a:rPr>
              <a:t>. La fotografia giornalistica </a:t>
            </a:r>
            <a:r>
              <a:rPr lang="it-IT" sz="2000" dirty="0">
                <a:latin typeface="Century Schoolbook" panose="02040604050505020304" pitchFamily="18" charset="0"/>
              </a:rPr>
              <a:t>si fonda sulla </a:t>
            </a:r>
            <a:r>
              <a:rPr lang="it-IT" sz="2000" b="1" dirty="0">
                <a:latin typeface="Century Schoolbook" panose="02040604050505020304" pitchFamily="18" charset="0"/>
              </a:rPr>
              <a:t>scoperta nel quotidiano, nel banale, nella folla</a:t>
            </a:r>
            <a:r>
              <a:rPr lang="it-IT" sz="2000" dirty="0">
                <a:latin typeface="Century Schoolbook" panose="02040604050505020304" pitchFamily="18" charset="0"/>
              </a:rPr>
              <a:t>. La fotografia giornalistica più riuscita è quella che lascia </a:t>
            </a:r>
            <a:r>
              <a:rPr lang="it-IT" sz="2000" b="1" dirty="0">
                <a:latin typeface="Century Schoolbook" panose="02040604050505020304" pitchFamily="18" charset="0"/>
              </a:rPr>
              <a:t>senza parole</a:t>
            </a:r>
            <a:r>
              <a:rPr lang="it-IT" sz="2000" dirty="0">
                <a:latin typeface="Century Schoolbook" panose="02040604050505020304" pitchFamily="18" charset="0"/>
              </a:rPr>
              <a:t>, è il documento storico accompagnato da una didascalia </a:t>
            </a:r>
            <a:r>
              <a:rPr lang="it-IT" sz="2000" b="1" dirty="0">
                <a:latin typeface="Century Schoolbook" panose="02040604050505020304" pitchFamily="18" charset="0"/>
              </a:rPr>
              <a:t>secca</a:t>
            </a:r>
            <a:r>
              <a:rPr lang="it-IT" sz="2000" dirty="0">
                <a:latin typeface="Century Schoolbook" panose="02040604050505020304" pitchFamily="18" charset="0"/>
              </a:rPr>
              <a:t> e </a:t>
            </a:r>
            <a:r>
              <a:rPr lang="it-IT" sz="2000" b="1" dirty="0">
                <a:latin typeface="Century Schoolbook" panose="02040604050505020304" pitchFamily="18" charset="0"/>
              </a:rPr>
              <a:t>descrittiva</a:t>
            </a:r>
            <a:r>
              <a:rPr lang="it-IT" sz="2000" dirty="0">
                <a:latin typeface="Century Schoolbook" panose="02040604050505020304" pitchFamily="18" charset="0"/>
              </a:rPr>
              <a:t>. L'avvento della televisione, ha stabilito </a:t>
            </a:r>
            <a:r>
              <a:rPr lang="it-IT" sz="2000" b="1" dirty="0">
                <a:latin typeface="Century Schoolbook" panose="02040604050505020304" pitchFamily="18" charset="0"/>
              </a:rPr>
              <a:t>la vittoria dell'immagine sulla </a:t>
            </a:r>
            <a:r>
              <a:rPr lang="it-IT" sz="2000" b="1" dirty="0" smtClean="0">
                <a:latin typeface="Century Schoolbook" panose="02040604050505020304" pitchFamily="18" charset="0"/>
              </a:rPr>
              <a:t>parola</a:t>
            </a:r>
            <a:r>
              <a:rPr lang="it-IT" sz="2000" dirty="0" smtClean="0">
                <a:latin typeface="Century Schoolbook" panose="02040604050505020304" pitchFamily="18" charset="0"/>
              </a:rPr>
              <a:t>. Nei </a:t>
            </a:r>
            <a:r>
              <a:rPr lang="it-IT" sz="2000" dirty="0">
                <a:latin typeface="Century Schoolbook" panose="02040604050505020304" pitchFamily="18" charset="0"/>
              </a:rPr>
              <a:t>suoi anni di massimo sviluppo, anche </a:t>
            </a:r>
            <a:r>
              <a:rPr lang="it-IT" sz="2000" b="1" dirty="0">
                <a:latin typeface="Century Schoolbook" panose="02040604050505020304" pitchFamily="18" charset="0"/>
              </a:rPr>
              <a:t>il fotogiornalismo </a:t>
            </a:r>
            <a:r>
              <a:rPr lang="it-IT" sz="2000" dirty="0">
                <a:latin typeface="Century Schoolbook" panose="02040604050505020304" pitchFamily="18" charset="0"/>
              </a:rPr>
              <a:t>ebbe l'ambizione di fornire fotografie così fedeli e di forte impatto da rendere </a:t>
            </a:r>
            <a:r>
              <a:rPr lang="it-IT" sz="2000" b="1" dirty="0">
                <a:latin typeface="Century Schoolbook" panose="02040604050505020304" pitchFamily="18" charset="0"/>
              </a:rPr>
              <a:t>superflui i testi scritti</a:t>
            </a:r>
            <a:r>
              <a:rPr lang="it-IT" sz="2000" dirty="0">
                <a:latin typeface="Century Schoolbook" panose="02040604050505020304" pitchFamily="18" charset="0"/>
              </a:rPr>
              <a:t>, ma si arrivò presto a capire che una fotografia senza una didascalia di spiegazione sarebbe risultata incompleta. La fotografia viene messa in condizione di esprimere tutta la sua potenza e carica emotiva, trasmettendo al lettore tutta la sua immediatezza per afferrare l'essenza profonda della notizia. anche mezza pagina, con titolo e didascalia. </a:t>
            </a:r>
          </a:p>
        </p:txBody>
      </p:sp>
    </p:spTree>
    <p:extLst>
      <p:ext uri="{BB962C8B-B14F-4D97-AF65-F5344CB8AC3E}">
        <p14:creationId xmlns:p14="http://schemas.microsoft.com/office/powerpoint/2010/main" val="157395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23081" y="436728"/>
            <a:ext cx="4605536" cy="1699897"/>
          </a:xfrm>
        </p:spPr>
        <p:txBody>
          <a:bodyPr>
            <a:noAutofit/>
          </a:bodyPr>
          <a:lstStyle/>
          <a:p>
            <a:pPr>
              <a:buNone/>
            </a:pPr>
            <a:r>
              <a:rPr lang="it-IT" sz="1600" b="1" dirty="0">
                <a:latin typeface="Century Schoolbook" panose="02040604050505020304" pitchFamily="18" charset="0"/>
              </a:rPr>
              <a:t>    </a:t>
            </a:r>
            <a:r>
              <a:rPr lang="it-IT" sz="1600" b="1" dirty="0" smtClean="0">
                <a:latin typeface="Century Schoolbook" panose="02040604050505020304" pitchFamily="18" charset="0"/>
              </a:rPr>
              <a:t>La </a:t>
            </a:r>
            <a:r>
              <a:rPr lang="it-IT" sz="1600" b="1" dirty="0">
                <a:latin typeface="Century Schoolbook" panose="02040604050505020304" pitchFamily="18" charset="0"/>
              </a:rPr>
              <a:t>fotografia giornalistica più riuscita </a:t>
            </a:r>
            <a:r>
              <a:rPr lang="it-IT" sz="1600" dirty="0">
                <a:latin typeface="Century Schoolbook" panose="02040604050505020304" pitchFamily="18" charset="0"/>
              </a:rPr>
              <a:t>è quella che lascia senza parole. Pensiamo alle foto del ghetto </a:t>
            </a:r>
            <a:r>
              <a:rPr lang="it-IT" sz="1600" b="1" dirty="0">
                <a:latin typeface="Century Schoolbook" panose="02040604050505020304" pitchFamily="18" charset="0"/>
              </a:rPr>
              <a:t>di Varsavia </a:t>
            </a:r>
            <a:r>
              <a:rPr lang="it-IT" sz="1600" dirty="0">
                <a:latin typeface="Century Schoolbook" panose="02040604050505020304" pitchFamily="18" charset="0"/>
              </a:rPr>
              <a:t>durante l’occupazione nazista, alle fotografie della </a:t>
            </a:r>
            <a:r>
              <a:rPr lang="it-IT" sz="1600" b="1" dirty="0">
                <a:latin typeface="Century Schoolbook" panose="02040604050505020304" pitchFamily="18" charset="0"/>
              </a:rPr>
              <a:t>guerra in Vietnam</a:t>
            </a:r>
            <a:r>
              <a:rPr lang="it-IT" sz="1600" dirty="0">
                <a:latin typeface="Century Schoolbook" panose="02040604050505020304" pitchFamily="18" charset="0"/>
              </a:rPr>
              <a:t>, alle foto dei sopravvissuti nei </a:t>
            </a:r>
            <a:r>
              <a:rPr lang="it-IT" sz="1600" b="1" dirty="0">
                <a:latin typeface="Century Schoolbook" panose="02040604050505020304" pitchFamily="18" charset="0"/>
              </a:rPr>
              <a:t>campi di concentramento</a:t>
            </a:r>
            <a:r>
              <a:rPr lang="it-IT" sz="1600" dirty="0">
                <a:latin typeface="Century Schoolbook" panose="02040604050505020304" pitchFamily="18" charset="0"/>
              </a:rPr>
              <a:t>. Tra i più </a:t>
            </a:r>
            <a:r>
              <a:rPr lang="it-IT" sz="1600" b="1" dirty="0">
                <a:latin typeface="Century Schoolbook" panose="02040604050505020304" pitchFamily="18" charset="0"/>
              </a:rPr>
              <a:t>famosi fotoreporter di guerra </a:t>
            </a:r>
            <a:r>
              <a:rPr lang="it-IT" sz="1600" dirty="0">
                <a:latin typeface="Century Schoolbook" panose="02040604050505020304" pitchFamily="18" charset="0"/>
              </a:rPr>
              <a:t>meritano una particolare menzione </a:t>
            </a:r>
            <a:r>
              <a:rPr lang="it-IT" sz="1600" b="1" dirty="0">
                <a:latin typeface="Century Schoolbook" panose="02040604050505020304" pitchFamily="18" charset="0"/>
              </a:rPr>
              <a:t>Robert Capa </a:t>
            </a:r>
            <a:r>
              <a:rPr lang="it-IT" sz="1600" dirty="0">
                <a:latin typeface="Century Schoolbook" panose="02040604050505020304" pitchFamily="18" charset="0"/>
              </a:rPr>
              <a:t>(1913 - 1954) che, assieme alla compagna Gerda Taro (1910-1937), ha ritratto la </a:t>
            </a:r>
            <a:r>
              <a:rPr lang="it-IT" sz="1600" b="1" dirty="0">
                <a:latin typeface="Century Schoolbook" panose="02040604050505020304" pitchFamily="18" charset="0"/>
              </a:rPr>
              <a:t>Guerra civile spagnola, la nascita dello stato di Israele e la guerra d'Indocina</a:t>
            </a:r>
            <a:r>
              <a:rPr lang="it-IT" sz="1600" dirty="0">
                <a:latin typeface="Century Schoolbook" panose="02040604050505020304" pitchFamily="18" charset="0"/>
              </a:rPr>
              <a:t>, </a:t>
            </a:r>
            <a:r>
              <a:rPr lang="it-IT" sz="1600" b="1" dirty="0">
                <a:latin typeface="Century Schoolbook" panose="02040604050505020304" pitchFamily="18" charset="0"/>
              </a:rPr>
              <a:t>e Horst Faas </a:t>
            </a:r>
            <a:r>
              <a:rPr lang="it-IT" sz="1600" dirty="0">
                <a:latin typeface="Century Schoolbook" panose="02040604050505020304" pitchFamily="18" charset="0"/>
              </a:rPr>
              <a:t>(1933 - 2012), che ha legato il suo nome alle immagini-simbolo della </a:t>
            </a:r>
            <a:r>
              <a:rPr lang="it-IT" sz="1600" b="1" dirty="0">
                <a:latin typeface="Century Schoolbook" panose="02040604050505020304" pitchFamily="18" charset="0"/>
              </a:rPr>
              <a:t>Guerra del Vietnam</a:t>
            </a:r>
            <a:r>
              <a:rPr lang="it-IT" sz="1600" dirty="0">
                <a:latin typeface="Century Schoolbook" panose="02040604050505020304" pitchFamily="18" charset="0"/>
              </a:rPr>
              <a:t>. In Italia; </a:t>
            </a:r>
            <a:r>
              <a:rPr lang="it-IT" sz="1600" b="1" dirty="0">
                <a:latin typeface="Century Schoolbook" panose="02040604050505020304" pitchFamily="18" charset="0"/>
              </a:rPr>
              <a:t>Adolfo Porry Pastorel</a:t>
            </a:r>
            <a:r>
              <a:rPr lang="it-IT" sz="1600" dirty="0">
                <a:latin typeface="Century Schoolbook" panose="02040604050505020304" pitchFamily="18" charset="0"/>
              </a:rPr>
              <a:t>(1888-1960), </a:t>
            </a:r>
            <a:r>
              <a:rPr lang="it-IT" sz="1600" b="1" dirty="0">
                <a:latin typeface="Century Schoolbook" panose="02040604050505020304" pitchFamily="18" charset="0"/>
              </a:rPr>
              <a:t>Federico Patellani </a:t>
            </a:r>
            <a:r>
              <a:rPr lang="it-IT" sz="1600" dirty="0">
                <a:latin typeface="Century Schoolbook" panose="02040604050505020304" pitchFamily="18" charset="0"/>
              </a:rPr>
              <a:t>(1911-1977), caposcuola del </a:t>
            </a:r>
            <a:r>
              <a:rPr lang="it-IT" sz="1600" b="1" dirty="0">
                <a:latin typeface="Century Schoolbook" panose="02040604050505020304" pitchFamily="18" charset="0"/>
              </a:rPr>
              <a:t>fotogiornalismo in Italia</a:t>
            </a:r>
            <a:r>
              <a:rPr lang="it-IT" sz="1600" dirty="0">
                <a:latin typeface="Century Schoolbook" panose="02040604050505020304" pitchFamily="18" charset="0"/>
              </a:rPr>
              <a:t>. </a:t>
            </a:r>
            <a:r>
              <a:rPr lang="it-IT" sz="1600" b="1" dirty="0">
                <a:latin typeface="Century Schoolbook" panose="02040604050505020304" pitchFamily="18" charset="0"/>
              </a:rPr>
              <a:t>La prima donna fotoreporter </a:t>
            </a:r>
            <a:r>
              <a:rPr lang="it-IT" sz="1600" dirty="0">
                <a:latin typeface="Century Schoolbook" panose="02040604050505020304" pitchFamily="18" charset="0"/>
              </a:rPr>
              <a:t>è stata </a:t>
            </a:r>
            <a:r>
              <a:rPr lang="it-IT" sz="1600" b="1" dirty="0">
                <a:latin typeface="Century Schoolbook" panose="02040604050505020304" pitchFamily="18" charset="0"/>
              </a:rPr>
              <a:t>Eve Arnold</a:t>
            </a:r>
            <a:r>
              <a:rPr lang="it-IT" sz="1600" dirty="0">
                <a:latin typeface="Century Schoolbook" panose="02040604050505020304" pitchFamily="18" charset="0"/>
              </a:rPr>
              <a:t> (1912-2012). Durante la sua carriera, durata oltre cinquant'anni, visitò la Russia sovietica, la Mongolia, Cuba, l'Afghanistan e l'Arabia Saudita. Nel 1995 fu insignita di un Infinity Awards nella categoria "Maestri della fotografia". </a:t>
            </a:r>
          </a:p>
          <a:p>
            <a:pPr>
              <a:buNone/>
            </a:pPr>
            <a:endParaRPr lang="it-IT" sz="2000" dirty="0"/>
          </a:p>
        </p:txBody>
      </p:sp>
      <p:pic>
        <p:nvPicPr>
          <p:cNvPr id="6" name="Immagine 5" descr="gn-viet2-500x330.jpg"/>
          <p:cNvPicPr>
            <a:picLocks noChangeAspect="1"/>
          </p:cNvPicPr>
          <p:nvPr/>
        </p:nvPicPr>
        <p:blipFill>
          <a:blip r:embed="rId2" cstate="print"/>
          <a:stretch>
            <a:fillRect/>
          </a:stretch>
        </p:blipFill>
        <p:spPr>
          <a:xfrm>
            <a:off x="5447928" y="260648"/>
            <a:ext cx="4978524" cy="2952328"/>
          </a:xfrm>
          <a:prstGeom prst="rect">
            <a:avLst/>
          </a:prstGeom>
          <a:ln>
            <a:noFill/>
          </a:ln>
          <a:effectLst>
            <a:softEdge rad="112500"/>
          </a:effectLst>
        </p:spPr>
      </p:pic>
      <p:pic>
        <p:nvPicPr>
          <p:cNvPr id="7" name="Immagine 6" descr="guerra-civile-spagnola.jpg"/>
          <p:cNvPicPr>
            <a:picLocks noChangeAspect="1"/>
          </p:cNvPicPr>
          <p:nvPr/>
        </p:nvPicPr>
        <p:blipFill>
          <a:blip r:embed="rId3" cstate="print"/>
          <a:stretch>
            <a:fillRect/>
          </a:stretch>
        </p:blipFill>
        <p:spPr>
          <a:xfrm>
            <a:off x="5519936" y="3573016"/>
            <a:ext cx="4896544" cy="2852936"/>
          </a:xfrm>
          <a:prstGeom prst="rect">
            <a:avLst/>
          </a:prstGeom>
          <a:ln>
            <a:noFill/>
          </a:ln>
          <a:effectLst>
            <a:softEdge rad="112500"/>
          </a:effectLst>
        </p:spPr>
      </p:pic>
      <p:sp>
        <p:nvSpPr>
          <p:cNvPr id="8" name="CasellaDiTesto 7"/>
          <p:cNvSpPr txBox="1"/>
          <p:nvPr/>
        </p:nvSpPr>
        <p:spPr>
          <a:xfrm>
            <a:off x="5735961" y="3140968"/>
            <a:ext cx="3634328" cy="369332"/>
          </a:xfrm>
          <a:prstGeom prst="rect">
            <a:avLst/>
          </a:prstGeom>
          <a:noFill/>
        </p:spPr>
        <p:txBody>
          <a:bodyPr wrap="none" rtlCol="0">
            <a:spAutoFit/>
          </a:bodyPr>
          <a:lstStyle/>
          <a:p>
            <a:r>
              <a:rPr lang="it-IT" dirty="0">
                <a:latin typeface="Century Schoolbook" panose="02040604050505020304" pitchFamily="18" charset="0"/>
              </a:rPr>
              <a:t>(Guerra del Vietnam 1955-1957</a:t>
            </a:r>
            <a:r>
              <a:rPr lang="it-IT" dirty="0">
                <a:latin typeface="+mj-lt"/>
              </a:rPr>
              <a:t>)</a:t>
            </a:r>
          </a:p>
        </p:txBody>
      </p:sp>
      <p:sp>
        <p:nvSpPr>
          <p:cNvPr id="9" name="CasellaDiTesto 8"/>
          <p:cNvSpPr txBox="1"/>
          <p:nvPr/>
        </p:nvSpPr>
        <p:spPr>
          <a:xfrm>
            <a:off x="5893624" y="6390620"/>
            <a:ext cx="4204997" cy="369332"/>
          </a:xfrm>
          <a:prstGeom prst="rect">
            <a:avLst/>
          </a:prstGeom>
          <a:noFill/>
        </p:spPr>
        <p:txBody>
          <a:bodyPr wrap="none" rtlCol="0">
            <a:spAutoFit/>
          </a:bodyPr>
          <a:lstStyle/>
          <a:p>
            <a:r>
              <a:rPr lang="it-IT" dirty="0">
                <a:latin typeface="Century Schoolbook" panose="02040604050505020304" pitchFamily="18" charset="0"/>
              </a:rPr>
              <a:t>( Guerra Civile Spagnola 1936-1939 ) </a:t>
            </a:r>
          </a:p>
        </p:txBody>
      </p:sp>
    </p:spTree>
    <p:extLst>
      <p:ext uri="{BB962C8B-B14F-4D97-AF65-F5344CB8AC3E}">
        <p14:creationId xmlns:p14="http://schemas.microsoft.com/office/powerpoint/2010/main" val="105810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439236" y="-27296"/>
            <a:ext cx="6060898" cy="1077218"/>
          </a:xfrm>
          <a:prstGeom prst="rect">
            <a:avLst/>
          </a:prstGeom>
          <a:noFill/>
        </p:spPr>
        <p:txBody>
          <a:bodyPr wrap="square" rtlCol="0">
            <a:spAutoFit/>
          </a:bodyPr>
          <a:lstStyle/>
          <a:p>
            <a:r>
              <a:rPr lang="it-IT" sz="3200" b="1" dirty="0">
                <a:latin typeface="Century Schoolbook" panose="02040604050505020304" pitchFamily="18" charset="0"/>
                <a:ea typeface="MS Gothic" pitchFamily="49" charset="-128"/>
              </a:rPr>
              <a:t>PUBBLICITA’ E FOTOGRAFIA</a:t>
            </a:r>
          </a:p>
        </p:txBody>
      </p:sp>
      <p:pic>
        <p:nvPicPr>
          <p:cNvPr id="5" name="Immagine 4" descr="vecchie-pubblicità-anni-50.jpg"/>
          <p:cNvPicPr>
            <a:picLocks noChangeAspect="1"/>
          </p:cNvPicPr>
          <p:nvPr/>
        </p:nvPicPr>
        <p:blipFill>
          <a:blip r:embed="rId2" cstate="print">
            <a:grayscl/>
          </a:blip>
          <a:stretch>
            <a:fillRect/>
          </a:stretch>
        </p:blipFill>
        <p:spPr>
          <a:xfrm>
            <a:off x="5987480" y="836712"/>
            <a:ext cx="4680520" cy="3024336"/>
          </a:xfrm>
          <a:prstGeom prst="rect">
            <a:avLst/>
          </a:prstGeom>
          <a:ln>
            <a:noFill/>
          </a:ln>
          <a:effectLst>
            <a:softEdge rad="112500"/>
          </a:effectLst>
        </p:spPr>
      </p:pic>
      <p:pic>
        <p:nvPicPr>
          <p:cNvPr id="6" name="Immagine 5" descr="images.jpg"/>
          <p:cNvPicPr>
            <a:picLocks noChangeAspect="1"/>
          </p:cNvPicPr>
          <p:nvPr/>
        </p:nvPicPr>
        <p:blipFill>
          <a:blip r:embed="rId3" cstate="print">
            <a:grayscl/>
          </a:blip>
          <a:stretch>
            <a:fillRect/>
          </a:stretch>
        </p:blipFill>
        <p:spPr>
          <a:xfrm>
            <a:off x="1703513" y="908720"/>
            <a:ext cx="3706285" cy="5949280"/>
          </a:xfrm>
          <a:prstGeom prst="rect">
            <a:avLst/>
          </a:prstGeom>
          <a:ln>
            <a:noFill/>
          </a:ln>
          <a:effectLst>
            <a:softEdge rad="112500"/>
          </a:effectLst>
        </p:spPr>
      </p:pic>
      <p:pic>
        <p:nvPicPr>
          <p:cNvPr id="8" name="Immagine 7" descr="896f842b25c5b6cbc1c54f1799f6981e.jpg"/>
          <p:cNvPicPr>
            <a:picLocks noChangeAspect="1"/>
          </p:cNvPicPr>
          <p:nvPr/>
        </p:nvPicPr>
        <p:blipFill>
          <a:blip r:embed="rId4" cstate="print"/>
          <a:stretch>
            <a:fillRect/>
          </a:stretch>
        </p:blipFill>
        <p:spPr>
          <a:xfrm>
            <a:off x="6023992" y="3933056"/>
            <a:ext cx="4644008" cy="2924944"/>
          </a:xfrm>
          <a:prstGeom prst="rect">
            <a:avLst/>
          </a:prstGeom>
          <a:ln>
            <a:noFill/>
          </a:ln>
          <a:effectLst>
            <a:softEdge rad="112500"/>
          </a:effectLst>
        </p:spPr>
      </p:pic>
    </p:spTree>
    <p:extLst>
      <p:ext uri="{BB962C8B-B14F-4D97-AF65-F5344CB8AC3E}">
        <p14:creationId xmlns:p14="http://schemas.microsoft.com/office/powerpoint/2010/main" val="272290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Titolo 1"/>
          <p:cNvSpPr>
            <a:spLocks noGrp="1"/>
          </p:cNvSpPr>
          <p:nvPr>
            <p:ph type="title"/>
          </p:nvPr>
        </p:nvSpPr>
        <p:spPr>
          <a:xfrm>
            <a:off x="4067000" y="972843"/>
            <a:ext cx="4240874" cy="1911926"/>
          </a:xfrm>
        </p:spPr>
        <p:txBody>
          <a:bodyPr>
            <a:noAutofit/>
          </a:bodyPr>
          <a:lstStyle/>
          <a:p>
            <a:pPr algn="ctr"/>
            <a:r>
              <a:rPr lang="it-IT" sz="2000" dirty="0">
                <a:latin typeface="Century Schoolbook" panose="02040604050505020304" pitchFamily="18" charset="0"/>
              </a:rPr>
              <a:t>«Tra ciò che penso, ciò che voglio dire, ciò che penso sia, ciò che dico, ciò che voi desiderate capire, ciò che intendete, ciò che comprendete…ci sono infiniti tipi di comunicazione…ma proviamo comunque!»</a:t>
            </a:r>
            <a:br>
              <a:rPr lang="it-IT" sz="2000" dirty="0">
                <a:latin typeface="Century Schoolbook" panose="02040604050505020304" pitchFamily="18" charset="0"/>
              </a:rPr>
            </a:br>
            <a:endParaRPr lang="it-IT" sz="2000" dirty="0">
              <a:latin typeface="Century Schoolbook" panose="02040604050505020304" pitchFamily="18" charset="0"/>
            </a:endParaRPr>
          </a:p>
        </p:txBody>
      </p:sp>
      <p:sp>
        <p:nvSpPr>
          <p:cNvPr id="5" name="CasellaDiTesto 4"/>
          <p:cNvSpPr txBox="1"/>
          <p:nvPr/>
        </p:nvSpPr>
        <p:spPr>
          <a:xfrm>
            <a:off x="5301437" y="2884769"/>
            <a:ext cx="1771999" cy="338554"/>
          </a:xfrm>
          <a:prstGeom prst="rect">
            <a:avLst/>
          </a:prstGeom>
          <a:noFill/>
        </p:spPr>
        <p:txBody>
          <a:bodyPr wrap="square" rtlCol="0">
            <a:spAutoFit/>
          </a:bodyPr>
          <a:lstStyle/>
          <a:p>
            <a:r>
              <a:rPr lang="it-IT" sz="1600" dirty="0" smtClean="0">
                <a:latin typeface="Century Schoolbook" panose="02040604050505020304" pitchFamily="18" charset="0"/>
              </a:rPr>
              <a:t>(Bernard Weber)</a:t>
            </a:r>
            <a:endParaRPr lang="it-IT" sz="1600" dirty="0">
              <a:latin typeface="Century Schoolbook" panose="02040604050505020304" pitchFamily="18" charset="0"/>
            </a:endParaRPr>
          </a:p>
        </p:txBody>
      </p:sp>
    </p:spTree>
    <p:extLst>
      <p:ext uri="{BB962C8B-B14F-4D97-AF65-F5344CB8AC3E}">
        <p14:creationId xmlns:p14="http://schemas.microsoft.com/office/powerpoint/2010/main" val="2980097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84415" y="631997"/>
            <a:ext cx="9324528" cy="4714603"/>
          </a:xfrm>
        </p:spPr>
        <p:txBody>
          <a:bodyPr>
            <a:noAutofit/>
          </a:bodyPr>
          <a:lstStyle/>
          <a:p>
            <a:pPr>
              <a:buNone/>
            </a:pPr>
            <a:r>
              <a:rPr lang="it-IT" sz="1800" dirty="0">
                <a:latin typeface="Century Schoolbook" panose="02040604050505020304" pitchFamily="18" charset="0"/>
              </a:rPr>
              <a:t>   </a:t>
            </a:r>
            <a:r>
              <a:rPr lang="it-IT" sz="1800" dirty="0" smtClean="0">
                <a:latin typeface="Century Schoolbook" panose="02040604050505020304" pitchFamily="18" charset="0"/>
              </a:rPr>
              <a:t> </a:t>
            </a:r>
            <a:r>
              <a:rPr lang="it-IT" sz="1800" b="1" dirty="0">
                <a:latin typeface="Century Schoolbook" panose="02040604050505020304" pitchFamily="18" charset="0"/>
              </a:rPr>
              <a:t>La fotografia pubblicitaria </a:t>
            </a:r>
            <a:r>
              <a:rPr lang="it-IT" sz="1800" dirty="0">
                <a:latin typeface="Century Schoolbook" panose="02040604050505020304" pitchFamily="18" charset="0"/>
              </a:rPr>
              <a:t>ha un grande influsso e potenzialità sui possibili clienti. Influsso che viene catalizzato ed enfatizzato anche dagli headline (volgarmente detti “</a:t>
            </a:r>
            <a:r>
              <a:rPr lang="it-IT" sz="1800" b="1" dirty="0">
                <a:latin typeface="Century Schoolbook" panose="02040604050505020304" pitchFamily="18" charset="0"/>
              </a:rPr>
              <a:t>slogan”).</a:t>
            </a:r>
            <a:r>
              <a:rPr lang="it-IT" sz="1800" dirty="0">
                <a:latin typeface="Century Schoolbook" panose="02040604050505020304" pitchFamily="18" charset="0"/>
              </a:rPr>
              <a:t/>
            </a:r>
            <a:br>
              <a:rPr lang="it-IT" sz="1800" dirty="0">
                <a:latin typeface="Century Schoolbook" panose="02040604050505020304" pitchFamily="18" charset="0"/>
              </a:rPr>
            </a:br>
            <a:r>
              <a:rPr lang="it-IT" sz="1800" dirty="0">
                <a:latin typeface="Century Schoolbook" panose="02040604050505020304" pitchFamily="18" charset="0"/>
              </a:rPr>
              <a:t>Le immagini pubblicitarie devono avere un forte impatto emotivo per poter incuriosire e quindi catturare l’attenzione del possibile cliente. Entrano dunque in gioco, nella comunicazione pubblicitaria, la sfera </a:t>
            </a:r>
            <a:r>
              <a:rPr lang="it-IT" sz="1800" b="1" dirty="0">
                <a:latin typeface="Century Schoolbook" panose="02040604050505020304" pitchFamily="18" charset="0"/>
              </a:rPr>
              <a:t>emotiva</a:t>
            </a:r>
            <a:r>
              <a:rPr lang="it-IT" sz="1800" dirty="0">
                <a:latin typeface="Century Schoolbook" panose="02040604050505020304" pitchFamily="18" charset="0"/>
              </a:rPr>
              <a:t> e quella </a:t>
            </a:r>
            <a:r>
              <a:rPr lang="it-IT" sz="1800" b="1" dirty="0">
                <a:latin typeface="Century Schoolbook" panose="02040604050505020304" pitchFamily="18" charset="0"/>
              </a:rPr>
              <a:t>psicologica. </a:t>
            </a:r>
            <a:r>
              <a:rPr lang="it-IT" sz="1800" dirty="0">
                <a:latin typeface="Century Schoolbook" panose="02040604050505020304" pitchFamily="18" charset="0"/>
              </a:rPr>
              <a:t>Le applicazioni contemporanee delle </a:t>
            </a:r>
            <a:r>
              <a:rPr lang="it-IT" sz="1800" b="1" dirty="0">
                <a:latin typeface="Century Schoolbook" panose="02040604050505020304" pitchFamily="18" charset="0"/>
              </a:rPr>
              <a:t>tecniche fotografiche </a:t>
            </a:r>
            <a:r>
              <a:rPr lang="it-IT" sz="1800" dirty="0">
                <a:latin typeface="Century Schoolbook" panose="02040604050505020304" pitchFamily="18" charset="0"/>
              </a:rPr>
              <a:t>sono numerose e  per molti aspetti  sempre differenti le une rispetto alle altre. Eppure, in ogni caso, la tecnica fotografica può essere messa a servizio della </a:t>
            </a:r>
            <a:r>
              <a:rPr lang="it-IT" sz="1800" b="1" dirty="0">
                <a:latin typeface="Century Schoolbook" panose="02040604050505020304" pitchFamily="18" charset="0"/>
              </a:rPr>
              <a:t>produzione e del commercio </a:t>
            </a:r>
            <a:r>
              <a:rPr lang="it-IT" sz="1800" dirty="0">
                <a:latin typeface="Century Schoolbook" panose="02040604050505020304" pitchFamily="18" charset="0"/>
              </a:rPr>
              <a:t>al fine di veicolare un messaggio. In questo modo nasce </a:t>
            </a:r>
            <a:r>
              <a:rPr lang="it-IT" sz="1800" b="1" dirty="0">
                <a:latin typeface="Century Schoolbook" panose="02040604050505020304" pitchFamily="18" charset="0"/>
              </a:rPr>
              <a:t>la fotografia pubblicitaria.</a:t>
            </a:r>
            <a:r>
              <a:rPr lang="it-IT" sz="1800" dirty="0">
                <a:latin typeface="Century Schoolbook" panose="02040604050505020304" pitchFamily="18" charset="0"/>
              </a:rPr>
              <a:t> Si tratta in sostanza della realizzazione di un connubio perfetto </a:t>
            </a:r>
            <a:r>
              <a:rPr lang="it-IT" sz="1800" b="1" dirty="0">
                <a:latin typeface="Century Schoolbook" panose="02040604050505020304" pitchFamily="18" charset="0"/>
              </a:rPr>
              <a:t>tra fotografia e pubblicità</a:t>
            </a:r>
            <a:r>
              <a:rPr lang="it-IT" sz="1800" dirty="0">
                <a:latin typeface="Century Schoolbook" panose="02040604050505020304" pitchFamily="18" charset="0"/>
              </a:rPr>
              <a:t>, finalizzato a veicolare un </a:t>
            </a:r>
            <a:r>
              <a:rPr lang="it-IT" sz="1800" b="1" dirty="0">
                <a:latin typeface="Century Schoolbook" panose="02040604050505020304" pitchFamily="18" charset="0"/>
              </a:rPr>
              <a:t>messaggio verbale mediante l’uso dell’immagine</a:t>
            </a:r>
            <a:r>
              <a:rPr lang="it-IT" sz="1800" dirty="0">
                <a:latin typeface="Century Schoolbook" panose="02040604050505020304" pitchFamily="18" charset="0"/>
              </a:rPr>
              <a:t>. Quando si parla di fotografia pubblicitaria, non ci si limita alla produzione della mera immagine di un oggetto che un’azienda produce; il fotografo pubblicitario, in effetti, non è solo colui che rappresenta un oggetto con la sua macchina fotografica. Non si tratta semplicemente di mettere un prodotto dinanzi a se e farne una copia fedele attraverso la macchina; si tratta, piuttosto, di realizzare una </a:t>
            </a:r>
            <a:r>
              <a:rPr lang="it-IT" sz="1800" b="1" dirty="0">
                <a:latin typeface="Century Schoolbook" panose="02040604050505020304" pitchFamily="18" charset="0"/>
              </a:rPr>
              <a:t>comunicazione pubblicitaria</a:t>
            </a:r>
            <a:r>
              <a:rPr lang="it-IT" sz="1800" dirty="0">
                <a:latin typeface="Century Schoolbook" panose="02040604050505020304" pitchFamily="18" charset="0"/>
              </a:rPr>
              <a:t>, mediante cui il fotografo realizza un’immagine in relazione al messaggio che intende comunicare con la pubblicità di un oggetto. Il fotografo pubblicitario, quindi, è innanzitutto il vero ideatore del messaggio pubblicitario che solo in un secondo momento  va ad essere concretizzato nello scatto tecnico della macchina. Il fotografo pubblicitario, a quel punto, deve essere in grado di valorizzare al meglio il prodotto, mettendone in </a:t>
            </a:r>
            <a:r>
              <a:rPr lang="it-IT" sz="1800" b="1" dirty="0">
                <a:latin typeface="Century Schoolbook" panose="02040604050505020304" pitchFamily="18" charset="0"/>
              </a:rPr>
              <a:t>risalto i punti di forza.</a:t>
            </a:r>
          </a:p>
        </p:txBody>
      </p:sp>
    </p:spTree>
    <p:extLst>
      <p:ext uri="{BB962C8B-B14F-4D97-AF65-F5344CB8AC3E}">
        <p14:creationId xmlns:p14="http://schemas.microsoft.com/office/powerpoint/2010/main" val="411576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35761" y="764704"/>
            <a:ext cx="5068375" cy="707886"/>
          </a:xfrm>
          <a:prstGeom prst="rect">
            <a:avLst/>
          </a:prstGeom>
          <a:noFill/>
        </p:spPr>
        <p:txBody>
          <a:bodyPr wrap="none" rtlCol="0">
            <a:spAutoFit/>
          </a:bodyPr>
          <a:lstStyle/>
          <a:p>
            <a:r>
              <a:rPr lang="it-IT" sz="4000" dirty="0">
                <a:latin typeface="Tw Cen MT Condensed Extra Bold" pitchFamily="34" charset="0"/>
              </a:rPr>
              <a:t>LA FOTOGRAFIA DI MODA</a:t>
            </a:r>
          </a:p>
        </p:txBody>
      </p:sp>
      <p:pic>
        <p:nvPicPr>
          <p:cNvPr id="6" name="Immagine 5" descr="d4f1ec115b8ca47c885ed3f538361648.jpg"/>
          <p:cNvPicPr>
            <a:picLocks noChangeAspect="1"/>
          </p:cNvPicPr>
          <p:nvPr/>
        </p:nvPicPr>
        <p:blipFill>
          <a:blip r:embed="rId2" cstate="print"/>
          <a:stretch>
            <a:fillRect/>
          </a:stretch>
        </p:blipFill>
        <p:spPr>
          <a:xfrm>
            <a:off x="2711624" y="1"/>
            <a:ext cx="7200800" cy="6347901"/>
          </a:xfrm>
          <a:prstGeom prst="rect">
            <a:avLst/>
          </a:prstGeom>
          <a:ln>
            <a:noFill/>
          </a:ln>
          <a:effectLst>
            <a:softEdge rad="112500"/>
          </a:effectLst>
        </p:spPr>
      </p:pic>
      <p:sp>
        <p:nvSpPr>
          <p:cNvPr id="7" name="CasellaDiTesto 6"/>
          <p:cNvSpPr txBox="1"/>
          <p:nvPr/>
        </p:nvSpPr>
        <p:spPr>
          <a:xfrm>
            <a:off x="3620421" y="6334780"/>
            <a:ext cx="5383205" cy="523220"/>
          </a:xfrm>
          <a:prstGeom prst="rect">
            <a:avLst/>
          </a:prstGeom>
          <a:noFill/>
        </p:spPr>
        <p:txBody>
          <a:bodyPr wrap="none" rtlCol="0">
            <a:spAutoFit/>
          </a:bodyPr>
          <a:lstStyle/>
          <a:p>
            <a:r>
              <a:rPr lang="it-IT" sz="2800" b="1" dirty="0">
                <a:latin typeface="Century Schoolbook" panose="02040604050505020304" pitchFamily="18" charset="0"/>
              </a:rPr>
              <a:t>LA FOTOGRAFIA DI MODA</a:t>
            </a:r>
          </a:p>
        </p:txBody>
      </p:sp>
    </p:spTree>
    <p:extLst>
      <p:ext uri="{BB962C8B-B14F-4D97-AF65-F5344CB8AC3E}">
        <p14:creationId xmlns:p14="http://schemas.microsoft.com/office/powerpoint/2010/main" val="77477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90920" y="328888"/>
            <a:ext cx="7226286" cy="584775"/>
          </a:xfrm>
          <a:prstGeom prst="rect">
            <a:avLst/>
          </a:prstGeom>
        </p:spPr>
        <p:txBody>
          <a:bodyPr wrap="square">
            <a:spAutoFit/>
          </a:bodyPr>
          <a:lstStyle/>
          <a:p>
            <a:r>
              <a:rPr lang="it-IT" sz="3200" b="1" dirty="0">
                <a:latin typeface="Century Schoolbook" panose="02040604050505020304" pitchFamily="18" charset="0"/>
              </a:rPr>
              <a:t>CHE COS’È LA FOTOGRAFIA?</a:t>
            </a:r>
          </a:p>
        </p:txBody>
      </p:sp>
      <p:sp>
        <p:nvSpPr>
          <p:cNvPr id="5" name="Rettangolo 4"/>
          <p:cNvSpPr/>
          <p:nvPr/>
        </p:nvSpPr>
        <p:spPr>
          <a:xfrm>
            <a:off x="5848911" y="1016929"/>
            <a:ext cx="5424139" cy="5632311"/>
          </a:xfrm>
          <a:prstGeom prst="rect">
            <a:avLst/>
          </a:prstGeom>
        </p:spPr>
        <p:txBody>
          <a:bodyPr wrap="square">
            <a:spAutoFit/>
          </a:bodyPr>
          <a:lstStyle/>
          <a:p>
            <a:r>
              <a:rPr lang="it-IT" dirty="0">
                <a:latin typeface="Century Schoolbook" panose="02040604050505020304" pitchFamily="18" charset="0"/>
              </a:rPr>
              <a:t>Il termine</a:t>
            </a:r>
            <a:r>
              <a:rPr lang="it-IT" b="1" dirty="0">
                <a:latin typeface="Century Schoolbook" panose="02040604050505020304" pitchFamily="18" charset="0"/>
              </a:rPr>
              <a:t> </a:t>
            </a:r>
            <a:r>
              <a:rPr lang="it-IT" b="1" i="1" dirty="0">
                <a:latin typeface="Century Schoolbook" panose="02040604050505020304" pitchFamily="18" charset="0"/>
              </a:rPr>
              <a:t>fotografia</a:t>
            </a:r>
            <a:r>
              <a:rPr lang="it-IT" dirty="0">
                <a:latin typeface="Century Schoolbook" panose="02040604050505020304" pitchFamily="18" charset="0"/>
              </a:rPr>
              <a:t> deriva dalla congiunzione di due parole greche: luce (</a:t>
            </a:r>
            <a:r>
              <a:rPr lang="it-IT" i="1" dirty="0">
                <a:latin typeface="Century Schoolbook" panose="02040604050505020304" pitchFamily="18" charset="0"/>
              </a:rPr>
              <a:t>φῶς</a:t>
            </a:r>
            <a:r>
              <a:rPr lang="it-IT" dirty="0">
                <a:latin typeface="Century Schoolbook" panose="02040604050505020304" pitchFamily="18" charset="0"/>
              </a:rPr>
              <a:t> | phôs) e grafia (</a:t>
            </a:r>
            <a:r>
              <a:rPr lang="it-IT" i="1" dirty="0">
                <a:latin typeface="Century Schoolbook" panose="02040604050505020304" pitchFamily="18" charset="0"/>
              </a:rPr>
              <a:t>γραφή</a:t>
            </a:r>
            <a:r>
              <a:rPr lang="it-IT" dirty="0">
                <a:latin typeface="Century Schoolbook" panose="02040604050505020304" pitchFamily="18" charset="0"/>
              </a:rPr>
              <a:t> | graphè), per cui </a:t>
            </a:r>
            <a:r>
              <a:rPr lang="it-IT" b="1" dirty="0">
                <a:latin typeface="Century Schoolbook" panose="02040604050505020304" pitchFamily="18" charset="0"/>
              </a:rPr>
              <a:t>Fotografia</a:t>
            </a:r>
            <a:r>
              <a:rPr lang="it-IT" dirty="0">
                <a:latin typeface="Century Schoolbook" panose="02040604050505020304" pitchFamily="18" charset="0"/>
              </a:rPr>
              <a:t> significa </a:t>
            </a:r>
            <a:r>
              <a:rPr lang="it-IT" i="1" dirty="0">
                <a:latin typeface="Century Schoolbook" panose="02040604050505020304" pitchFamily="18" charset="0"/>
              </a:rPr>
              <a:t>"scrittura di luce"</a:t>
            </a:r>
            <a:r>
              <a:rPr lang="it-IT" dirty="0">
                <a:latin typeface="Century Schoolbook" panose="02040604050505020304" pitchFamily="18" charset="0"/>
              </a:rPr>
              <a:t>. La fotografia è opera della Luce e nasce infatti da un principio fisico chiamato diffrazione, che è una sua proprietà caratteristica. Una </a:t>
            </a:r>
            <a:r>
              <a:rPr lang="it-IT" b="1" dirty="0">
                <a:latin typeface="Century Schoolbook" panose="02040604050505020304" pitchFamily="18" charset="0"/>
              </a:rPr>
              <a:t>fotografia</a:t>
            </a:r>
            <a:r>
              <a:rPr lang="it-IT" dirty="0">
                <a:latin typeface="Century Schoolbook" panose="02040604050505020304" pitchFamily="18" charset="0"/>
              </a:rPr>
              <a:t> è un'immagine statica ottenuta tramite un processo di registrazione permanente delle interazioni tra luce e materia, selezionate e proiettate attraverso un sistema ottico su una superficie fotosensibile. Il seguente processo è reso possibile dallo strumento denominato macchina fotografica o fotocamera. Infatti la fotocamera è un'attrezzatura atta a riprendere le fotografie e con il termine "fotografia" si indicano tanto la tecnica per riprendere le fotografie quanto le immagini riprese, nonché, per estensione, il prodotto stampato.</a:t>
            </a:r>
          </a:p>
        </p:txBody>
      </p:sp>
      <p:pic>
        <p:nvPicPr>
          <p:cNvPr id="3" name="Segnaposto contenuto 4" descr="fotografia-770x4601.jpg"/>
          <p:cNvPicPr>
            <a:picLocks noChangeAspect="1"/>
          </p:cNvPicPr>
          <p:nvPr/>
        </p:nvPicPr>
        <p:blipFill>
          <a:blip r:embed="rId2" cstate="print"/>
          <a:stretch>
            <a:fillRect/>
          </a:stretch>
        </p:blipFill>
        <p:spPr>
          <a:xfrm>
            <a:off x="1014549" y="2191802"/>
            <a:ext cx="4464496" cy="3055131"/>
          </a:xfrm>
          <a:prstGeom prst="ellipse">
            <a:avLst/>
          </a:prstGeom>
          <a:ln>
            <a:noFill/>
          </a:ln>
          <a:effectLst>
            <a:softEdge rad="112500"/>
          </a:effectLst>
        </p:spPr>
      </p:pic>
    </p:spTree>
    <p:extLst>
      <p:ext uri="{BB962C8B-B14F-4D97-AF65-F5344CB8AC3E}">
        <p14:creationId xmlns:p14="http://schemas.microsoft.com/office/powerpoint/2010/main" val="266174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f6b93_55822be79b2d40c5a769ce1cf1447a46.jpg"/>
          <p:cNvPicPr>
            <a:picLocks noChangeAspect="1"/>
          </p:cNvPicPr>
          <p:nvPr/>
        </p:nvPicPr>
        <p:blipFill>
          <a:blip r:embed="rId2" cstate="print"/>
          <a:stretch>
            <a:fillRect/>
          </a:stretch>
        </p:blipFill>
        <p:spPr>
          <a:xfrm>
            <a:off x="1524000" y="1772817"/>
            <a:ext cx="2508626" cy="3181575"/>
          </a:xfrm>
          <a:prstGeom prst="ellipse">
            <a:avLst/>
          </a:prstGeom>
          <a:ln>
            <a:noFill/>
          </a:ln>
          <a:effectLst>
            <a:softEdge rad="112500"/>
          </a:effectLst>
        </p:spPr>
      </p:pic>
      <p:pic>
        <p:nvPicPr>
          <p:cNvPr id="6" name="Immagine 5" descr="9.John-Rawlings-American-Vogue-March-1943-©-1943-Condé-Nast-400x499.jpg"/>
          <p:cNvPicPr>
            <a:picLocks noChangeAspect="1"/>
          </p:cNvPicPr>
          <p:nvPr/>
        </p:nvPicPr>
        <p:blipFill>
          <a:blip r:embed="rId3" cstate="print">
            <a:grayscl/>
          </a:blip>
          <a:stretch>
            <a:fillRect/>
          </a:stretch>
        </p:blipFill>
        <p:spPr>
          <a:xfrm>
            <a:off x="8024794" y="1772816"/>
            <a:ext cx="2643206" cy="3357586"/>
          </a:xfrm>
          <a:prstGeom prst="ellipse">
            <a:avLst/>
          </a:prstGeom>
          <a:ln>
            <a:noFill/>
          </a:ln>
          <a:effectLst>
            <a:softEdge rad="112500"/>
          </a:effectLst>
        </p:spPr>
      </p:pic>
      <p:sp>
        <p:nvSpPr>
          <p:cNvPr id="7" name="Rettangolo 6"/>
          <p:cNvSpPr/>
          <p:nvPr/>
        </p:nvSpPr>
        <p:spPr>
          <a:xfrm>
            <a:off x="8400257" y="5301208"/>
            <a:ext cx="2247731" cy="369332"/>
          </a:xfrm>
          <a:prstGeom prst="rect">
            <a:avLst/>
          </a:prstGeom>
        </p:spPr>
        <p:txBody>
          <a:bodyPr wrap="none">
            <a:spAutoFit/>
          </a:bodyPr>
          <a:lstStyle/>
          <a:p>
            <a:r>
              <a:rPr lang="it-IT" b="1" dirty="0">
                <a:latin typeface="Century Schoolbook" panose="02040604050505020304" pitchFamily="18" charset="0"/>
              </a:rPr>
              <a:t>Edward Steichen</a:t>
            </a:r>
          </a:p>
        </p:txBody>
      </p:sp>
      <p:sp>
        <p:nvSpPr>
          <p:cNvPr id="9" name="Rettangolo 8"/>
          <p:cNvSpPr/>
          <p:nvPr/>
        </p:nvSpPr>
        <p:spPr>
          <a:xfrm>
            <a:off x="1919537" y="5157192"/>
            <a:ext cx="1850186" cy="369332"/>
          </a:xfrm>
          <a:prstGeom prst="rect">
            <a:avLst/>
          </a:prstGeom>
        </p:spPr>
        <p:txBody>
          <a:bodyPr wrap="none">
            <a:spAutoFit/>
          </a:bodyPr>
          <a:lstStyle/>
          <a:p>
            <a:r>
              <a:rPr lang="it-IT" b="1" dirty="0">
                <a:latin typeface="Century Schoolbook" panose="02040604050505020304" pitchFamily="18" charset="0"/>
              </a:rPr>
              <a:t>Steven Maisel</a:t>
            </a:r>
          </a:p>
        </p:txBody>
      </p:sp>
      <p:sp>
        <p:nvSpPr>
          <p:cNvPr id="10" name="Rettangolo 9"/>
          <p:cNvSpPr/>
          <p:nvPr/>
        </p:nvSpPr>
        <p:spPr>
          <a:xfrm>
            <a:off x="2614118" y="388677"/>
            <a:ext cx="6870792" cy="646331"/>
          </a:xfrm>
          <a:prstGeom prst="rect">
            <a:avLst/>
          </a:prstGeom>
        </p:spPr>
        <p:txBody>
          <a:bodyPr wrap="none">
            <a:spAutoFit/>
          </a:bodyPr>
          <a:lstStyle/>
          <a:p>
            <a:r>
              <a:rPr lang="it-IT" sz="3600" b="1" dirty="0">
                <a:latin typeface="Century Schoolbook" panose="02040604050505020304" pitchFamily="18" charset="0"/>
              </a:rPr>
              <a:t>LA FOTOGRAFIA DI MODA</a:t>
            </a:r>
          </a:p>
        </p:txBody>
      </p:sp>
      <p:sp>
        <p:nvSpPr>
          <p:cNvPr id="11" name="Rettangolo 10"/>
          <p:cNvSpPr/>
          <p:nvPr/>
        </p:nvSpPr>
        <p:spPr>
          <a:xfrm>
            <a:off x="4150265" y="1499860"/>
            <a:ext cx="3874529" cy="4801314"/>
          </a:xfrm>
          <a:prstGeom prst="rect">
            <a:avLst/>
          </a:prstGeom>
        </p:spPr>
        <p:txBody>
          <a:bodyPr wrap="square">
            <a:spAutoFit/>
          </a:bodyPr>
          <a:lstStyle/>
          <a:p>
            <a:pPr algn="ctr"/>
            <a:r>
              <a:rPr lang="it-IT" dirty="0">
                <a:latin typeface="Century Schoolbook" panose="02040604050505020304" pitchFamily="18" charset="0"/>
              </a:rPr>
              <a:t>La </a:t>
            </a:r>
            <a:r>
              <a:rPr lang="it-IT" b="1" dirty="0">
                <a:latin typeface="Century Schoolbook" panose="02040604050505020304" pitchFamily="18" charset="0"/>
              </a:rPr>
              <a:t>fotografia di moda</a:t>
            </a:r>
            <a:r>
              <a:rPr lang="it-IT" dirty="0">
                <a:latin typeface="Century Schoolbook" panose="02040604050505020304" pitchFamily="18" charset="0"/>
              </a:rPr>
              <a:t> è un genere fotografico il cui scopo è quello di ritrarre e valorizzare capi di abbigliamento, accessori ed altri oggetti legati alla moda. La fotografia di moda è principalmente sfruttata per campagne pubblicitarie o servizi in riviste di </a:t>
            </a:r>
            <a:r>
              <a:rPr lang="it-IT" dirty="0" smtClean="0">
                <a:latin typeface="Century Schoolbook" panose="02040604050505020304" pitchFamily="18" charset="0"/>
              </a:rPr>
              <a:t>moda come</a:t>
            </a:r>
            <a:r>
              <a:rPr lang="it-IT" dirty="0">
                <a:latin typeface="Century Schoolbook" panose="02040604050505020304" pitchFamily="18" charset="0"/>
              </a:rPr>
              <a:t> </a:t>
            </a:r>
            <a:r>
              <a:rPr lang="it-IT" b="1" i="1" dirty="0">
                <a:latin typeface="Century Schoolbook" panose="02040604050505020304" pitchFamily="18" charset="0"/>
              </a:rPr>
              <a:t>Vogue</a:t>
            </a:r>
            <a:r>
              <a:rPr lang="it-IT" b="1" dirty="0">
                <a:latin typeface="Century Schoolbook" panose="02040604050505020304" pitchFamily="18" charset="0"/>
              </a:rPr>
              <a:t>, </a:t>
            </a:r>
            <a:r>
              <a:rPr lang="it-IT" b="1" i="1" dirty="0">
                <a:latin typeface="Century Schoolbook" panose="02040604050505020304" pitchFamily="18" charset="0"/>
              </a:rPr>
              <a:t>Harper‘ Bazaar</a:t>
            </a:r>
            <a:r>
              <a:rPr lang="it-IT" b="1" dirty="0">
                <a:latin typeface="Century Schoolbook" panose="02040604050505020304" pitchFamily="18" charset="0"/>
              </a:rPr>
              <a:t>, </a:t>
            </a:r>
            <a:r>
              <a:rPr lang="it-IT" b="1" i="1" dirty="0">
                <a:latin typeface="Century Schoolbook" panose="02040604050505020304" pitchFamily="18" charset="0"/>
              </a:rPr>
              <a:t>Elle</a:t>
            </a:r>
            <a:r>
              <a:rPr lang="it-IT" b="1" dirty="0">
                <a:latin typeface="Century Schoolbook" panose="02040604050505020304" pitchFamily="18" charset="0"/>
              </a:rPr>
              <a:t>, </a:t>
            </a:r>
            <a:r>
              <a:rPr lang="it-IT" b="1" i="1" dirty="0">
                <a:latin typeface="Century Schoolbook" panose="02040604050505020304" pitchFamily="18" charset="0"/>
              </a:rPr>
              <a:t>Vanity Fair</a:t>
            </a:r>
            <a:r>
              <a:rPr lang="it-IT" b="1" dirty="0">
                <a:latin typeface="Century Schoolbook" panose="02040604050505020304" pitchFamily="18" charset="0"/>
              </a:rPr>
              <a:t>, </a:t>
            </a:r>
            <a:r>
              <a:rPr lang="it-IT" b="1" i="1" dirty="0">
                <a:latin typeface="Century Schoolbook" panose="02040604050505020304" pitchFamily="18" charset="0"/>
              </a:rPr>
              <a:t>Marie Claire</a:t>
            </a:r>
            <a:r>
              <a:rPr lang="it-IT" b="1" dirty="0">
                <a:latin typeface="Century Schoolbook" panose="02040604050505020304" pitchFamily="18" charset="0"/>
              </a:rPr>
              <a:t> o </a:t>
            </a:r>
            <a:r>
              <a:rPr lang="it-IT" b="1" i="1" dirty="0">
                <a:latin typeface="Century Schoolbook" panose="02040604050505020304" pitchFamily="18" charset="0"/>
              </a:rPr>
              <a:t>Allure</a:t>
            </a:r>
            <a:r>
              <a:rPr lang="it-IT" dirty="0">
                <a:latin typeface="Century Schoolbook" panose="02040604050505020304" pitchFamily="18" charset="0"/>
              </a:rPr>
              <a:t>. Nel corso del tempo, la fotografia di moda ha sviluppato una propria estetica, in cui gli abiti e la moda sono valorizzati da altri elementi presenti nella fotografia</a:t>
            </a:r>
          </a:p>
        </p:txBody>
      </p:sp>
    </p:spTree>
    <p:extLst>
      <p:ext uri="{BB962C8B-B14F-4D97-AF65-F5344CB8AC3E}">
        <p14:creationId xmlns:p14="http://schemas.microsoft.com/office/powerpoint/2010/main" val="169587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Pierson_castiglione.jpg"/>
          <p:cNvPicPr>
            <a:picLocks noChangeAspect="1"/>
          </p:cNvPicPr>
          <p:nvPr/>
        </p:nvPicPr>
        <p:blipFill>
          <a:blip r:embed="rId2" cstate="print">
            <a:grayscl/>
          </a:blip>
          <a:stretch>
            <a:fillRect/>
          </a:stretch>
        </p:blipFill>
        <p:spPr>
          <a:xfrm>
            <a:off x="8040216" y="980728"/>
            <a:ext cx="2627784" cy="3960440"/>
          </a:xfrm>
          <a:prstGeom prst="rect">
            <a:avLst/>
          </a:prstGeom>
          <a:ln>
            <a:noFill/>
          </a:ln>
          <a:effectLst>
            <a:softEdge rad="112500"/>
          </a:effectLst>
        </p:spPr>
      </p:pic>
      <p:sp>
        <p:nvSpPr>
          <p:cNvPr id="2" name="Rettangolo 1"/>
          <p:cNvSpPr/>
          <p:nvPr/>
        </p:nvSpPr>
        <p:spPr>
          <a:xfrm>
            <a:off x="764275" y="548681"/>
            <a:ext cx="7455453" cy="6340197"/>
          </a:xfrm>
          <a:prstGeom prst="rect">
            <a:avLst/>
          </a:prstGeom>
        </p:spPr>
        <p:txBody>
          <a:bodyPr wrap="square">
            <a:spAutoFit/>
          </a:bodyPr>
          <a:lstStyle/>
          <a:p>
            <a:pPr>
              <a:buNone/>
            </a:pPr>
            <a:r>
              <a:rPr lang="it-IT" sz="1400" dirty="0">
                <a:latin typeface="Century Schoolbook" panose="02040604050505020304" pitchFamily="18" charset="0"/>
              </a:rPr>
              <a:t>La fotografia nacque intorno al 1830, ma le prime tecniche di sviluppo, come la dagherrotipia, non permettevano la possibilità di stampare grandi quantità di foto. Nel 1856, Adolphe Braun pubblicò un book fotografico contenente 288 fotografie di Virginia Oldoini, contessa di Castiglione, una nobildonna toscana alla corte di Napoleone III per conto del Regno di Sardegna. Le foto ritraevano la contessa nei suoi abiti di corte ufficiali, e resero la nobildonna la prima modella di fotografie di moda. Nella prima decade del XX secolo, l'avanzamento tecnologico permise la stampa di fotografie nelle riviste. Fotografie di moda apparvero per la prima volta nella rivista francese </a:t>
            </a:r>
            <a:r>
              <a:rPr lang="it-IT" sz="1400" i="1" dirty="0">
                <a:latin typeface="Century Schoolbook" panose="02040604050505020304" pitchFamily="18" charset="0"/>
              </a:rPr>
              <a:t>La mode practique</a:t>
            </a:r>
            <a:r>
              <a:rPr lang="it-IT" sz="1400" dirty="0">
                <a:latin typeface="Century Schoolbook" panose="02040604050505020304" pitchFamily="18" charset="0"/>
              </a:rPr>
              <a:t>. Nel 1909, Condé Nast rilevò la rivista </a:t>
            </a:r>
            <a:r>
              <a:rPr lang="it-IT" sz="1400" i="1" dirty="0">
                <a:latin typeface="Century Schoolbook" panose="02040604050505020304" pitchFamily="18" charset="0"/>
              </a:rPr>
              <a:t>Vogue </a:t>
            </a:r>
            <a:r>
              <a:rPr lang="it-IT" sz="1400" dirty="0">
                <a:latin typeface="Century Schoolbook" panose="02040604050505020304" pitchFamily="18" charset="0"/>
              </a:rPr>
              <a:t>e contribuì all'evolversi della fotografia di moda. Una particolare enfasi fu posta nel creare gli ambienti per le fotografie, un processo iniziato dal barone Adolf de Meyer, che fotografava i propri modelli nei loro ambienti naturali. </a:t>
            </a:r>
            <a:r>
              <a:rPr lang="it-IT" sz="1400" i="1" dirty="0">
                <a:latin typeface="Century Schoolbook" panose="02040604050505020304" pitchFamily="18" charset="0"/>
              </a:rPr>
              <a:t>Vogue</a:t>
            </a:r>
            <a:r>
              <a:rPr lang="it-IT" sz="1400" dirty="0">
                <a:latin typeface="Century Schoolbook" panose="02040604050505020304" pitchFamily="18" charset="0"/>
              </a:rPr>
              <a:t> fu immediatamente seguita dalla rivista </a:t>
            </a:r>
            <a:r>
              <a:rPr lang="it-IT" sz="1400" i="1" dirty="0">
                <a:latin typeface="Century Schoolbook" panose="02040604050505020304" pitchFamily="18" charset="0"/>
              </a:rPr>
              <a:t>Harper's Bazaar</a:t>
            </a:r>
            <a:r>
              <a:rPr lang="it-IT" sz="1400" dirty="0">
                <a:latin typeface="Century Schoolbook" panose="02040604050505020304" pitchFamily="18" charset="0"/>
              </a:rPr>
              <a:t>, e le due riviste rimasero indiscussi leader nel settore per tutti gli anni venti e trenta. Alcuni fotografi, specializzatisi nel genere, Edward Steichen, George Hoyningen-Huene, Horst P. Horst e Cecil Beaton transformarono la fotografia di moda in una forma d'arte, che si andò raffinando principalmente in Europa, ed in particolar modo in Germania. Con l'inizio della seconda guerra mondiale, l'attenzione si spostò negli Stati Uniti, dove si fecero largo i nomi di alcuni fotografi come Irving Penn, Martin Munkácsi, Richard Avedon e Louise Dahl-Wolfe che diedero un'ulteriore svolta al modo di approcciarsi alla fotografia di moda, abbandonando gli schemi e le pose rigide, dando maggiore libertà ai soggetti dei loro lavori, che venivano ritratti in pose più naturali e "sportive". Sotto la direzione di Alexe Brodovitch, lo stile fotografico di </a:t>
            </a:r>
            <a:r>
              <a:rPr lang="it-IT" sz="1400" i="1" dirty="0">
                <a:latin typeface="Century Schoolbook" panose="02040604050505020304" pitchFamily="18" charset="0"/>
              </a:rPr>
              <a:t>Harper's Bazaar</a:t>
            </a:r>
            <a:r>
              <a:rPr lang="it-IT" sz="1400" dirty="0">
                <a:latin typeface="Century Schoolbook" panose="02040604050505020304" pitchFamily="18" charset="0"/>
              </a:rPr>
              <a:t> divenne lo standard per tutte le riviste a venire. Nella Londra dell'immediato dopoguerra, John French fu il pioniere di un nuovo stile di fotografia di moda ideale per le riproduzioni sui quotidiani, che coinvolgeva l'utilizzo di luci naturali riflesse e contrasti lievi. Fra i più celebri fotografi di moda si possono citare Richard Avedon, Helmut Newton, Bruce Weber ed Herb Ritts, ed in anni più recenti Patrick Demarchelier, Steven Meisel, Mario Testino, Peter Lindbergh, Jean-François Lepage ed Annie Leibovitz.</a:t>
            </a:r>
          </a:p>
        </p:txBody>
      </p:sp>
      <p:sp>
        <p:nvSpPr>
          <p:cNvPr id="4" name="Rettangolo 3"/>
          <p:cNvSpPr/>
          <p:nvPr/>
        </p:nvSpPr>
        <p:spPr>
          <a:xfrm>
            <a:off x="8112224" y="5013177"/>
            <a:ext cx="2376264" cy="1169551"/>
          </a:xfrm>
          <a:prstGeom prst="rect">
            <a:avLst/>
          </a:prstGeom>
        </p:spPr>
        <p:txBody>
          <a:bodyPr wrap="square">
            <a:spAutoFit/>
          </a:bodyPr>
          <a:lstStyle/>
          <a:p>
            <a:r>
              <a:rPr lang="it-IT" sz="1400" b="1" dirty="0">
                <a:latin typeface="Century Schoolbook" panose="02040604050505020304" pitchFamily="18" charset="0"/>
              </a:rPr>
              <a:t>La contessa Virginia Oldoini di Castiglione, fotografata da Pierre-Louise Pierson (c. 1863/66)</a:t>
            </a:r>
          </a:p>
        </p:txBody>
      </p:sp>
      <p:sp>
        <p:nvSpPr>
          <p:cNvPr id="5" name="CasellaDiTesto 4"/>
          <p:cNvSpPr txBox="1"/>
          <p:nvPr/>
        </p:nvSpPr>
        <p:spPr>
          <a:xfrm>
            <a:off x="1198545" y="52757"/>
            <a:ext cx="2664296" cy="523220"/>
          </a:xfrm>
          <a:prstGeom prst="rect">
            <a:avLst/>
          </a:prstGeom>
          <a:noFill/>
        </p:spPr>
        <p:txBody>
          <a:bodyPr wrap="square" rtlCol="0">
            <a:spAutoFit/>
          </a:bodyPr>
          <a:lstStyle/>
          <a:p>
            <a:r>
              <a:rPr lang="it-IT" sz="2800" b="1" dirty="0">
                <a:latin typeface="Century Schoolbook" panose="02040604050505020304" pitchFamily="18" charset="0"/>
              </a:rPr>
              <a:t>STORIA</a:t>
            </a:r>
          </a:p>
        </p:txBody>
      </p:sp>
    </p:spTree>
    <p:extLst>
      <p:ext uri="{BB962C8B-B14F-4D97-AF65-F5344CB8AC3E}">
        <p14:creationId xmlns:p14="http://schemas.microsoft.com/office/powerpoint/2010/main" val="210897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4DD748-B775-D240-A373-C248A4FD3EE0}"/>
              </a:ext>
            </a:extLst>
          </p:cNvPr>
          <p:cNvSpPr>
            <a:spLocks noGrp="1"/>
          </p:cNvSpPr>
          <p:nvPr>
            <p:ph idx="1"/>
          </p:nvPr>
        </p:nvSpPr>
        <p:spPr>
          <a:xfrm>
            <a:off x="498836" y="1256927"/>
            <a:ext cx="5833725" cy="4816327"/>
          </a:xfrm>
        </p:spPr>
        <p:txBody>
          <a:bodyPr>
            <a:normAutofit fontScale="92500"/>
          </a:bodyPr>
          <a:lstStyle/>
          <a:p>
            <a:pPr marL="0" indent="0">
              <a:buNone/>
            </a:pPr>
            <a:r>
              <a:rPr lang="it-IT" sz="3000" dirty="0" smtClean="0">
                <a:latin typeface="Century Schoolbook" panose="02040604050505020304" pitchFamily="18" charset="0"/>
              </a:rPr>
              <a:t>All’aspetto </a:t>
            </a:r>
            <a:r>
              <a:rPr lang="it-IT" sz="3000" dirty="0">
                <a:latin typeface="Century Schoolbook" panose="02040604050505020304" pitchFamily="18" charset="0"/>
              </a:rPr>
              <a:t>divertente, quasi ludico, caratteristico degli articoli di costume e delle inserzioni di moda, questo giornalismo accosta una componente istruttiva e razionale, inevitabile influenza dell’illuminismo, la cui cultura ha grande diffusione proprio in quegli anni. A Milano  nasce il giornale delle dame e delle Mode di Francia che si ispira al modello francese. </a:t>
            </a:r>
          </a:p>
          <a:p>
            <a:pPr algn="just"/>
            <a:endParaRPr lang="it-IT" sz="3600" dirty="0">
              <a:latin typeface="Century Schoolbook" panose="02040604050505020304" pitchFamily="18" charset="0"/>
            </a:endParaRPr>
          </a:p>
          <a:p>
            <a:pPr algn="just"/>
            <a:endParaRPr lang="it-IT" sz="3600" dirty="0">
              <a:latin typeface="Century Schoolbook" panose="02040604050505020304" pitchFamily="18" charset="0"/>
            </a:endParaRPr>
          </a:p>
        </p:txBody>
      </p:sp>
      <p:pic>
        <p:nvPicPr>
          <p:cNvPr id="2" name="Immagine 3">
            <a:extLst>
              <a:ext uri="{FF2B5EF4-FFF2-40B4-BE49-F238E27FC236}">
                <a16:creationId xmlns:a16="http://schemas.microsoft.com/office/drawing/2014/main" id="{531336D3-8DDF-2246-8D02-D15EB4837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32561" y="1714275"/>
            <a:ext cx="5280518" cy="3526466"/>
          </a:xfrm>
          <a:prstGeom prst="rect">
            <a:avLst/>
          </a:prstGeom>
          <a:ln>
            <a:noFill/>
          </a:ln>
          <a:effectLst>
            <a:softEdge rad="112500"/>
          </a:effectLst>
        </p:spPr>
      </p:pic>
      <p:sp>
        <p:nvSpPr>
          <p:cNvPr id="4" name="Sottotitolo 2">
            <a:extLst>
              <a:ext uri="{FF2B5EF4-FFF2-40B4-BE49-F238E27FC236}">
                <a16:creationId xmlns:a16="http://schemas.microsoft.com/office/drawing/2014/main" id="{9D85929E-5AF4-0A4A-A9FF-266FF1B4E449}"/>
              </a:ext>
            </a:extLst>
          </p:cNvPr>
          <p:cNvSpPr txBox="1">
            <a:spLocks/>
          </p:cNvSpPr>
          <p:nvPr/>
        </p:nvSpPr>
        <p:spPr>
          <a:xfrm>
            <a:off x="642528" y="536935"/>
            <a:ext cx="11171137" cy="719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500" b="1" dirty="0" smtClean="0">
                <a:latin typeface="Century Schoolbook" panose="02040604050505020304" pitchFamily="18" charset="0"/>
              </a:rPr>
              <a:t>Cinque valori per il giornalismo di moda (seguendo Italo Calvino) </a:t>
            </a:r>
            <a:endParaRPr lang="it-IT" sz="2500" b="1" dirty="0">
              <a:latin typeface="Century Schoolbook" panose="02040604050505020304" pitchFamily="18" charset="0"/>
            </a:endParaRPr>
          </a:p>
        </p:txBody>
      </p:sp>
    </p:spTree>
    <p:extLst>
      <p:ext uri="{BB962C8B-B14F-4D97-AF65-F5344CB8AC3E}">
        <p14:creationId xmlns:p14="http://schemas.microsoft.com/office/powerpoint/2010/main" val="3758236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965122D-7AD5-484A-8477-16BD84A45256}"/>
              </a:ext>
            </a:extLst>
          </p:cNvPr>
          <p:cNvSpPr>
            <a:spLocks noGrp="1"/>
          </p:cNvSpPr>
          <p:nvPr>
            <p:ph idx="1"/>
          </p:nvPr>
        </p:nvSpPr>
        <p:spPr>
          <a:xfrm>
            <a:off x="426903" y="80332"/>
            <a:ext cx="11338193" cy="6777668"/>
          </a:xfrm>
        </p:spPr>
        <p:txBody>
          <a:bodyPr>
            <a:normAutofit/>
          </a:bodyPr>
          <a:lstStyle/>
          <a:p>
            <a:endParaRPr lang="it-IT"/>
          </a:p>
          <a:p>
            <a:endParaRPr lang="it-IT"/>
          </a:p>
          <a:p>
            <a:endParaRPr lang="it-IT"/>
          </a:p>
          <a:p>
            <a:endParaRPr lang="it-IT"/>
          </a:p>
          <a:p>
            <a:endParaRPr lang="it-IT"/>
          </a:p>
          <a:p>
            <a:endParaRPr lang="it-IT"/>
          </a:p>
          <a:p>
            <a:endParaRPr lang="it-IT" sz="3600"/>
          </a:p>
        </p:txBody>
      </p:sp>
      <p:pic>
        <p:nvPicPr>
          <p:cNvPr id="2" name="Immagine 3">
            <a:extLst>
              <a:ext uri="{FF2B5EF4-FFF2-40B4-BE49-F238E27FC236}">
                <a16:creationId xmlns:a16="http://schemas.microsoft.com/office/drawing/2014/main" id="{C003516F-E54F-CF4D-8DE3-C631475A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546" y="285750"/>
            <a:ext cx="4629812" cy="5943992"/>
          </a:xfrm>
          <a:prstGeom prst="rect">
            <a:avLst/>
          </a:prstGeom>
        </p:spPr>
      </p:pic>
      <p:sp>
        <p:nvSpPr>
          <p:cNvPr id="6" name="CasellaDiTesto 5">
            <a:extLst>
              <a:ext uri="{FF2B5EF4-FFF2-40B4-BE49-F238E27FC236}">
                <a16:creationId xmlns:a16="http://schemas.microsoft.com/office/drawing/2014/main" id="{635C7235-F76D-3148-AE7A-DFEC49C58270}"/>
              </a:ext>
            </a:extLst>
          </p:cNvPr>
          <p:cNvSpPr txBox="1"/>
          <p:nvPr/>
        </p:nvSpPr>
        <p:spPr>
          <a:xfrm>
            <a:off x="6095999" y="626256"/>
            <a:ext cx="5149454" cy="6001643"/>
          </a:xfrm>
          <a:prstGeom prst="rect">
            <a:avLst/>
          </a:prstGeom>
          <a:noFill/>
        </p:spPr>
        <p:txBody>
          <a:bodyPr wrap="square">
            <a:spAutoFit/>
          </a:bodyPr>
          <a:lstStyle/>
          <a:p>
            <a:pPr algn="ctr"/>
            <a:r>
              <a:rPr lang="it-IT" sz="2400" dirty="0">
                <a:latin typeface="Century Schoolbook" panose="02040604050505020304" pitchFamily="18" charset="0"/>
              </a:rPr>
              <a:t>I periodici femminili si ispirano giornali di successo, già conosciuti dai lettori, e molto diffusi. Il target di riferimento, è in particolar modo la fascia della popolazione cittadina più istruita. Tuttavia Il Giornale di moda non è destinato soltanto al fruitore colti, almeno nelle intenzioni questo particolare tipo di stampa e pensato per donne, e in minor parte anche uomini, che desiderino tenersi aggiornati riguardo ai rapidi cambiamenti che contraddistinguono la società in cui </a:t>
            </a:r>
            <a:r>
              <a:rPr lang="it-IT" sz="2400" dirty="0" smtClean="0">
                <a:latin typeface="Century Schoolbook" panose="02040604050505020304" pitchFamily="18" charset="0"/>
              </a:rPr>
              <a:t>vivono.</a:t>
            </a:r>
            <a:endParaRPr lang="it-IT" sz="2400" dirty="0">
              <a:latin typeface="Century Schoolbook" panose="02040604050505020304" pitchFamily="18" charset="0"/>
            </a:endParaRPr>
          </a:p>
        </p:txBody>
      </p:sp>
    </p:spTree>
    <p:extLst>
      <p:ext uri="{BB962C8B-B14F-4D97-AF65-F5344CB8AC3E}">
        <p14:creationId xmlns:p14="http://schemas.microsoft.com/office/powerpoint/2010/main" val="62252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2869D9A-10E3-DE42-AC32-BEC931B0E8FD}"/>
              </a:ext>
            </a:extLst>
          </p:cNvPr>
          <p:cNvSpPr>
            <a:spLocks noGrp="1"/>
          </p:cNvSpPr>
          <p:nvPr>
            <p:ph idx="1"/>
          </p:nvPr>
        </p:nvSpPr>
        <p:spPr>
          <a:xfrm>
            <a:off x="3248166" y="434072"/>
            <a:ext cx="5349923" cy="5980012"/>
          </a:xfrm>
        </p:spPr>
        <p:txBody>
          <a:bodyPr>
            <a:normAutofit lnSpcReduction="10000"/>
          </a:bodyPr>
          <a:lstStyle/>
          <a:p>
            <a:pPr marL="0" indent="0" algn="ctr">
              <a:buNone/>
            </a:pPr>
            <a:r>
              <a:rPr lang="it-IT" b="0" i="0" dirty="0">
                <a:solidFill>
                  <a:srgbClr val="222222"/>
                </a:solidFill>
                <a:effectLst/>
                <a:latin typeface="Century Schoolbook" panose="02040604050505020304" pitchFamily="18" charset="0"/>
              </a:rPr>
              <a:t>I giornalisti che si incaricano di portare avanti questi progetti sono figure professionali di ambo i sessi, provenienti da contesti diversi: ci sono apprendisti in cerca di affermazione, ma anche professionisti e letterati del calibro di </a:t>
            </a:r>
            <a:r>
              <a:rPr lang="it-IT" b="1" i="0" strike="noStrike" dirty="0" smtClean="0">
                <a:effectLst/>
                <a:latin typeface="Century Schoolbook" panose="02040604050505020304" pitchFamily="18" charset="0"/>
              </a:rPr>
              <a:t>Mallarmé</a:t>
            </a:r>
            <a:r>
              <a:rPr lang="it-IT" b="0" i="0" dirty="0" smtClean="0">
                <a:effectLst/>
                <a:latin typeface="Century Schoolbook" panose="02040604050505020304" pitchFamily="18" charset="0"/>
              </a:rPr>
              <a:t>,</a:t>
            </a:r>
            <a:r>
              <a:rPr lang="it-IT" b="0" i="0" dirty="0">
                <a:effectLst/>
                <a:latin typeface="Century Schoolbook" panose="02040604050505020304" pitchFamily="18" charset="0"/>
              </a:rPr>
              <a:t> </a:t>
            </a:r>
            <a:r>
              <a:rPr lang="it-IT" b="1" i="0" strike="noStrike" dirty="0" smtClean="0">
                <a:effectLst/>
                <a:latin typeface="Century Schoolbook" panose="02040604050505020304" pitchFamily="18" charset="0"/>
              </a:rPr>
              <a:t>Balzac</a:t>
            </a:r>
            <a:r>
              <a:rPr lang="it-IT" b="0" i="0" dirty="0">
                <a:effectLst/>
                <a:latin typeface="Century Schoolbook" panose="02040604050505020304" pitchFamily="18" charset="0"/>
              </a:rPr>
              <a:t> e </a:t>
            </a:r>
            <a:r>
              <a:rPr lang="it-IT" b="1" i="0" strike="noStrike" dirty="0">
                <a:effectLst/>
                <a:latin typeface="Century Schoolbook" panose="02040604050505020304" pitchFamily="18" charset="0"/>
              </a:rPr>
              <a:t>Barbey </a:t>
            </a:r>
            <a:r>
              <a:rPr lang="it-IT" b="1" i="0" strike="noStrike" dirty="0" smtClean="0">
                <a:effectLst/>
                <a:latin typeface="Century Schoolbook" panose="02040604050505020304" pitchFamily="18" charset="0"/>
              </a:rPr>
              <a:t>d'Aurevilly</a:t>
            </a:r>
            <a:r>
              <a:rPr lang="it-IT" b="0" i="0" dirty="0" smtClean="0">
                <a:effectLst/>
                <a:latin typeface="Century Schoolbook" panose="02040604050505020304" pitchFamily="18" charset="0"/>
              </a:rPr>
              <a:t>, </a:t>
            </a:r>
            <a:r>
              <a:rPr lang="it-IT" b="0" i="0" dirty="0">
                <a:solidFill>
                  <a:srgbClr val="222222"/>
                </a:solidFill>
                <a:effectLst/>
                <a:latin typeface="Century Schoolbook" panose="02040604050505020304" pitchFamily="18" charset="0"/>
              </a:rPr>
              <a:t>autori che intravedono in questa nuova tipologia di informazione un interessante contributo culturale in linea con i rinnovati valori della </a:t>
            </a:r>
            <a:r>
              <a:rPr lang="it-IT" b="0" i="0" dirty="0" smtClean="0">
                <a:solidFill>
                  <a:srgbClr val="222222"/>
                </a:solidFill>
                <a:effectLst/>
                <a:latin typeface="Century Schoolbook" panose="02040604050505020304" pitchFamily="18" charset="0"/>
              </a:rPr>
              <a:t>società</a:t>
            </a:r>
            <a:r>
              <a:rPr lang="it-IT" b="0" i="0" dirty="0">
                <a:solidFill>
                  <a:srgbClr val="222222"/>
                </a:solidFill>
                <a:effectLst/>
                <a:latin typeface="Century Schoolbook" panose="02040604050505020304" pitchFamily="18" charset="0"/>
              </a:rPr>
              <a:t>.</a:t>
            </a:r>
            <a:endParaRPr lang="it-IT" dirty="0">
              <a:latin typeface="Century Schoolbook" panose="02040604050505020304" pitchFamily="18"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29" y="904556"/>
            <a:ext cx="3011037" cy="4663732"/>
          </a:xfrm>
          <a:prstGeom prst="rect">
            <a:avLst/>
          </a:prstGeom>
          <a:ln>
            <a:noFill/>
          </a:ln>
          <a:effectLst>
            <a:softEdge rad="112500"/>
          </a:effectLst>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089" y="904556"/>
            <a:ext cx="3229401" cy="4663732"/>
          </a:xfrm>
          <a:prstGeom prst="rect">
            <a:avLst/>
          </a:prstGeom>
          <a:ln>
            <a:noFill/>
          </a:ln>
          <a:effectLst>
            <a:softEdge rad="112500"/>
          </a:effectLst>
        </p:spPr>
      </p:pic>
      <p:sp>
        <p:nvSpPr>
          <p:cNvPr id="7" name="CasellaDiTesto 6"/>
          <p:cNvSpPr txBox="1"/>
          <p:nvPr/>
        </p:nvSpPr>
        <p:spPr>
          <a:xfrm>
            <a:off x="651643" y="5703197"/>
            <a:ext cx="2182008" cy="369332"/>
          </a:xfrm>
          <a:prstGeom prst="rect">
            <a:avLst/>
          </a:prstGeom>
          <a:noFill/>
        </p:spPr>
        <p:txBody>
          <a:bodyPr wrap="none" rtlCol="0">
            <a:spAutoFit/>
          </a:bodyPr>
          <a:lstStyle/>
          <a:p>
            <a:r>
              <a:rPr lang="it-IT" dirty="0" smtClean="0">
                <a:latin typeface="Century Schoolbook" panose="02040604050505020304" pitchFamily="18" charset="0"/>
              </a:rPr>
              <a:t>Barbey d’Aurevilly</a:t>
            </a:r>
            <a:endParaRPr lang="it-IT" dirty="0">
              <a:latin typeface="Century Schoolbook" panose="02040604050505020304" pitchFamily="18" charset="0"/>
            </a:endParaRPr>
          </a:p>
        </p:txBody>
      </p:sp>
    </p:spTree>
    <p:extLst>
      <p:ext uri="{BB962C8B-B14F-4D97-AF65-F5344CB8AC3E}">
        <p14:creationId xmlns:p14="http://schemas.microsoft.com/office/powerpoint/2010/main" val="346371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A457C4A-6459-F746-B5AD-3FECB306A1AA}"/>
              </a:ext>
            </a:extLst>
          </p:cNvPr>
          <p:cNvSpPr>
            <a:spLocks noGrp="1"/>
          </p:cNvSpPr>
          <p:nvPr>
            <p:ph idx="1"/>
          </p:nvPr>
        </p:nvSpPr>
        <p:spPr>
          <a:xfrm>
            <a:off x="742665" y="566115"/>
            <a:ext cx="6272284" cy="5801916"/>
          </a:xfrm>
        </p:spPr>
        <p:txBody>
          <a:bodyPr>
            <a:normAutofit fontScale="92500"/>
          </a:bodyPr>
          <a:lstStyle/>
          <a:p>
            <a:pPr marL="0" indent="0">
              <a:buNone/>
            </a:pPr>
            <a:r>
              <a:rPr lang="it-IT" sz="4000" dirty="0">
                <a:latin typeface="Century Schoolbook" panose="02040604050505020304" pitchFamily="18" charset="0"/>
              </a:rPr>
              <a:t>L’autore del libro «paesaggi di </a:t>
            </a:r>
            <a:r>
              <a:rPr lang="it-IT" sz="4000" dirty="0" smtClean="0">
                <a:latin typeface="Century Schoolbook" panose="02040604050505020304" pitchFamily="18" charset="0"/>
              </a:rPr>
              <a:t>moda» (Patrizia </a:t>
            </a:r>
            <a:r>
              <a:rPr lang="it-IT" sz="4000" dirty="0">
                <a:latin typeface="Century Schoolbook" panose="02040604050505020304" pitchFamily="18" charset="0"/>
              </a:rPr>
              <a:t>C</a:t>
            </a:r>
            <a:r>
              <a:rPr lang="it-IT" sz="4000" dirty="0" smtClean="0">
                <a:latin typeface="Century Schoolbook" panose="02040604050505020304" pitchFamily="18" charset="0"/>
              </a:rPr>
              <a:t>alefato</a:t>
            </a:r>
            <a:r>
              <a:rPr lang="it-IT" sz="4000" dirty="0">
                <a:latin typeface="Century Schoolbook" panose="02040604050505020304" pitchFamily="18" charset="0"/>
              </a:rPr>
              <a:t>, </a:t>
            </a:r>
            <a:r>
              <a:rPr lang="it-IT" sz="4000" dirty="0" smtClean="0">
                <a:latin typeface="Century Schoolbook" panose="02040604050505020304" pitchFamily="18" charset="0"/>
              </a:rPr>
              <a:t>2016, Lupetti), ispirandosi </a:t>
            </a:r>
            <a:r>
              <a:rPr lang="it-IT" sz="4000" dirty="0">
                <a:latin typeface="Century Schoolbook" panose="02040604050505020304" pitchFamily="18" charset="0"/>
              </a:rPr>
              <a:t>alle cinque caratteristiche della scrittura di Italo </a:t>
            </a:r>
            <a:r>
              <a:rPr lang="it-IT" sz="4000" dirty="0" smtClean="0">
                <a:latin typeface="Century Schoolbook" panose="02040604050505020304" pitchFamily="18" charset="0"/>
              </a:rPr>
              <a:t>Calvino.</a:t>
            </a:r>
          </a:p>
          <a:p>
            <a:pPr marL="0" indent="0">
              <a:buNone/>
            </a:pPr>
            <a:r>
              <a:rPr lang="it-IT" sz="4000" dirty="0" smtClean="0">
                <a:latin typeface="Century Schoolbook" panose="02040604050505020304" pitchFamily="18" charset="0"/>
              </a:rPr>
              <a:t>Egli accosta i </a:t>
            </a:r>
            <a:r>
              <a:rPr lang="it-IT" sz="4000" dirty="0">
                <a:latin typeface="Century Schoolbook" panose="02040604050505020304" pitchFamily="18" charset="0"/>
              </a:rPr>
              <a:t>canoni che </a:t>
            </a:r>
            <a:r>
              <a:rPr lang="it-IT" sz="4000" dirty="0" smtClean="0">
                <a:latin typeface="Century Schoolbook" panose="02040604050505020304" pitchFamily="18" charset="0"/>
              </a:rPr>
              <a:t>la </a:t>
            </a:r>
            <a:r>
              <a:rPr lang="it-IT" sz="4000" dirty="0">
                <a:latin typeface="Century Schoolbook" panose="02040604050505020304" pitchFamily="18" charset="0"/>
              </a:rPr>
              <a:t>scrittura dovrebbe avere nel terzo millennio al fenomeno del giornalismo di moda.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063" y="795741"/>
            <a:ext cx="3511385" cy="4960528"/>
          </a:xfrm>
          <a:prstGeom prst="rect">
            <a:avLst/>
          </a:prstGeom>
          <a:ln>
            <a:noFill/>
          </a:ln>
          <a:effectLst>
            <a:softEdge rad="112500"/>
          </a:effectLst>
        </p:spPr>
      </p:pic>
    </p:spTree>
    <p:extLst>
      <p:ext uri="{BB962C8B-B14F-4D97-AF65-F5344CB8AC3E}">
        <p14:creationId xmlns:p14="http://schemas.microsoft.com/office/powerpoint/2010/main" val="210869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8F4601-70B9-8A4A-98C5-F0A93A37D17D}"/>
              </a:ext>
            </a:extLst>
          </p:cNvPr>
          <p:cNvSpPr>
            <a:spLocks noGrp="1"/>
          </p:cNvSpPr>
          <p:nvPr>
            <p:ph idx="1"/>
          </p:nvPr>
        </p:nvSpPr>
        <p:spPr>
          <a:xfrm>
            <a:off x="5076967" y="491320"/>
            <a:ext cx="6978555" cy="6164412"/>
          </a:xfrm>
        </p:spPr>
        <p:txBody>
          <a:bodyPr>
            <a:noAutofit/>
          </a:bodyPr>
          <a:lstStyle/>
          <a:p>
            <a:pPr marL="0" indent="0" algn="just">
              <a:buNone/>
            </a:pPr>
            <a:r>
              <a:rPr lang="it-IT" dirty="0">
                <a:latin typeface="Century Schoolbook" panose="02040604050505020304" pitchFamily="18" charset="0"/>
              </a:rPr>
              <a:t>Italo Calvino definì alcuni valori che la scrittura avrebbe dovuto preservare nel terzo </a:t>
            </a:r>
            <a:r>
              <a:rPr lang="it-IT" dirty="0" smtClean="0">
                <a:latin typeface="Century Schoolbook" panose="02040604050505020304" pitchFamily="18" charset="0"/>
              </a:rPr>
              <a:t>millennio. Nonostante </a:t>
            </a:r>
            <a:r>
              <a:rPr lang="it-IT" dirty="0">
                <a:latin typeface="Century Schoolbook" panose="02040604050505020304" pitchFamily="18" charset="0"/>
              </a:rPr>
              <a:t>l'incombente avvento della rivoluzione tecnologica e quindi lo stravolgimento dei modo di scrivere, egli ci elenca cinque aggettivi necessari per adattare la scrittura al processo tecnologico che come sappiamo avrebbe portato a nuovi modi di intendere la scrittura. </a:t>
            </a:r>
          </a:p>
          <a:p>
            <a:pPr marL="0" indent="0" algn="just">
              <a:buNone/>
            </a:pPr>
            <a:r>
              <a:rPr lang="it-IT" dirty="0">
                <a:latin typeface="Century Schoolbook" panose="02040604050505020304" pitchFamily="18" charset="0"/>
              </a:rPr>
              <a:t>Leggerezza, rapidità, esattezza, </a:t>
            </a:r>
            <a:r>
              <a:rPr lang="it-IT" dirty="0" smtClean="0">
                <a:latin typeface="Century Schoolbook" panose="02040604050505020304" pitchFamily="18" charset="0"/>
              </a:rPr>
              <a:t>visibilità e </a:t>
            </a:r>
            <a:r>
              <a:rPr lang="it-IT" dirty="0">
                <a:latin typeface="Century Schoolbook" panose="02040604050505020304" pitchFamily="18" charset="0"/>
              </a:rPr>
              <a:t>molteplicità sono gli aggettivi elencati da </a:t>
            </a:r>
            <a:r>
              <a:rPr lang="it-IT" dirty="0" smtClean="0">
                <a:latin typeface="Century Schoolbook" panose="02040604050505020304" pitchFamily="18" charset="0"/>
              </a:rPr>
              <a:t>Calvino.</a:t>
            </a:r>
            <a:endParaRPr lang="it-IT" dirty="0">
              <a:latin typeface="Century Schoolbook" panose="02040604050505020304" pitchFamily="18" charset="0"/>
            </a:endParaRPr>
          </a:p>
        </p:txBody>
      </p:sp>
      <p:pic>
        <p:nvPicPr>
          <p:cNvPr id="2" name="Immagine 3">
            <a:extLst>
              <a:ext uri="{FF2B5EF4-FFF2-40B4-BE49-F238E27FC236}">
                <a16:creationId xmlns:a16="http://schemas.microsoft.com/office/drawing/2014/main" id="{EF3281B0-0EBE-0444-9E2C-02357363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29" y="155971"/>
            <a:ext cx="4518421" cy="6499761"/>
          </a:xfrm>
          <a:prstGeom prst="rect">
            <a:avLst/>
          </a:prstGeom>
        </p:spPr>
      </p:pic>
    </p:spTree>
    <p:extLst>
      <p:ext uri="{BB962C8B-B14F-4D97-AF65-F5344CB8AC3E}">
        <p14:creationId xmlns:p14="http://schemas.microsoft.com/office/powerpoint/2010/main" val="304435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0" y="337416"/>
            <a:ext cx="12192000" cy="1325563"/>
          </a:xfrm>
        </p:spPr>
        <p:txBody>
          <a:bodyPr/>
          <a:lstStyle/>
          <a:p>
            <a:pPr algn="ctr"/>
            <a:r>
              <a:rPr lang="it-IT" b="1" dirty="0" smtClean="0">
                <a:latin typeface="Century Schoolbook" panose="02040604050505020304" pitchFamily="18" charset="0"/>
              </a:rPr>
              <a:t>Quanti tipi di comunicazione esistono?</a:t>
            </a:r>
            <a:endParaRPr lang="it-IT" b="1" dirty="0">
              <a:latin typeface="Century Schoolbook" panose="02040604050505020304" pitchFamily="18"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3" y="1548245"/>
            <a:ext cx="11901053" cy="5032664"/>
          </a:xfrm>
          <a:prstGeom prst="rect">
            <a:avLst/>
          </a:prstGeom>
        </p:spPr>
      </p:pic>
    </p:spTree>
    <p:extLst>
      <p:ext uri="{BB962C8B-B14F-4D97-AF65-F5344CB8AC3E}">
        <p14:creationId xmlns:p14="http://schemas.microsoft.com/office/powerpoint/2010/main" val="2963324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3963C5D-008D-6C43-A00B-2F6327200FC7}"/>
              </a:ext>
            </a:extLst>
          </p:cNvPr>
          <p:cNvSpPr>
            <a:spLocks noGrp="1"/>
          </p:cNvSpPr>
          <p:nvPr>
            <p:ph idx="1"/>
          </p:nvPr>
        </p:nvSpPr>
        <p:spPr>
          <a:xfrm>
            <a:off x="517922" y="714375"/>
            <a:ext cx="7411427" cy="5778500"/>
          </a:xfrm>
        </p:spPr>
        <p:txBody>
          <a:bodyPr>
            <a:normAutofit fontScale="62500" lnSpcReduction="20000"/>
          </a:bodyPr>
          <a:lstStyle/>
          <a:p>
            <a:r>
              <a:rPr lang="it-IT" sz="4200" b="1" u="sng" dirty="0">
                <a:latin typeface="Century Schoolbook" panose="02040604050505020304" pitchFamily="18" charset="0"/>
              </a:rPr>
              <a:t>Leggerezza: </a:t>
            </a:r>
            <a:r>
              <a:rPr lang="it-IT" sz="4200" dirty="0">
                <a:latin typeface="Century Schoolbook" panose="02040604050505020304" pitchFamily="18" charset="0"/>
              </a:rPr>
              <a:t>Il linguaggio e la scrittura devono essere in grado di adeguarsi sempre con leggerezza alla varietà delle cose, ogni singolo particolare può divenire importante, è necessario perciò essere dinamici ma anche sapersi adeguare ad ogni situazione con </a:t>
            </a:r>
            <a:r>
              <a:rPr lang="it-IT" sz="4200" dirty="0" smtClean="0">
                <a:latin typeface="Century Schoolbook" panose="02040604050505020304" pitchFamily="18" charset="0"/>
              </a:rPr>
              <a:t>originalità; </a:t>
            </a:r>
            <a:endParaRPr lang="it-IT" sz="4200" dirty="0">
              <a:latin typeface="Century Schoolbook" panose="02040604050505020304" pitchFamily="18" charset="0"/>
            </a:endParaRPr>
          </a:p>
          <a:p>
            <a:pPr marL="0" indent="0">
              <a:buNone/>
            </a:pPr>
            <a:endParaRPr lang="it-IT" sz="4200" dirty="0">
              <a:latin typeface="Century Schoolbook" panose="02040604050505020304" pitchFamily="18" charset="0"/>
            </a:endParaRPr>
          </a:p>
          <a:p>
            <a:r>
              <a:rPr lang="it-IT" sz="3900" b="1" u="sng" dirty="0">
                <a:latin typeface="Century Schoolbook" panose="02040604050505020304" pitchFamily="18" charset="0"/>
              </a:rPr>
              <a:t>Rapidità: </a:t>
            </a:r>
            <a:r>
              <a:rPr lang="it-IT" sz="3900" dirty="0">
                <a:latin typeface="Century Schoolbook" panose="02040604050505020304" pitchFamily="18" charset="0"/>
              </a:rPr>
              <a:t>c’è uno stretto rapporto tra il linguaggio e il tempo-spazio infatti occorre del tempo per produrre una frase sia scritta che parlata, la scrittura occupa un determinato spazio e segue una direzionalità. Oggi comunichiamo attraverso forme di scrittura che non possono essere comparate a quelle anche di cinquanta anni fa, la rapidità è necessaria poiché nelle nuove forme di scrittura dobbiamo sintetizzare numerosi stimoli e coglierne le parti essenziali quindi la rapidità nella comunicazione è una caratteristica che dobbiamo </a:t>
            </a:r>
            <a:r>
              <a:rPr lang="it-IT" sz="3900" dirty="0" smtClean="0">
                <a:latin typeface="Century Schoolbook" panose="02040604050505020304" pitchFamily="18" charset="0"/>
              </a:rPr>
              <a:t>possedere</a:t>
            </a:r>
            <a:r>
              <a:rPr lang="it-IT" sz="3900" dirty="0">
                <a:latin typeface="Century Schoolbook" panose="02040604050505020304" pitchFamily="18" charset="0"/>
              </a:rPr>
              <a:t>;</a:t>
            </a:r>
            <a:endParaRPr lang="it-IT" sz="3900" dirty="0">
              <a:latin typeface="Century Schoolbook" panose="02040604050505020304" pitchFamily="18" charset="0"/>
            </a:endParaRPr>
          </a:p>
          <a:p>
            <a:pPr marL="0" indent="0">
              <a:buNone/>
            </a:pPr>
            <a:endParaRPr lang="it-IT" dirty="0">
              <a:latin typeface="Century Schoolbook" panose="02040604050505020304"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101" y="367642"/>
            <a:ext cx="3099891" cy="2785978"/>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122" y="3603625"/>
            <a:ext cx="3957851" cy="2374711"/>
          </a:xfrm>
          <a:prstGeom prst="rect">
            <a:avLst/>
          </a:prstGeom>
          <a:ln>
            <a:noFill/>
          </a:ln>
          <a:effectLst>
            <a:softEdge rad="112500"/>
          </a:effectLst>
        </p:spPr>
      </p:pic>
    </p:spTree>
    <p:extLst>
      <p:ext uri="{BB962C8B-B14F-4D97-AF65-F5344CB8AC3E}">
        <p14:creationId xmlns:p14="http://schemas.microsoft.com/office/powerpoint/2010/main" val="2922612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BB6CA6D-9979-5E44-88A6-536729449F18}"/>
              </a:ext>
            </a:extLst>
          </p:cNvPr>
          <p:cNvSpPr>
            <a:spLocks noGrp="1"/>
          </p:cNvSpPr>
          <p:nvPr>
            <p:ph idx="1"/>
          </p:nvPr>
        </p:nvSpPr>
        <p:spPr>
          <a:xfrm>
            <a:off x="633484" y="690119"/>
            <a:ext cx="6640773" cy="5623322"/>
          </a:xfrm>
        </p:spPr>
        <p:txBody>
          <a:bodyPr>
            <a:normAutofit fontScale="85000" lnSpcReduction="20000"/>
          </a:bodyPr>
          <a:lstStyle/>
          <a:p>
            <a:r>
              <a:rPr lang="it-IT" sz="3600" b="1" u="sng" dirty="0">
                <a:latin typeface="Century Schoolbook" panose="02040604050505020304" pitchFamily="18" charset="0"/>
              </a:rPr>
              <a:t>Esattezza: </a:t>
            </a:r>
            <a:r>
              <a:rPr lang="it-IT" sz="3600" dirty="0">
                <a:latin typeface="Century Schoolbook" panose="02040604050505020304" pitchFamily="18" charset="0"/>
              </a:rPr>
              <a:t>riguarda la precisione, la definizione dei concetti, scrivere richiede che si sappia il destinatario o il motivo per cui si </a:t>
            </a:r>
            <a:r>
              <a:rPr lang="it-IT" sz="3600" dirty="0" smtClean="0">
                <a:latin typeface="Century Schoolbook" panose="02040604050505020304" pitchFamily="18" charset="0"/>
              </a:rPr>
              <a:t>scriva;</a:t>
            </a:r>
            <a:endParaRPr lang="it-IT" sz="3600" dirty="0">
              <a:latin typeface="Century Schoolbook" panose="02040604050505020304" pitchFamily="18" charset="0"/>
            </a:endParaRPr>
          </a:p>
          <a:p>
            <a:endParaRPr lang="it-IT" sz="3600" dirty="0">
              <a:latin typeface="Century Schoolbook" panose="02040604050505020304" pitchFamily="18" charset="0"/>
            </a:endParaRPr>
          </a:p>
          <a:p>
            <a:r>
              <a:rPr lang="it-IT" sz="3600" b="1" u="sng" dirty="0">
                <a:latin typeface="Century Schoolbook" panose="02040604050505020304" pitchFamily="18" charset="0"/>
              </a:rPr>
              <a:t>Visibilità:</a:t>
            </a:r>
            <a:r>
              <a:rPr lang="it-IT" sz="3600" dirty="0">
                <a:latin typeface="Century Schoolbook" panose="02040604050505020304" pitchFamily="18" charset="0"/>
              </a:rPr>
              <a:t> la capacità di far vedere attraverso la scrittura o la parola orale, senza avere bisogno di immagini di supporto, la visibilità nella scrittura dovrebbe dunque includere anche la capacità di rendere visibili le posizioni e gli attori in un </a:t>
            </a:r>
            <a:r>
              <a:rPr lang="it-IT" sz="3600" dirty="0" smtClean="0">
                <a:latin typeface="Century Schoolbook" panose="02040604050505020304" pitchFamily="18" charset="0"/>
              </a:rPr>
              <a:t>discorso; </a:t>
            </a:r>
            <a:endParaRPr lang="it-IT" sz="3600" dirty="0">
              <a:latin typeface="Century Schoolbook" panose="02040604050505020304" pitchFamily="18" charset="0"/>
            </a:endParaRPr>
          </a:p>
          <a:p>
            <a:endParaRPr lang="it-IT" sz="3600" dirty="0">
              <a:latin typeface="Century Schoolbook" panose="02040604050505020304" pitchFamily="18" charset="0"/>
            </a:endParaRPr>
          </a:p>
          <a:p>
            <a:endParaRPr lang="it-IT" sz="3600" dirty="0">
              <a:latin typeface="Century Schoolbook" panose="02040604050505020304"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054" y="491319"/>
            <a:ext cx="3600677" cy="2396087"/>
          </a:xfrm>
          <a:prstGeom prst="rect">
            <a:avLst/>
          </a:prstGeom>
          <a:ln>
            <a:noFill/>
          </a:ln>
          <a:effectLst>
            <a:softEdge rad="112500"/>
          </a:effec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673" y="3364599"/>
            <a:ext cx="4423438" cy="2654063"/>
          </a:xfrm>
          <a:prstGeom prst="rect">
            <a:avLst/>
          </a:prstGeom>
          <a:ln>
            <a:noFill/>
          </a:ln>
          <a:effectLst>
            <a:softEdge rad="112500"/>
          </a:effectLst>
        </p:spPr>
      </p:pic>
    </p:spTree>
    <p:extLst>
      <p:ext uri="{BB962C8B-B14F-4D97-AF65-F5344CB8AC3E}">
        <p14:creationId xmlns:p14="http://schemas.microsoft.com/office/powerpoint/2010/main" val="3674250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A814D0-48F1-1341-A993-82336B346ABF}"/>
              </a:ext>
            </a:extLst>
          </p:cNvPr>
          <p:cNvSpPr>
            <a:spLocks noGrp="1"/>
          </p:cNvSpPr>
          <p:nvPr>
            <p:ph idx="1"/>
          </p:nvPr>
        </p:nvSpPr>
        <p:spPr>
          <a:xfrm>
            <a:off x="742665" y="914400"/>
            <a:ext cx="10967114" cy="5371746"/>
          </a:xfrm>
        </p:spPr>
        <p:txBody>
          <a:bodyPr>
            <a:normAutofit/>
          </a:bodyPr>
          <a:lstStyle/>
          <a:p>
            <a:pPr marL="0" indent="0" algn="ctr">
              <a:buNone/>
            </a:pPr>
            <a:r>
              <a:rPr lang="it-IT" b="1" u="sng" dirty="0">
                <a:latin typeface="Century Schoolbook" panose="02040604050505020304" pitchFamily="18" charset="0"/>
              </a:rPr>
              <a:t>Molteplicità:</a:t>
            </a:r>
            <a:r>
              <a:rPr lang="it-IT" dirty="0">
                <a:latin typeface="Century Schoolbook" panose="02040604050505020304" pitchFamily="18" charset="0"/>
              </a:rPr>
              <a:t> ha a che vedere con le connessioni, l’enciclopedia del sapere, le reti tra i fatti tra le persone, tra le cose del mondo. Barthes dice «lo scrittore è il solo, per definizione, a perdere la propria struttura e quella del mondo nella struttura della parola. Gli scriventi invece sono uomini </a:t>
            </a:r>
            <a:r>
              <a:rPr lang="it-IT" dirty="0" err="1">
                <a:latin typeface="Century Schoolbook" panose="02040604050505020304" pitchFamily="18" charset="0"/>
              </a:rPr>
              <a:t>trasitivi</a:t>
            </a:r>
            <a:r>
              <a:rPr lang="it-IT" dirty="0">
                <a:latin typeface="Century Schoolbook" panose="02040604050505020304" pitchFamily="18" charset="0"/>
              </a:rPr>
              <a:t>, si propongono un fine(testimoniare, insegnare ecc..) e usano la parola solo come un mezzo. </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243" y="3725838"/>
            <a:ext cx="5419957" cy="2969349"/>
          </a:xfrm>
          <a:prstGeom prst="rect">
            <a:avLst/>
          </a:prstGeom>
          <a:ln>
            <a:noFill/>
          </a:ln>
          <a:effectLst>
            <a:softEdge rad="112500"/>
          </a:effectLst>
        </p:spPr>
      </p:pic>
    </p:spTree>
    <p:extLst>
      <p:ext uri="{BB962C8B-B14F-4D97-AF65-F5344CB8AC3E}">
        <p14:creationId xmlns:p14="http://schemas.microsoft.com/office/powerpoint/2010/main" val="2224648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3838" t="654" r="3163" b="6304"/>
          <a:stretch/>
        </p:blipFill>
        <p:spPr>
          <a:xfrm rot="5400000">
            <a:off x="3552002" y="-1490261"/>
            <a:ext cx="5227332" cy="9849394"/>
          </a:xfrm>
          <a:prstGeom prst="rect">
            <a:avLst/>
          </a:prstGeom>
          <a:ln>
            <a:noFill/>
          </a:ln>
          <a:effectLst>
            <a:softEdge rad="112500"/>
          </a:effectLst>
        </p:spPr>
      </p:pic>
    </p:spTree>
    <p:extLst>
      <p:ext uri="{BB962C8B-B14F-4D97-AF65-F5344CB8AC3E}">
        <p14:creationId xmlns:p14="http://schemas.microsoft.com/office/powerpoint/2010/main" val="792033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91" y="3796145"/>
            <a:ext cx="8894617" cy="2926918"/>
          </a:xfrm>
          <a:prstGeom prst="rect">
            <a:avLst/>
          </a:prstGeom>
        </p:spPr>
      </p:pic>
      <p:sp>
        <p:nvSpPr>
          <p:cNvPr id="2" name="Titolo 1"/>
          <p:cNvSpPr>
            <a:spLocks noGrp="1"/>
          </p:cNvSpPr>
          <p:nvPr>
            <p:ph type="title"/>
          </p:nvPr>
        </p:nvSpPr>
        <p:spPr/>
        <p:txBody>
          <a:bodyPr/>
          <a:lstStyle/>
          <a:p>
            <a:pPr algn="ctr"/>
            <a:r>
              <a:rPr lang="it-IT" b="1" dirty="0">
                <a:latin typeface="Century Schoolbook" panose="02040604050505020304" pitchFamily="18" charset="0"/>
              </a:rPr>
              <a:t>Cos’è davvero la comunicazione?</a:t>
            </a:r>
            <a:endParaRPr lang="it-IT" b="1" dirty="0"/>
          </a:p>
        </p:txBody>
      </p:sp>
      <p:sp>
        <p:nvSpPr>
          <p:cNvPr id="3" name="Segnaposto contenuto 2"/>
          <p:cNvSpPr>
            <a:spLocks noGrp="1"/>
          </p:cNvSpPr>
          <p:nvPr>
            <p:ph idx="1"/>
          </p:nvPr>
        </p:nvSpPr>
        <p:spPr>
          <a:xfrm>
            <a:off x="838200" y="1560060"/>
            <a:ext cx="10515600" cy="1970520"/>
          </a:xfrm>
        </p:spPr>
        <p:txBody>
          <a:bodyPr>
            <a:noAutofit/>
          </a:bodyPr>
          <a:lstStyle/>
          <a:p>
            <a:pPr algn="ctr">
              <a:buNone/>
            </a:pPr>
            <a:r>
              <a:rPr lang="it-IT" altLang="it-IT" sz="4000" dirty="0">
                <a:latin typeface="Century Schoolbook" panose="02040604050505020304" pitchFamily="18" charset="0"/>
              </a:rPr>
              <a:t>"</a:t>
            </a:r>
            <a:r>
              <a:rPr lang="it-IT" altLang="it-IT" sz="4000" dirty="0" smtClean="0">
                <a:latin typeface="Century Schoolbook" panose="02040604050505020304" pitchFamily="18" charset="0"/>
              </a:rPr>
              <a:t>La </a:t>
            </a:r>
            <a:r>
              <a:rPr lang="it-IT" altLang="it-IT" sz="4000" dirty="0">
                <a:latin typeface="Century Schoolbook" panose="02040604050505020304" pitchFamily="18" charset="0"/>
              </a:rPr>
              <a:t>comunicazione è la capacità di trasmettere un </a:t>
            </a:r>
            <a:r>
              <a:rPr lang="it-IT" altLang="it-IT" sz="4000" dirty="0" smtClean="0">
                <a:latin typeface="Century Schoolbook" panose="02040604050505020304" pitchFamily="18" charset="0"/>
              </a:rPr>
              <a:t>messaggio </a:t>
            </a:r>
            <a:r>
              <a:rPr lang="it-IT" altLang="it-IT" sz="4000" dirty="0">
                <a:latin typeface="Century Schoolbook" panose="02040604050505020304" pitchFamily="18" charset="0"/>
              </a:rPr>
              <a:t>in modo tale che chi lo riceve si comporti nel </a:t>
            </a:r>
            <a:r>
              <a:rPr lang="it-IT" altLang="it-IT" sz="4000" dirty="0" smtClean="0">
                <a:latin typeface="Century Schoolbook" panose="02040604050505020304" pitchFamily="18" charset="0"/>
              </a:rPr>
              <a:t>modo che desideriamo". </a:t>
            </a:r>
            <a:endParaRPr lang="it-IT" altLang="it-IT" sz="4000" dirty="0">
              <a:latin typeface="Century Schoolbook" panose="02040604050505020304" pitchFamily="18" charset="0"/>
            </a:endParaRPr>
          </a:p>
          <a:p>
            <a:pPr marL="0" indent="0" algn="ctr">
              <a:buNone/>
            </a:pPr>
            <a:endParaRPr lang="it-IT" sz="4000" dirty="0">
              <a:latin typeface="Century Schoolbook" panose="02040604050505020304" pitchFamily="18" charset="0"/>
            </a:endParaRPr>
          </a:p>
        </p:txBody>
      </p:sp>
    </p:spTree>
    <p:extLst>
      <p:ext uri="{BB962C8B-B14F-4D97-AF65-F5344CB8AC3E}">
        <p14:creationId xmlns:p14="http://schemas.microsoft.com/office/powerpoint/2010/main" val="393228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7810" y="392420"/>
            <a:ext cx="11176379" cy="1325563"/>
          </a:xfrm>
        </p:spPr>
        <p:txBody>
          <a:bodyPr>
            <a:normAutofit/>
          </a:bodyPr>
          <a:lstStyle/>
          <a:p>
            <a:pPr algn="ctr"/>
            <a:r>
              <a:rPr lang="it-IT" sz="3200" b="1" dirty="0" smtClean="0">
                <a:latin typeface="Century Schoolbook" panose="02040604050505020304" pitchFamily="18" charset="0"/>
              </a:rPr>
              <a:t>La comunicazione di moda come lavoro linguistico</a:t>
            </a:r>
            <a:endParaRPr lang="it-IT" sz="3200" b="1" dirty="0">
              <a:latin typeface="Century Schoolbook" panose="02040604050505020304" pitchFamily="18" charset="0"/>
            </a:endParaRPr>
          </a:p>
        </p:txBody>
      </p:sp>
      <p:sp>
        <p:nvSpPr>
          <p:cNvPr id="3" name="Segnaposto contenuto 2"/>
          <p:cNvSpPr>
            <a:spLocks noGrp="1"/>
          </p:cNvSpPr>
          <p:nvPr>
            <p:ph idx="1"/>
          </p:nvPr>
        </p:nvSpPr>
        <p:spPr/>
        <p:txBody>
          <a:bodyPr>
            <a:normAutofit/>
          </a:bodyPr>
          <a:lstStyle/>
          <a:p>
            <a:pPr marL="0" indent="0" algn="just">
              <a:buNone/>
            </a:pPr>
            <a:r>
              <a:rPr lang="it-IT" sz="2400" dirty="0">
                <a:latin typeface="Century Schoolbook" panose="02040604050505020304" pitchFamily="18" charset="0"/>
              </a:rPr>
              <a:t>Il testo, </a:t>
            </a:r>
            <a:r>
              <a:rPr lang="it-IT" sz="2400" dirty="0" smtClean="0">
                <a:latin typeface="Century Schoolbook" panose="02040604050505020304" pitchFamily="18" charset="0"/>
              </a:rPr>
              <a:t>(dal</a:t>
            </a:r>
            <a:r>
              <a:rPr lang="it-IT" sz="2400" dirty="0">
                <a:latin typeface="Century Schoolbook" panose="02040604050505020304" pitchFamily="18" charset="0"/>
              </a:rPr>
              <a:t> </a:t>
            </a:r>
            <a:r>
              <a:rPr lang="it-IT" sz="2400" dirty="0" smtClean="0">
                <a:latin typeface="Century Schoolbook" panose="02040604050505020304" pitchFamily="18" charset="0"/>
              </a:rPr>
              <a:t>latino </a:t>
            </a:r>
            <a:r>
              <a:rPr lang="it-IT" sz="2400" i="1" dirty="0" err="1" smtClean="0">
                <a:latin typeface="Century Schoolbook" panose="02040604050505020304" pitchFamily="18" charset="0"/>
              </a:rPr>
              <a:t>textus</a:t>
            </a:r>
            <a:r>
              <a:rPr lang="it-IT" sz="2400" dirty="0" smtClean="0">
                <a:latin typeface="Century Schoolbook" panose="02040604050505020304" pitchFamily="18" charset="0"/>
              </a:rPr>
              <a:t>, «tessuto» o </a:t>
            </a:r>
            <a:r>
              <a:rPr lang="it-IT" sz="2400" i="1" dirty="0" err="1" smtClean="0">
                <a:latin typeface="Century Schoolbook" panose="02040604050505020304" pitchFamily="18" charset="0"/>
              </a:rPr>
              <a:t>testis</a:t>
            </a:r>
            <a:r>
              <a:rPr lang="it-IT" sz="2400" i="1" dirty="0" smtClean="0">
                <a:latin typeface="Century Schoolbook" panose="02040604050505020304" pitchFamily="18" charset="0"/>
              </a:rPr>
              <a:t>, </a:t>
            </a:r>
            <a:r>
              <a:rPr lang="it-IT" sz="2400" dirty="0" smtClean="0">
                <a:latin typeface="Century Schoolbook" panose="02040604050505020304" pitchFamily="18" charset="0"/>
              </a:rPr>
              <a:t>«testimone»), </a:t>
            </a:r>
            <a:r>
              <a:rPr lang="it-IT" sz="2400" dirty="0">
                <a:latin typeface="Century Schoolbook" panose="02040604050505020304" pitchFamily="18" charset="0"/>
              </a:rPr>
              <a:t>è un insieme di </a:t>
            </a:r>
            <a:r>
              <a:rPr lang="it-IT" sz="2400" dirty="0" smtClean="0">
                <a:latin typeface="Century Schoolbook" panose="02040604050505020304" pitchFamily="18" charset="0"/>
              </a:rPr>
              <a:t>parole</a:t>
            </a:r>
            <a:r>
              <a:rPr lang="it-IT" sz="2400" dirty="0">
                <a:latin typeface="Century Schoolbook" panose="02040604050505020304" pitchFamily="18" charset="0"/>
              </a:rPr>
              <a:t> correlate tra loro </a:t>
            </a:r>
            <a:r>
              <a:rPr lang="it-IT" sz="2400" dirty="0" smtClean="0">
                <a:latin typeface="Century Schoolbook" panose="02040604050505020304" pitchFamily="18" charset="0"/>
              </a:rPr>
              <a:t>al fine di formare </a:t>
            </a:r>
            <a:r>
              <a:rPr lang="it-IT" sz="2400" dirty="0">
                <a:latin typeface="Century Schoolbook" panose="02040604050505020304" pitchFamily="18" charset="0"/>
              </a:rPr>
              <a:t>un'unità logico-concettuale, rispettando </a:t>
            </a:r>
            <a:r>
              <a:rPr lang="it-IT" sz="2400" dirty="0" smtClean="0">
                <a:latin typeface="Century Schoolbook" panose="02040604050505020304" pitchFamily="18" charset="0"/>
              </a:rPr>
              <a:t>sintassi</a:t>
            </a:r>
            <a:r>
              <a:rPr lang="it-IT" sz="2400" dirty="0">
                <a:latin typeface="Century Schoolbook" panose="02040604050505020304" pitchFamily="18" charset="0"/>
              </a:rPr>
              <a:t> e </a:t>
            </a:r>
            <a:r>
              <a:rPr lang="it-IT" sz="2400" dirty="0" smtClean="0">
                <a:latin typeface="Century Schoolbook" panose="02040604050505020304" pitchFamily="18" charset="0"/>
              </a:rPr>
              <a:t>semantica della</a:t>
            </a:r>
            <a:r>
              <a:rPr lang="it-IT" sz="2400" dirty="0">
                <a:latin typeface="Century Schoolbook" panose="02040604050505020304" pitchFamily="18" charset="0"/>
              </a:rPr>
              <a:t> </a:t>
            </a:r>
            <a:r>
              <a:rPr lang="it-IT" sz="2400" dirty="0" smtClean="0">
                <a:latin typeface="Century Schoolbook" panose="02040604050505020304" pitchFamily="18" charset="0"/>
              </a:rPr>
              <a:t>lingua</a:t>
            </a:r>
            <a:r>
              <a:rPr lang="it-IT" sz="2400" dirty="0">
                <a:latin typeface="Century Schoolbook" panose="02040604050505020304" pitchFamily="18" charset="0"/>
              </a:rPr>
              <a:t> </a:t>
            </a:r>
            <a:r>
              <a:rPr lang="it-IT" sz="2400" dirty="0" smtClean="0">
                <a:latin typeface="Century Schoolbook" panose="02040604050505020304" pitchFamily="18" charset="0"/>
              </a:rPr>
              <a:t>utilizzata. In </a:t>
            </a:r>
            <a:r>
              <a:rPr lang="it-IT" sz="2400" dirty="0">
                <a:latin typeface="Century Schoolbook" panose="02040604050505020304" pitchFamily="18" charset="0"/>
              </a:rPr>
              <a:t>generale, è possibile definire 'testo' il messaggio di qualsiasi mezzo di </a:t>
            </a:r>
            <a:r>
              <a:rPr lang="it-IT" sz="2400" dirty="0" smtClean="0">
                <a:latin typeface="Century Schoolbook" panose="02040604050505020304" pitchFamily="18" charset="0"/>
              </a:rPr>
              <a:t>comunicazione.</a:t>
            </a:r>
            <a:endParaRPr lang="it-IT" sz="2400" dirty="0">
              <a:latin typeface="Century Schoolbook" panose="02040604050505020304" pitchFamily="18" charset="0"/>
            </a:endParaRPr>
          </a:p>
          <a:p>
            <a:pPr marL="0" indent="0">
              <a:buNone/>
            </a:pPr>
            <a:endParaRPr lang="it-IT" sz="2400" dirty="0">
              <a:latin typeface="Century Schoolbook" panose="02040604050505020304" pitchFamily="18" charset="0"/>
            </a:endParaRPr>
          </a:p>
        </p:txBody>
      </p:sp>
      <p:sp>
        <p:nvSpPr>
          <p:cNvPr id="4" name="Ovale 3"/>
          <p:cNvSpPr/>
          <p:nvPr/>
        </p:nvSpPr>
        <p:spPr>
          <a:xfrm>
            <a:off x="849523" y="4055066"/>
            <a:ext cx="2704011" cy="15022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4714767" y="4055066"/>
            <a:ext cx="2704011" cy="15022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8649787" y="4018256"/>
            <a:ext cx="2704011" cy="15022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594617" y="4621514"/>
            <a:ext cx="1213822" cy="369332"/>
          </a:xfrm>
          <a:prstGeom prst="rect">
            <a:avLst/>
          </a:prstGeom>
          <a:noFill/>
        </p:spPr>
        <p:txBody>
          <a:bodyPr wrap="square" rtlCol="0">
            <a:spAutoFit/>
          </a:bodyPr>
          <a:lstStyle/>
          <a:p>
            <a:r>
              <a:rPr lang="it-IT" dirty="0" smtClean="0">
                <a:latin typeface="Century Schoolbook" panose="02040604050505020304" pitchFamily="18" charset="0"/>
              </a:rPr>
              <a:t>PAROLE</a:t>
            </a:r>
            <a:endParaRPr lang="it-IT" dirty="0">
              <a:latin typeface="Century Schoolbook" panose="02040604050505020304" pitchFamily="18" charset="0"/>
            </a:endParaRPr>
          </a:p>
        </p:txBody>
      </p:sp>
      <p:sp>
        <p:nvSpPr>
          <p:cNvPr id="8" name="CasellaDiTesto 7"/>
          <p:cNvSpPr txBox="1"/>
          <p:nvPr/>
        </p:nvSpPr>
        <p:spPr>
          <a:xfrm>
            <a:off x="5255369" y="4627684"/>
            <a:ext cx="1692584" cy="369332"/>
          </a:xfrm>
          <a:prstGeom prst="rect">
            <a:avLst/>
          </a:prstGeom>
          <a:noFill/>
        </p:spPr>
        <p:txBody>
          <a:bodyPr wrap="square" rtlCol="0">
            <a:spAutoFit/>
          </a:bodyPr>
          <a:lstStyle/>
          <a:p>
            <a:r>
              <a:rPr lang="it-IT" dirty="0" smtClean="0">
                <a:latin typeface="Century Schoolbook" panose="02040604050505020304" pitchFamily="18" charset="0"/>
              </a:rPr>
              <a:t>MESSAGGIO</a:t>
            </a:r>
            <a:endParaRPr lang="it-IT" dirty="0">
              <a:latin typeface="Century Schoolbook" panose="02040604050505020304" pitchFamily="18" charset="0"/>
            </a:endParaRPr>
          </a:p>
        </p:txBody>
      </p:sp>
      <p:sp>
        <p:nvSpPr>
          <p:cNvPr id="9" name="CasellaDiTesto 8"/>
          <p:cNvSpPr txBox="1"/>
          <p:nvPr/>
        </p:nvSpPr>
        <p:spPr>
          <a:xfrm>
            <a:off x="8721913" y="4563864"/>
            <a:ext cx="2631885" cy="369332"/>
          </a:xfrm>
          <a:prstGeom prst="rect">
            <a:avLst/>
          </a:prstGeom>
          <a:noFill/>
        </p:spPr>
        <p:txBody>
          <a:bodyPr wrap="square" rtlCol="0">
            <a:spAutoFit/>
          </a:bodyPr>
          <a:lstStyle/>
          <a:p>
            <a:r>
              <a:rPr lang="it-IT" dirty="0" smtClean="0">
                <a:latin typeface="Century Schoolbook" panose="02040604050505020304" pitchFamily="18" charset="0"/>
              </a:rPr>
              <a:t>TESTO ARTICOLATO</a:t>
            </a:r>
            <a:endParaRPr lang="it-IT" dirty="0">
              <a:latin typeface="Century Schoolbook" panose="02040604050505020304" pitchFamily="18" charset="0"/>
            </a:endParaRPr>
          </a:p>
        </p:txBody>
      </p:sp>
      <p:sp>
        <p:nvSpPr>
          <p:cNvPr id="11" name="Freccia a destra 10"/>
          <p:cNvSpPr/>
          <p:nvPr/>
        </p:nvSpPr>
        <p:spPr>
          <a:xfrm>
            <a:off x="3775603" y="4506214"/>
            <a:ext cx="757645"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7655460" y="4506214"/>
            <a:ext cx="757645"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85844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836" y="3357666"/>
            <a:ext cx="7619999" cy="3500333"/>
          </a:xfrm>
          <a:prstGeom prst="rect">
            <a:avLst/>
          </a:prstGeom>
        </p:spPr>
      </p:pic>
      <p:sp>
        <p:nvSpPr>
          <p:cNvPr id="3" name="Segnaposto contenuto 2"/>
          <p:cNvSpPr>
            <a:spLocks noGrp="1"/>
          </p:cNvSpPr>
          <p:nvPr>
            <p:ph idx="1"/>
          </p:nvPr>
        </p:nvSpPr>
        <p:spPr>
          <a:xfrm>
            <a:off x="833917" y="953588"/>
            <a:ext cx="10870475" cy="5275626"/>
          </a:xfrm>
        </p:spPr>
        <p:txBody>
          <a:bodyPr>
            <a:normAutofit/>
          </a:bodyPr>
          <a:lstStyle/>
          <a:p>
            <a:pPr marL="0" indent="0" algn="just">
              <a:buNone/>
            </a:pPr>
            <a:endParaRPr lang="it-IT" sz="2400" dirty="0" smtClean="0">
              <a:latin typeface="Century Schoolbook" panose="02040604050505020304" pitchFamily="18" charset="0"/>
            </a:endParaRPr>
          </a:p>
          <a:p>
            <a:pPr marL="0" indent="0" algn="just">
              <a:buNone/>
            </a:pPr>
            <a:r>
              <a:rPr lang="it-IT" sz="2400" dirty="0" smtClean="0">
                <a:latin typeface="Century Schoolbook" panose="02040604050505020304" pitchFamily="18" charset="0"/>
              </a:rPr>
              <a:t>La formazione di enunciati rende un senso compiuto alla comunicazione. Quest’ultima si ramifica, a sua volta, in strutture fisse chiamate </a:t>
            </a:r>
            <a:r>
              <a:rPr lang="it-IT" sz="2400" i="1" dirty="0" smtClean="0">
                <a:latin typeface="Century Schoolbook" panose="02040604050505020304" pitchFamily="18" charset="0"/>
              </a:rPr>
              <a:t>generi discorsuali</a:t>
            </a:r>
            <a:r>
              <a:rPr lang="it-IT" sz="2400" dirty="0" smtClean="0">
                <a:latin typeface="Century Schoolbook" panose="02040604050505020304" pitchFamily="18" charset="0"/>
              </a:rPr>
              <a:t>. Esistono:</a:t>
            </a:r>
          </a:p>
          <a:p>
            <a:pPr algn="just">
              <a:buFont typeface="Wingdings" panose="05000000000000000000" pitchFamily="2" charset="2"/>
              <a:buChar char="Ø"/>
            </a:pPr>
            <a:r>
              <a:rPr lang="it-IT" sz="2400" dirty="0" smtClean="0">
                <a:latin typeface="Century Schoolbook" panose="02040604050505020304" pitchFamily="18" charset="0"/>
              </a:rPr>
              <a:t>Generi discorsuali semplici o primari (comunicazione immediata);</a:t>
            </a:r>
          </a:p>
          <a:p>
            <a:pPr algn="just">
              <a:buFont typeface="Wingdings" panose="05000000000000000000" pitchFamily="2" charset="2"/>
              <a:buChar char="Ø"/>
            </a:pPr>
            <a:r>
              <a:rPr lang="it-IT" sz="2400" dirty="0" smtClean="0">
                <a:latin typeface="Century Schoolbook" panose="02040604050505020304" pitchFamily="18" charset="0"/>
              </a:rPr>
              <a:t>Generi discorsuali complessi o secondari (comunicazione culturale).</a:t>
            </a:r>
            <a:endParaRPr lang="it-IT" sz="2400" dirty="0">
              <a:latin typeface="Century Schoolbook" panose="02040604050505020304" pitchFamily="18" charset="0"/>
            </a:endParaRPr>
          </a:p>
        </p:txBody>
      </p:sp>
      <p:sp>
        <p:nvSpPr>
          <p:cNvPr id="10" name="CasellaDiTesto 9"/>
          <p:cNvSpPr txBox="1"/>
          <p:nvPr/>
        </p:nvSpPr>
        <p:spPr>
          <a:xfrm>
            <a:off x="124691" y="3851564"/>
            <a:ext cx="3906982" cy="646331"/>
          </a:xfrm>
          <a:prstGeom prst="rect">
            <a:avLst/>
          </a:prstGeom>
          <a:noFill/>
        </p:spPr>
        <p:txBody>
          <a:bodyPr wrap="square" rtlCol="0">
            <a:spAutoFit/>
          </a:bodyPr>
          <a:lstStyle/>
          <a:p>
            <a:pPr algn="ctr"/>
            <a:r>
              <a:rPr lang="it-IT" b="1" dirty="0" smtClean="0">
                <a:latin typeface="Century Schoolbook" panose="02040604050505020304" pitchFamily="18" charset="0"/>
              </a:rPr>
              <a:t>GENERI DISCORSUALI PRIMARI</a:t>
            </a:r>
            <a:endParaRPr lang="it-IT" b="1" dirty="0">
              <a:latin typeface="Century Schoolbook" panose="02040604050505020304" pitchFamily="18" charset="0"/>
            </a:endParaRPr>
          </a:p>
        </p:txBody>
      </p:sp>
      <p:sp>
        <p:nvSpPr>
          <p:cNvPr id="11" name="CasellaDiTesto 10"/>
          <p:cNvSpPr txBox="1"/>
          <p:nvPr/>
        </p:nvSpPr>
        <p:spPr>
          <a:xfrm>
            <a:off x="8052781" y="3851564"/>
            <a:ext cx="4223480" cy="646331"/>
          </a:xfrm>
          <a:prstGeom prst="rect">
            <a:avLst/>
          </a:prstGeom>
          <a:noFill/>
        </p:spPr>
        <p:txBody>
          <a:bodyPr wrap="square" rtlCol="0">
            <a:spAutoFit/>
          </a:bodyPr>
          <a:lstStyle/>
          <a:p>
            <a:pPr algn="ctr"/>
            <a:r>
              <a:rPr lang="it-IT" b="1" dirty="0" smtClean="0">
                <a:latin typeface="Century Schoolbook" panose="02040604050505020304" pitchFamily="18" charset="0"/>
              </a:rPr>
              <a:t>GENERI DISCORSUALI SECONDARI</a:t>
            </a:r>
            <a:endParaRPr lang="it-IT" b="1" dirty="0">
              <a:latin typeface="Century Schoolbook" panose="02040604050505020304" pitchFamily="18" charset="0"/>
            </a:endParaRPr>
          </a:p>
        </p:txBody>
      </p:sp>
      <p:sp>
        <p:nvSpPr>
          <p:cNvPr id="12" name="CasellaDiTesto 11"/>
          <p:cNvSpPr txBox="1"/>
          <p:nvPr/>
        </p:nvSpPr>
        <p:spPr>
          <a:xfrm>
            <a:off x="420296" y="4488521"/>
            <a:ext cx="3315771" cy="1569660"/>
          </a:xfrm>
          <a:prstGeom prst="rect">
            <a:avLst/>
          </a:prstGeom>
          <a:noFill/>
        </p:spPr>
        <p:txBody>
          <a:bodyPr wrap="square" rtlCol="0">
            <a:spAutoFit/>
          </a:bodyPr>
          <a:lstStyle/>
          <a:p>
            <a:pPr algn="ctr"/>
            <a:r>
              <a:rPr lang="it-IT" sz="2400" dirty="0" smtClean="0">
                <a:latin typeface="Century Schoolbook" panose="02040604050505020304" pitchFamily="18" charset="0"/>
              </a:rPr>
              <a:t>Conversazione</a:t>
            </a:r>
          </a:p>
          <a:p>
            <a:pPr algn="ctr"/>
            <a:r>
              <a:rPr lang="it-IT" sz="2400" dirty="0" smtClean="0">
                <a:latin typeface="Century Schoolbook" panose="02040604050505020304" pitchFamily="18" charset="0"/>
              </a:rPr>
              <a:t>Dialogo</a:t>
            </a:r>
          </a:p>
          <a:p>
            <a:pPr algn="ctr"/>
            <a:r>
              <a:rPr lang="it-IT" sz="2400" dirty="0" smtClean="0">
                <a:latin typeface="Century Schoolbook" panose="02040604050505020304" pitchFamily="18" charset="0"/>
              </a:rPr>
              <a:t>Lettera</a:t>
            </a:r>
          </a:p>
          <a:p>
            <a:pPr algn="ctr"/>
            <a:r>
              <a:rPr lang="it-IT" sz="2400" dirty="0" smtClean="0">
                <a:latin typeface="Century Schoolbook" panose="02040604050505020304" pitchFamily="18" charset="0"/>
              </a:rPr>
              <a:t>Discorso indiretto</a:t>
            </a:r>
          </a:p>
        </p:txBody>
      </p:sp>
      <p:sp>
        <p:nvSpPr>
          <p:cNvPr id="13" name="CasellaDiTesto 12"/>
          <p:cNvSpPr txBox="1"/>
          <p:nvPr/>
        </p:nvSpPr>
        <p:spPr>
          <a:xfrm>
            <a:off x="8506635" y="4488521"/>
            <a:ext cx="3315771" cy="1569660"/>
          </a:xfrm>
          <a:prstGeom prst="rect">
            <a:avLst/>
          </a:prstGeom>
          <a:noFill/>
        </p:spPr>
        <p:txBody>
          <a:bodyPr wrap="square" rtlCol="0">
            <a:spAutoFit/>
          </a:bodyPr>
          <a:lstStyle/>
          <a:p>
            <a:pPr algn="ctr"/>
            <a:r>
              <a:rPr lang="it-IT" sz="2400" dirty="0" smtClean="0">
                <a:latin typeface="Century Schoolbook" panose="02040604050505020304" pitchFamily="18" charset="0"/>
              </a:rPr>
              <a:t>Romanzo</a:t>
            </a:r>
          </a:p>
          <a:p>
            <a:pPr algn="ctr"/>
            <a:r>
              <a:rPr lang="it-IT" sz="2400" dirty="0" smtClean="0">
                <a:latin typeface="Century Schoolbook" panose="02040604050505020304" pitchFamily="18" charset="0"/>
              </a:rPr>
              <a:t>Poesia</a:t>
            </a:r>
          </a:p>
          <a:p>
            <a:pPr algn="ctr"/>
            <a:r>
              <a:rPr lang="it-IT" sz="2400" dirty="0" smtClean="0">
                <a:latin typeface="Century Schoolbook" panose="02040604050505020304" pitchFamily="18" charset="0"/>
              </a:rPr>
              <a:t>Tragedia</a:t>
            </a:r>
          </a:p>
          <a:p>
            <a:pPr algn="ctr"/>
            <a:r>
              <a:rPr lang="it-IT" sz="2400" dirty="0" smtClean="0">
                <a:latin typeface="Century Schoolbook" panose="02040604050505020304" pitchFamily="18" charset="0"/>
              </a:rPr>
              <a:t>Relazione</a:t>
            </a:r>
          </a:p>
        </p:txBody>
      </p:sp>
    </p:spTree>
    <p:extLst>
      <p:ext uri="{BB962C8B-B14F-4D97-AF65-F5344CB8AC3E}">
        <p14:creationId xmlns:p14="http://schemas.microsoft.com/office/powerpoint/2010/main" val="1690799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119" y="2706947"/>
            <a:ext cx="1590227" cy="1590227"/>
          </a:xfrm>
          <a:prstGeom prst="rect">
            <a:avLst/>
          </a:prstGeom>
        </p:spPr>
      </p:pic>
      <p:pic>
        <p:nvPicPr>
          <p:cNvPr id="17" name="Immagine 16"/>
          <p:cNvPicPr>
            <a:picLocks noChangeAspect="1"/>
          </p:cNvPicPr>
          <p:nvPr/>
        </p:nvPicPr>
        <p:blipFill rotWithShape="1">
          <a:blip r:embed="rId3" cstate="print">
            <a:extLst>
              <a:ext uri="{28A0092B-C50C-407E-A947-70E740481C1C}">
                <a14:useLocalDpi xmlns:a14="http://schemas.microsoft.com/office/drawing/2010/main" val="0"/>
              </a:ext>
            </a:extLst>
          </a:blip>
          <a:srcRect l="19074" t="10372" r="17629" b="13111"/>
          <a:stretch/>
        </p:blipFill>
        <p:spPr>
          <a:xfrm>
            <a:off x="1656725" y="4526406"/>
            <a:ext cx="886863" cy="1187546"/>
          </a:xfrm>
          <a:prstGeom prst="rect">
            <a:avLst/>
          </a:prstGeom>
        </p:spPr>
      </p:pic>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414" y="3039056"/>
            <a:ext cx="837445" cy="837445"/>
          </a:xfrm>
          <a:prstGeom prst="rect">
            <a:avLst/>
          </a:prstGeom>
        </p:spPr>
      </p:pic>
      <p:pic>
        <p:nvPicPr>
          <p:cNvPr id="14" name="Immagin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94246">
            <a:off x="10975964" y="4895791"/>
            <a:ext cx="833987" cy="970458"/>
          </a:xfrm>
          <a:prstGeom prst="rect">
            <a:avLst/>
          </a:prstGeom>
        </p:spPr>
      </p:pic>
      <p:sp>
        <p:nvSpPr>
          <p:cNvPr id="2" name="Titolo 1"/>
          <p:cNvSpPr>
            <a:spLocks noGrp="1"/>
          </p:cNvSpPr>
          <p:nvPr>
            <p:ph type="title"/>
          </p:nvPr>
        </p:nvSpPr>
        <p:spPr/>
        <p:txBody>
          <a:bodyPr/>
          <a:lstStyle/>
          <a:p>
            <a:r>
              <a:rPr lang="it-IT" dirty="0" smtClean="0">
                <a:latin typeface="Century Schoolbook" panose="02040604050505020304" pitchFamily="18" charset="0"/>
              </a:rPr>
              <a:t>…E nella scrittura giornalistica?</a:t>
            </a:r>
            <a:endParaRPr lang="it-IT" dirty="0">
              <a:latin typeface="Century Schoolbook" panose="02040604050505020304" pitchFamily="18" charset="0"/>
            </a:endParaRPr>
          </a:p>
        </p:txBody>
      </p:sp>
      <p:sp>
        <p:nvSpPr>
          <p:cNvPr id="3" name="Segnaposto contenuto 2"/>
          <p:cNvSpPr>
            <a:spLocks noGrp="1"/>
          </p:cNvSpPr>
          <p:nvPr>
            <p:ph idx="1"/>
          </p:nvPr>
        </p:nvSpPr>
        <p:spPr>
          <a:xfrm>
            <a:off x="838200" y="2113528"/>
            <a:ext cx="10515600" cy="4351338"/>
          </a:xfrm>
        </p:spPr>
        <p:txBody>
          <a:bodyPr/>
          <a:lstStyle/>
          <a:p>
            <a:pPr marL="0" indent="0" algn="just">
              <a:buNone/>
            </a:pPr>
            <a:r>
              <a:rPr lang="it-IT" sz="2400" dirty="0" smtClean="0">
                <a:latin typeface="Century Schoolbook" panose="02040604050505020304" pitchFamily="18" charset="0"/>
              </a:rPr>
              <a:t>La scrittura giornalistica si costituisce come un fondersi tra generi primari e generi secondari.</a:t>
            </a:r>
          </a:p>
          <a:p>
            <a:pPr marL="0" indent="0" algn="just">
              <a:buNone/>
            </a:pPr>
            <a:endParaRPr lang="it-IT" dirty="0">
              <a:latin typeface="Century Schoolbook" panose="02040604050505020304" pitchFamily="18" charset="0"/>
            </a:endParaRPr>
          </a:p>
        </p:txBody>
      </p:sp>
      <p:sp>
        <p:nvSpPr>
          <p:cNvPr id="5" name="Ovale 4"/>
          <p:cNvSpPr/>
          <p:nvPr/>
        </p:nvSpPr>
        <p:spPr>
          <a:xfrm>
            <a:off x="4738006" y="3472182"/>
            <a:ext cx="2715985" cy="16437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rot="19378056" flipV="1">
            <a:off x="7453784" y="3479623"/>
            <a:ext cx="741734" cy="2925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926156" y="3966032"/>
            <a:ext cx="2339684" cy="646331"/>
          </a:xfrm>
          <a:prstGeom prst="rect">
            <a:avLst/>
          </a:prstGeom>
          <a:noFill/>
        </p:spPr>
        <p:txBody>
          <a:bodyPr wrap="square" rtlCol="0">
            <a:spAutoFit/>
          </a:bodyPr>
          <a:lstStyle/>
          <a:p>
            <a:pPr algn="ctr"/>
            <a:r>
              <a:rPr lang="it-IT" b="1" dirty="0" smtClean="0">
                <a:latin typeface="Century Schoolbook" panose="02040604050505020304" pitchFamily="18" charset="0"/>
              </a:rPr>
              <a:t>TESTO </a:t>
            </a:r>
          </a:p>
          <a:p>
            <a:pPr algn="ctr"/>
            <a:r>
              <a:rPr lang="it-IT" b="1" dirty="0" smtClean="0">
                <a:latin typeface="Century Schoolbook" panose="02040604050505020304" pitchFamily="18" charset="0"/>
              </a:rPr>
              <a:t>GIORNALISTICO</a:t>
            </a:r>
            <a:endParaRPr lang="it-IT" b="1" dirty="0">
              <a:latin typeface="Century Schoolbook" panose="02040604050505020304" pitchFamily="18" charset="0"/>
            </a:endParaRPr>
          </a:p>
        </p:txBody>
      </p:sp>
      <p:sp>
        <p:nvSpPr>
          <p:cNvPr id="8" name="Freccia a destra 7"/>
          <p:cNvSpPr/>
          <p:nvPr/>
        </p:nvSpPr>
        <p:spPr>
          <a:xfrm rot="1686231" flipV="1">
            <a:off x="7393888" y="4969673"/>
            <a:ext cx="741734" cy="2925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rot="9399045" flipV="1">
            <a:off x="4025710" y="4948901"/>
            <a:ext cx="741734" cy="30274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3312760" flipV="1">
            <a:off x="3999001" y="3498531"/>
            <a:ext cx="741734" cy="29255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2433431" y="3135301"/>
            <a:ext cx="1923986" cy="369332"/>
          </a:xfrm>
          <a:prstGeom prst="rect">
            <a:avLst/>
          </a:prstGeom>
          <a:noFill/>
        </p:spPr>
        <p:txBody>
          <a:bodyPr wrap="square" rtlCol="0">
            <a:spAutoFit/>
          </a:bodyPr>
          <a:lstStyle/>
          <a:p>
            <a:r>
              <a:rPr lang="it-IT" b="1" dirty="0" smtClean="0">
                <a:latin typeface="Century Schoolbook" panose="02040604050505020304" pitchFamily="18" charset="0"/>
              </a:rPr>
              <a:t>COERENZA</a:t>
            </a:r>
            <a:endParaRPr lang="it-IT" b="1" dirty="0">
              <a:latin typeface="Century Schoolbook" panose="02040604050505020304" pitchFamily="18" charset="0"/>
            </a:endParaRPr>
          </a:p>
        </p:txBody>
      </p:sp>
      <p:sp>
        <p:nvSpPr>
          <p:cNvPr id="12" name="CasellaDiTesto 11"/>
          <p:cNvSpPr txBox="1"/>
          <p:nvPr/>
        </p:nvSpPr>
        <p:spPr>
          <a:xfrm>
            <a:off x="8201076" y="3192406"/>
            <a:ext cx="1985113" cy="369332"/>
          </a:xfrm>
          <a:prstGeom prst="rect">
            <a:avLst/>
          </a:prstGeom>
          <a:noFill/>
        </p:spPr>
        <p:txBody>
          <a:bodyPr wrap="square" rtlCol="0">
            <a:spAutoFit/>
          </a:bodyPr>
          <a:lstStyle/>
          <a:p>
            <a:r>
              <a:rPr lang="it-IT" b="1" dirty="0" smtClean="0">
                <a:latin typeface="Century Schoolbook" panose="02040604050505020304" pitchFamily="18" charset="0"/>
              </a:rPr>
              <a:t>INTEREZZA</a:t>
            </a:r>
            <a:endParaRPr lang="it-IT" b="1" dirty="0">
              <a:latin typeface="Century Schoolbook" panose="02040604050505020304" pitchFamily="18" charset="0"/>
            </a:endParaRPr>
          </a:p>
        </p:txBody>
      </p:sp>
      <p:sp>
        <p:nvSpPr>
          <p:cNvPr id="13" name="CasellaDiTesto 12"/>
          <p:cNvSpPr txBox="1"/>
          <p:nvPr/>
        </p:nvSpPr>
        <p:spPr>
          <a:xfrm>
            <a:off x="2394272" y="5094657"/>
            <a:ext cx="2002305" cy="369332"/>
          </a:xfrm>
          <a:prstGeom prst="rect">
            <a:avLst/>
          </a:prstGeom>
          <a:noFill/>
        </p:spPr>
        <p:txBody>
          <a:bodyPr wrap="square" rtlCol="0">
            <a:spAutoFit/>
          </a:bodyPr>
          <a:lstStyle/>
          <a:p>
            <a:r>
              <a:rPr lang="it-IT" b="1" dirty="0" smtClean="0">
                <a:latin typeface="Century Schoolbook" panose="02040604050505020304" pitchFamily="18" charset="0"/>
              </a:rPr>
              <a:t>CAOTICITA’</a:t>
            </a:r>
            <a:endParaRPr lang="it-IT" b="1" dirty="0">
              <a:latin typeface="Century Schoolbook" panose="02040604050505020304" pitchFamily="18" charset="0"/>
            </a:endParaRPr>
          </a:p>
        </p:txBody>
      </p:sp>
      <p:sp>
        <p:nvSpPr>
          <p:cNvPr id="15" name="CasellaDiTesto 14"/>
          <p:cNvSpPr txBox="1"/>
          <p:nvPr/>
        </p:nvSpPr>
        <p:spPr>
          <a:xfrm>
            <a:off x="7834580" y="5094657"/>
            <a:ext cx="3559144" cy="646331"/>
          </a:xfrm>
          <a:prstGeom prst="rect">
            <a:avLst/>
          </a:prstGeom>
          <a:noFill/>
        </p:spPr>
        <p:txBody>
          <a:bodyPr wrap="square" rtlCol="0">
            <a:spAutoFit/>
          </a:bodyPr>
          <a:lstStyle/>
          <a:p>
            <a:pPr algn="ctr"/>
            <a:r>
              <a:rPr lang="it-IT" b="1" dirty="0" smtClean="0">
                <a:latin typeface="Century Schoolbook" panose="02040604050505020304" pitchFamily="18" charset="0"/>
              </a:rPr>
              <a:t>IMPREVEDIBILITA’ </a:t>
            </a:r>
          </a:p>
          <a:p>
            <a:pPr algn="ctr"/>
            <a:r>
              <a:rPr lang="it-IT" b="1" dirty="0" smtClean="0">
                <a:latin typeface="Century Schoolbook" panose="02040604050505020304" pitchFamily="18" charset="0"/>
              </a:rPr>
              <a:t>O SPERIMENTAZIONE</a:t>
            </a:r>
            <a:endParaRPr lang="it-IT" b="1" dirty="0">
              <a:latin typeface="Century Schoolbook" panose="02040604050505020304" pitchFamily="18" charset="0"/>
            </a:endParaRPr>
          </a:p>
        </p:txBody>
      </p:sp>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5187" y="190624"/>
            <a:ext cx="1582876" cy="1711484"/>
          </a:xfrm>
          <a:prstGeom prst="rect">
            <a:avLst/>
          </a:prstGeom>
        </p:spPr>
      </p:pic>
    </p:spTree>
    <p:extLst>
      <p:ext uri="{BB962C8B-B14F-4D97-AF65-F5344CB8AC3E}">
        <p14:creationId xmlns:p14="http://schemas.microsoft.com/office/powerpoint/2010/main" val="16421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6" y="392421"/>
            <a:ext cx="11559653" cy="1325563"/>
          </a:xfrm>
        </p:spPr>
        <p:txBody>
          <a:bodyPr>
            <a:normAutofit/>
          </a:bodyPr>
          <a:lstStyle/>
          <a:p>
            <a:pPr algn="ctr"/>
            <a:r>
              <a:rPr lang="it-IT" sz="3600" b="1" dirty="0" smtClean="0">
                <a:latin typeface="Century Schoolbook" panose="02040604050505020304" pitchFamily="18" charset="0"/>
              </a:rPr>
              <a:t>La descrizione, il racconto, l’intervista </a:t>
            </a:r>
            <a:endParaRPr lang="it-IT" sz="3600" b="1" dirty="0">
              <a:latin typeface="Century Schoolbook" panose="02040604050505020304" pitchFamily="18" charset="0"/>
            </a:endParaRPr>
          </a:p>
        </p:txBody>
      </p:sp>
      <p:sp>
        <p:nvSpPr>
          <p:cNvPr id="3" name="Segnaposto contenuto 2"/>
          <p:cNvSpPr>
            <a:spLocks noGrp="1"/>
          </p:cNvSpPr>
          <p:nvPr>
            <p:ph idx="1"/>
          </p:nvPr>
        </p:nvSpPr>
        <p:spPr/>
        <p:txBody>
          <a:bodyPr>
            <a:normAutofit fontScale="92500"/>
          </a:bodyPr>
          <a:lstStyle/>
          <a:p>
            <a:pPr marL="0" indent="0">
              <a:buNone/>
            </a:pPr>
            <a:r>
              <a:rPr lang="it-IT" dirty="0" smtClean="0">
                <a:latin typeface="Century Schoolbook" panose="02040604050505020304" pitchFamily="18" charset="0"/>
              </a:rPr>
              <a:t>Secondo Barthes, per descrivere la moda occorre utilizzare un linguaggio specifico:</a:t>
            </a:r>
          </a:p>
          <a:p>
            <a:r>
              <a:rPr lang="it-IT" dirty="0" smtClean="0">
                <a:latin typeface="Century Schoolbook" panose="02040604050505020304" pitchFamily="18" charset="0"/>
              </a:rPr>
              <a:t>Linguaggio oggettivo: gli oggetti che formano la moda (es: varie componenti di un vestito);</a:t>
            </a:r>
          </a:p>
          <a:p>
            <a:r>
              <a:rPr lang="it-IT" dirty="0" smtClean="0">
                <a:latin typeface="Century Schoolbook" panose="02040604050505020304" pitchFamily="18" charset="0"/>
              </a:rPr>
              <a:t>Linguaggio soggettivo: ogni oggetto appartenente alla moda ha un proprio significato.</a:t>
            </a:r>
          </a:p>
          <a:p>
            <a:pPr marL="0" indent="0">
              <a:buNone/>
            </a:pPr>
            <a:r>
              <a:rPr lang="it-IT" dirty="0" smtClean="0">
                <a:latin typeface="Century Schoolbook" panose="02040604050505020304" pitchFamily="18" charset="0"/>
              </a:rPr>
              <a:t>Ma quali sono le caratteristiche che deve possedere il linguaggio della moda? </a:t>
            </a:r>
          </a:p>
          <a:p>
            <a:pPr marL="0" indent="0">
              <a:buNone/>
            </a:pPr>
            <a:r>
              <a:rPr lang="it-IT" dirty="0" smtClean="0">
                <a:latin typeface="Century Schoolbook" panose="02040604050505020304" pitchFamily="18" charset="0"/>
              </a:rPr>
              <a:t>Esso deve fare in modo che entri in gioco prima l’immaginazione della persona, e subito dopo la visione di un determinato oggetto. </a:t>
            </a:r>
          </a:p>
          <a:p>
            <a:pPr marL="0" indent="0">
              <a:buNone/>
            </a:pPr>
            <a:endParaRPr lang="it-IT" dirty="0">
              <a:latin typeface="Century Schoolbook" panose="02040604050505020304" pitchFamily="18" charset="0"/>
            </a:endParaRPr>
          </a:p>
        </p:txBody>
      </p:sp>
    </p:spTree>
    <p:extLst>
      <p:ext uri="{BB962C8B-B14F-4D97-AF65-F5344CB8AC3E}">
        <p14:creationId xmlns:p14="http://schemas.microsoft.com/office/powerpoint/2010/main" val="3361395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7548" y="777923"/>
            <a:ext cx="11505062" cy="5445456"/>
          </a:xfrm>
        </p:spPr>
        <p:txBody>
          <a:bodyPr>
            <a:normAutofit fontScale="92500" lnSpcReduction="20000"/>
          </a:bodyPr>
          <a:lstStyle/>
          <a:p>
            <a:pPr marL="0" indent="0" algn="just">
              <a:buNone/>
            </a:pPr>
            <a:r>
              <a:rPr lang="it-IT" dirty="0" smtClean="0">
                <a:latin typeface="Century Schoolbook" panose="02040604050505020304" pitchFamily="18" charset="0"/>
              </a:rPr>
              <a:t>Non sempre si hanno tutti i materiali necessari per produrre un testo descrittivo. Per questo motivo, l’autore di un determinato testo deve: </a:t>
            </a:r>
          </a:p>
          <a:p>
            <a:pPr marL="0" indent="0" algn="just">
              <a:buNone/>
            </a:pPr>
            <a:endParaRPr lang="it-IT" dirty="0" smtClean="0">
              <a:latin typeface="Century Schoolbook" panose="02040604050505020304" pitchFamily="18" charset="0"/>
            </a:endParaRPr>
          </a:p>
          <a:p>
            <a:pPr algn="just">
              <a:buFont typeface="Wingdings" panose="05000000000000000000" pitchFamily="2" charset="2"/>
              <a:buChar char="Ø"/>
            </a:pPr>
            <a:r>
              <a:rPr lang="it-IT" dirty="0" smtClean="0">
                <a:latin typeface="Century Schoolbook" panose="02040604050505020304" pitchFamily="18" charset="0"/>
              </a:rPr>
              <a:t>Trovare parole che siano semplici ma efficaci per spiegare al meglio ciò di cui si sta parlando;</a:t>
            </a:r>
          </a:p>
          <a:p>
            <a:pPr marL="0" indent="0" algn="just">
              <a:buNone/>
            </a:pPr>
            <a:endParaRPr lang="it-IT" dirty="0" smtClean="0">
              <a:latin typeface="Century Schoolbook" panose="02040604050505020304" pitchFamily="18" charset="0"/>
            </a:endParaRPr>
          </a:p>
          <a:p>
            <a:pPr algn="just">
              <a:buFont typeface="Wingdings" panose="05000000000000000000" pitchFamily="2" charset="2"/>
              <a:buChar char="Ø"/>
            </a:pPr>
            <a:r>
              <a:rPr lang="it-IT" dirty="0" smtClean="0">
                <a:latin typeface="Century Schoolbook" panose="02040604050505020304" pitchFamily="18" charset="0"/>
              </a:rPr>
              <a:t>Deve avere la consapevolezza che il suo giudizio può essere influenzabile, ovvero la persona, nel momento in cui legge un determinato documento, può cambiare la sua idea e agganciarsi a quella dell’autore stesso. </a:t>
            </a:r>
          </a:p>
          <a:p>
            <a:pPr marL="0" indent="0" algn="just">
              <a:buNone/>
            </a:pPr>
            <a:endParaRPr lang="it-IT" dirty="0" smtClean="0">
              <a:latin typeface="Century Schoolbook" panose="02040604050505020304" pitchFamily="18" charset="0"/>
            </a:endParaRPr>
          </a:p>
          <a:p>
            <a:pPr marL="0" indent="0" algn="just">
              <a:buNone/>
            </a:pPr>
            <a:r>
              <a:rPr lang="it-IT" dirty="0" smtClean="0">
                <a:latin typeface="Century Schoolbook" panose="02040604050505020304" pitchFamily="18" charset="0"/>
              </a:rPr>
              <a:t>Il compito principale dell’autore di un testo descrittivo è quello di descrivere in maniera «locale» un determinato oggetto, ma deve tener conto del fatto che questo oggetto descritto può avere anche una dimensione globale, ovvero la sua informazione può arrivare a tutti, non solo a un cerchio ristretto di individui. </a:t>
            </a:r>
            <a:endParaRPr lang="it-IT" dirty="0">
              <a:latin typeface="Century Schoolbook" panose="02040604050505020304" pitchFamily="18" charset="0"/>
            </a:endParaRPr>
          </a:p>
        </p:txBody>
      </p:sp>
    </p:spTree>
    <p:extLst>
      <p:ext uri="{BB962C8B-B14F-4D97-AF65-F5344CB8AC3E}">
        <p14:creationId xmlns:p14="http://schemas.microsoft.com/office/powerpoint/2010/main" val="3437908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TotalTime>
  <Words>2303</Words>
  <Application>Microsoft Office PowerPoint</Application>
  <PresentationFormat>Widescreen</PresentationFormat>
  <Paragraphs>120</Paragraphs>
  <Slides>33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33</vt:i4>
      </vt:variant>
    </vt:vector>
  </HeadingPairs>
  <TitlesOfParts>
    <vt:vector size="42" baseType="lpstr">
      <vt:lpstr>MS Gothic</vt:lpstr>
      <vt:lpstr>Arial</vt:lpstr>
      <vt:lpstr>Calibri</vt:lpstr>
      <vt:lpstr>Calibri Light</vt:lpstr>
      <vt:lpstr>Californian FB</vt:lpstr>
      <vt:lpstr>Century Schoolbook</vt:lpstr>
      <vt:lpstr>Tw Cen MT Condensed Extra Bold</vt:lpstr>
      <vt:lpstr>Wingdings</vt:lpstr>
      <vt:lpstr>Tema di Office</vt:lpstr>
      <vt:lpstr>Presentazione standard di PowerPoint</vt:lpstr>
      <vt:lpstr>«Tra ciò che penso, ciò che voglio dire, ciò che penso sia, ciò che dico, ciò che voi desiderate capire, ciò che intendete, ciò che comprendete…ci sono infiniti tipi di comunicazione…ma proviamo comunque!» </vt:lpstr>
      <vt:lpstr>Quanti tipi di comunicazione esistono?</vt:lpstr>
      <vt:lpstr>Cos’è davvero la comunicazione?</vt:lpstr>
      <vt:lpstr>La comunicazione di moda come lavoro linguistico</vt:lpstr>
      <vt:lpstr>Presentazione standard di PowerPoint</vt:lpstr>
      <vt:lpstr>…E nella scrittura giornalistica?</vt:lpstr>
      <vt:lpstr>La descrizione, il racconto, l’intervista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FOTOGRAFIA GIORNALISTICA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 discorsuali e testuali della comunicazione di moda</dc:title>
  <dc:creator>utente</dc:creator>
  <cp:lastModifiedBy>utente</cp:lastModifiedBy>
  <cp:revision>52</cp:revision>
  <dcterms:created xsi:type="dcterms:W3CDTF">2019-11-03T13:57:19Z</dcterms:created>
  <dcterms:modified xsi:type="dcterms:W3CDTF">2019-11-17T22:49:06Z</dcterms:modified>
</cp:coreProperties>
</file>