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58" r:id="rId5"/>
    <p:sldId id="259" r:id="rId6"/>
    <p:sldId id="275" r:id="rId7"/>
    <p:sldId id="276" r:id="rId8"/>
    <p:sldId id="260" r:id="rId9"/>
    <p:sldId id="261" r:id="rId10"/>
    <p:sldId id="262" r:id="rId11"/>
    <p:sldId id="263" r:id="rId12"/>
    <p:sldId id="264" r:id="rId13"/>
    <p:sldId id="265" r:id="rId14"/>
    <p:sldId id="268" r:id="rId15"/>
    <p:sldId id="269" r:id="rId16"/>
    <p:sldId id="270" r:id="rId17"/>
    <p:sldId id="267" r:id="rId18"/>
    <p:sldId id="271" r:id="rId19"/>
    <p:sldId id="273" r:id="rId20"/>
    <p:sldId id="274"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2074185-E040-415E-8C64-7B42BC5B22EF}" type="datetimeFigureOut">
              <a:rPr lang="it-IT" smtClean="0"/>
              <a:t>29/10/2019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3A9DB6-9A0B-48C0-B227-35B027171ADD}" type="slidenum">
              <a:rPr lang="it-IT" smtClean="0"/>
              <a:t>‹N›</a:t>
            </a:fld>
            <a:endParaRPr lang="it-IT"/>
          </a:p>
        </p:txBody>
      </p:sp>
    </p:spTree>
    <p:extLst>
      <p:ext uri="{BB962C8B-B14F-4D97-AF65-F5344CB8AC3E}">
        <p14:creationId xmlns:p14="http://schemas.microsoft.com/office/powerpoint/2010/main" val="51739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074185-E040-415E-8C64-7B42BC5B22EF}" type="datetimeFigureOut">
              <a:rPr lang="it-IT" smtClean="0"/>
              <a:t>29/10/2019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3A9DB6-9A0B-48C0-B227-35B027171ADD}" type="slidenum">
              <a:rPr lang="it-IT" smtClean="0"/>
              <a:t>‹N›</a:t>
            </a:fld>
            <a:endParaRPr lang="it-IT"/>
          </a:p>
        </p:txBody>
      </p:sp>
    </p:spTree>
    <p:extLst>
      <p:ext uri="{BB962C8B-B14F-4D97-AF65-F5344CB8AC3E}">
        <p14:creationId xmlns:p14="http://schemas.microsoft.com/office/powerpoint/2010/main" val="230232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074185-E040-415E-8C64-7B42BC5B22EF}" type="datetimeFigureOut">
              <a:rPr lang="it-IT" smtClean="0"/>
              <a:t>29/10/2019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3A9DB6-9A0B-48C0-B227-35B027171ADD}" type="slidenum">
              <a:rPr lang="it-IT" smtClean="0"/>
              <a:t>‹N›</a:t>
            </a:fld>
            <a:endParaRPr lang="it-IT"/>
          </a:p>
        </p:txBody>
      </p:sp>
    </p:spTree>
    <p:extLst>
      <p:ext uri="{BB962C8B-B14F-4D97-AF65-F5344CB8AC3E}">
        <p14:creationId xmlns:p14="http://schemas.microsoft.com/office/powerpoint/2010/main" val="138189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074185-E040-415E-8C64-7B42BC5B22EF}" type="datetimeFigureOut">
              <a:rPr lang="it-IT" smtClean="0"/>
              <a:t>29/10/2019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3A9DB6-9A0B-48C0-B227-35B027171ADD}" type="slidenum">
              <a:rPr lang="it-IT" smtClean="0"/>
              <a:t>‹N›</a:t>
            </a:fld>
            <a:endParaRPr lang="it-IT"/>
          </a:p>
        </p:txBody>
      </p:sp>
    </p:spTree>
    <p:extLst>
      <p:ext uri="{BB962C8B-B14F-4D97-AF65-F5344CB8AC3E}">
        <p14:creationId xmlns:p14="http://schemas.microsoft.com/office/powerpoint/2010/main" val="188466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2074185-E040-415E-8C64-7B42BC5B22EF}" type="datetimeFigureOut">
              <a:rPr lang="it-IT" smtClean="0"/>
              <a:t>29/10/2019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3A9DB6-9A0B-48C0-B227-35B027171ADD}" type="slidenum">
              <a:rPr lang="it-IT" smtClean="0"/>
              <a:t>‹N›</a:t>
            </a:fld>
            <a:endParaRPr lang="it-IT"/>
          </a:p>
        </p:txBody>
      </p:sp>
    </p:spTree>
    <p:extLst>
      <p:ext uri="{BB962C8B-B14F-4D97-AF65-F5344CB8AC3E}">
        <p14:creationId xmlns:p14="http://schemas.microsoft.com/office/powerpoint/2010/main" val="165562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2074185-E040-415E-8C64-7B42BC5B22EF}" type="datetimeFigureOut">
              <a:rPr lang="it-IT" smtClean="0"/>
              <a:t>29/10/2019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63A9DB6-9A0B-48C0-B227-35B027171ADD}" type="slidenum">
              <a:rPr lang="it-IT" smtClean="0"/>
              <a:t>‹N›</a:t>
            </a:fld>
            <a:endParaRPr lang="it-IT"/>
          </a:p>
        </p:txBody>
      </p:sp>
    </p:spTree>
    <p:extLst>
      <p:ext uri="{BB962C8B-B14F-4D97-AF65-F5344CB8AC3E}">
        <p14:creationId xmlns:p14="http://schemas.microsoft.com/office/powerpoint/2010/main" val="106491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2074185-E040-415E-8C64-7B42BC5B22EF}" type="datetimeFigureOut">
              <a:rPr lang="it-IT" smtClean="0"/>
              <a:t>29/10/2019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63A9DB6-9A0B-48C0-B227-35B027171ADD}" type="slidenum">
              <a:rPr lang="it-IT" smtClean="0"/>
              <a:t>‹N›</a:t>
            </a:fld>
            <a:endParaRPr lang="it-IT"/>
          </a:p>
        </p:txBody>
      </p:sp>
    </p:spTree>
    <p:extLst>
      <p:ext uri="{BB962C8B-B14F-4D97-AF65-F5344CB8AC3E}">
        <p14:creationId xmlns:p14="http://schemas.microsoft.com/office/powerpoint/2010/main" val="340291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2074185-E040-415E-8C64-7B42BC5B22EF}" type="datetimeFigureOut">
              <a:rPr lang="it-IT" smtClean="0"/>
              <a:t>29/10/2019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63A9DB6-9A0B-48C0-B227-35B027171ADD}" type="slidenum">
              <a:rPr lang="it-IT" smtClean="0"/>
              <a:t>‹N›</a:t>
            </a:fld>
            <a:endParaRPr lang="it-IT"/>
          </a:p>
        </p:txBody>
      </p:sp>
    </p:spTree>
    <p:extLst>
      <p:ext uri="{BB962C8B-B14F-4D97-AF65-F5344CB8AC3E}">
        <p14:creationId xmlns:p14="http://schemas.microsoft.com/office/powerpoint/2010/main" val="94390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2074185-E040-415E-8C64-7B42BC5B22EF}" type="datetimeFigureOut">
              <a:rPr lang="it-IT" smtClean="0"/>
              <a:t>29/10/2019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63A9DB6-9A0B-48C0-B227-35B027171ADD}" type="slidenum">
              <a:rPr lang="it-IT" smtClean="0"/>
              <a:t>‹N›</a:t>
            </a:fld>
            <a:endParaRPr lang="it-IT"/>
          </a:p>
        </p:txBody>
      </p:sp>
    </p:spTree>
    <p:extLst>
      <p:ext uri="{BB962C8B-B14F-4D97-AF65-F5344CB8AC3E}">
        <p14:creationId xmlns:p14="http://schemas.microsoft.com/office/powerpoint/2010/main" val="387990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2074185-E040-415E-8C64-7B42BC5B22EF}" type="datetimeFigureOut">
              <a:rPr lang="it-IT" smtClean="0"/>
              <a:t>29/10/2019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63A9DB6-9A0B-48C0-B227-35B027171ADD}" type="slidenum">
              <a:rPr lang="it-IT" smtClean="0"/>
              <a:t>‹N›</a:t>
            </a:fld>
            <a:endParaRPr lang="it-IT"/>
          </a:p>
        </p:txBody>
      </p:sp>
    </p:spTree>
    <p:extLst>
      <p:ext uri="{BB962C8B-B14F-4D97-AF65-F5344CB8AC3E}">
        <p14:creationId xmlns:p14="http://schemas.microsoft.com/office/powerpoint/2010/main" val="351441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2074185-E040-415E-8C64-7B42BC5B22EF}" type="datetimeFigureOut">
              <a:rPr lang="it-IT" smtClean="0"/>
              <a:t>29/10/2019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63A9DB6-9A0B-48C0-B227-35B027171ADD}" type="slidenum">
              <a:rPr lang="it-IT" smtClean="0"/>
              <a:t>‹N›</a:t>
            </a:fld>
            <a:endParaRPr lang="it-IT"/>
          </a:p>
        </p:txBody>
      </p:sp>
    </p:spTree>
    <p:extLst>
      <p:ext uri="{BB962C8B-B14F-4D97-AF65-F5344CB8AC3E}">
        <p14:creationId xmlns:p14="http://schemas.microsoft.com/office/powerpoint/2010/main" val="257893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74185-E040-415E-8C64-7B42BC5B22EF}" type="datetimeFigureOut">
              <a:rPr lang="it-IT" smtClean="0"/>
              <a:t>29/10/2019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A9DB6-9A0B-48C0-B227-35B027171ADD}" type="slidenum">
              <a:rPr lang="it-IT" smtClean="0"/>
              <a:t>‹N›</a:t>
            </a:fld>
            <a:endParaRPr lang="it-IT"/>
          </a:p>
        </p:txBody>
      </p:sp>
    </p:spTree>
    <p:extLst>
      <p:ext uri="{BB962C8B-B14F-4D97-AF65-F5344CB8AC3E}">
        <p14:creationId xmlns:p14="http://schemas.microsoft.com/office/powerpoint/2010/main" val="230830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71988" y="1738649"/>
            <a:ext cx="6619741" cy="2369880"/>
          </a:xfrm>
          <a:prstGeom prst="rect">
            <a:avLst/>
          </a:prstGeom>
          <a:noFill/>
        </p:spPr>
        <p:txBody>
          <a:bodyPr wrap="square" rtlCol="0">
            <a:spAutoFit/>
          </a:bodyPr>
          <a:lstStyle/>
          <a:p>
            <a:r>
              <a:rPr lang="it-IT" sz="4000" dirty="0" smtClean="0">
                <a:latin typeface="Comic Sans MS" panose="030F0702030302020204" pitchFamily="66" charset="0"/>
              </a:rPr>
              <a:t>             Gruppo 2</a:t>
            </a:r>
          </a:p>
          <a:p>
            <a:endParaRPr lang="it-IT" sz="4000" dirty="0">
              <a:latin typeface="Comic Sans MS" panose="030F0702030302020204" pitchFamily="66" charset="0"/>
            </a:endParaRPr>
          </a:p>
          <a:p>
            <a:endParaRPr lang="it-IT" sz="4000" dirty="0" smtClean="0">
              <a:latin typeface="Comic Sans MS" panose="030F0702030302020204" pitchFamily="66" charset="0"/>
            </a:endParaRPr>
          </a:p>
          <a:p>
            <a:r>
              <a:rPr lang="it-IT" sz="2800" dirty="0" smtClean="0">
                <a:latin typeface="Comic Sans MS" panose="030F0702030302020204" pitchFamily="66" charset="0"/>
              </a:rPr>
              <a:t>  Capitolo 2- Tempo, cultura, consumo</a:t>
            </a:r>
            <a:endParaRPr lang="it-IT" sz="2800" dirty="0">
              <a:latin typeface="Comic Sans MS" panose="030F0702030302020204" pitchFamily="66" charset="0"/>
            </a:endParaRPr>
          </a:p>
        </p:txBody>
      </p:sp>
      <p:sp>
        <p:nvSpPr>
          <p:cNvPr id="3" name="CasellaDiTesto 2"/>
          <p:cNvSpPr txBox="1"/>
          <p:nvPr/>
        </p:nvSpPr>
        <p:spPr>
          <a:xfrm>
            <a:off x="9822287" y="334851"/>
            <a:ext cx="2369713" cy="400110"/>
          </a:xfrm>
          <a:prstGeom prst="rect">
            <a:avLst/>
          </a:prstGeom>
          <a:noFill/>
        </p:spPr>
        <p:txBody>
          <a:bodyPr wrap="square" rtlCol="0">
            <a:spAutoFit/>
          </a:bodyPr>
          <a:lstStyle/>
          <a:p>
            <a:r>
              <a:rPr lang="it-IT" sz="2000" i="1" dirty="0" smtClean="0"/>
              <a:t>05/11/2019</a:t>
            </a:r>
            <a:endParaRPr lang="it-IT" sz="2000" i="1" dirty="0"/>
          </a:p>
        </p:txBody>
      </p:sp>
    </p:spTree>
    <p:extLst>
      <p:ext uri="{BB962C8B-B14F-4D97-AF65-F5344CB8AC3E}">
        <p14:creationId xmlns:p14="http://schemas.microsoft.com/office/powerpoint/2010/main" val="2536673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6D8AC37-9940-4C74-A61F-DA65C7F9F847}"/>
              </a:ext>
            </a:extLst>
          </p:cNvPr>
          <p:cNvSpPr>
            <a:spLocks noGrp="1"/>
          </p:cNvSpPr>
          <p:nvPr>
            <p:ph type="title"/>
          </p:nvPr>
        </p:nvSpPr>
        <p:spPr/>
        <p:txBody>
          <a:bodyPr/>
          <a:lstStyle/>
          <a:p>
            <a:r>
              <a:rPr lang="it-IT" b="1" dirty="0">
                <a:solidFill>
                  <a:srgbClr val="FF0000"/>
                </a:solidFill>
              </a:rPr>
              <a:t>Low-cost di aria</a:t>
            </a:r>
          </a:p>
        </p:txBody>
      </p:sp>
      <p:sp>
        <p:nvSpPr>
          <p:cNvPr id="3" name="Segnaposto contenuto 2">
            <a:extLst>
              <a:ext uri="{FF2B5EF4-FFF2-40B4-BE49-F238E27FC236}">
                <a16:creationId xmlns="" xmlns:a16="http://schemas.microsoft.com/office/drawing/2014/main" id="{FD2CCA2E-4E33-483B-8531-58EEE26F38F5}"/>
              </a:ext>
            </a:extLst>
          </p:cNvPr>
          <p:cNvSpPr>
            <a:spLocks noGrp="1"/>
          </p:cNvSpPr>
          <p:nvPr>
            <p:ph idx="1"/>
          </p:nvPr>
        </p:nvSpPr>
        <p:spPr/>
        <p:txBody>
          <a:bodyPr>
            <a:normAutofit/>
          </a:bodyPr>
          <a:lstStyle/>
          <a:p>
            <a:pPr marL="0" indent="0">
              <a:buNone/>
            </a:pPr>
            <a:r>
              <a:rPr lang="it-IT" dirty="0"/>
              <a:t>Il low-cost è stato, in realtà, inventato prima che la crisi globale trasformasse radicalmente gli stili di vita, imponendo drastiche riduzioni ai consumi.</a:t>
            </a:r>
          </a:p>
          <a:p>
            <a:pPr marL="0" indent="0">
              <a:buNone/>
            </a:pPr>
            <a:r>
              <a:rPr lang="it-IT" dirty="0"/>
              <a:t>Non è un caso, però, che proprio </a:t>
            </a:r>
            <a:r>
              <a:rPr lang="it-IT" b="1" i="1" dirty="0"/>
              <a:t>l’industria dei viaggi </a:t>
            </a:r>
            <a:r>
              <a:rPr lang="it-IT" dirty="0"/>
              <a:t>sia stata una delle prime - già negli anni Novanta- ad attrezzarsi. </a:t>
            </a:r>
          </a:p>
          <a:p>
            <a:pPr marL="0" indent="0">
              <a:buNone/>
            </a:pPr>
            <a:r>
              <a:rPr lang="it-IT" dirty="0"/>
              <a:t>Si viaggia sempre di più, per ragioni di studio, di lavoro. La business class è un lusso per pochi, invece la quotidianità del viaggio aereo è fatta di posti a bordo sempre più stretti, di panini portati da casa per evitare di spendere quasi più dell’intero viaggio. Questo è il low-cost di aria…</a:t>
            </a:r>
          </a:p>
          <a:p>
            <a:pPr marL="0" indent="0">
              <a:buNone/>
            </a:pPr>
            <a:endParaRPr lang="it-IT" dirty="0"/>
          </a:p>
        </p:txBody>
      </p:sp>
    </p:spTree>
    <p:extLst>
      <p:ext uri="{BB962C8B-B14F-4D97-AF65-F5344CB8AC3E}">
        <p14:creationId xmlns:p14="http://schemas.microsoft.com/office/powerpoint/2010/main" val="88853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D126B0A-7056-41C7-91FA-C1CA5582D42B}"/>
              </a:ext>
            </a:extLst>
          </p:cNvPr>
          <p:cNvSpPr>
            <a:spLocks noGrp="1"/>
          </p:cNvSpPr>
          <p:nvPr>
            <p:ph type="title"/>
          </p:nvPr>
        </p:nvSpPr>
        <p:spPr/>
        <p:txBody>
          <a:bodyPr/>
          <a:lstStyle/>
          <a:p>
            <a:r>
              <a:rPr lang="it-IT" b="1" dirty="0">
                <a:solidFill>
                  <a:srgbClr val="FF0000"/>
                </a:solidFill>
              </a:rPr>
              <a:t>Low-cost di terra</a:t>
            </a:r>
          </a:p>
        </p:txBody>
      </p:sp>
      <p:sp>
        <p:nvSpPr>
          <p:cNvPr id="3" name="Segnaposto contenuto 2">
            <a:extLst>
              <a:ext uri="{FF2B5EF4-FFF2-40B4-BE49-F238E27FC236}">
                <a16:creationId xmlns="" xmlns:a16="http://schemas.microsoft.com/office/drawing/2014/main" id="{CE438BF9-5224-44EB-A359-9048A37D1C23}"/>
              </a:ext>
            </a:extLst>
          </p:cNvPr>
          <p:cNvSpPr>
            <a:spLocks noGrp="1"/>
          </p:cNvSpPr>
          <p:nvPr>
            <p:ph idx="1"/>
          </p:nvPr>
        </p:nvSpPr>
        <p:spPr/>
        <p:txBody>
          <a:bodyPr/>
          <a:lstStyle/>
          <a:p>
            <a:pPr marL="0" indent="0">
              <a:buNone/>
            </a:pPr>
            <a:r>
              <a:rPr lang="it-IT" dirty="0"/>
              <a:t>… Quello di terra non è da meno.</a:t>
            </a:r>
          </a:p>
          <a:p>
            <a:pPr marL="0" indent="0">
              <a:buNone/>
            </a:pPr>
            <a:r>
              <a:rPr lang="it-IT" dirty="0"/>
              <a:t>Oggi, online, in molti paesi il biglietto del treno o del bus più conveniente lo si acquista per tempo, con un click e una carta di credito, e si può anche trovare ad un ottimo prezzo quello di prima classe, se si è previdenti.</a:t>
            </a:r>
          </a:p>
          <a:p>
            <a:pPr marL="0" indent="0">
              <a:buNone/>
            </a:pPr>
            <a:r>
              <a:rPr lang="it-IT" dirty="0"/>
              <a:t>Il low-cost quotidiano ha piena cittadinanza nella moda, nella cosmetica, nel turismo. Bisogna pur vestirsi, darsi un po’ di colore in faccia e sulle unghie, potersi permettere qualche gita ogni tanto.</a:t>
            </a:r>
          </a:p>
          <a:p>
            <a:pPr marL="0" indent="0">
              <a:buNone/>
            </a:pPr>
            <a:r>
              <a:rPr lang="it-IT" i="1" u="sng" dirty="0"/>
              <a:t>Che vita sarebbe altrimenti?</a:t>
            </a:r>
          </a:p>
        </p:txBody>
      </p:sp>
    </p:spTree>
    <p:extLst>
      <p:ext uri="{BB962C8B-B14F-4D97-AF65-F5344CB8AC3E}">
        <p14:creationId xmlns:p14="http://schemas.microsoft.com/office/powerpoint/2010/main" val="399573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55892DB-7F7B-46DB-99C6-B06B48F8D1BD}"/>
              </a:ext>
            </a:extLst>
          </p:cNvPr>
          <p:cNvSpPr>
            <a:spLocks noGrp="1"/>
          </p:cNvSpPr>
          <p:nvPr>
            <p:ph type="title"/>
          </p:nvPr>
        </p:nvSpPr>
        <p:spPr/>
        <p:txBody>
          <a:bodyPr/>
          <a:lstStyle/>
          <a:p>
            <a:r>
              <a:rPr lang="it-IT" b="1" dirty="0">
                <a:solidFill>
                  <a:srgbClr val="FF0000"/>
                </a:solidFill>
              </a:rPr>
              <a:t>Boom degli anni Sessanta</a:t>
            </a:r>
          </a:p>
        </p:txBody>
      </p:sp>
      <p:pic>
        <p:nvPicPr>
          <p:cNvPr id="5" name="Segnaposto contenuto 4">
            <a:extLst>
              <a:ext uri="{FF2B5EF4-FFF2-40B4-BE49-F238E27FC236}">
                <a16:creationId xmlns="" xmlns:a16="http://schemas.microsoft.com/office/drawing/2014/main" id="{D9BEA43D-55BB-4AFE-9F39-BF256ACD67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7497" y="1563757"/>
            <a:ext cx="8905460" cy="5102086"/>
          </a:xfrm>
        </p:spPr>
      </p:pic>
    </p:spTree>
    <p:extLst>
      <p:ext uri="{BB962C8B-B14F-4D97-AF65-F5344CB8AC3E}">
        <p14:creationId xmlns:p14="http://schemas.microsoft.com/office/powerpoint/2010/main" val="1436018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1BC5EA1-73F5-43E1-8F6E-B57366A00A00}"/>
              </a:ext>
            </a:extLst>
          </p:cNvPr>
          <p:cNvSpPr>
            <a:spLocks noGrp="1"/>
          </p:cNvSpPr>
          <p:nvPr>
            <p:ph type="title"/>
          </p:nvPr>
        </p:nvSpPr>
        <p:spPr/>
        <p:txBody>
          <a:bodyPr/>
          <a:lstStyle/>
          <a:p>
            <a:r>
              <a:rPr lang="it-IT" dirty="0">
                <a:solidFill>
                  <a:srgbClr val="FF0000"/>
                </a:solidFill>
              </a:rPr>
              <a:t>Oggi…</a:t>
            </a:r>
          </a:p>
        </p:txBody>
      </p:sp>
      <p:sp>
        <p:nvSpPr>
          <p:cNvPr id="3" name="Segnaposto contenuto 2">
            <a:extLst>
              <a:ext uri="{FF2B5EF4-FFF2-40B4-BE49-F238E27FC236}">
                <a16:creationId xmlns="" xmlns:a16="http://schemas.microsoft.com/office/drawing/2014/main" id="{0BCDF67B-5C8F-4A76-92F4-99B98FCB0EE8}"/>
              </a:ext>
            </a:extLst>
          </p:cNvPr>
          <p:cNvSpPr>
            <a:spLocks noGrp="1"/>
          </p:cNvSpPr>
          <p:nvPr>
            <p:ph idx="1"/>
          </p:nvPr>
        </p:nvSpPr>
        <p:spPr/>
        <p:txBody>
          <a:bodyPr/>
          <a:lstStyle/>
          <a:p>
            <a:r>
              <a:rPr lang="it-IT" dirty="0"/>
              <a:t>Oggi c’è qualcosa di più profondo da affrontare. Dobbiamo, anche se forzatamente, vivere con meno. Ci sono occasioni per poterlo fare senza privazioni vitali, e il low-cost lo permette. </a:t>
            </a:r>
          </a:p>
          <a:p>
            <a:r>
              <a:rPr lang="it-IT" dirty="0"/>
              <a:t>Etica, diritti e sostenibilità sono i principi base cui non possiamo più sottrarci.</a:t>
            </a:r>
          </a:p>
          <a:p>
            <a:r>
              <a:rPr lang="it-IT" dirty="0"/>
              <a:t>Dobbiamo sperare che la ripresa dei consumi abbia a che vedere con una nuova qualità dei consumi stessi. </a:t>
            </a:r>
          </a:p>
        </p:txBody>
      </p:sp>
    </p:spTree>
    <p:extLst>
      <p:ext uri="{BB962C8B-B14F-4D97-AF65-F5344CB8AC3E}">
        <p14:creationId xmlns:p14="http://schemas.microsoft.com/office/powerpoint/2010/main" val="746706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99256" y="283336"/>
            <a:ext cx="7791719" cy="584775"/>
          </a:xfrm>
          <a:prstGeom prst="rect">
            <a:avLst/>
          </a:prstGeom>
          <a:noFill/>
        </p:spPr>
        <p:txBody>
          <a:bodyPr wrap="square" rtlCol="0">
            <a:spAutoFit/>
          </a:bodyPr>
          <a:lstStyle/>
          <a:p>
            <a:r>
              <a:rPr lang="it-IT" sz="3200" dirty="0" smtClean="0"/>
              <a:t>« DIMMI COME CONSUMI E TI DIRÒ CHI SEI»</a:t>
            </a:r>
            <a:endParaRPr lang="it-IT" sz="3200" dirty="0"/>
          </a:p>
        </p:txBody>
      </p:sp>
      <p:pic>
        <p:nvPicPr>
          <p:cNvPr id="5" name="Immagine 4"/>
          <p:cNvPicPr>
            <a:picLocks noChangeAspect="1"/>
          </p:cNvPicPr>
          <p:nvPr/>
        </p:nvPicPr>
        <p:blipFill>
          <a:blip r:embed="rId2"/>
          <a:stretch>
            <a:fillRect/>
          </a:stretch>
        </p:blipFill>
        <p:spPr>
          <a:xfrm>
            <a:off x="3309871" y="1295770"/>
            <a:ext cx="4713667" cy="3917518"/>
          </a:xfrm>
          <a:prstGeom prst="rect">
            <a:avLst/>
          </a:prstGeom>
        </p:spPr>
      </p:pic>
      <p:sp>
        <p:nvSpPr>
          <p:cNvPr id="8" name="CasellaDiTesto 7"/>
          <p:cNvSpPr txBox="1"/>
          <p:nvPr/>
        </p:nvSpPr>
        <p:spPr>
          <a:xfrm>
            <a:off x="296214" y="5664626"/>
            <a:ext cx="11797048" cy="461665"/>
          </a:xfrm>
          <a:prstGeom prst="rect">
            <a:avLst/>
          </a:prstGeom>
          <a:noFill/>
        </p:spPr>
        <p:txBody>
          <a:bodyPr wrap="square" rtlCol="0">
            <a:spAutoFit/>
          </a:bodyPr>
          <a:lstStyle/>
          <a:p>
            <a:r>
              <a:rPr lang="it-IT" sz="2400" dirty="0"/>
              <a:t> THORSTEIN </a:t>
            </a:r>
            <a:r>
              <a:rPr lang="it-IT" sz="2400" dirty="0" smtClean="0"/>
              <a:t> VEBLEN</a:t>
            </a:r>
            <a:r>
              <a:rPr lang="it-IT" dirty="0" smtClean="0"/>
              <a:t>                     </a:t>
            </a:r>
            <a:r>
              <a:rPr lang="it-IT" sz="2400" dirty="0" smtClean="0"/>
              <a:t>Consumo come rappresentazione sociale e il </a:t>
            </a:r>
            <a:r>
              <a:rPr lang="it-IT" sz="2400" b="1" i="1" dirty="0" smtClean="0"/>
              <a:t>‘consumo vistoso’.  </a:t>
            </a:r>
            <a:endParaRPr lang="it-IT" sz="2400" b="1" i="1" dirty="0"/>
          </a:p>
        </p:txBody>
      </p:sp>
      <p:sp>
        <p:nvSpPr>
          <p:cNvPr id="9" name="Freccia a destra 8"/>
          <p:cNvSpPr/>
          <p:nvPr/>
        </p:nvSpPr>
        <p:spPr>
          <a:xfrm>
            <a:off x="3181082" y="5734472"/>
            <a:ext cx="682580" cy="321971"/>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0915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3335" y="270455"/>
            <a:ext cx="7598535" cy="738664"/>
          </a:xfrm>
          <a:prstGeom prst="rect">
            <a:avLst/>
          </a:prstGeom>
          <a:noFill/>
        </p:spPr>
        <p:txBody>
          <a:bodyPr wrap="square" rtlCol="0">
            <a:spAutoFit/>
          </a:bodyPr>
          <a:lstStyle/>
          <a:p>
            <a:r>
              <a:rPr lang="it-IT" sz="2400" dirty="0" smtClean="0"/>
              <a:t>Il consumo ha dato  vita a due concetti fondamentali: </a:t>
            </a:r>
            <a:endParaRPr lang="it-IT" sz="2400" dirty="0"/>
          </a:p>
          <a:p>
            <a:endParaRPr lang="it-IT" dirty="0"/>
          </a:p>
        </p:txBody>
      </p:sp>
      <p:sp>
        <p:nvSpPr>
          <p:cNvPr id="5" name="Freccia angolare in su 4"/>
          <p:cNvSpPr/>
          <p:nvPr/>
        </p:nvSpPr>
        <p:spPr>
          <a:xfrm rot="5400000">
            <a:off x="5879204" y="643944"/>
            <a:ext cx="708338" cy="1068947"/>
          </a:xfrm>
          <a:prstGeom prst="bentUpArrow">
            <a:avLst>
              <a:gd name="adj1" fmla="val 14744"/>
              <a:gd name="adj2" fmla="val 25000"/>
              <a:gd name="adj3" fmla="val 3269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ngolare in su 5"/>
          <p:cNvSpPr/>
          <p:nvPr/>
        </p:nvSpPr>
        <p:spPr>
          <a:xfrm rot="16200000" flipH="1">
            <a:off x="3908737" y="598868"/>
            <a:ext cx="708338" cy="1133340"/>
          </a:xfrm>
          <a:prstGeom prst="bentUpArrow">
            <a:avLst>
              <a:gd name="adj1" fmla="val 14744"/>
              <a:gd name="adj2" fmla="val 21364"/>
              <a:gd name="adj3" fmla="val 3269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7096258" y="1009119"/>
            <a:ext cx="4237150" cy="646331"/>
          </a:xfrm>
          <a:prstGeom prst="rect">
            <a:avLst/>
          </a:prstGeom>
          <a:noFill/>
        </p:spPr>
        <p:txBody>
          <a:bodyPr wrap="square" rtlCol="0">
            <a:spAutoFit/>
          </a:bodyPr>
          <a:lstStyle/>
          <a:p>
            <a:r>
              <a:rPr lang="it-IT" dirty="0" smtClean="0"/>
              <a:t>I giovani come consumatori di specifici beni.</a:t>
            </a:r>
            <a:endParaRPr lang="it-IT" dirty="0"/>
          </a:p>
        </p:txBody>
      </p:sp>
      <p:sp>
        <p:nvSpPr>
          <p:cNvPr id="8" name="CasellaDiTesto 7"/>
          <p:cNvSpPr txBox="1"/>
          <p:nvPr/>
        </p:nvSpPr>
        <p:spPr>
          <a:xfrm>
            <a:off x="508715" y="1178417"/>
            <a:ext cx="2962141" cy="369332"/>
          </a:xfrm>
          <a:prstGeom prst="rect">
            <a:avLst/>
          </a:prstGeom>
          <a:noFill/>
        </p:spPr>
        <p:txBody>
          <a:bodyPr wrap="square" rtlCol="0">
            <a:spAutoFit/>
          </a:bodyPr>
          <a:lstStyle/>
          <a:p>
            <a:r>
              <a:rPr lang="it-IT" dirty="0" smtClean="0"/>
              <a:t>Le stagioni dell’acquisto;</a:t>
            </a:r>
            <a:endParaRPr lang="it-IT" dirty="0"/>
          </a:p>
        </p:txBody>
      </p:sp>
      <p:sp>
        <p:nvSpPr>
          <p:cNvPr id="9" name="CasellaDiTesto 8"/>
          <p:cNvSpPr txBox="1"/>
          <p:nvPr/>
        </p:nvSpPr>
        <p:spPr>
          <a:xfrm>
            <a:off x="283336" y="2923504"/>
            <a:ext cx="11050072" cy="830997"/>
          </a:xfrm>
          <a:prstGeom prst="rect">
            <a:avLst/>
          </a:prstGeom>
          <a:noFill/>
        </p:spPr>
        <p:txBody>
          <a:bodyPr wrap="square" rtlCol="0">
            <a:spAutoFit/>
          </a:bodyPr>
          <a:lstStyle/>
          <a:p>
            <a:r>
              <a:rPr lang="it-IT" sz="2400" dirty="0" smtClean="0"/>
              <a:t>I saldi nascono con le società di massa e li inventano i grandi magazzini americani e inglesi.</a:t>
            </a:r>
            <a:endParaRPr lang="it-IT" sz="2400" dirty="0"/>
          </a:p>
        </p:txBody>
      </p:sp>
      <p:cxnSp>
        <p:nvCxnSpPr>
          <p:cNvPr id="11" name="Connettore 2 10"/>
          <p:cNvCxnSpPr/>
          <p:nvPr/>
        </p:nvCxnSpPr>
        <p:spPr>
          <a:xfrm>
            <a:off x="1107583" y="3754501"/>
            <a:ext cx="12879" cy="765984"/>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669701" y="4649273"/>
            <a:ext cx="4855336" cy="1477328"/>
          </a:xfrm>
          <a:prstGeom prst="rect">
            <a:avLst/>
          </a:prstGeom>
          <a:noFill/>
        </p:spPr>
        <p:txBody>
          <a:bodyPr wrap="square" rtlCol="0">
            <a:spAutoFit/>
          </a:bodyPr>
          <a:lstStyle/>
          <a:p>
            <a:r>
              <a:rPr lang="it-IT" dirty="0" smtClean="0"/>
              <a:t>-Il ‘’Black </a:t>
            </a:r>
            <a:r>
              <a:rPr lang="it-IT" dirty="0" err="1" smtClean="0"/>
              <a:t>Friday</a:t>
            </a:r>
            <a:r>
              <a:rPr lang="it-IT" dirty="0" smtClean="0"/>
              <a:t>’’ negli Stati Uniti.</a:t>
            </a:r>
          </a:p>
          <a:p>
            <a:endParaRPr lang="it-IT" dirty="0"/>
          </a:p>
          <a:p>
            <a:endParaRPr lang="it-IT" dirty="0" smtClean="0"/>
          </a:p>
          <a:p>
            <a:r>
              <a:rPr lang="it-IT" dirty="0" smtClean="0"/>
              <a:t>-In Italia le prime leggi sui saldi vennero istituite durante il </a:t>
            </a:r>
            <a:r>
              <a:rPr lang="it-IT" dirty="0" err="1" smtClean="0"/>
              <a:t>fascimo</a:t>
            </a:r>
            <a:r>
              <a:rPr lang="it-IT" dirty="0" smtClean="0"/>
              <a:t>. (Anni 30)</a:t>
            </a:r>
            <a:endParaRPr lang="it-IT" dirty="0"/>
          </a:p>
        </p:txBody>
      </p:sp>
      <p:pic>
        <p:nvPicPr>
          <p:cNvPr id="16" name="Immagine 15"/>
          <p:cNvPicPr>
            <a:picLocks noChangeAspect="1"/>
          </p:cNvPicPr>
          <p:nvPr/>
        </p:nvPicPr>
        <p:blipFill>
          <a:blip r:embed="rId2"/>
          <a:stretch>
            <a:fillRect/>
          </a:stretch>
        </p:blipFill>
        <p:spPr>
          <a:xfrm>
            <a:off x="5830905" y="3569835"/>
            <a:ext cx="3148887" cy="1151189"/>
          </a:xfrm>
          <a:prstGeom prst="rect">
            <a:avLst/>
          </a:prstGeom>
        </p:spPr>
      </p:pic>
      <p:pic>
        <p:nvPicPr>
          <p:cNvPr id="17" name="Immagine 16"/>
          <p:cNvPicPr>
            <a:picLocks noChangeAspect="1"/>
          </p:cNvPicPr>
          <p:nvPr/>
        </p:nvPicPr>
        <p:blipFill>
          <a:blip r:embed="rId3"/>
          <a:stretch>
            <a:fillRect/>
          </a:stretch>
        </p:blipFill>
        <p:spPr>
          <a:xfrm>
            <a:off x="7727319" y="4846921"/>
            <a:ext cx="3606089" cy="1425090"/>
          </a:xfrm>
          <a:prstGeom prst="rect">
            <a:avLst/>
          </a:prstGeom>
        </p:spPr>
      </p:pic>
    </p:spTree>
    <p:extLst>
      <p:ext uri="{BB962C8B-B14F-4D97-AF65-F5344CB8AC3E}">
        <p14:creationId xmlns:p14="http://schemas.microsoft.com/office/powerpoint/2010/main" val="9917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53792" y="463639"/>
            <a:ext cx="10354615" cy="830997"/>
          </a:xfrm>
          <a:prstGeom prst="rect">
            <a:avLst/>
          </a:prstGeom>
          <a:noFill/>
        </p:spPr>
        <p:txBody>
          <a:bodyPr wrap="square" rtlCol="0">
            <a:spAutoFit/>
          </a:bodyPr>
          <a:lstStyle/>
          <a:p>
            <a:r>
              <a:rPr lang="it-IT" sz="2400" dirty="0" smtClean="0"/>
              <a:t>I consumatori di oggi sono selettivi, esigenti e colti soprattutto grazie alla diffusione massiccia dello shopping online.</a:t>
            </a:r>
            <a:endParaRPr lang="it-IT" sz="2400" dirty="0"/>
          </a:p>
        </p:txBody>
      </p:sp>
      <p:pic>
        <p:nvPicPr>
          <p:cNvPr id="5" name="Immagine 4"/>
          <p:cNvPicPr>
            <a:picLocks noChangeAspect="1"/>
          </p:cNvPicPr>
          <p:nvPr/>
        </p:nvPicPr>
        <p:blipFill>
          <a:blip r:embed="rId2"/>
          <a:stretch>
            <a:fillRect/>
          </a:stretch>
        </p:blipFill>
        <p:spPr>
          <a:xfrm>
            <a:off x="785252" y="2010417"/>
            <a:ext cx="4563692" cy="2754767"/>
          </a:xfrm>
          <a:prstGeom prst="rect">
            <a:avLst/>
          </a:prstGeom>
        </p:spPr>
      </p:pic>
      <p:pic>
        <p:nvPicPr>
          <p:cNvPr id="6" name="Immagine 5"/>
          <p:cNvPicPr>
            <a:picLocks noChangeAspect="1"/>
          </p:cNvPicPr>
          <p:nvPr/>
        </p:nvPicPr>
        <p:blipFill>
          <a:blip r:embed="rId3"/>
          <a:stretch>
            <a:fillRect/>
          </a:stretch>
        </p:blipFill>
        <p:spPr>
          <a:xfrm>
            <a:off x="6192481" y="2010417"/>
            <a:ext cx="3626691" cy="1700011"/>
          </a:xfrm>
          <a:prstGeom prst="rect">
            <a:avLst/>
          </a:prstGeom>
        </p:spPr>
      </p:pic>
      <p:sp>
        <p:nvSpPr>
          <p:cNvPr id="7" name="CasellaDiTesto 6"/>
          <p:cNvSpPr txBox="1"/>
          <p:nvPr/>
        </p:nvSpPr>
        <p:spPr>
          <a:xfrm>
            <a:off x="553793" y="5628068"/>
            <a:ext cx="9916732" cy="830997"/>
          </a:xfrm>
          <a:prstGeom prst="rect">
            <a:avLst/>
          </a:prstGeom>
          <a:noFill/>
        </p:spPr>
        <p:txBody>
          <a:bodyPr wrap="square" rtlCol="0">
            <a:spAutoFit/>
          </a:bodyPr>
          <a:lstStyle/>
          <a:p>
            <a:r>
              <a:rPr lang="it-IT" sz="2400" dirty="0" smtClean="0"/>
              <a:t>I saldi dovrebbero adattarsi maggiormente alle esigenze economiche e agli stili di vita attualmente diffusi.</a:t>
            </a:r>
            <a:endParaRPr lang="it-IT" sz="2400" dirty="0"/>
          </a:p>
        </p:txBody>
      </p:sp>
    </p:spTree>
    <p:extLst>
      <p:ext uri="{BB962C8B-B14F-4D97-AF65-F5344CB8AC3E}">
        <p14:creationId xmlns:p14="http://schemas.microsoft.com/office/powerpoint/2010/main" val="504157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503053" y="2202287"/>
            <a:ext cx="6001555" cy="1107996"/>
          </a:xfrm>
          <a:prstGeom prst="rect">
            <a:avLst/>
          </a:prstGeom>
          <a:noFill/>
        </p:spPr>
        <p:txBody>
          <a:bodyPr wrap="square" rtlCol="0">
            <a:spAutoFit/>
          </a:bodyPr>
          <a:lstStyle/>
          <a:p>
            <a:r>
              <a:rPr lang="it-IT" sz="6600" i="1" dirty="0" smtClean="0">
                <a:solidFill>
                  <a:srgbClr val="FFC000"/>
                </a:solidFill>
              </a:rPr>
              <a:t>Segni rétro</a:t>
            </a:r>
            <a:endParaRPr lang="it-IT" sz="6600" i="1" dirty="0">
              <a:solidFill>
                <a:srgbClr val="FFC000"/>
              </a:solidFill>
            </a:endParaRPr>
          </a:p>
        </p:txBody>
      </p:sp>
    </p:spTree>
    <p:extLst>
      <p:ext uri="{BB962C8B-B14F-4D97-AF65-F5344CB8AC3E}">
        <p14:creationId xmlns:p14="http://schemas.microsoft.com/office/powerpoint/2010/main" val="2272323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05306" y="309093"/>
            <a:ext cx="10303099" cy="1938992"/>
          </a:xfrm>
          <a:prstGeom prst="rect">
            <a:avLst/>
          </a:prstGeom>
          <a:noFill/>
        </p:spPr>
        <p:txBody>
          <a:bodyPr wrap="square" rtlCol="0">
            <a:spAutoFit/>
          </a:bodyPr>
          <a:lstStyle/>
          <a:p>
            <a:r>
              <a:rPr lang="it-IT" sz="2400" dirty="0" smtClean="0"/>
              <a:t>Nel 2012, in occasione di uno sciopero, la FIOM fece circolare online un ‘’volantino’’ la cui grafica citava esplicitamente uno stile operaio novecentesco. Parole d’ordine attuali quali ‘’democrazia’’, ‘’contratto’’, ‘’reddito’’ si stendevano su uno sfondo di colori e di stilemi visivi che in realtà attingevano a un immaginario di oltre un secolo fa.</a:t>
            </a:r>
            <a:endParaRPr lang="it-IT" sz="24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44" y="2590932"/>
            <a:ext cx="2774115" cy="2908347"/>
          </a:xfrm>
          <a:prstGeom prst="rect">
            <a:avLst/>
          </a:prstGeom>
        </p:spPr>
      </p:pic>
      <p:sp>
        <p:nvSpPr>
          <p:cNvPr id="7" name="CasellaDiTesto 6"/>
          <p:cNvSpPr txBox="1"/>
          <p:nvPr/>
        </p:nvSpPr>
        <p:spPr>
          <a:xfrm>
            <a:off x="4288666" y="2590932"/>
            <a:ext cx="7585656" cy="1938992"/>
          </a:xfrm>
          <a:prstGeom prst="rect">
            <a:avLst/>
          </a:prstGeom>
          <a:noFill/>
        </p:spPr>
        <p:txBody>
          <a:bodyPr wrap="square" rtlCol="0">
            <a:spAutoFit/>
          </a:bodyPr>
          <a:lstStyle/>
          <a:p>
            <a:r>
              <a:rPr lang="it-IT" sz="2000" dirty="0" smtClean="0"/>
              <a:t>La FIOM è un sindacato le cui lotte esprimono il contrasto tra la modernità selvaggia del dirigismo tecnocratico e le radici antiche dei valori che questo sindacato difende.</a:t>
            </a:r>
          </a:p>
          <a:p>
            <a:r>
              <a:rPr lang="it-IT" sz="2000" dirty="0" smtClean="0"/>
              <a:t>CONTRASTO BEN ESPRESSO SUL PIANO GRAFICO, apparentemente collocato sul versante antico, ma in realtà proiettato su valori politici attuali</a:t>
            </a:r>
            <a:endParaRPr lang="it-IT" sz="2000" dirty="0"/>
          </a:p>
        </p:txBody>
      </p:sp>
      <p:sp>
        <p:nvSpPr>
          <p:cNvPr id="9" name="CasellaDiTesto 8"/>
          <p:cNvSpPr txBox="1"/>
          <p:nvPr/>
        </p:nvSpPr>
        <p:spPr>
          <a:xfrm>
            <a:off x="4288666" y="5640947"/>
            <a:ext cx="7572777" cy="1015663"/>
          </a:xfrm>
          <a:prstGeom prst="rect">
            <a:avLst/>
          </a:prstGeom>
          <a:noFill/>
        </p:spPr>
        <p:txBody>
          <a:bodyPr wrap="square" rtlCol="0">
            <a:spAutoFit/>
          </a:bodyPr>
          <a:lstStyle/>
          <a:p>
            <a:r>
              <a:rPr lang="it-IT" sz="2000" dirty="0" smtClean="0"/>
              <a:t>Il mondo del lavoro condivide la moda rétro, che al tempo stesso ispira la cultura visuale contemporanea (telefilm, pubblicità, abbigliamento, design).</a:t>
            </a:r>
            <a:endParaRPr lang="it-IT" sz="2000" dirty="0"/>
          </a:p>
        </p:txBody>
      </p:sp>
      <p:sp>
        <p:nvSpPr>
          <p:cNvPr id="10" name="Freccia in giù 9"/>
          <p:cNvSpPr/>
          <p:nvPr/>
        </p:nvSpPr>
        <p:spPr>
          <a:xfrm>
            <a:off x="4726546" y="4600758"/>
            <a:ext cx="618186" cy="969355"/>
          </a:xfrm>
          <a:prstGeom prst="downArrow">
            <a:avLst>
              <a:gd name="adj1" fmla="val 33333"/>
              <a:gd name="adj2" fmla="val 4583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431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67448" y="269204"/>
            <a:ext cx="7753082" cy="1200329"/>
          </a:xfrm>
          <a:prstGeom prst="rect">
            <a:avLst/>
          </a:prstGeom>
          <a:noFill/>
        </p:spPr>
        <p:txBody>
          <a:bodyPr wrap="square" rtlCol="0">
            <a:spAutoFit/>
          </a:bodyPr>
          <a:lstStyle/>
          <a:p>
            <a:r>
              <a:rPr lang="it-IT" sz="2400" dirty="0" smtClean="0"/>
              <a:t>Anche il MOVIMENTO ‘’OCCUPY WALL STREET’’ ha attinto per la sua propaganda a una grafica operaia rétro, in un manifesto del 2011.</a:t>
            </a:r>
            <a:endParaRPr lang="it-IT" sz="24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27" y="126275"/>
            <a:ext cx="3410721" cy="3799268"/>
          </a:xfrm>
          <a:prstGeom prst="rect">
            <a:avLst/>
          </a:prstGeom>
        </p:spPr>
      </p:pic>
      <p:sp>
        <p:nvSpPr>
          <p:cNvPr id="4" name="CasellaDiTesto 3"/>
          <p:cNvSpPr txBox="1"/>
          <p:nvPr/>
        </p:nvSpPr>
        <p:spPr>
          <a:xfrm>
            <a:off x="3567448" y="1501730"/>
            <a:ext cx="5679583" cy="1938992"/>
          </a:xfrm>
          <a:prstGeom prst="rect">
            <a:avLst/>
          </a:prstGeom>
          <a:noFill/>
        </p:spPr>
        <p:txBody>
          <a:bodyPr wrap="square" rtlCol="0">
            <a:spAutoFit/>
          </a:bodyPr>
          <a:lstStyle/>
          <a:p>
            <a:r>
              <a:rPr lang="it-IT" sz="2400" dirty="0" smtClean="0"/>
              <a:t>L’</a:t>
            </a:r>
            <a:r>
              <a:rPr lang="it-IT" sz="2400" dirty="0" err="1" smtClean="0"/>
              <a:t>headline</a:t>
            </a:r>
            <a:r>
              <a:rPr lang="it-IT" sz="2400" dirty="0" smtClean="0"/>
              <a:t> di questo manifesto richiamava ‘’the </a:t>
            </a:r>
            <a:r>
              <a:rPr lang="it-IT" sz="2400" dirty="0" err="1" smtClean="0"/>
              <a:t>days</a:t>
            </a:r>
            <a:r>
              <a:rPr lang="it-IT" sz="2400" dirty="0" smtClean="0"/>
              <a:t> of </a:t>
            </a:r>
            <a:r>
              <a:rPr lang="it-IT" sz="2400" dirty="0" err="1" smtClean="0"/>
              <a:t>rage</a:t>
            </a:r>
            <a:r>
              <a:rPr lang="it-IT" sz="2400" dirty="0" smtClean="0"/>
              <a:t>’’ (‘’i giorni della rabbia’’ furono delle manifestazioni di piazza organizzate a Chicago nel 1969 dai </a:t>
            </a:r>
            <a:r>
              <a:rPr lang="it-IT" sz="2400" dirty="0" err="1" smtClean="0"/>
              <a:t>Weathermen</a:t>
            </a:r>
            <a:r>
              <a:rPr lang="it-IT" sz="2400" dirty="0" smtClean="0"/>
              <a:t>, il gruppo di sinistra radicale).</a:t>
            </a:r>
            <a:endParaRPr lang="it-IT" sz="2400"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274" y="2599284"/>
            <a:ext cx="2891309" cy="3945431"/>
          </a:xfrm>
          <a:prstGeom prst="rect">
            <a:avLst/>
          </a:prstGeom>
        </p:spPr>
      </p:pic>
      <p:sp>
        <p:nvSpPr>
          <p:cNvPr id="6" name="CasellaDiTesto 5"/>
          <p:cNvSpPr txBox="1"/>
          <p:nvPr/>
        </p:nvSpPr>
        <p:spPr>
          <a:xfrm>
            <a:off x="1700011" y="4572000"/>
            <a:ext cx="6748530" cy="1569660"/>
          </a:xfrm>
          <a:prstGeom prst="rect">
            <a:avLst/>
          </a:prstGeom>
          <a:noFill/>
        </p:spPr>
        <p:txBody>
          <a:bodyPr wrap="square" rtlCol="0">
            <a:spAutoFit/>
          </a:bodyPr>
          <a:lstStyle/>
          <a:p>
            <a:r>
              <a:rPr lang="it-IT" sz="2400" dirty="0" smtClean="0"/>
              <a:t>Nel manifesto di </a:t>
            </a:r>
            <a:r>
              <a:rPr lang="it-IT" sz="2400" dirty="0" err="1" smtClean="0"/>
              <a:t>Occupy</a:t>
            </a:r>
            <a:r>
              <a:rPr lang="it-IT" sz="2400" dirty="0" smtClean="0"/>
              <a:t> i tempi e i luoghi si sovrapponevano attraverso lo stile, la grafica, dagli anni ‘30 ai ‘60 del vecchio secolo, agli anni ‘10 del nostro.</a:t>
            </a:r>
          </a:p>
        </p:txBody>
      </p:sp>
      <p:sp>
        <p:nvSpPr>
          <p:cNvPr id="7" name="Freccia in giù 6"/>
          <p:cNvSpPr/>
          <p:nvPr/>
        </p:nvSpPr>
        <p:spPr>
          <a:xfrm>
            <a:off x="4494727" y="3505116"/>
            <a:ext cx="579549" cy="88658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8351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47730"/>
            <a:ext cx="2717442" cy="1754326"/>
          </a:xfrm>
          <a:prstGeom prst="rect">
            <a:avLst/>
          </a:prstGeom>
          <a:noFill/>
        </p:spPr>
        <p:txBody>
          <a:bodyPr wrap="square" lIns="91440" tIns="45720" rIns="91440" bIns="45720">
            <a:spAutoFit/>
          </a:bodyPr>
          <a:lstStyle/>
          <a:p>
            <a:pPr algn="ctr"/>
            <a:r>
              <a:rPr lang="it-IT"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Moda</a:t>
            </a:r>
          </a:p>
          <a:p>
            <a:pPr algn="ctr"/>
            <a:endParaRPr lang="it-IT"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Freccia in giù 6"/>
          <p:cNvSpPr/>
          <p:nvPr/>
        </p:nvSpPr>
        <p:spPr>
          <a:xfrm rot="16200000">
            <a:off x="2711005" y="441769"/>
            <a:ext cx="734096" cy="1056070"/>
          </a:xfrm>
          <a:prstGeom prst="downArrow">
            <a:avLst>
              <a:gd name="adj1" fmla="val 32456"/>
              <a:gd name="adj2" fmla="val 6228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3928056" y="738747"/>
            <a:ext cx="7843233" cy="523220"/>
          </a:xfrm>
          <a:prstGeom prst="rect">
            <a:avLst/>
          </a:prstGeom>
          <a:noFill/>
        </p:spPr>
        <p:txBody>
          <a:bodyPr wrap="square" rtlCol="0">
            <a:spAutoFit/>
          </a:bodyPr>
          <a:lstStyle/>
          <a:p>
            <a:r>
              <a:rPr lang="it-IT" sz="2800" dirty="0" smtClean="0"/>
              <a:t>Ha un suo </a:t>
            </a:r>
            <a:r>
              <a:rPr lang="it-IT" sz="2800" dirty="0" smtClean="0">
                <a:solidFill>
                  <a:srgbClr val="FF0000"/>
                </a:solidFill>
              </a:rPr>
              <a:t>tempo</a:t>
            </a:r>
            <a:r>
              <a:rPr lang="it-IT" sz="2800" dirty="0" smtClean="0"/>
              <a:t>, una sua cultura e un suo consumo</a:t>
            </a:r>
            <a:r>
              <a:rPr lang="it-IT" dirty="0" smtClean="0"/>
              <a:t>.</a:t>
            </a:r>
            <a:endParaRPr lang="it-IT" dirty="0"/>
          </a:p>
        </p:txBody>
      </p:sp>
      <p:sp>
        <p:nvSpPr>
          <p:cNvPr id="9" name="Freccia in giù 8"/>
          <p:cNvSpPr/>
          <p:nvPr/>
        </p:nvSpPr>
        <p:spPr>
          <a:xfrm>
            <a:off x="5705340" y="1407050"/>
            <a:ext cx="373487" cy="1014178"/>
          </a:xfrm>
          <a:prstGeom prst="downArrow">
            <a:avLst>
              <a:gd name="adj1" fmla="val 50000"/>
              <a:gd name="adj2" fmla="val 8793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4443213" y="2585530"/>
            <a:ext cx="5009880" cy="707886"/>
          </a:xfrm>
          <a:prstGeom prst="rect">
            <a:avLst/>
          </a:prstGeom>
          <a:noFill/>
        </p:spPr>
        <p:txBody>
          <a:bodyPr wrap="square" rtlCol="0">
            <a:spAutoFit/>
          </a:bodyPr>
          <a:lstStyle/>
          <a:p>
            <a:r>
              <a:rPr lang="it-IT" dirty="0" smtClean="0"/>
              <a:t>«</a:t>
            </a:r>
            <a:r>
              <a:rPr lang="it-IT" sz="2000" dirty="0" err="1" smtClean="0"/>
              <a:t>Musealizzazione</a:t>
            </a:r>
            <a:r>
              <a:rPr lang="it-IT" sz="2000" dirty="0" smtClean="0"/>
              <a:t>» -- senso letterale,</a:t>
            </a:r>
          </a:p>
          <a:p>
            <a:r>
              <a:rPr lang="it-IT" sz="2000" dirty="0"/>
              <a:t> </a:t>
            </a:r>
            <a:r>
              <a:rPr lang="it-IT" sz="2000" dirty="0" smtClean="0"/>
              <a:t>                                 -- senso comune.</a:t>
            </a:r>
            <a:endParaRPr lang="it-IT" sz="2000" dirty="0"/>
          </a:p>
        </p:txBody>
      </p:sp>
      <p:sp>
        <p:nvSpPr>
          <p:cNvPr id="16" name="CasellaDiTesto 15"/>
          <p:cNvSpPr txBox="1"/>
          <p:nvPr/>
        </p:nvSpPr>
        <p:spPr>
          <a:xfrm>
            <a:off x="4327302" y="5105119"/>
            <a:ext cx="6697013" cy="1569660"/>
          </a:xfrm>
          <a:prstGeom prst="rect">
            <a:avLst/>
          </a:prstGeom>
          <a:noFill/>
        </p:spPr>
        <p:txBody>
          <a:bodyPr wrap="square" rtlCol="0">
            <a:spAutoFit/>
          </a:bodyPr>
          <a:lstStyle/>
          <a:p>
            <a:r>
              <a:rPr lang="it-IT" sz="2400" dirty="0" smtClean="0"/>
              <a:t>Nel nostro mondo contemporaneo, i musei si specializzano in diversi settori della cultura, soprattutto in quello della moda, diventando spesso elementi di attrazione culturale:</a:t>
            </a:r>
            <a:endParaRPr lang="it-IT" sz="2400" dirty="0"/>
          </a:p>
        </p:txBody>
      </p:sp>
      <p:sp>
        <p:nvSpPr>
          <p:cNvPr id="21" name="Freccia in giù 20"/>
          <p:cNvSpPr/>
          <p:nvPr/>
        </p:nvSpPr>
        <p:spPr>
          <a:xfrm>
            <a:off x="5370490" y="3181082"/>
            <a:ext cx="334850" cy="1181895"/>
          </a:xfrm>
          <a:prstGeom prst="downArrow">
            <a:avLst>
              <a:gd name="adj1" fmla="val 26923"/>
              <a:gd name="adj2" fmla="val 96154"/>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6377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98503" y="2060621"/>
            <a:ext cx="6825802" cy="646331"/>
          </a:xfrm>
          <a:prstGeom prst="rect">
            <a:avLst/>
          </a:prstGeom>
          <a:noFill/>
        </p:spPr>
        <p:txBody>
          <a:bodyPr wrap="square" rtlCol="0">
            <a:spAutoFit/>
          </a:bodyPr>
          <a:lstStyle/>
          <a:p>
            <a:r>
              <a:rPr lang="it-IT" sz="3600" i="1" dirty="0" smtClean="0">
                <a:latin typeface="Comic Sans MS" panose="030F0702030302020204" pitchFamily="66" charset="0"/>
              </a:rPr>
              <a:t>GRAZIE PER L’ATTENZIONE!</a:t>
            </a:r>
            <a:endParaRPr lang="it-IT" sz="3600" i="1" dirty="0">
              <a:latin typeface="Comic Sans MS" panose="030F0702030302020204" pitchFamily="66" charset="0"/>
            </a:endParaRPr>
          </a:p>
        </p:txBody>
      </p:sp>
      <p:sp>
        <p:nvSpPr>
          <p:cNvPr id="3" name="CasellaDiTesto 2"/>
          <p:cNvSpPr txBox="1"/>
          <p:nvPr/>
        </p:nvSpPr>
        <p:spPr>
          <a:xfrm>
            <a:off x="283336" y="5177307"/>
            <a:ext cx="4211391" cy="1477328"/>
          </a:xfrm>
          <a:prstGeom prst="rect">
            <a:avLst/>
          </a:prstGeom>
          <a:noFill/>
        </p:spPr>
        <p:txBody>
          <a:bodyPr wrap="square" rtlCol="0">
            <a:spAutoFit/>
          </a:bodyPr>
          <a:lstStyle/>
          <a:p>
            <a:r>
              <a:rPr lang="it-IT" dirty="0" smtClean="0"/>
              <a:t>Lucia De Venuto</a:t>
            </a:r>
          </a:p>
          <a:p>
            <a:r>
              <a:rPr lang="it-IT" dirty="0" smtClean="0"/>
              <a:t>Lorena Ferrara</a:t>
            </a:r>
          </a:p>
          <a:p>
            <a:r>
              <a:rPr lang="it-IT" dirty="0" smtClean="0"/>
              <a:t>Fabiana </a:t>
            </a:r>
            <a:r>
              <a:rPr lang="it-IT" dirty="0" err="1" smtClean="0"/>
              <a:t>Lauciello</a:t>
            </a:r>
            <a:endParaRPr lang="it-IT" dirty="0" smtClean="0"/>
          </a:p>
          <a:p>
            <a:r>
              <a:rPr lang="it-IT" dirty="0" smtClean="0"/>
              <a:t>Valeria Di Gennaro</a:t>
            </a:r>
          </a:p>
          <a:p>
            <a:r>
              <a:rPr lang="it-IT" dirty="0" smtClean="0"/>
              <a:t>Elisabetta Genova</a:t>
            </a:r>
            <a:endParaRPr lang="it-IT" dirty="0"/>
          </a:p>
        </p:txBody>
      </p:sp>
    </p:spTree>
    <p:extLst>
      <p:ext uri="{BB962C8B-B14F-4D97-AF65-F5344CB8AC3E}">
        <p14:creationId xmlns:p14="http://schemas.microsoft.com/office/powerpoint/2010/main" val="38473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ccia circolare a destra 3"/>
          <p:cNvSpPr/>
          <p:nvPr/>
        </p:nvSpPr>
        <p:spPr>
          <a:xfrm>
            <a:off x="75287" y="251636"/>
            <a:ext cx="656826" cy="734051"/>
          </a:xfrm>
          <a:prstGeom prst="curvedRightArrow">
            <a:avLst>
              <a:gd name="adj1" fmla="val 13901"/>
              <a:gd name="adj2" fmla="val 58823"/>
              <a:gd name="adj3" fmla="val 4091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23" y="137413"/>
            <a:ext cx="4958365" cy="3186411"/>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55" y="3678126"/>
            <a:ext cx="5073338" cy="3179874"/>
          </a:xfrm>
          <a:prstGeom prst="rect">
            <a:avLst/>
          </a:prstGeom>
        </p:spPr>
      </p:pic>
      <p:sp>
        <p:nvSpPr>
          <p:cNvPr id="7" name="CasellaDiTesto 6"/>
          <p:cNvSpPr txBox="1"/>
          <p:nvPr/>
        </p:nvSpPr>
        <p:spPr>
          <a:xfrm>
            <a:off x="4507605" y="3451537"/>
            <a:ext cx="3477296" cy="369332"/>
          </a:xfrm>
          <a:prstGeom prst="rect">
            <a:avLst/>
          </a:prstGeom>
          <a:noFill/>
        </p:spPr>
        <p:txBody>
          <a:bodyPr wrap="square" rtlCol="0">
            <a:spAutoFit/>
          </a:bodyPr>
          <a:lstStyle/>
          <a:p>
            <a:r>
              <a:rPr lang="it-IT" dirty="0" smtClean="0"/>
              <a:t>.</a:t>
            </a:r>
            <a:endParaRPr lang="it-IT" dirty="0"/>
          </a:p>
        </p:txBody>
      </p:sp>
      <p:sp>
        <p:nvSpPr>
          <p:cNvPr id="8" name="Freccia circolare a destra 7"/>
          <p:cNvSpPr/>
          <p:nvPr/>
        </p:nvSpPr>
        <p:spPr>
          <a:xfrm>
            <a:off x="6037539" y="168717"/>
            <a:ext cx="656826" cy="734051"/>
          </a:xfrm>
          <a:prstGeom prst="curvedRightArrow">
            <a:avLst>
              <a:gd name="adj1" fmla="val 20506"/>
              <a:gd name="adj2" fmla="val 58823"/>
              <a:gd name="adj3" fmla="val 4091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117" y="128895"/>
            <a:ext cx="5034700" cy="2909418"/>
          </a:xfrm>
          <a:prstGeom prst="rect">
            <a:avLst/>
          </a:prstGeom>
        </p:spPr>
      </p:pic>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4798" y="3636203"/>
            <a:ext cx="5073338" cy="3114383"/>
          </a:xfrm>
          <a:prstGeom prst="rect">
            <a:avLst/>
          </a:prstGeom>
        </p:spPr>
      </p:pic>
      <p:sp>
        <p:nvSpPr>
          <p:cNvPr id="11" name="CasellaDiTesto 10"/>
          <p:cNvSpPr txBox="1"/>
          <p:nvPr/>
        </p:nvSpPr>
        <p:spPr>
          <a:xfrm>
            <a:off x="515155" y="3345770"/>
            <a:ext cx="5072599" cy="369332"/>
          </a:xfrm>
          <a:prstGeom prst="rect">
            <a:avLst/>
          </a:prstGeom>
          <a:noFill/>
        </p:spPr>
        <p:txBody>
          <a:bodyPr wrap="square" rtlCol="0">
            <a:spAutoFit/>
          </a:bodyPr>
          <a:lstStyle/>
          <a:p>
            <a:r>
              <a:rPr lang="it-IT" dirty="0" err="1" smtClean="0"/>
              <a:t>MoMu</a:t>
            </a:r>
            <a:r>
              <a:rPr lang="it-IT" dirty="0" smtClean="0"/>
              <a:t> di Anversa, aperto nel 2002.</a:t>
            </a:r>
            <a:endParaRPr lang="it-IT" dirty="0"/>
          </a:p>
        </p:txBody>
      </p:sp>
      <p:sp>
        <p:nvSpPr>
          <p:cNvPr id="12" name="CasellaDiTesto 11"/>
          <p:cNvSpPr txBox="1"/>
          <p:nvPr/>
        </p:nvSpPr>
        <p:spPr>
          <a:xfrm>
            <a:off x="6694365" y="3036039"/>
            <a:ext cx="5141320" cy="646331"/>
          </a:xfrm>
          <a:prstGeom prst="rect">
            <a:avLst/>
          </a:prstGeom>
          <a:noFill/>
        </p:spPr>
        <p:txBody>
          <a:bodyPr wrap="square" rtlCol="0">
            <a:spAutoFit/>
          </a:bodyPr>
          <a:lstStyle/>
          <a:p>
            <a:r>
              <a:rPr lang="it-IT" dirty="0" err="1" smtClean="0"/>
              <a:t>Victoria&amp;Albert</a:t>
            </a:r>
            <a:r>
              <a:rPr lang="it-IT" dirty="0" smtClean="0"/>
              <a:t>, fondato nel 1852 ma rinnovato nei primi dieci anni del Duemila.</a:t>
            </a:r>
            <a:endParaRPr lang="it-IT" dirty="0"/>
          </a:p>
        </p:txBody>
      </p:sp>
    </p:spTree>
    <p:extLst>
      <p:ext uri="{BB962C8B-B14F-4D97-AF65-F5344CB8AC3E}">
        <p14:creationId xmlns:p14="http://schemas.microsoft.com/office/powerpoint/2010/main" val="43419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550794" y="141667"/>
            <a:ext cx="5306096" cy="1477328"/>
          </a:xfrm>
          <a:prstGeom prst="rect">
            <a:avLst/>
          </a:prstGeom>
          <a:noFill/>
        </p:spPr>
        <p:txBody>
          <a:bodyPr wrap="square" rtlCol="0">
            <a:spAutoFit/>
          </a:bodyPr>
          <a:lstStyle/>
          <a:p>
            <a:r>
              <a:rPr lang="it-IT" dirty="0" smtClean="0"/>
              <a:t>Tuttavia il museo non è solo un luogo di conservazione di oggetti culturali, ma può essere anche un luogo di incontro tra l’arte e la tecnologia dell’esposizione degli oggetti-merce della moda, come ad esempio quello del Fashion </a:t>
            </a:r>
            <a:r>
              <a:rPr lang="it-IT" dirty="0" err="1" smtClean="0"/>
              <a:t>Institute</a:t>
            </a:r>
            <a:r>
              <a:rPr lang="it-IT" dirty="0" smtClean="0"/>
              <a:t> of Technology di New York.</a:t>
            </a:r>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728" y="141667"/>
            <a:ext cx="5100035" cy="3400023"/>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562896"/>
            <a:ext cx="5447764" cy="4172755"/>
          </a:xfrm>
          <a:prstGeom prst="rect">
            <a:avLst/>
          </a:prstGeom>
        </p:spPr>
      </p:pic>
      <p:sp>
        <p:nvSpPr>
          <p:cNvPr id="7" name="CasellaDiTesto 6"/>
          <p:cNvSpPr txBox="1"/>
          <p:nvPr/>
        </p:nvSpPr>
        <p:spPr>
          <a:xfrm>
            <a:off x="347728" y="3902298"/>
            <a:ext cx="5203066" cy="1477328"/>
          </a:xfrm>
          <a:prstGeom prst="rect">
            <a:avLst/>
          </a:prstGeom>
          <a:noFill/>
        </p:spPr>
        <p:txBody>
          <a:bodyPr wrap="square" rtlCol="0">
            <a:spAutoFit/>
          </a:bodyPr>
          <a:lstStyle/>
          <a:p>
            <a:r>
              <a:rPr lang="it-IT" dirty="0" smtClean="0"/>
              <a:t>Museo Nazionale di Pechino, 2011- 125 anni di magnificenza italiana.</a:t>
            </a:r>
          </a:p>
          <a:p>
            <a:r>
              <a:rPr lang="it-IT" dirty="0" smtClean="0"/>
              <a:t>La moda, la cultura, i musei ha il compito fondamentale di mettere in contatto fra loro varie culture sconosciute.</a:t>
            </a:r>
            <a:endParaRPr lang="it-IT" dirty="0"/>
          </a:p>
        </p:txBody>
      </p:sp>
    </p:spTree>
    <p:extLst>
      <p:ext uri="{BB962C8B-B14F-4D97-AF65-F5344CB8AC3E}">
        <p14:creationId xmlns:p14="http://schemas.microsoft.com/office/powerpoint/2010/main" val="361627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92451" y="103030"/>
            <a:ext cx="3709115" cy="707886"/>
          </a:xfrm>
          <a:prstGeom prst="rect">
            <a:avLst/>
          </a:prstGeom>
          <a:noFill/>
        </p:spPr>
        <p:txBody>
          <a:bodyPr wrap="square" rtlCol="0">
            <a:spAutoFit/>
          </a:bodyPr>
          <a:lstStyle/>
          <a:p>
            <a:r>
              <a:rPr lang="it-IT" sz="4000" i="1" dirty="0" smtClean="0">
                <a:solidFill>
                  <a:srgbClr val="7030A0"/>
                </a:solidFill>
              </a:rPr>
              <a:t>MODA E ARTE</a:t>
            </a:r>
            <a:endParaRPr lang="it-IT" sz="4000" i="1" dirty="0">
              <a:solidFill>
                <a:srgbClr val="7030A0"/>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51" y="1223040"/>
            <a:ext cx="5331853" cy="5331853"/>
          </a:xfrm>
          <a:prstGeom prst="rect">
            <a:avLst/>
          </a:prstGeom>
        </p:spPr>
      </p:pic>
      <p:sp>
        <p:nvSpPr>
          <p:cNvPr id="2" name="CasellaDiTesto 1"/>
          <p:cNvSpPr txBox="1"/>
          <p:nvPr/>
        </p:nvSpPr>
        <p:spPr>
          <a:xfrm>
            <a:off x="6284890" y="2279560"/>
            <a:ext cx="4984124" cy="2308324"/>
          </a:xfrm>
          <a:prstGeom prst="rect">
            <a:avLst/>
          </a:prstGeom>
          <a:noFill/>
        </p:spPr>
        <p:txBody>
          <a:bodyPr wrap="square" rtlCol="0">
            <a:spAutoFit/>
          </a:bodyPr>
          <a:lstStyle/>
          <a:p>
            <a:r>
              <a:rPr lang="it-IT" sz="2400" dirty="0" smtClean="0"/>
              <a:t>Una contaminazione continua tra due essenze, due filosofie dove artisti, pittori, scultori, architetti incrociano stilisti e fashion designer per intraprendere nuovi percorsi di ispirazione.</a:t>
            </a:r>
            <a:endParaRPr lang="it-IT" sz="2400" dirty="0"/>
          </a:p>
        </p:txBody>
      </p:sp>
    </p:spTree>
    <p:extLst>
      <p:ext uri="{BB962C8B-B14F-4D97-AF65-F5344CB8AC3E}">
        <p14:creationId xmlns:p14="http://schemas.microsoft.com/office/powerpoint/2010/main" val="2808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56823" y="334851"/>
            <a:ext cx="6503831" cy="1569660"/>
          </a:xfrm>
          <a:prstGeom prst="rect">
            <a:avLst/>
          </a:prstGeom>
          <a:noFill/>
        </p:spPr>
        <p:txBody>
          <a:bodyPr wrap="square" rtlCol="0">
            <a:spAutoFit/>
          </a:bodyPr>
          <a:lstStyle/>
          <a:p>
            <a:r>
              <a:rPr lang="it-IT" sz="2400" dirty="0" smtClean="0"/>
              <a:t>Al tempo stesso la moda con le sue creazioni innovative è capace di dettare regole, influenzare gusti e consumi e diventare a sua volta linfa vitale per l’arte.</a:t>
            </a:r>
            <a:endParaRPr lang="it-IT" sz="24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453" y="128789"/>
            <a:ext cx="2760440" cy="414820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23" y="1904511"/>
            <a:ext cx="3330639" cy="4851540"/>
          </a:xfrm>
          <a:prstGeom prst="rect">
            <a:avLst/>
          </a:prstGeom>
        </p:spPr>
      </p:pic>
      <p:sp>
        <p:nvSpPr>
          <p:cNvPr id="5" name="CasellaDiTesto 4"/>
          <p:cNvSpPr txBox="1"/>
          <p:nvPr/>
        </p:nvSpPr>
        <p:spPr>
          <a:xfrm>
            <a:off x="3908738" y="6246254"/>
            <a:ext cx="4358048" cy="369332"/>
          </a:xfrm>
          <a:prstGeom prst="rect">
            <a:avLst/>
          </a:prstGeom>
          <a:noFill/>
        </p:spPr>
        <p:txBody>
          <a:bodyPr wrap="square" rtlCol="0">
            <a:spAutoFit/>
          </a:bodyPr>
          <a:lstStyle/>
          <a:p>
            <a:r>
              <a:rPr lang="it-IT" dirty="0" smtClean="0"/>
              <a:t>‘’Opera dittico di </a:t>
            </a:r>
            <a:r>
              <a:rPr lang="it-IT" dirty="0" err="1" smtClean="0"/>
              <a:t>Marily</a:t>
            </a:r>
            <a:r>
              <a:rPr lang="it-IT" dirty="0" smtClean="0"/>
              <a:t>’’</a:t>
            </a:r>
            <a:endParaRPr lang="it-IT" dirty="0"/>
          </a:p>
        </p:txBody>
      </p:sp>
    </p:spTree>
    <p:extLst>
      <p:ext uri="{BB962C8B-B14F-4D97-AF65-F5344CB8AC3E}">
        <p14:creationId xmlns:p14="http://schemas.microsoft.com/office/powerpoint/2010/main" val="63807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1820" y="270457"/>
            <a:ext cx="6542467" cy="1200329"/>
          </a:xfrm>
          <a:prstGeom prst="rect">
            <a:avLst/>
          </a:prstGeom>
          <a:noFill/>
        </p:spPr>
        <p:txBody>
          <a:bodyPr wrap="square" rtlCol="0">
            <a:spAutoFit/>
          </a:bodyPr>
          <a:lstStyle/>
          <a:p>
            <a:r>
              <a:rPr lang="it-IT" sz="2400" dirty="0" smtClean="0"/>
              <a:t>La moda è anche il veicolo dell’opera trasmessa attraverso indumenti </a:t>
            </a:r>
            <a:r>
              <a:rPr lang="it-IT" sz="2400" dirty="0"/>
              <a:t>c</a:t>
            </a:r>
            <a:r>
              <a:rPr lang="it-IT" sz="2400" dirty="0" smtClean="0"/>
              <a:t>he a loro volta diventano forma d’arte.</a:t>
            </a:r>
            <a:endParaRPr lang="it-IT" sz="24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785" y="0"/>
            <a:ext cx="3845685" cy="3845685"/>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20" y="2076718"/>
            <a:ext cx="3101662" cy="4652493"/>
          </a:xfrm>
          <a:prstGeom prst="rect">
            <a:avLst/>
          </a:prstGeom>
        </p:spPr>
      </p:pic>
      <p:sp>
        <p:nvSpPr>
          <p:cNvPr id="5" name="CasellaDiTesto 4"/>
          <p:cNvSpPr txBox="1"/>
          <p:nvPr/>
        </p:nvSpPr>
        <p:spPr>
          <a:xfrm>
            <a:off x="3477295" y="5344732"/>
            <a:ext cx="5743978" cy="1200329"/>
          </a:xfrm>
          <a:prstGeom prst="rect">
            <a:avLst/>
          </a:prstGeom>
          <a:noFill/>
        </p:spPr>
        <p:txBody>
          <a:bodyPr wrap="square" rtlCol="0">
            <a:spAutoFit/>
          </a:bodyPr>
          <a:lstStyle/>
          <a:p>
            <a:r>
              <a:rPr lang="it-IT" dirty="0" smtClean="0"/>
              <a:t>Abito nazionale arabo-islamico</a:t>
            </a:r>
            <a:r>
              <a:rPr lang="it-IT" dirty="0" smtClean="0"/>
              <a:t>.</a:t>
            </a:r>
          </a:p>
          <a:p>
            <a:endParaRPr lang="it-IT" dirty="0" smtClean="0"/>
          </a:p>
          <a:p>
            <a:r>
              <a:rPr lang="it-IT" dirty="0" smtClean="0"/>
              <a:t>L’ abito è visto come una struttura geometrica che avvolge il corpo.</a:t>
            </a:r>
            <a:endParaRPr lang="it-IT" dirty="0"/>
          </a:p>
        </p:txBody>
      </p:sp>
    </p:spTree>
    <p:extLst>
      <p:ext uri="{BB962C8B-B14F-4D97-AF65-F5344CB8AC3E}">
        <p14:creationId xmlns:p14="http://schemas.microsoft.com/office/powerpoint/2010/main" val="302157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82987BC-1B63-446B-9123-AB8F04E37A98}"/>
              </a:ext>
            </a:extLst>
          </p:cNvPr>
          <p:cNvSpPr>
            <a:spLocks noGrp="1"/>
          </p:cNvSpPr>
          <p:nvPr>
            <p:ph type="ctrTitle"/>
          </p:nvPr>
        </p:nvSpPr>
        <p:spPr>
          <a:xfrm>
            <a:off x="1524000" y="1122363"/>
            <a:ext cx="9144000" cy="918472"/>
          </a:xfrm>
        </p:spPr>
        <p:txBody>
          <a:bodyPr/>
          <a:lstStyle/>
          <a:p>
            <a:r>
              <a:rPr lang="it-IT" b="1" i="1" dirty="0">
                <a:solidFill>
                  <a:srgbClr val="FF0000"/>
                </a:solidFill>
              </a:rPr>
              <a:t>MODA</a:t>
            </a:r>
            <a:r>
              <a:rPr lang="it-IT" dirty="0">
                <a:solidFill>
                  <a:srgbClr val="FF0000"/>
                </a:solidFill>
              </a:rPr>
              <a:t> </a:t>
            </a:r>
            <a:r>
              <a:rPr lang="it-IT" b="1" i="1" dirty="0">
                <a:solidFill>
                  <a:srgbClr val="FF0000"/>
                </a:solidFill>
              </a:rPr>
              <a:t>LOW-COST</a:t>
            </a:r>
          </a:p>
        </p:txBody>
      </p:sp>
      <p:sp>
        <p:nvSpPr>
          <p:cNvPr id="3" name="Sottotitolo 2">
            <a:extLst>
              <a:ext uri="{FF2B5EF4-FFF2-40B4-BE49-F238E27FC236}">
                <a16:creationId xmlns="" xmlns:a16="http://schemas.microsoft.com/office/drawing/2014/main" id="{95DCE734-33F9-4391-80E7-671730AD45F8}"/>
              </a:ext>
            </a:extLst>
          </p:cNvPr>
          <p:cNvSpPr>
            <a:spLocks noGrp="1"/>
          </p:cNvSpPr>
          <p:nvPr>
            <p:ph type="subTitle" idx="1"/>
          </p:nvPr>
        </p:nvSpPr>
        <p:spPr>
          <a:xfrm>
            <a:off x="1524000" y="2756452"/>
            <a:ext cx="9144000" cy="2501348"/>
          </a:xfrm>
        </p:spPr>
        <p:txBody>
          <a:bodyPr>
            <a:normAutofit/>
          </a:bodyPr>
          <a:lstStyle/>
          <a:p>
            <a:r>
              <a:rPr lang="it-IT" sz="4000" dirty="0"/>
              <a:t>Con il termine Low-cost si intende l’arte di spendere delle classi non agiate.</a:t>
            </a:r>
          </a:p>
        </p:txBody>
      </p:sp>
    </p:spTree>
    <p:extLst>
      <p:ext uri="{BB962C8B-B14F-4D97-AF65-F5344CB8AC3E}">
        <p14:creationId xmlns:p14="http://schemas.microsoft.com/office/powerpoint/2010/main" val="209580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10">
            <a:extLst>
              <a:ext uri="{FF2B5EF4-FFF2-40B4-BE49-F238E27FC236}">
                <a16:creationId xmlns="" xmlns:a16="http://schemas.microsoft.com/office/drawing/2014/main" id="{8E63B419-755A-49C3-A990-F5D4D4CC28F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2584175"/>
            <a:ext cx="5927035" cy="4273826"/>
          </a:xfrm>
        </p:spPr>
      </p:pic>
      <p:pic>
        <p:nvPicPr>
          <p:cNvPr id="9" name="Segnaposto contenuto 8">
            <a:extLst>
              <a:ext uri="{FF2B5EF4-FFF2-40B4-BE49-F238E27FC236}">
                <a16:creationId xmlns="" xmlns:a16="http://schemas.microsoft.com/office/drawing/2014/main" id="{9F8A99A6-4DBA-46E2-91E6-909CC82BFBA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8783" y="246079"/>
            <a:ext cx="5751444" cy="4670478"/>
          </a:xfrm>
        </p:spPr>
      </p:pic>
    </p:spTree>
    <p:extLst>
      <p:ext uri="{BB962C8B-B14F-4D97-AF65-F5344CB8AC3E}">
        <p14:creationId xmlns:p14="http://schemas.microsoft.com/office/powerpoint/2010/main" val="333816565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968</Words>
  <Application>Microsoft Office PowerPoint</Application>
  <PresentationFormat>Widescreen</PresentationFormat>
  <Paragraphs>66</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Calibri</vt:lpstr>
      <vt:lpstr>Calibri Light</vt:lpstr>
      <vt:lpstr>Comic Sans MS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MODA LOW-COST</vt:lpstr>
      <vt:lpstr>Presentazione standard di PowerPoint</vt:lpstr>
      <vt:lpstr>Low-cost di aria</vt:lpstr>
      <vt:lpstr>Low-cost di terra</vt:lpstr>
      <vt:lpstr>Boom degli anni Sessanta</vt:lpstr>
      <vt:lpstr>Oggi…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LAUCIELLO</dc:creator>
  <cp:lastModifiedBy>LAUCIELLO</cp:lastModifiedBy>
  <cp:revision>19</cp:revision>
  <dcterms:created xsi:type="dcterms:W3CDTF">2019-10-24T18:42:58Z</dcterms:created>
  <dcterms:modified xsi:type="dcterms:W3CDTF">2019-10-29T18:44:46Z</dcterms:modified>
</cp:coreProperties>
</file>