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6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7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8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9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0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4" r:id="rId1"/>
    <p:sldMasterId id="2147484313" r:id="rId2"/>
    <p:sldMasterId id="2147484332" r:id="rId3"/>
    <p:sldMasterId id="2147484351" r:id="rId4"/>
    <p:sldMasterId id="2147484370" r:id="rId5"/>
    <p:sldMasterId id="2147484389" r:id="rId6"/>
    <p:sldMasterId id="2147484406" r:id="rId7"/>
    <p:sldMasterId id="2147484423" r:id="rId8"/>
    <p:sldMasterId id="2147484440" r:id="rId9"/>
    <p:sldMasterId id="2147484457" r:id="rId10"/>
    <p:sldMasterId id="2147484474" r:id="rId11"/>
  </p:sldMasterIdLst>
  <p:notesMasterIdLst>
    <p:notesMasterId r:id="rId49"/>
  </p:notesMasterIdLst>
  <p:sldIdLst>
    <p:sldId id="256" r:id="rId12"/>
    <p:sldId id="257" r:id="rId13"/>
    <p:sldId id="258" r:id="rId14"/>
    <p:sldId id="259" r:id="rId15"/>
    <p:sldId id="260" r:id="rId16"/>
    <p:sldId id="275" r:id="rId17"/>
    <p:sldId id="276" r:id="rId18"/>
    <p:sldId id="262" r:id="rId19"/>
    <p:sldId id="264" r:id="rId20"/>
    <p:sldId id="266" r:id="rId21"/>
    <p:sldId id="268" r:id="rId22"/>
    <p:sldId id="274" r:id="rId23"/>
    <p:sldId id="272" r:id="rId24"/>
    <p:sldId id="288" r:id="rId25"/>
    <p:sldId id="277" r:id="rId26"/>
    <p:sldId id="289" r:id="rId27"/>
    <p:sldId id="291" r:id="rId28"/>
    <p:sldId id="281" r:id="rId29"/>
    <p:sldId id="282" r:id="rId30"/>
    <p:sldId id="283" r:id="rId31"/>
    <p:sldId id="284" r:id="rId32"/>
    <p:sldId id="285" r:id="rId33"/>
    <p:sldId id="286" r:id="rId34"/>
    <p:sldId id="297" r:id="rId35"/>
    <p:sldId id="296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DF928-68D6-49BA-9A89-CDB36517D777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87FD3-1545-4854-A89D-FA315A840E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52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87FD3-1545-4854-A89D-FA315A840EF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928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959B2-2E37-4608-BC88-4A624B4365A4}" type="slidenum">
              <a:rPr lang="it-IT" smtClean="0">
                <a:solidFill>
                  <a:prstClr val="black"/>
                </a:solidFill>
              </a:rPr>
              <a:pPr/>
              <a:t>34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8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8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8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1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985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785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151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042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53109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054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680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439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316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703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4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1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FontTx/>
              <a:buNone/>
              <a:defRPr/>
            </a:lvl2pPr>
            <a:lvl3pPr marL="914353" indent="0">
              <a:buFontTx/>
              <a:buNone/>
              <a:defRPr/>
            </a:lvl3pPr>
            <a:lvl4pPr marL="1371530" indent="0">
              <a:buFontTx/>
              <a:buNone/>
              <a:defRPr/>
            </a:lvl4pPr>
            <a:lvl5pPr marL="1828706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6" y="790378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10751" hangingPunct="0"/>
            <a:r>
              <a:rPr lang="en-US" sz="8000" b="1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sym typeface="Helvetica Neue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10751" hangingPunct="0"/>
            <a:r>
              <a:rPr lang="en-US" sz="8000" b="1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sym typeface="Helvetica Neue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13987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281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400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633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944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531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857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180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77327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174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9560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776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817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523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629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955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594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19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338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168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129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48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1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FontTx/>
              <a:buNone/>
              <a:defRPr/>
            </a:lvl2pPr>
            <a:lvl3pPr marL="914353" indent="0">
              <a:buFontTx/>
              <a:buNone/>
              <a:defRPr/>
            </a:lvl3pPr>
            <a:lvl4pPr marL="1371530" indent="0">
              <a:buFontTx/>
              <a:buNone/>
              <a:defRPr/>
            </a:lvl4pPr>
            <a:lvl5pPr marL="1828706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6" y="790378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10751" hangingPunct="0"/>
            <a:r>
              <a:rPr lang="en-US" sz="8000" b="1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sym typeface="Helvetica Neue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10751" hangingPunct="0"/>
            <a:r>
              <a:rPr lang="en-US" sz="8000" b="1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sym typeface="Helvetica Neue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946605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027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680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060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011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446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614579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518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357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32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23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2" y="609601"/>
            <a:ext cx="8455286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77" indent="0">
              <a:buFontTx/>
              <a:buNone/>
              <a:defRPr/>
            </a:lvl2pPr>
            <a:lvl3pPr marL="914353" indent="0">
              <a:buFontTx/>
              <a:buNone/>
              <a:defRPr/>
            </a:lvl3pPr>
            <a:lvl4pPr marL="1371530" indent="0">
              <a:buFontTx/>
              <a:buNone/>
              <a:defRPr/>
            </a:lvl4pPr>
            <a:lvl5pPr marL="1828706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692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091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483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940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517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1026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0766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480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958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9635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4502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4254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003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229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686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922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480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007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2611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7609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387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03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5809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1639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088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5848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2474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016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06464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812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115034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8113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02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1520708" y="203273"/>
            <a:ext cx="9144003" cy="4574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90C226"/>
                </a:solidFill>
              </a:rPr>
              <a:pPr/>
              <a:t>‹N›</a:t>
            </a:fld>
            <a:endParaRPr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605"/>
      </p:ext>
    </p:extLst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9293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7215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1653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0994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9313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3275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7056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159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136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26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90C226"/>
                </a:solidFill>
              </a:rPr>
              <a:pPr/>
              <a:t>‹N›</a:t>
            </a:fld>
            <a:endParaRPr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13201"/>
      </p:ext>
    </p:extLst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3177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560054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7189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400315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3459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5401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9580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idx="13"/>
          </p:nvPr>
        </p:nvSpPr>
        <p:spPr>
          <a:xfrm>
            <a:off x="3830836" y="1818680"/>
            <a:ext cx="8840391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302968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7044716"/>
      </p:ext>
    </p:extLst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8672141"/>
      </p:ext>
    </p:extLst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005562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8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8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2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65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98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68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10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1"/>
            <a:ext cx="8463619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2160589"/>
            <a:ext cx="4117478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1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06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1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8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92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609601"/>
            <a:ext cx="8463619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2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77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5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70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882" indent="0">
              <a:buNone/>
              <a:defRPr sz="1050"/>
            </a:lvl2pPr>
            <a:lvl3pPr marL="685765" indent="0">
              <a:buNone/>
              <a:defRPr sz="900"/>
            </a:lvl3pPr>
            <a:lvl4pPr marL="1028647" indent="0">
              <a:buNone/>
              <a:defRPr sz="750"/>
            </a:lvl4pPr>
            <a:lvl5pPr marL="1371530" indent="0">
              <a:buNone/>
              <a:defRPr sz="750"/>
            </a:lvl5pPr>
            <a:lvl6pPr marL="1714412" indent="0">
              <a:buNone/>
              <a:defRPr sz="750"/>
            </a:lvl6pPr>
            <a:lvl7pPr marL="2057295" indent="0">
              <a:buNone/>
              <a:defRPr sz="750"/>
            </a:lvl7pPr>
            <a:lvl8pPr marL="2400177" indent="0">
              <a:buNone/>
              <a:defRPr sz="750"/>
            </a:lvl8pPr>
            <a:lvl9pPr marL="274306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80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8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7" indent="0">
              <a:buNone/>
              <a:defRPr sz="1600"/>
            </a:lvl2pPr>
            <a:lvl3pPr marL="914353" indent="0">
              <a:buNone/>
              <a:defRPr sz="1600"/>
            </a:lvl3pPr>
            <a:lvl4pPr marL="1371530" indent="0">
              <a:buNone/>
              <a:defRPr sz="1600"/>
            </a:lvl4pPr>
            <a:lvl5pPr marL="1828706" indent="0">
              <a:buNone/>
              <a:defRPr sz="1600"/>
            </a:lvl5pPr>
            <a:lvl6pPr marL="2285883" indent="0">
              <a:buNone/>
              <a:defRPr sz="1600"/>
            </a:lvl6pPr>
            <a:lvl7pPr marL="2743060" indent="0">
              <a:buNone/>
              <a:defRPr sz="1600"/>
            </a:lvl7pPr>
            <a:lvl8pPr marL="3200236" indent="0">
              <a:buNone/>
              <a:defRPr sz="1600"/>
            </a:lvl8pPr>
            <a:lvl9pPr marL="3657413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8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4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65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1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FontTx/>
              <a:buNone/>
              <a:defRPr/>
            </a:lvl2pPr>
            <a:lvl3pPr marL="914353" indent="0">
              <a:buFontTx/>
              <a:buNone/>
              <a:defRPr/>
            </a:lvl3pPr>
            <a:lvl4pPr marL="1371530" indent="0">
              <a:buFontTx/>
              <a:buNone/>
              <a:defRPr/>
            </a:lvl4pPr>
            <a:lvl5pPr marL="1828706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6" y="790378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10751" hangingPunct="0"/>
            <a:r>
              <a:rPr lang="en-US" sz="8000" b="1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sym typeface="Helvetica Neue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10751" hangingPunct="0"/>
            <a:r>
              <a:rPr lang="en-US" sz="8000" b="1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sym typeface="Helvetica Neue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55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68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29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6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1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FontTx/>
              <a:buNone/>
              <a:defRPr/>
            </a:lvl2pPr>
            <a:lvl3pPr marL="914353" indent="0">
              <a:buFontTx/>
              <a:buNone/>
              <a:defRPr/>
            </a:lvl3pPr>
            <a:lvl4pPr marL="1371530" indent="0">
              <a:buFontTx/>
              <a:buNone/>
              <a:defRPr/>
            </a:lvl4pPr>
            <a:lvl5pPr marL="1828706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6" y="790378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10751" hangingPunct="0"/>
            <a:r>
              <a:rPr lang="en-US" sz="8000" b="1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sym typeface="Helvetica Neue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10751" hangingPunct="0"/>
            <a:r>
              <a:rPr lang="en-US" sz="8000" b="1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sym typeface="Helvetica Neue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3243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2" y="609601"/>
            <a:ext cx="8455286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77" indent="0">
              <a:buFontTx/>
              <a:buNone/>
              <a:defRPr/>
            </a:lvl2pPr>
            <a:lvl3pPr marL="914353" indent="0">
              <a:buFontTx/>
              <a:buNone/>
              <a:defRPr/>
            </a:lvl3pPr>
            <a:lvl4pPr marL="1371530" indent="0">
              <a:buFontTx/>
              <a:buNone/>
              <a:defRPr/>
            </a:lvl4pPr>
            <a:lvl5pPr marL="1828706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32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15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09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1520708" y="203273"/>
            <a:ext cx="9144003" cy="4574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90C226"/>
                </a:solidFill>
              </a:rPr>
              <a:pPr/>
              <a:t>‹N›</a:t>
            </a:fld>
            <a:endParaRPr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9348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90C226"/>
                </a:solidFill>
              </a:rPr>
              <a:pPr/>
              <a:t>‹N›</a:t>
            </a:fld>
            <a:endParaRPr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8158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8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8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19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015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68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3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1"/>
            <a:ext cx="8463619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2160589"/>
            <a:ext cx="4117478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1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50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1"/>
            <a:ext cx="8463619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2160589"/>
            <a:ext cx="4117478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1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70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1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8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14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609601"/>
            <a:ext cx="8463619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38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61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5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70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882" indent="0">
              <a:buNone/>
              <a:defRPr sz="1050"/>
            </a:lvl2pPr>
            <a:lvl3pPr marL="685765" indent="0">
              <a:buNone/>
              <a:defRPr sz="900"/>
            </a:lvl3pPr>
            <a:lvl4pPr marL="1028647" indent="0">
              <a:buNone/>
              <a:defRPr sz="750"/>
            </a:lvl4pPr>
            <a:lvl5pPr marL="1371530" indent="0">
              <a:buNone/>
              <a:defRPr sz="750"/>
            </a:lvl5pPr>
            <a:lvl6pPr marL="1714412" indent="0">
              <a:buNone/>
              <a:defRPr sz="750"/>
            </a:lvl6pPr>
            <a:lvl7pPr marL="2057295" indent="0">
              <a:buNone/>
              <a:defRPr sz="750"/>
            </a:lvl7pPr>
            <a:lvl8pPr marL="2400177" indent="0">
              <a:buNone/>
              <a:defRPr sz="750"/>
            </a:lvl8pPr>
            <a:lvl9pPr marL="274306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476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8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7" indent="0">
              <a:buNone/>
              <a:defRPr sz="1600"/>
            </a:lvl2pPr>
            <a:lvl3pPr marL="914353" indent="0">
              <a:buNone/>
              <a:defRPr sz="1600"/>
            </a:lvl3pPr>
            <a:lvl4pPr marL="1371530" indent="0">
              <a:buNone/>
              <a:defRPr sz="1600"/>
            </a:lvl4pPr>
            <a:lvl5pPr marL="1828706" indent="0">
              <a:buNone/>
              <a:defRPr sz="1600"/>
            </a:lvl5pPr>
            <a:lvl6pPr marL="2285883" indent="0">
              <a:buNone/>
              <a:defRPr sz="1600"/>
            </a:lvl6pPr>
            <a:lvl7pPr marL="2743060" indent="0">
              <a:buNone/>
              <a:defRPr sz="1600"/>
            </a:lvl7pPr>
            <a:lvl8pPr marL="3200236" indent="0">
              <a:buNone/>
              <a:defRPr sz="1600"/>
            </a:lvl8pPr>
            <a:lvl9pPr marL="3657413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8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665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05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1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FontTx/>
              <a:buNone/>
              <a:defRPr/>
            </a:lvl2pPr>
            <a:lvl3pPr marL="914353" indent="0">
              <a:buFontTx/>
              <a:buNone/>
              <a:defRPr/>
            </a:lvl3pPr>
            <a:lvl4pPr marL="1371530" indent="0">
              <a:buFontTx/>
              <a:buNone/>
              <a:defRPr/>
            </a:lvl4pPr>
            <a:lvl5pPr marL="1828706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6" y="790378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10751" hangingPunct="0"/>
            <a:r>
              <a:rPr lang="en-US" sz="8000" b="1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sym typeface="Helvetica Neue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10751" hangingPunct="0"/>
            <a:r>
              <a:rPr lang="en-US" sz="8000" b="1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sym typeface="Helvetica Neue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5448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73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1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FontTx/>
              <a:buNone/>
              <a:defRPr/>
            </a:lvl2pPr>
            <a:lvl3pPr marL="914353" indent="0">
              <a:buFontTx/>
              <a:buNone/>
              <a:defRPr/>
            </a:lvl3pPr>
            <a:lvl4pPr marL="1371530" indent="0">
              <a:buFontTx/>
              <a:buNone/>
              <a:defRPr/>
            </a:lvl4pPr>
            <a:lvl5pPr marL="1828706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6" y="790378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10751" hangingPunct="0"/>
            <a:r>
              <a:rPr lang="en-US" sz="8000" b="1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sym typeface="Helvetica Neue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10751" hangingPunct="0"/>
            <a:r>
              <a:rPr lang="en-US" sz="8000" b="1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sym typeface="Helvetica Neue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330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1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8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391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2" y="609601"/>
            <a:ext cx="8455286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77" indent="0">
              <a:buFontTx/>
              <a:buNone/>
              <a:defRPr/>
            </a:lvl2pPr>
            <a:lvl3pPr marL="914353" indent="0">
              <a:buFontTx/>
              <a:buNone/>
              <a:defRPr/>
            </a:lvl3pPr>
            <a:lvl4pPr marL="1371530" indent="0">
              <a:buFontTx/>
              <a:buNone/>
              <a:defRPr/>
            </a:lvl4pPr>
            <a:lvl5pPr marL="1828706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00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663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81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1520708" y="203273"/>
            <a:ext cx="9144003" cy="4574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90C226"/>
                </a:solidFill>
              </a:rPr>
              <a:pPr/>
              <a:t>‹N›</a:t>
            </a:fld>
            <a:endParaRPr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16784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90C226"/>
                </a:solidFill>
              </a:rPr>
              <a:pPr/>
              <a:t>‹N›</a:t>
            </a:fld>
            <a:endParaRPr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230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8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8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765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818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68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486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1"/>
            <a:ext cx="8463619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2160589"/>
            <a:ext cx="4117478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1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01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1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8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8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609601"/>
            <a:ext cx="8463619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335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609601"/>
            <a:ext cx="8463619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942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038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5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70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882" indent="0">
              <a:buNone/>
              <a:defRPr sz="1050"/>
            </a:lvl2pPr>
            <a:lvl3pPr marL="685765" indent="0">
              <a:buNone/>
              <a:defRPr sz="900"/>
            </a:lvl3pPr>
            <a:lvl4pPr marL="1028647" indent="0">
              <a:buNone/>
              <a:defRPr sz="750"/>
            </a:lvl4pPr>
            <a:lvl5pPr marL="1371530" indent="0">
              <a:buNone/>
              <a:defRPr sz="750"/>
            </a:lvl5pPr>
            <a:lvl6pPr marL="1714412" indent="0">
              <a:buNone/>
              <a:defRPr sz="750"/>
            </a:lvl6pPr>
            <a:lvl7pPr marL="2057295" indent="0">
              <a:buNone/>
              <a:defRPr sz="750"/>
            </a:lvl7pPr>
            <a:lvl8pPr marL="2400177" indent="0">
              <a:buNone/>
              <a:defRPr sz="750"/>
            </a:lvl8pPr>
            <a:lvl9pPr marL="274306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095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8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7" indent="0">
              <a:buNone/>
              <a:defRPr sz="1600"/>
            </a:lvl2pPr>
            <a:lvl3pPr marL="914353" indent="0">
              <a:buNone/>
              <a:defRPr sz="1600"/>
            </a:lvl3pPr>
            <a:lvl4pPr marL="1371530" indent="0">
              <a:buNone/>
              <a:defRPr sz="1600"/>
            </a:lvl4pPr>
            <a:lvl5pPr marL="1828706" indent="0">
              <a:buNone/>
              <a:defRPr sz="1600"/>
            </a:lvl5pPr>
            <a:lvl6pPr marL="2285883" indent="0">
              <a:buNone/>
              <a:defRPr sz="1600"/>
            </a:lvl6pPr>
            <a:lvl7pPr marL="2743060" indent="0">
              <a:buNone/>
              <a:defRPr sz="1600"/>
            </a:lvl7pPr>
            <a:lvl8pPr marL="3200236" indent="0">
              <a:buNone/>
              <a:defRPr sz="1600"/>
            </a:lvl8pPr>
            <a:lvl9pPr marL="3657413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8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133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55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1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FontTx/>
              <a:buNone/>
              <a:defRPr/>
            </a:lvl2pPr>
            <a:lvl3pPr marL="914353" indent="0">
              <a:buFontTx/>
              <a:buNone/>
              <a:defRPr/>
            </a:lvl3pPr>
            <a:lvl4pPr marL="1371530" indent="0">
              <a:buFontTx/>
              <a:buNone/>
              <a:defRPr/>
            </a:lvl4pPr>
            <a:lvl5pPr marL="1828706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6" y="790378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10751" hangingPunct="0"/>
            <a:r>
              <a:rPr lang="en-US" sz="8000" b="1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sym typeface="Helvetica Neue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10751" hangingPunct="0"/>
            <a:r>
              <a:rPr lang="en-US" sz="8000" b="1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sym typeface="Helvetica Neue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26305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212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1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FontTx/>
              <a:buNone/>
              <a:defRPr/>
            </a:lvl2pPr>
            <a:lvl3pPr marL="914353" indent="0">
              <a:buFontTx/>
              <a:buNone/>
              <a:defRPr/>
            </a:lvl3pPr>
            <a:lvl4pPr marL="1371530" indent="0">
              <a:buFontTx/>
              <a:buNone/>
              <a:defRPr/>
            </a:lvl4pPr>
            <a:lvl5pPr marL="1828706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6" y="790378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10751" hangingPunct="0"/>
            <a:r>
              <a:rPr lang="en-US" sz="8000" b="1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sym typeface="Helvetica Neue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10751" hangingPunct="0"/>
            <a:r>
              <a:rPr lang="en-US" sz="8000" b="1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sym typeface="Helvetica Neue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8524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2" y="609601"/>
            <a:ext cx="8455286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77" indent="0">
              <a:buFontTx/>
              <a:buNone/>
              <a:defRPr/>
            </a:lvl2pPr>
            <a:lvl3pPr marL="914353" indent="0">
              <a:buFontTx/>
              <a:buNone/>
              <a:defRPr/>
            </a:lvl3pPr>
            <a:lvl4pPr marL="1371530" indent="0">
              <a:buFontTx/>
              <a:buNone/>
              <a:defRPr/>
            </a:lvl4pPr>
            <a:lvl5pPr marL="1828706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702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42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992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1520708" y="203273"/>
            <a:ext cx="9144003" cy="4574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90C226"/>
                </a:solidFill>
              </a:rPr>
              <a:pPr/>
              <a:t>‹N›</a:t>
            </a:fld>
            <a:endParaRPr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14219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90C226"/>
                </a:solidFill>
              </a:rPr>
              <a:pPr/>
              <a:t>‹N›</a:t>
            </a:fld>
            <a:endParaRPr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51035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8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8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106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842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68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599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1"/>
            <a:ext cx="8463619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2160589"/>
            <a:ext cx="4117478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1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465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1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8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880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609601"/>
            <a:ext cx="8463619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177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0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5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70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882" indent="0">
              <a:buNone/>
              <a:defRPr sz="1050"/>
            </a:lvl2pPr>
            <a:lvl3pPr marL="685765" indent="0">
              <a:buNone/>
              <a:defRPr sz="900"/>
            </a:lvl3pPr>
            <a:lvl4pPr marL="1028647" indent="0">
              <a:buNone/>
              <a:defRPr sz="750"/>
            </a:lvl4pPr>
            <a:lvl5pPr marL="1371530" indent="0">
              <a:buNone/>
              <a:defRPr sz="750"/>
            </a:lvl5pPr>
            <a:lvl6pPr marL="1714412" indent="0">
              <a:buNone/>
              <a:defRPr sz="750"/>
            </a:lvl6pPr>
            <a:lvl7pPr marL="2057295" indent="0">
              <a:buNone/>
              <a:defRPr sz="750"/>
            </a:lvl7pPr>
            <a:lvl8pPr marL="2400177" indent="0">
              <a:buNone/>
              <a:defRPr sz="750"/>
            </a:lvl8pPr>
            <a:lvl9pPr marL="274306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13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5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70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882" indent="0">
              <a:buNone/>
              <a:defRPr sz="1050"/>
            </a:lvl2pPr>
            <a:lvl3pPr marL="685765" indent="0">
              <a:buNone/>
              <a:defRPr sz="900"/>
            </a:lvl3pPr>
            <a:lvl4pPr marL="1028647" indent="0">
              <a:buNone/>
              <a:defRPr sz="750"/>
            </a:lvl4pPr>
            <a:lvl5pPr marL="1371530" indent="0">
              <a:buNone/>
              <a:defRPr sz="750"/>
            </a:lvl5pPr>
            <a:lvl6pPr marL="1714412" indent="0">
              <a:buNone/>
              <a:defRPr sz="750"/>
            </a:lvl6pPr>
            <a:lvl7pPr marL="2057295" indent="0">
              <a:buNone/>
              <a:defRPr sz="750"/>
            </a:lvl7pPr>
            <a:lvl8pPr marL="2400177" indent="0">
              <a:buNone/>
              <a:defRPr sz="750"/>
            </a:lvl8pPr>
            <a:lvl9pPr marL="274306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987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8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7" indent="0">
              <a:buNone/>
              <a:defRPr sz="1600"/>
            </a:lvl2pPr>
            <a:lvl3pPr marL="914353" indent="0">
              <a:buNone/>
              <a:defRPr sz="1600"/>
            </a:lvl3pPr>
            <a:lvl4pPr marL="1371530" indent="0">
              <a:buNone/>
              <a:defRPr sz="1600"/>
            </a:lvl4pPr>
            <a:lvl5pPr marL="1828706" indent="0">
              <a:buNone/>
              <a:defRPr sz="1600"/>
            </a:lvl5pPr>
            <a:lvl6pPr marL="2285883" indent="0">
              <a:buNone/>
              <a:defRPr sz="1600"/>
            </a:lvl6pPr>
            <a:lvl7pPr marL="2743060" indent="0">
              <a:buNone/>
              <a:defRPr sz="1600"/>
            </a:lvl7pPr>
            <a:lvl8pPr marL="3200236" indent="0">
              <a:buNone/>
              <a:defRPr sz="1600"/>
            </a:lvl8pPr>
            <a:lvl9pPr marL="3657413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8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367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501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1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FontTx/>
              <a:buNone/>
              <a:defRPr/>
            </a:lvl2pPr>
            <a:lvl3pPr marL="914353" indent="0">
              <a:buFontTx/>
              <a:buNone/>
              <a:defRPr/>
            </a:lvl3pPr>
            <a:lvl4pPr marL="1371530" indent="0">
              <a:buFontTx/>
              <a:buNone/>
              <a:defRPr/>
            </a:lvl4pPr>
            <a:lvl5pPr marL="1828706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6" y="790378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10751" hangingPunct="0"/>
            <a:r>
              <a:rPr lang="en-US" sz="8000" b="1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sym typeface="Helvetica Neue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10751" hangingPunct="0"/>
            <a:r>
              <a:rPr lang="en-US" sz="8000" b="1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sym typeface="Helvetica Neue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29090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14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1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>
              <a:buFontTx/>
              <a:buNone/>
              <a:defRPr/>
            </a:lvl2pPr>
            <a:lvl3pPr marL="914353" indent="0">
              <a:buFontTx/>
              <a:buNone/>
              <a:defRPr/>
            </a:lvl3pPr>
            <a:lvl4pPr marL="1371530" indent="0">
              <a:buFontTx/>
              <a:buNone/>
              <a:defRPr/>
            </a:lvl4pPr>
            <a:lvl5pPr marL="1828706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6" y="790378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10751" hangingPunct="0"/>
            <a:r>
              <a:rPr lang="en-US" sz="8000" b="1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sym typeface="Helvetica Neue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10751" hangingPunct="0"/>
            <a:r>
              <a:rPr lang="en-US" sz="8000" b="1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sym typeface="Helvetica Neue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03445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2" y="609601"/>
            <a:ext cx="8455286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77" indent="0">
              <a:buFontTx/>
              <a:buNone/>
              <a:defRPr/>
            </a:lvl2pPr>
            <a:lvl3pPr marL="914353" indent="0">
              <a:buFontTx/>
              <a:buNone/>
              <a:defRPr/>
            </a:lvl3pPr>
            <a:lvl4pPr marL="1371530" indent="0">
              <a:buFontTx/>
              <a:buNone/>
              <a:defRPr/>
            </a:lvl4pPr>
            <a:lvl5pPr marL="1828706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480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30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307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1520708" y="203273"/>
            <a:ext cx="9144003" cy="4574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90C226"/>
                </a:solidFill>
              </a:rPr>
              <a:pPr/>
              <a:t>‹N›</a:t>
            </a:fld>
            <a:endParaRPr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307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8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7" indent="0">
              <a:buNone/>
              <a:defRPr sz="1600"/>
            </a:lvl2pPr>
            <a:lvl3pPr marL="914353" indent="0">
              <a:buNone/>
              <a:defRPr sz="1600"/>
            </a:lvl3pPr>
            <a:lvl4pPr marL="1371530" indent="0">
              <a:buNone/>
              <a:defRPr sz="1600"/>
            </a:lvl4pPr>
            <a:lvl5pPr marL="1828706" indent="0">
              <a:buNone/>
              <a:defRPr sz="1600"/>
            </a:lvl5pPr>
            <a:lvl6pPr marL="2285883" indent="0">
              <a:buNone/>
              <a:defRPr sz="1600"/>
            </a:lvl6pPr>
            <a:lvl7pPr marL="2743060" indent="0">
              <a:buNone/>
              <a:defRPr sz="1600"/>
            </a:lvl7pPr>
            <a:lvl8pPr marL="3200236" indent="0">
              <a:buNone/>
              <a:defRPr sz="1600"/>
            </a:lvl8pPr>
            <a:lvl9pPr marL="3657413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8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878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90C226"/>
                </a:solidFill>
              </a:rPr>
              <a:pPr/>
              <a:t>‹N›</a:t>
            </a:fld>
            <a:endParaRPr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91688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974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01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204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164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250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820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725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8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4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0.xml"/><Relationship Id="rId19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8" y="-8468"/>
            <a:ext cx="12226406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799" y="609601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2160591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751" hangingPunct="0"/>
            <a:fld id="{B61BEF0D-F0BB-DE4B-95CE-6DB70DBA9567}" type="datetimeFigureOut">
              <a:rPr lang="en-US" b="1" kern="0" smtClean="0">
                <a:solidFill>
                  <a:prstClr val="black">
                    <a:tint val="75000"/>
                  </a:prstClr>
                </a:solidFill>
                <a:latin typeface="Helvetica Neue"/>
                <a:sym typeface="Helvetica Neue"/>
              </a:rPr>
              <a:pPr defTabSz="410751" hangingPunct="0"/>
              <a:t>11/29/2019</a:t>
            </a:fld>
            <a:endParaRPr lang="en-US" b="1" kern="0" dirty="0">
              <a:solidFill>
                <a:prstClr val="black">
                  <a:tint val="75000"/>
                </a:prstClr>
              </a:solidFill>
              <a:latin typeface="Helvetica Neue"/>
              <a:sym typeface="Helvetica Neu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751" hangingPunct="0"/>
            <a:endParaRPr lang="en-US" b="1" kern="0" dirty="0">
              <a:solidFill>
                <a:prstClr val="black">
                  <a:tint val="75000"/>
                </a:prstClr>
              </a:solidFill>
              <a:latin typeface="Helvetica Neue"/>
              <a:sym typeface="Helvetica 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10751" hangingPunct="0"/>
            <a:fld id="{86CB4B4D-7CA3-9044-876B-883B54F8677D}" type="slidenum">
              <a:rPr lang="it-IT" b="1" kern="0" smtClean="0">
                <a:solidFill>
                  <a:srgbClr val="90C226"/>
                </a:solidFill>
                <a:latin typeface="Helvetica Neue"/>
                <a:sym typeface="Helvetica Neue"/>
              </a:rPr>
              <a:pPr defTabSz="410751" hangingPunct="0"/>
              <a:t>‹N›</a:t>
            </a:fld>
            <a:endParaRPr lang="it-IT" b="1" kern="0">
              <a:solidFill>
                <a:srgbClr val="90C226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8016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307" r:id="rId13"/>
    <p:sldLayoutId id="2147484308" r:id="rId14"/>
    <p:sldLayoutId id="2147484309" r:id="rId15"/>
    <p:sldLayoutId id="2147484310" r:id="rId16"/>
    <p:sldLayoutId id="2147484311" r:id="rId17"/>
    <p:sldLayoutId id="2147484312" r:id="rId18"/>
  </p:sldLayoutIdLst>
  <p:txStyles>
    <p:titleStyle>
      <a:lvl1pPr algn="l" defTabSz="457177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82" indent="-342882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3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  <p:sldLayoutId id="2147484469" r:id="rId12"/>
    <p:sldLayoutId id="2147484470" r:id="rId13"/>
    <p:sldLayoutId id="2147484471" r:id="rId14"/>
    <p:sldLayoutId id="2147484472" r:id="rId15"/>
    <p:sldLayoutId id="21474844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1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  <p:sldLayoutId id="2147484486" r:id="rId12"/>
    <p:sldLayoutId id="2147484487" r:id="rId13"/>
    <p:sldLayoutId id="2147484488" r:id="rId14"/>
    <p:sldLayoutId id="2147484489" r:id="rId15"/>
    <p:sldLayoutId id="2147484490" r:id="rId16"/>
    <p:sldLayoutId id="2147484511" r:id="rId17"/>
    <p:sldLayoutId id="2147484512" r:id="rId18"/>
    <p:sldLayoutId id="214748451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8" y="-8468"/>
            <a:ext cx="12226406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799" y="609601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2160591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751" hangingPunct="0"/>
            <a:fld id="{B61BEF0D-F0BB-DE4B-95CE-6DB70DBA9567}" type="datetimeFigureOut">
              <a:rPr lang="en-US" b="1" kern="0" smtClean="0">
                <a:solidFill>
                  <a:prstClr val="black">
                    <a:tint val="75000"/>
                  </a:prstClr>
                </a:solidFill>
                <a:latin typeface="Helvetica Neue"/>
                <a:sym typeface="Helvetica Neue"/>
              </a:rPr>
              <a:pPr defTabSz="410751" hangingPunct="0"/>
              <a:t>11/29/2019</a:t>
            </a:fld>
            <a:endParaRPr lang="en-US" b="1" kern="0" dirty="0">
              <a:solidFill>
                <a:prstClr val="black">
                  <a:tint val="75000"/>
                </a:prstClr>
              </a:solidFill>
              <a:latin typeface="Helvetica Neue"/>
              <a:sym typeface="Helvetica Neu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751" hangingPunct="0"/>
            <a:endParaRPr lang="en-US" b="1" kern="0" dirty="0">
              <a:solidFill>
                <a:prstClr val="black">
                  <a:tint val="75000"/>
                </a:prstClr>
              </a:solidFill>
              <a:latin typeface="Helvetica Neue"/>
              <a:sym typeface="Helvetica 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10751" hangingPunct="0"/>
            <a:fld id="{86CB4B4D-7CA3-9044-876B-883B54F8677D}" type="slidenum">
              <a:rPr lang="it-IT" b="1" kern="0" smtClean="0">
                <a:solidFill>
                  <a:srgbClr val="90C226"/>
                </a:solidFill>
                <a:latin typeface="Helvetica Neue"/>
                <a:sym typeface="Helvetica Neue"/>
              </a:rPr>
              <a:pPr defTabSz="410751" hangingPunct="0"/>
              <a:t>‹N›</a:t>
            </a:fld>
            <a:endParaRPr lang="it-IT" b="1" kern="0">
              <a:solidFill>
                <a:srgbClr val="90C226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4134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  <p:sldLayoutId id="2147484325" r:id="rId12"/>
    <p:sldLayoutId id="2147484326" r:id="rId13"/>
    <p:sldLayoutId id="2147484327" r:id="rId14"/>
    <p:sldLayoutId id="2147484328" r:id="rId15"/>
    <p:sldLayoutId id="2147484329" r:id="rId16"/>
    <p:sldLayoutId id="2147484330" r:id="rId17"/>
    <p:sldLayoutId id="2147484331" r:id="rId18"/>
  </p:sldLayoutIdLst>
  <p:txStyles>
    <p:titleStyle>
      <a:lvl1pPr algn="l" defTabSz="457177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82" indent="-342882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8" y="-8468"/>
            <a:ext cx="12226406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799" y="609601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2160591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751" hangingPunct="0"/>
            <a:fld id="{B61BEF0D-F0BB-DE4B-95CE-6DB70DBA9567}" type="datetimeFigureOut">
              <a:rPr lang="en-US" b="1" kern="0" smtClean="0">
                <a:solidFill>
                  <a:prstClr val="black">
                    <a:tint val="75000"/>
                  </a:prstClr>
                </a:solidFill>
                <a:latin typeface="Helvetica Neue"/>
                <a:sym typeface="Helvetica Neue"/>
              </a:rPr>
              <a:pPr defTabSz="410751" hangingPunct="0"/>
              <a:t>11/29/2019</a:t>
            </a:fld>
            <a:endParaRPr lang="en-US" b="1" kern="0" dirty="0">
              <a:solidFill>
                <a:prstClr val="black">
                  <a:tint val="75000"/>
                </a:prstClr>
              </a:solidFill>
              <a:latin typeface="Helvetica Neue"/>
              <a:sym typeface="Helvetica Neu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751" hangingPunct="0"/>
            <a:endParaRPr lang="en-US" b="1" kern="0" dirty="0">
              <a:solidFill>
                <a:prstClr val="black">
                  <a:tint val="75000"/>
                </a:prstClr>
              </a:solidFill>
              <a:latin typeface="Helvetica Neue"/>
              <a:sym typeface="Helvetica 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10751" hangingPunct="0"/>
            <a:fld id="{86CB4B4D-7CA3-9044-876B-883B54F8677D}" type="slidenum">
              <a:rPr lang="it-IT" b="1" kern="0" smtClean="0">
                <a:solidFill>
                  <a:srgbClr val="90C226"/>
                </a:solidFill>
                <a:latin typeface="Helvetica Neue"/>
                <a:sym typeface="Helvetica Neue"/>
              </a:rPr>
              <a:pPr defTabSz="410751" hangingPunct="0"/>
              <a:t>‹N›</a:t>
            </a:fld>
            <a:endParaRPr lang="it-IT" b="1" kern="0">
              <a:solidFill>
                <a:srgbClr val="90C226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3120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45" r:id="rId13"/>
    <p:sldLayoutId id="2147484346" r:id="rId14"/>
    <p:sldLayoutId id="2147484347" r:id="rId15"/>
    <p:sldLayoutId id="2147484348" r:id="rId16"/>
    <p:sldLayoutId id="2147484349" r:id="rId17"/>
    <p:sldLayoutId id="2147484350" r:id="rId18"/>
  </p:sldLayoutIdLst>
  <p:txStyles>
    <p:titleStyle>
      <a:lvl1pPr algn="l" defTabSz="457177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82" indent="-342882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8" y="-8468"/>
            <a:ext cx="12226406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799" y="609601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2160591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751" hangingPunct="0"/>
            <a:fld id="{B61BEF0D-F0BB-DE4B-95CE-6DB70DBA9567}" type="datetimeFigureOut">
              <a:rPr lang="en-US" b="1" kern="0" smtClean="0">
                <a:solidFill>
                  <a:prstClr val="black">
                    <a:tint val="75000"/>
                  </a:prstClr>
                </a:solidFill>
                <a:latin typeface="Helvetica Neue"/>
                <a:sym typeface="Helvetica Neue"/>
              </a:rPr>
              <a:pPr defTabSz="410751" hangingPunct="0"/>
              <a:t>11/29/2019</a:t>
            </a:fld>
            <a:endParaRPr lang="en-US" b="1" kern="0" dirty="0">
              <a:solidFill>
                <a:prstClr val="black">
                  <a:tint val="75000"/>
                </a:prstClr>
              </a:solidFill>
              <a:latin typeface="Helvetica Neue"/>
              <a:sym typeface="Helvetica Neu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751" hangingPunct="0"/>
            <a:endParaRPr lang="en-US" b="1" kern="0" dirty="0">
              <a:solidFill>
                <a:prstClr val="black">
                  <a:tint val="75000"/>
                </a:prstClr>
              </a:solidFill>
              <a:latin typeface="Helvetica Neue"/>
              <a:sym typeface="Helvetica 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10751" hangingPunct="0"/>
            <a:fld id="{86CB4B4D-7CA3-9044-876B-883B54F8677D}" type="slidenum">
              <a:rPr lang="it-IT" b="1" kern="0" smtClean="0">
                <a:solidFill>
                  <a:srgbClr val="90C226"/>
                </a:solidFill>
                <a:latin typeface="Helvetica Neue"/>
                <a:sym typeface="Helvetica Neue"/>
              </a:rPr>
              <a:pPr defTabSz="410751" hangingPunct="0"/>
              <a:t>‹N›</a:t>
            </a:fld>
            <a:endParaRPr lang="it-IT" b="1" kern="0">
              <a:solidFill>
                <a:srgbClr val="90C226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354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  <p:sldLayoutId id="2147484363" r:id="rId12"/>
    <p:sldLayoutId id="2147484364" r:id="rId13"/>
    <p:sldLayoutId id="2147484365" r:id="rId14"/>
    <p:sldLayoutId id="2147484366" r:id="rId15"/>
    <p:sldLayoutId id="2147484367" r:id="rId16"/>
    <p:sldLayoutId id="2147484368" r:id="rId17"/>
    <p:sldLayoutId id="2147484369" r:id="rId18"/>
  </p:sldLayoutIdLst>
  <p:txStyles>
    <p:titleStyle>
      <a:lvl1pPr algn="l" defTabSz="457177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82" indent="-342882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8" y="-8468"/>
            <a:ext cx="12226406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799" y="609601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2160591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751" hangingPunct="0"/>
            <a:fld id="{B61BEF0D-F0BB-DE4B-95CE-6DB70DBA9567}" type="datetimeFigureOut">
              <a:rPr lang="en-US" b="1" kern="0" smtClean="0">
                <a:solidFill>
                  <a:prstClr val="black">
                    <a:tint val="75000"/>
                  </a:prstClr>
                </a:solidFill>
                <a:latin typeface="Helvetica Neue"/>
                <a:sym typeface="Helvetica Neue"/>
              </a:rPr>
              <a:pPr defTabSz="410751" hangingPunct="0"/>
              <a:t>11/29/2019</a:t>
            </a:fld>
            <a:endParaRPr lang="en-US" b="1" kern="0" dirty="0">
              <a:solidFill>
                <a:prstClr val="black">
                  <a:tint val="75000"/>
                </a:prstClr>
              </a:solidFill>
              <a:latin typeface="Helvetica Neue"/>
              <a:sym typeface="Helvetica Neu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0751" hangingPunct="0"/>
            <a:endParaRPr lang="en-US" b="1" kern="0" dirty="0">
              <a:solidFill>
                <a:prstClr val="black">
                  <a:tint val="75000"/>
                </a:prstClr>
              </a:solidFill>
              <a:latin typeface="Helvetica Neue"/>
              <a:sym typeface="Helvetica 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10751" hangingPunct="0"/>
            <a:fld id="{86CB4B4D-7CA3-9044-876B-883B54F8677D}" type="slidenum">
              <a:rPr lang="it-IT" b="1" kern="0" smtClean="0">
                <a:solidFill>
                  <a:srgbClr val="90C226"/>
                </a:solidFill>
                <a:latin typeface="Helvetica Neue"/>
                <a:sym typeface="Helvetica Neue"/>
              </a:rPr>
              <a:pPr defTabSz="410751" hangingPunct="0"/>
              <a:t>‹N›</a:t>
            </a:fld>
            <a:endParaRPr lang="it-IT" b="1" kern="0">
              <a:solidFill>
                <a:srgbClr val="90C226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0820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  <p:sldLayoutId id="2147484382" r:id="rId12"/>
    <p:sldLayoutId id="2147484383" r:id="rId13"/>
    <p:sldLayoutId id="2147484384" r:id="rId14"/>
    <p:sldLayoutId id="2147484385" r:id="rId15"/>
    <p:sldLayoutId id="2147484386" r:id="rId16"/>
    <p:sldLayoutId id="2147484387" r:id="rId17"/>
    <p:sldLayoutId id="2147484388" r:id="rId18"/>
  </p:sldLayoutIdLst>
  <p:txStyles>
    <p:titleStyle>
      <a:lvl1pPr algn="l" defTabSz="457177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82" indent="-342882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1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  <p:sldLayoutId id="2147484402" r:id="rId13"/>
    <p:sldLayoutId id="2147484403" r:id="rId14"/>
    <p:sldLayoutId id="2147484404" r:id="rId15"/>
    <p:sldLayoutId id="21474844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9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  <p:sldLayoutId id="2147484418" r:id="rId12"/>
    <p:sldLayoutId id="2147484419" r:id="rId13"/>
    <p:sldLayoutId id="2147484420" r:id="rId14"/>
    <p:sldLayoutId id="2147484421" r:id="rId15"/>
    <p:sldLayoutId id="21474844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7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  <p:sldLayoutId id="2147484435" r:id="rId12"/>
    <p:sldLayoutId id="2147484436" r:id="rId13"/>
    <p:sldLayoutId id="2147484437" r:id="rId14"/>
    <p:sldLayoutId id="2147484438" r:id="rId15"/>
    <p:sldLayoutId id="21474844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A94A6-1E44-4F69-9E2B-8C5D60C4207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C1A675-2C26-4AD5-BC1E-3136FB2C591E}" type="slidenum">
              <a:rPr lang="it-IT" smtClean="0">
                <a:solidFill>
                  <a:srgbClr val="90C226"/>
                </a:solidFill>
              </a:rPr>
              <a:pPr/>
              <a:t>‹N›</a:t>
            </a:fld>
            <a:endParaRPr lang="it-IT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0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3" r:id="rId13"/>
    <p:sldLayoutId id="2147484454" r:id="rId14"/>
    <p:sldLayoutId id="2147484455" r:id="rId15"/>
    <p:sldLayoutId id="21474844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maIuGJWbEA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72.xml"/><Relationship Id="rId4" Type="http://schemas.openxmlformats.org/officeDocument/2006/relationships/hyperlink" Target="https://www.youtube.com/watch?v=fhwUMDX4K8o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tFeEkH8kOE" TargetMode="Externa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5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7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347730"/>
            <a:ext cx="9144000" cy="6117464"/>
          </a:xfrm>
        </p:spPr>
        <p:txBody>
          <a:bodyPr>
            <a:normAutofit/>
          </a:bodyPr>
          <a:lstStyle/>
          <a:p>
            <a:r>
              <a:rPr lang="it-IT" b="1" i="1" dirty="0">
                <a:solidFill>
                  <a:schemeClr val="tx1"/>
                </a:solidFill>
                <a:latin typeface="Bodoni MT" panose="02070603080606020203" pitchFamily="18" charset="0"/>
              </a:rPr>
              <a:t>La Puglia allo specchio</a:t>
            </a:r>
            <a:br>
              <a:rPr lang="it-IT" i="1" dirty="0">
                <a:solidFill>
                  <a:schemeClr val="tx1"/>
                </a:solidFill>
                <a:latin typeface="Bodoni MT" panose="02070603080606020203" pitchFamily="18" charset="0"/>
              </a:rPr>
            </a:br>
            <a:br>
              <a:rPr lang="it-IT" i="1" dirty="0">
                <a:solidFill>
                  <a:schemeClr val="tx1"/>
                </a:solidFill>
                <a:latin typeface="Bodoni MT" panose="02070603080606020203" pitchFamily="18" charset="0"/>
              </a:rPr>
            </a:br>
            <a:r>
              <a:rPr lang="it-IT" sz="4400" dirty="0">
                <a:solidFill>
                  <a:schemeClr val="tx1"/>
                </a:solidFill>
                <a:latin typeface="Arial Narrow" panose="020B0606020202030204" pitchFamily="34" charset="0"/>
              </a:rPr>
              <a:t>« La presenza delle donne nella vita pubblica pugliese»</a:t>
            </a:r>
            <a:br>
              <a:rPr lang="it-IT" sz="44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br>
              <a:rPr lang="it-IT" sz="44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br>
              <a:rPr lang="it-IT" sz="44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it-IT" sz="4400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</a:t>
            </a:r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</a:rPr>
              <a:t>a cura di: </a:t>
            </a:r>
            <a:r>
              <a:rPr lang="it-IT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Calefato</a:t>
            </a:r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</a:rPr>
              <a:t>, Di </a:t>
            </a:r>
            <a:r>
              <a:rPr lang="it-IT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Chio</a:t>
            </a:r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</a:rPr>
              <a:t>, Inno</a:t>
            </a:r>
          </a:p>
        </p:txBody>
      </p:sp>
    </p:spTree>
    <p:extLst>
      <p:ext uri="{BB962C8B-B14F-4D97-AF65-F5344CB8AC3E}">
        <p14:creationId xmlns:p14="http://schemas.microsoft.com/office/powerpoint/2010/main" val="245339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s.png" descr="images.pn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5004" b="25004"/>
          <a:stretch>
            <a:fillRect/>
          </a:stretch>
        </p:blipFill>
        <p:spPr>
          <a:prstGeom prst="rect">
            <a:avLst/>
          </a:prstGeom>
          <a:ln w="25400">
            <a:solidFill>
              <a:srgbClr val="F3F7F5"/>
            </a:solidFill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31" name="RACE FOR THE C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90727">
              <a:defRPr sz="6719"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RACE FOR THE CURE</a:t>
            </a:r>
          </a:p>
        </p:txBody>
      </p:sp>
      <p:sp>
        <p:nvSpPr>
          <p:cNvPr id="132" name="https://www.lagazzettadelmezzogiorno.it/video/bari/1142826/race-for-the-cure-in-18mila-di-corsa-a-bari-contro-i-tumori-al-seno.html"/>
          <p:cNvSpPr txBox="1">
            <a:spLocks noGrp="1"/>
          </p:cNvSpPr>
          <p:nvPr>
            <p:ph type="body" sz="half" idx="1"/>
          </p:nvPr>
        </p:nvSpPr>
        <p:spPr>
          <a:xfrm>
            <a:off x="9183" y="5957557"/>
            <a:ext cx="5000625" cy="4420195"/>
          </a:xfrm>
          <a:prstGeom prst="rect">
            <a:avLst/>
          </a:prstGeom>
        </p:spPr>
        <p:txBody>
          <a:bodyPr/>
          <a:lstStyle>
            <a:lvl1pPr algn="l" defTabSz="449580">
              <a:lnSpc>
                <a:spcPct val="115000"/>
              </a:lnSpc>
              <a:spcBef>
                <a:spcPts val="1000"/>
              </a:spcBef>
              <a:defRPr sz="1000"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" action="ppaction://noaction"/>
              </a:defRPr>
            </a:lvl1pPr>
          </a:lstStyle>
          <a:p>
            <a:pPr>
              <a:defRPr sz="1100" b="0" u="none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703" dirty="0"/>
              <a:t>https://www.lagazzettadelmezzogiorno.it/video/bari/1142826/race-for-the-cure-in-18mila-di-corsa-a-bari-contro-i-tumori-al-seno.html</a:t>
            </a:r>
          </a:p>
        </p:txBody>
      </p:sp>
      <p:pic>
        <p:nvPicPr>
          <p:cNvPr id="133" name="171501879-6086e1f4-242c-4517-bf44-6bf9d0938fa4.jpg" descr="171501879-6086e1f4-242c-4517-bf44-6bf9d0938f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84" y="2828420"/>
            <a:ext cx="4525224" cy="25454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20189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7 MARZO 2003"/>
          <p:cNvSpPr txBox="1">
            <a:spLocks noGrp="1"/>
          </p:cNvSpPr>
          <p:nvPr>
            <p:ph type="title"/>
          </p:nvPr>
        </p:nvSpPr>
        <p:spPr>
          <a:xfrm>
            <a:off x="2131219" y="178594"/>
            <a:ext cx="7804547" cy="1518047"/>
          </a:xfrm>
          <a:prstGeom prst="rect">
            <a:avLst/>
          </a:prstGeom>
        </p:spPr>
        <p:txBody>
          <a:bodyPr/>
          <a:lstStyle>
            <a:lvl1pPr>
              <a:defRPr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r>
              <a:t>7 MARZO 2003</a:t>
            </a:r>
          </a:p>
        </p:txBody>
      </p:sp>
      <p:sp>
        <p:nvSpPr>
          <p:cNvPr id="136" name="Linea"/>
          <p:cNvSpPr/>
          <p:nvPr/>
        </p:nvSpPr>
        <p:spPr>
          <a:xfrm>
            <a:off x="4211836" y="1326059"/>
            <a:ext cx="0" cy="81351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37" name="Comitato regionale"/>
          <p:cNvSpPr txBox="1"/>
          <p:nvPr/>
        </p:nvSpPr>
        <p:spPr>
          <a:xfrm>
            <a:off x="3093154" y="2437125"/>
            <a:ext cx="2237363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Neue"/>
                <a:sym typeface="Helvetica Neue"/>
              </a:rPr>
              <a:t>Comitato regionale </a:t>
            </a:r>
          </a:p>
        </p:txBody>
      </p:sp>
      <p:grpSp>
        <p:nvGrpSpPr>
          <p:cNvPr id="140" name="Unknown.jpeg"/>
          <p:cNvGrpSpPr/>
          <p:nvPr/>
        </p:nvGrpSpPr>
        <p:grpSpPr>
          <a:xfrm>
            <a:off x="6371146" y="3221106"/>
            <a:ext cx="3052559" cy="1776171"/>
            <a:chOff x="0" y="0"/>
            <a:chExt cx="4341415" cy="2526109"/>
          </a:xfrm>
        </p:grpSpPr>
        <p:pic>
          <p:nvPicPr>
            <p:cNvPr id="139" name="Unknown.jpeg" descr="Unknown.jpeg"/>
            <p:cNvPicPr>
              <a:picLocks noChangeAspect="1"/>
            </p:cNvPicPr>
            <p:nvPr/>
          </p:nvPicPr>
          <p:blipFill>
            <a:blip r:embed="rId2"/>
            <a:srcRect l="2" r="4"/>
            <a:stretch>
              <a:fillRect/>
            </a:stretch>
          </p:blipFill>
          <p:spPr>
            <a:xfrm>
              <a:off x="38100" y="38136"/>
              <a:ext cx="4265216" cy="2449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/>
          </p:spPr>
        </p:pic>
        <p:pic>
          <p:nvPicPr>
            <p:cNvPr id="138" name="Unknown.jpeg" descr="Unknown.jpe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341416" cy="2526110"/>
            </a:xfrm>
            <a:prstGeom prst="rect">
              <a:avLst/>
            </a:prstGeom>
            <a:effectLst/>
          </p:spPr>
        </p:pic>
      </p:grpSp>
      <p:sp>
        <p:nvSpPr>
          <p:cNvPr id="141" name="Premio Mimosa d’argento"/>
          <p:cNvSpPr txBox="1"/>
          <p:nvPr/>
        </p:nvSpPr>
        <p:spPr>
          <a:xfrm>
            <a:off x="6392185" y="2437125"/>
            <a:ext cx="3010549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</a:rPr>
              <a:t>Premio Mimosa d’argento</a:t>
            </a:r>
          </a:p>
        </p:txBody>
      </p:sp>
      <p:pic>
        <p:nvPicPr>
          <p:cNvPr id="142" name="Ovale Ovale" descr="Ovale Oval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373707" y="1688129"/>
            <a:ext cx="5047437" cy="413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542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Hannah-Arendt-1963.jpg" descr="Hannah-Arendt-1963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6575" r="7556"/>
          <a:stretch>
            <a:fillRect/>
          </a:stretch>
        </p:blipFill>
        <p:spPr>
          <a:xfrm>
            <a:off x="5969595" y="1348383"/>
            <a:ext cx="2004997" cy="2363031"/>
          </a:xfrm>
          <a:prstGeom prst="rect">
            <a:avLst/>
          </a:prstGeom>
        </p:spPr>
      </p:pic>
      <p:sp>
        <p:nvSpPr>
          <p:cNvPr id="146" name="Hannah Arend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580">
              <a:lnSpc>
                <a:spcPct val="115000"/>
              </a:lnSpc>
              <a:spcBef>
                <a:spcPts val="1000"/>
              </a:spcBef>
              <a:defRPr>
                <a:uFill>
                  <a:solidFill>
                    <a:srgbClr val="000000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Hannah Arendt</a:t>
            </a:r>
          </a:p>
        </p:txBody>
      </p:sp>
      <p:sp>
        <p:nvSpPr>
          <p:cNvPr id="147" name="Che cos’è la politica?"/>
          <p:cNvSpPr txBox="1">
            <a:spLocks noGrp="1"/>
          </p:cNvSpPr>
          <p:nvPr>
            <p:ph type="body" sz="half" idx="1"/>
          </p:nvPr>
        </p:nvSpPr>
        <p:spPr>
          <a:xfrm>
            <a:off x="2256234" y="1348382"/>
            <a:ext cx="3750469" cy="119375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cos’è</a:t>
            </a:r>
            <a:r>
              <a:rPr dirty="0"/>
              <a:t> la </a:t>
            </a:r>
            <a:r>
              <a:rPr dirty="0" err="1"/>
              <a:t>politica</a:t>
            </a:r>
            <a:r>
              <a:rPr dirty="0"/>
              <a:t>?</a:t>
            </a:r>
          </a:p>
        </p:txBody>
      </p:sp>
      <p:pic>
        <p:nvPicPr>
          <p:cNvPr id="148" name="31oJyG2cUbL.jpg" descr="31oJyG2cUb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558" y="2192432"/>
            <a:ext cx="2919821" cy="456222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49" name="Rettangolo Rettangolo" descr="Rettangolo Rettangolo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813145" y="3918075"/>
            <a:ext cx="4400871" cy="2709393"/>
          </a:xfrm>
          <a:prstGeom prst="rect">
            <a:avLst/>
          </a:prstGeom>
        </p:spPr>
      </p:pic>
      <p:sp>
        <p:nvSpPr>
          <p:cNvPr id="151" name="“Finché gli uomini possono agire, sono in grado di realizzare l'improbabile e l’imprevedibile.”…"/>
          <p:cNvSpPr txBox="1"/>
          <p:nvPr/>
        </p:nvSpPr>
        <p:spPr>
          <a:xfrm>
            <a:off x="6096232" y="4456585"/>
            <a:ext cx="3834697" cy="1632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316100" hangingPunct="0">
              <a:lnSpc>
                <a:spcPct val="115000"/>
              </a:lnSpc>
              <a:spcBef>
                <a:spcPts val="703"/>
              </a:spcBef>
              <a:defRPr sz="1100" b="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halkboard SE Regular"/>
                <a:ea typeface="Chalkboard SE Regular"/>
                <a:cs typeface="Chalkboard SE Regular"/>
                <a:sym typeface="Chalkboard SE Regular"/>
              </a:rPr>
              <a:t>“</a:t>
            </a:r>
            <a:r>
              <a:rPr sz="1406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Finché</a:t>
            </a: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 </a:t>
            </a:r>
            <a:r>
              <a:rPr sz="1406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gli</a:t>
            </a: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 </a:t>
            </a:r>
            <a:r>
              <a:rPr sz="1406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uomini</a:t>
            </a: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 </a:t>
            </a:r>
            <a:r>
              <a:rPr sz="1406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possono</a:t>
            </a: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 </a:t>
            </a:r>
            <a:r>
              <a:rPr sz="1406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agire</a:t>
            </a: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, </a:t>
            </a:r>
            <a:r>
              <a:rPr sz="1406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sono</a:t>
            </a: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 in </a:t>
            </a:r>
            <a:r>
              <a:rPr sz="1406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grado</a:t>
            </a: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 di </a:t>
            </a:r>
            <a:r>
              <a:rPr sz="1406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realizzare</a:t>
            </a: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 </a:t>
            </a:r>
            <a:r>
              <a:rPr sz="1406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l'improbabile</a:t>
            </a: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 e </a:t>
            </a:r>
            <a:r>
              <a:rPr sz="1406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l’imprevedibile</a:t>
            </a: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.”</a:t>
            </a:r>
          </a:p>
          <a:p>
            <a:pPr defTabSz="316100" hangingPunct="0">
              <a:lnSpc>
                <a:spcPct val="115000"/>
              </a:lnSpc>
              <a:spcBef>
                <a:spcPts val="703"/>
              </a:spcBef>
              <a:defRPr sz="1100" b="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sz="1406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halkboard SE Regular"/>
              <a:cs typeface="Calibri" panose="020F0502020204030204" pitchFamily="34" charset="0"/>
              <a:sym typeface="Chalkboard SE Regular"/>
            </a:endParaRPr>
          </a:p>
          <a:p>
            <a:pPr defTabSz="316100" hangingPunct="0">
              <a:lnSpc>
                <a:spcPct val="115000"/>
              </a:lnSpc>
              <a:spcBef>
                <a:spcPts val="703"/>
              </a:spcBef>
              <a:defRPr sz="1100" b="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“Ma </a:t>
            </a:r>
            <a:r>
              <a:rPr sz="1406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agire</a:t>
            </a: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 </a:t>
            </a:r>
            <a:r>
              <a:rPr sz="1406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liberamente</a:t>
            </a: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 </a:t>
            </a:r>
            <a:r>
              <a:rPr sz="1406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significa</a:t>
            </a: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 </a:t>
            </a:r>
            <a:r>
              <a:rPr sz="1406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agire</a:t>
            </a: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 in </a:t>
            </a:r>
            <a:r>
              <a:rPr sz="1406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pubblico</a:t>
            </a: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 e </a:t>
            </a:r>
            <a:r>
              <a:rPr sz="1406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il</a:t>
            </a: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 </a:t>
            </a:r>
            <a:r>
              <a:rPr sz="1406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pubblico</a:t>
            </a: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 è </a:t>
            </a:r>
            <a:r>
              <a:rPr sz="1406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l'effettivo</a:t>
            </a: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 </a:t>
            </a:r>
            <a:r>
              <a:rPr sz="1406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spazio</a:t>
            </a:r>
            <a:r>
              <a:rPr sz="1406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halkboard SE Regular"/>
                <a:cs typeface="Calibri" panose="020F0502020204030204" pitchFamily="34" charset="0"/>
                <a:sym typeface="Chalkboard SE Regular"/>
              </a:rPr>
              <a:t> del politico.”</a:t>
            </a:r>
            <a:br>
              <a:rPr sz="773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endParaRPr sz="773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968604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la Primavera Pugliese introduce nella politica l’assunzione della differenza come valore; le differenze tra le persone, uomo o donna che siano, le caratteristiche di ognuno sono la ricchezza stessa di ogni situazione."/>
          <p:cNvSpPr txBox="1"/>
          <p:nvPr/>
        </p:nvSpPr>
        <p:spPr>
          <a:xfrm>
            <a:off x="2995240" y="2333049"/>
            <a:ext cx="5708922" cy="2620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449580">
              <a:lnSpc>
                <a:spcPct val="115000"/>
              </a:lnSpc>
              <a:spcBef>
                <a:spcPts val="1000"/>
              </a:spcBef>
              <a:defRPr sz="2000"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algn="ctr" hangingPunct="0"/>
            <a:r>
              <a:rPr sz="2400" b="1" kern="0" dirty="0">
                <a:solidFill>
                  <a:srgbClr val="000000"/>
                </a:solidFill>
                <a:latin typeface="Papyrus" panose="03070502060502030205" pitchFamily="66" charset="0"/>
              </a:rPr>
              <a:t>la Primavera Pugliese introduce </a:t>
            </a:r>
            <a:r>
              <a:rPr sz="2400" b="1" kern="0" dirty="0" err="1">
                <a:solidFill>
                  <a:srgbClr val="000000"/>
                </a:solidFill>
                <a:latin typeface="Papyrus" panose="03070502060502030205" pitchFamily="66" charset="0"/>
              </a:rPr>
              <a:t>nella</a:t>
            </a:r>
            <a:r>
              <a:rPr sz="2400" b="1" kern="0" dirty="0">
                <a:solidFill>
                  <a:srgbClr val="000000"/>
                </a:solidFill>
                <a:latin typeface="Papyrus" panose="03070502060502030205" pitchFamily="66" charset="0"/>
              </a:rPr>
              <a:t> </a:t>
            </a:r>
            <a:r>
              <a:rPr sz="2400" b="1" kern="0" dirty="0" err="1">
                <a:solidFill>
                  <a:srgbClr val="000000"/>
                </a:solidFill>
                <a:latin typeface="Papyrus" panose="03070502060502030205" pitchFamily="66" charset="0"/>
              </a:rPr>
              <a:t>politica</a:t>
            </a:r>
            <a:r>
              <a:rPr sz="2400" b="1" kern="0" dirty="0">
                <a:solidFill>
                  <a:srgbClr val="000000"/>
                </a:solidFill>
                <a:latin typeface="Papyrus" panose="03070502060502030205" pitchFamily="66" charset="0"/>
              </a:rPr>
              <a:t> </a:t>
            </a:r>
            <a:r>
              <a:rPr sz="2400" b="1" kern="0" dirty="0" err="1">
                <a:solidFill>
                  <a:srgbClr val="000000"/>
                </a:solidFill>
                <a:latin typeface="Papyrus" panose="03070502060502030205" pitchFamily="66" charset="0"/>
              </a:rPr>
              <a:t>l’assunzione</a:t>
            </a:r>
            <a:r>
              <a:rPr sz="2400" b="1" kern="0" dirty="0">
                <a:solidFill>
                  <a:srgbClr val="000000"/>
                </a:solidFill>
                <a:latin typeface="Papyrus" panose="03070502060502030205" pitchFamily="66" charset="0"/>
              </a:rPr>
              <a:t> </a:t>
            </a:r>
            <a:r>
              <a:rPr sz="2400" b="1" kern="0" dirty="0" err="1">
                <a:solidFill>
                  <a:srgbClr val="000000"/>
                </a:solidFill>
                <a:latin typeface="Papyrus" panose="03070502060502030205" pitchFamily="66" charset="0"/>
              </a:rPr>
              <a:t>della</a:t>
            </a:r>
            <a:r>
              <a:rPr sz="2400" b="1" kern="0" dirty="0">
                <a:solidFill>
                  <a:srgbClr val="000000"/>
                </a:solidFill>
                <a:latin typeface="Papyrus" panose="03070502060502030205" pitchFamily="66" charset="0"/>
              </a:rPr>
              <a:t> </a:t>
            </a:r>
            <a:r>
              <a:rPr sz="2400" b="1" kern="0" dirty="0" err="1">
                <a:solidFill>
                  <a:srgbClr val="000000"/>
                </a:solidFill>
                <a:latin typeface="Papyrus" panose="03070502060502030205" pitchFamily="66" charset="0"/>
              </a:rPr>
              <a:t>differenza</a:t>
            </a:r>
            <a:r>
              <a:rPr sz="2400" b="1" kern="0" dirty="0">
                <a:solidFill>
                  <a:srgbClr val="000000"/>
                </a:solidFill>
                <a:latin typeface="Papyrus" panose="03070502060502030205" pitchFamily="66" charset="0"/>
              </a:rPr>
              <a:t> come </a:t>
            </a:r>
            <a:r>
              <a:rPr sz="2400" b="1" kern="0" dirty="0" err="1">
                <a:solidFill>
                  <a:srgbClr val="000000"/>
                </a:solidFill>
                <a:latin typeface="Papyrus" panose="03070502060502030205" pitchFamily="66" charset="0"/>
              </a:rPr>
              <a:t>valore</a:t>
            </a:r>
            <a:r>
              <a:rPr sz="2400" b="1" kern="0" dirty="0">
                <a:solidFill>
                  <a:srgbClr val="000000"/>
                </a:solidFill>
                <a:latin typeface="Papyrus" panose="03070502060502030205" pitchFamily="66" charset="0"/>
              </a:rPr>
              <a:t>; le </a:t>
            </a:r>
            <a:r>
              <a:rPr sz="2400" b="1" kern="0" dirty="0" err="1">
                <a:solidFill>
                  <a:srgbClr val="000000"/>
                </a:solidFill>
                <a:latin typeface="Papyrus" panose="03070502060502030205" pitchFamily="66" charset="0"/>
              </a:rPr>
              <a:t>differenze</a:t>
            </a:r>
            <a:r>
              <a:rPr sz="2400" b="1" kern="0" dirty="0">
                <a:solidFill>
                  <a:srgbClr val="000000"/>
                </a:solidFill>
                <a:latin typeface="Papyrus" panose="03070502060502030205" pitchFamily="66" charset="0"/>
              </a:rPr>
              <a:t> </a:t>
            </a:r>
            <a:r>
              <a:rPr sz="2400" b="1" kern="0" dirty="0" err="1">
                <a:solidFill>
                  <a:srgbClr val="000000"/>
                </a:solidFill>
                <a:latin typeface="Papyrus" panose="03070502060502030205" pitchFamily="66" charset="0"/>
              </a:rPr>
              <a:t>tra</a:t>
            </a:r>
            <a:r>
              <a:rPr sz="2400" b="1" kern="0" dirty="0">
                <a:solidFill>
                  <a:srgbClr val="000000"/>
                </a:solidFill>
                <a:latin typeface="Papyrus" panose="03070502060502030205" pitchFamily="66" charset="0"/>
              </a:rPr>
              <a:t> le </a:t>
            </a:r>
            <a:r>
              <a:rPr sz="2400" b="1" kern="0" dirty="0" err="1">
                <a:solidFill>
                  <a:srgbClr val="000000"/>
                </a:solidFill>
                <a:latin typeface="Papyrus" panose="03070502060502030205" pitchFamily="66" charset="0"/>
              </a:rPr>
              <a:t>persone</a:t>
            </a:r>
            <a:r>
              <a:rPr sz="2400" b="1" kern="0" dirty="0">
                <a:solidFill>
                  <a:srgbClr val="000000"/>
                </a:solidFill>
                <a:latin typeface="Papyrus" panose="03070502060502030205" pitchFamily="66" charset="0"/>
              </a:rPr>
              <a:t>, </a:t>
            </a:r>
            <a:r>
              <a:rPr sz="2400" b="1" kern="0" dirty="0" err="1">
                <a:solidFill>
                  <a:srgbClr val="000000"/>
                </a:solidFill>
                <a:latin typeface="Papyrus" panose="03070502060502030205" pitchFamily="66" charset="0"/>
              </a:rPr>
              <a:t>uomo</a:t>
            </a:r>
            <a:r>
              <a:rPr sz="2400" b="1" kern="0" dirty="0">
                <a:solidFill>
                  <a:srgbClr val="000000"/>
                </a:solidFill>
                <a:latin typeface="Papyrus" panose="03070502060502030205" pitchFamily="66" charset="0"/>
              </a:rPr>
              <a:t> o donna </a:t>
            </a:r>
            <a:r>
              <a:rPr sz="2400" b="1" kern="0" dirty="0" err="1">
                <a:solidFill>
                  <a:srgbClr val="000000"/>
                </a:solidFill>
                <a:latin typeface="Papyrus" panose="03070502060502030205" pitchFamily="66" charset="0"/>
              </a:rPr>
              <a:t>che</a:t>
            </a:r>
            <a:r>
              <a:rPr sz="2400" b="1" kern="0" dirty="0">
                <a:solidFill>
                  <a:srgbClr val="000000"/>
                </a:solidFill>
                <a:latin typeface="Papyrus" panose="03070502060502030205" pitchFamily="66" charset="0"/>
              </a:rPr>
              <a:t> </a:t>
            </a:r>
            <a:r>
              <a:rPr sz="2400" b="1" kern="0" dirty="0" err="1">
                <a:solidFill>
                  <a:srgbClr val="000000"/>
                </a:solidFill>
                <a:latin typeface="Papyrus" panose="03070502060502030205" pitchFamily="66" charset="0"/>
              </a:rPr>
              <a:t>siano</a:t>
            </a:r>
            <a:r>
              <a:rPr sz="2400" b="1" kern="0" dirty="0">
                <a:solidFill>
                  <a:srgbClr val="000000"/>
                </a:solidFill>
                <a:latin typeface="Papyrus" panose="03070502060502030205" pitchFamily="66" charset="0"/>
              </a:rPr>
              <a:t>, le </a:t>
            </a:r>
            <a:r>
              <a:rPr sz="2400" b="1" kern="0" dirty="0" err="1">
                <a:solidFill>
                  <a:srgbClr val="000000"/>
                </a:solidFill>
                <a:latin typeface="Papyrus" panose="03070502060502030205" pitchFamily="66" charset="0"/>
              </a:rPr>
              <a:t>caratteristiche</a:t>
            </a:r>
            <a:r>
              <a:rPr sz="2400" b="1" kern="0" dirty="0">
                <a:solidFill>
                  <a:srgbClr val="000000"/>
                </a:solidFill>
                <a:latin typeface="Papyrus" panose="03070502060502030205" pitchFamily="66" charset="0"/>
              </a:rPr>
              <a:t> di </a:t>
            </a:r>
            <a:r>
              <a:rPr sz="2400" b="1" kern="0" dirty="0" err="1">
                <a:solidFill>
                  <a:srgbClr val="000000"/>
                </a:solidFill>
                <a:latin typeface="Papyrus" panose="03070502060502030205" pitchFamily="66" charset="0"/>
              </a:rPr>
              <a:t>ognuno</a:t>
            </a:r>
            <a:r>
              <a:rPr sz="2400" b="1" kern="0" dirty="0">
                <a:solidFill>
                  <a:srgbClr val="000000"/>
                </a:solidFill>
                <a:latin typeface="Papyrus" panose="03070502060502030205" pitchFamily="66" charset="0"/>
              </a:rPr>
              <a:t> </a:t>
            </a:r>
            <a:r>
              <a:rPr sz="2400" b="1" kern="0" dirty="0" err="1">
                <a:solidFill>
                  <a:srgbClr val="000000"/>
                </a:solidFill>
                <a:latin typeface="Papyrus" panose="03070502060502030205" pitchFamily="66" charset="0"/>
              </a:rPr>
              <a:t>sono</a:t>
            </a:r>
            <a:r>
              <a:rPr sz="2400" b="1" kern="0" dirty="0">
                <a:solidFill>
                  <a:srgbClr val="000000"/>
                </a:solidFill>
                <a:latin typeface="Papyrus" panose="03070502060502030205" pitchFamily="66" charset="0"/>
              </a:rPr>
              <a:t> la </a:t>
            </a:r>
            <a:r>
              <a:rPr sz="2400" b="1" kern="0" dirty="0" err="1">
                <a:solidFill>
                  <a:srgbClr val="000000"/>
                </a:solidFill>
                <a:latin typeface="Papyrus" panose="03070502060502030205" pitchFamily="66" charset="0"/>
              </a:rPr>
              <a:t>ricchezza</a:t>
            </a:r>
            <a:r>
              <a:rPr sz="2400" b="1" kern="0" dirty="0">
                <a:solidFill>
                  <a:srgbClr val="000000"/>
                </a:solidFill>
                <a:latin typeface="Papyrus" panose="03070502060502030205" pitchFamily="66" charset="0"/>
              </a:rPr>
              <a:t> </a:t>
            </a:r>
            <a:r>
              <a:rPr sz="2400" b="1" kern="0" dirty="0" err="1">
                <a:solidFill>
                  <a:srgbClr val="000000"/>
                </a:solidFill>
                <a:latin typeface="Papyrus" panose="03070502060502030205" pitchFamily="66" charset="0"/>
              </a:rPr>
              <a:t>stessa</a:t>
            </a:r>
            <a:r>
              <a:rPr sz="2400" b="1" kern="0" dirty="0">
                <a:solidFill>
                  <a:srgbClr val="000000"/>
                </a:solidFill>
                <a:latin typeface="Papyrus" panose="03070502060502030205" pitchFamily="66" charset="0"/>
              </a:rPr>
              <a:t> di </a:t>
            </a:r>
            <a:r>
              <a:rPr sz="2400" b="1" kern="0" dirty="0" err="1">
                <a:solidFill>
                  <a:srgbClr val="000000"/>
                </a:solidFill>
                <a:latin typeface="Papyrus" panose="03070502060502030205" pitchFamily="66" charset="0"/>
              </a:rPr>
              <a:t>ogni</a:t>
            </a:r>
            <a:r>
              <a:rPr sz="2400" b="1" kern="0" dirty="0">
                <a:solidFill>
                  <a:srgbClr val="000000"/>
                </a:solidFill>
                <a:latin typeface="Papyrus" panose="03070502060502030205" pitchFamily="66" charset="0"/>
              </a:rPr>
              <a:t> </a:t>
            </a:r>
            <a:r>
              <a:rPr sz="2400" b="1" kern="0" dirty="0" err="1">
                <a:solidFill>
                  <a:srgbClr val="000000"/>
                </a:solidFill>
                <a:latin typeface="Papyrus" panose="03070502060502030205" pitchFamily="66" charset="0"/>
              </a:rPr>
              <a:t>situazione</a:t>
            </a:r>
            <a:r>
              <a:rPr sz="2400" b="1" kern="0" dirty="0">
                <a:solidFill>
                  <a:srgbClr val="000000"/>
                </a:solidFill>
                <a:latin typeface="Papyrus" panose="03070502060502030205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67720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bidirezionale orizzontale 3">
            <a:extLst>
              <a:ext uri="{FF2B5EF4-FFF2-40B4-BE49-F238E27FC236}">
                <a16:creationId xmlns:a16="http://schemas.microsoft.com/office/drawing/2014/main" id="{36C37EC8-B6AB-4D69-8011-5E270A4DA449}"/>
              </a:ext>
            </a:extLst>
          </p:cNvPr>
          <p:cNvSpPr/>
          <p:nvPr/>
        </p:nvSpPr>
        <p:spPr>
          <a:xfrm>
            <a:off x="3641494" y="3094921"/>
            <a:ext cx="4286898" cy="1024857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6C671B-3145-4CB1-BE60-25E817E916B0}"/>
              </a:ext>
            </a:extLst>
          </p:cNvPr>
          <p:cNvSpPr txBox="1"/>
          <p:nvPr/>
        </p:nvSpPr>
        <p:spPr>
          <a:xfrm>
            <a:off x="964442" y="3376519"/>
            <a:ext cx="234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prstClr val="black"/>
                </a:solidFill>
              </a:rPr>
              <a:t>Donna e società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0A02FC-02D9-4492-927C-0C042F6A920C}"/>
              </a:ext>
            </a:extLst>
          </p:cNvPr>
          <p:cNvSpPr txBox="1"/>
          <p:nvPr/>
        </p:nvSpPr>
        <p:spPr>
          <a:xfrm>
            <a:off x="8523211" y="3191852"/>
            <a:ext cx="2704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prstClr val="black"/>
                </a:solidFill>
              </a:rPr>
              <a:t>Tematiche politiche sulla dona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834D031-FC41-40C8-BD24-40401C838327}"/>
              </a:ext>
            </a:extLst>
          </p:cNvPr>
          <p:cNvSpPr txBox="1"/>
          <p:nvPr/>
        </p:nvSpPr>
        <p:spPr>
          <a:xfrm>
            <a:off x="4808844" y="2676006"/>
            <a:ext cx="220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prstClr val="black"/>
                </a:solidFill>
                <a:latin typeface="Papyrus" panose="03070502060502030205" pitchFamily="66" charset="0"/>
              </a:rPr>
              <a:t>Linguaggio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70274C-0109-411F-AF06-B8488595BD87}"/>
              </a:ext>
            </a:extLst>
          </p:cNvPr>
          <p:cNvSpPr txBox="1"/>
          <p:nvPr/>
        </p:nvSpPr>
        <p:spPr>
          <a:xfrm>
            <a:off x="1433583" y="857684"/>
            <a:ext cx="870272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100" dirty="0">
                <a:solidFill>
                  <a:prstClr val="black"/>
                </a:solidFill>
                <a:latin typeface="Papyrus" panose="03070502060502030205" pitchFamily="66" charset="0"/>
              </a:rPr>
              <a:t>Dalle quote rosa al ‘50 e 50’: linguaggio e genere</a:t>
            </a:r>
          </a:p>
        </p:txBody>
      </p:sp>
    </p:spTree>
    <p:extLst>
      <p:ext uri="{BB962C8B-B14F-4D97-AF65-F5344CB8AC3E}">
        <p14:creationId xmlns:p14="http://schemas.microsoft.com/office/powerpoint/2010/main" val="1239435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2098136" y="1882613"/>
            <a:ext cx="755989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odoni MT" panose="02070603080606020203" pitchFamily="18" charset="0"/>
                <a:ea typeface="Helvetica Neue"/>
                <a:cs typeface="Helvetica Neue"/>
                <a:sym typeface="Helvetica Neue"/>
              </a:rPr>
              <a:t>Quote rosa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745357" y="1882613"/>
            <a:ext cx="49563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odoni MT" panose="02070603080606020203" pitchFamily="18" charset="0"/>
                <a:ea typeface="Helvetica Neue"/>
                <a:cs typeface="Helvetica Neue"/>
                <a:sym typeface="Helvetica Neue"/>
              </a:rPr>
              <a:t>        Alternanza uomo-donna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86" y="2953331"/>
            <a:ext cx="6122503" cy="320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79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E25747-ED8C-4A22-9816-324A764F3D59}"/>
              </a:ext>
            </a:extLst>
          </p:cNvPr>
          <p:cNvSpPr txBox="1"/>
          <p:nvPr/>
        </p:nvSpPr>
        <p:spPr>
          <a:xfrm>
            <a:off x="7018361" y="92615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Goccia 6">
            <a:extLst>
              <a:ext uri="{FF2B5EF4-FFF2-40B4-BE49-F238E27FC236}">
                <a16:creationId xmlns:a16="http://schemas.microsoft.com/office/drawing/2014/main" id="{F49F7907-D9AC-4BD0-ADA7-F2F89C57D367}"/>
              </a:ext>
            </a:extLst>
          </p:cNvPr>
          <p:cNvSpPr/>
          <p:nvPr/>
        </p:nvSpPr>
        <p:spPr>
          <a:xfrm flipH="1">
            <a:off x="8876555" y="1405479"/>
            <a:ext cx="2364475" cy="1828800"/>
          </a:xfrm>
          <a:prstGeom prst="teardrop">
            <a:avLst>
              <a:gd name="adj" fmla="val 1060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prstClr val="black"/>
                </a:solidFill>
              </a:rPr>
              <a:t>Termine puramente formale 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27BBBC0-0AF0-479F-82E9-DC9D2D8B19FF}"/>
              </a:ext>
            </a:extLst>
          </p:cNvPr>
          <p:cNvCxnSpPr>
            <a:cxnSpLocks/>
          </p:cNvCxnSpPr>
          <p:nvPr/>
        </p:nvCxnSpPr>
        <p:spPr>
          <a:xfrm flipH="1">
            <a:off x="8743097" y="3286153"/>
            <a:ext cx="1191555" cy="13602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AA18CDA-FA74-44ED-ADB4-BF1032E8F079}"/>
              </a:ext>
            </a:extLst>
          </p:cNvPr>
          <p:cNvSpPr txBox="1"/>
          <p:nvPr/>
        </p:nvSpPr>
        <p:spPr>
          <a:xfrm>
            <a:off x="7592353" y="4836231"/>
            <a:ext cx="2568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Papyrus" panose="03070502060502030205" pitchFamily="66" charset="0"/>
              </a:rPr>
              <a:t> DI GENERE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3F788ED-6848-402B-975E-A61C61BC0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41"/>
          <a:stretch/>
        </p:blipFill>
        <p:spPr>
          <a:xfrm>
            <a:off x="5634663" y="127481"/>
            <a:ext cx="2767395" cy="277597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5E071BC-7DBD-4DCA-B655-C2545908C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94" y="653848"/>
            <a:ext cx="3625293" cy="3625293"/>
          </a:xfrm>
          <a:prstGeom prst="rect">
            <a:avLst/>
          </a:prstGeom>
        </p:spPr>
      </p:pic>
      <p:sp>
        <p:nvSpPr>
          <p:cNvPr id="16" name="Onda 15">
            <a:extLst>
              <a:ext uri="{FF2B5EF4-FFF2-40B4-BE49-F238E27FC236}">
                <a16:creationId xmlns:a16="http://schemas.microsoft.com/office/drawing/2014/main" id="{7AD4DD1F-1212-4F7D-8232-C4C68B3C6F95}"/>
              </a:ext>
            </a:extLst>
          </p:cNvPr>
          <p:cNvSpPr/>
          <p:nvPr/>
        </p:nvSpPr>
        <p:spPr>
          <a:xfrm>
            <a:off x="3958639" y="4783617"/>
            <a:ext cx="2568403" cy="1828800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prstClr val="black"/>
                </a:solidFill>
              </a:rPr>
              <a:t>Soggettività, cultura e identità</a:t>
            </a:r>
          </a:p>
        </p:txBody>
      </p:sp>
      <p:cxnSp>
        <p:nvCxnSpPr>
          <p:cNvPr id="18" name="Connettore curvo 17">
            <a:extLst>
              <a:ext uri="{FF2B5EF4-FFF2-40B4-BE49-F238E27FC236}">
                <a16:creationId xmlns:a16="http://schemas.microsoft.com/office/drawing/2014/main" id="{B7C801BC-D89D-4BD1-BE66-FCCD0239FA33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32024" y="5205563"/>
            <a:ext cx="1520658" cy="68792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42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29A8C5-8E37-4C33-87F7-E99B2DFF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06" y="1398640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Perpetua" panose="02020502060401020303" pitchFamily="18" charset="0"/>
              </a:rPr>
              <a:t>Il linguaggio ingloba le molteplici soggettività che agiscono nel sociale e nel politico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FE1C5F-73D1-443D-9BFC-DE8CD9555F95}"/>
              </a:ext>
            </a:extLst>
          </p:cNvPr>
          <p:cNvSpPr txBox="1"/>
          <p:nvPr/>
        </p:nvSpPr>
        <p:spPr>
          <a:xfrm>
            <a:off x="5221406" y="322257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prstClr val="black"/>
                </a:solidFill>
              </a:rPr>
              <a:t>quindi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9DB849E-36C0-4C39-AE31-51381FFDCC05}"/>
              </a:ext>
            </a:extLst>
          </p:cNvPr>
          <p:cNvSpPr txBox="1"/>
          <p:nvPr/>
        </p:nvSpPr>
        <p:spPr>
          <a:xfrm>
            <a:off x="2944505" y="4133797"/>
            <a:ext cx="813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prstClr val="black"/>
                </a:solidFill>
                <a:latin typeface="Perpetua" panose="02020502060401020303" pitchFamily="18" charset="0"/>
              </a:rPr>
              <a:t>Informazione con cui ci si possa identificare</a:t>
            </a:r>
          </a:p>
        </p:txBody>
      </p:sp>
    </p:spTree>
    <p:extLst>
      <p:ext uri="{BB962C8B-B14F-4D97-AF65-F5344CB8AC3E}">
        <p14:creationId xmlns:p14="http://schemas.microsoft.com/office/powerpoint/2010/main" val="2321478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190625" y="309094"/>
            <a:ext cx="9810750" cy="656821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tx1"/>
                </a:solidFill>
                <a:latin typeface="Papyrus" panose="03070502060502030205" pitchFamily="66" charset="0"/>
              </a:rPr>
              <a:t>Linguaggio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1190625" y="-1072059"/>
            <a:ext cx="9810750" cy="7368102"/>
          </a:xfrm>
        </p:spPr>
        <p:txBody>
          <a:bodyPr/>
          <a:lstStyle/>
          <a:p>
            <a:pPr algn="l"/>
            <a:r>
              <a:rPr lang="it-IT" sz="2800" dirty="0">
                <a:latin typeface="Perpetua" panose="02020502060401020303" pitchFamily="18" charset="0"/>
              </a:rPr>
              <a:t>Interazione sociale, politica e comunicazione giornalistica.</a:t>
            </a:r>
          </a:p>
          <a:p>
            <a:pPr algn="l"/>
            <a:r>
              <a:rPr lang="it-IT" sz="2800" dirty="0">
                <a:latin typeface="Perpetua" panose="02020502060401020303" pitchFamily="18" charset="0"/>
              </a:rPr>
              <a:t>- 	</a:t>
            </a:r>
            <a:r>
              <a:rPr lang="it-IT" sz="2400" dirty="0">
                <a:latin typeface="Perpetua" panose="02020502060401020303" pitchFamily="18" charset="0"/>
              </a:rPr>
              <a:t>Pragmaticità </a:t>
            </a:r>
          </a:p>
          <a:p>
            <a:pPr marL="457200" indent="-457200" algn="l">
              <a:buFontTx/>
              <a:buChar char="-"/>
            </a:pPr>
            <a:r>
              <a:rPr lang="it-IT" sz="2400" dirty="0">
                <a:latin typeface="Perpetua" panose="02020502060401020303" pitchFamily="18" charset="0"/>
              </a:rPr>
              <a:t>Mettere in crisi le strutture dell’ ovvietà</a:t>
            </a:r>
          </a:p>
          <a:p>
            <a:pPr marL="457200" indent="-457200" algn="l">
              <a:buFontTx/>
              <a:buChar char="-"/>
            </a:pPr>
            <a:r>
              <a:rPr lang="it-IT" sz="2400" dirty="0">
                <a:latin typeface="Perpetua" panose="02020502060401020303" pitchFamily="18" charset="0"/>
              </a:rPr>
              <a:t>Identificazione soggettiva</a:t>
            </a:r>
          </a:p>
          <a:p>
            <a:pPr algn="l"/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473" y="3490331"/>
            <a:ext cx="3601204" cy="148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04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446985" y="698810"/>
            <a:ext cx="5988205" cy="1320800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chemeClr val="tx1"/>
                </a:solidFill>
                <a:latin typeface="Perpetua" panose="02020502060401020303" pitchFamily="18" charset="0"/>
              </a:rPr>
              <a:t>Filosofo del linguaggio: Ferruccio Rossi-Landi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7627433" y="5417640"/>
            <a:ext cx="3748669" cy="860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Perpetua" panose="02020502060401020303" pitchFamily="18" charset="0"/>
              </a:rPr>
              <a:t>Alma Sabatini</a:t>
            </a:r>
            <a:r>
              <a:rPr lang="it-IT" sz="2000" dirty="0"/>
              <a:t>                         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460810" y="4761570"/>
            <a:ext cx="797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‘’Il linguaggio cede al sessismo linguistico’’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2" y="543140"/>
            <a:ext cx="2152088" cy="277452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297" y="2549120"/>
            <a:ext cx="2035551" cy="286852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45C652-21FA-49B3-9D6A-9DC325B9F9F8}"/>
              </a:ext>
            </a:extLst>
          </p:cNvPr>
          <p:cNvSpPr txBox="1"/>
          <p:nvPr/>
        </p:nvSpPr>
        <p:spPr>
          <a:xfrm>
            <a:off x="4017818" y="1614277"/>
            <a:ext cx="327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‘’ Alienazione linguistica’’</a:t>
            </a:r>
          </a:p>
        </p:txBody>
      </p:sp>
    </p:spTree>
    <p:extLst>
      <p:ext uri="{BB962C8B-B14F-4D97-AF65-F5344CB8AC3E}">
        <p14:creationId xmlns:p14="http://schemas.microsoft.com/office/powerpoint/2010/main" val="332549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323558"/>
            <a:ext cx="10515600" cy="5853406"/>
          </a:xfrm>
        </p:spPr>
        <p:txBody>
          <a:bodyPr/>
          <a:lstStyle/>
          <a:p>
            <a:pPr marL="0" indent="0">
              <a:buNone/>
            </a:pPr>
            <a:r>
              <a:rPr lang="it-IT" i="1" dirty="0"/>
              <a:t>“</a:t>
            </a:r>
            <a:r>
              <a:rPr lang="it-IT" sz="3600" i="1" dirty="0">
                <a:latin typeface="Bodoni MT" panose="02070603080606020203" pitchFamily="18" charset="0"/>
              </a:rPr>
              <a:t>Le donne hanno sempre dovuto lottare doppiamente. Hanno sempre dovuto portare due pesi, quello privato e quello sociale. Le donne sono la colonna vertebrale delle società</a:t>
            </a:r>
            <a:r>
              <a:rPr lang="it-IT" i="1" dirty="0"/>
              <a:t>”.										</a:t>
            </a:r>
          </a:p>
          <a:p>
            <a:pPr marL="0" indent="0">
              <a:buNone/>
            </a:pPr>
            <a:r>
              <a:rPr lang="it-IT" i="1" dirty="0"/>
              <a:t>														</a:t>
            </a:r>
            <a:r>
              <a:rPr lang="it-IT" sz="2000" b="1" i="1" dirty="0"/>
              <a:t>Rita Levi Montalcini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 	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7" y="2954215"/>
            <a:ext cx="5162843" cy="276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64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solidFill>
                  <a:schemeClr val="tx1"/>
                </a:solidFill>
                <a:latin typeface="Papyrus" panose="03070502060502030205" pitchFamily="66" charset="0"/>
              </a:rPr>
              <a:t>Genere</a:t>
            </a:r>
            <a:r>
              <a:rPr lang="it-IT" dirty="0">
                <a:solidFill>
                  <a:schemeClr val="tx1"/>
                </a:solidFill>
              </a:rPr>
              <a:t> – </a:t>
            </a:r>
            <a:r>
              <a:rPr lang="it-IT" sz="3200" dirty="0">
                <a:solidFill>
                  <a:schemeClr val="tx1"/>
                </a:solidFill>
                <a:latin typeface="Papyrus" panose="03070502060502030205" pitchFamily="66" charset="0"/>
              </a:rPr>
              <a:t>Nuova concezione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dirty="0">
                <a:solidFill>
                  <a:schemeClr val="tx1"/>
                </a:solidFill>
              </a:rPr>
              <a:t>Linda Martin </a:t>
            </a:r>
            <a:r>
              <a:rPr lang="it-IT" sz="3200" dirty="0" err="1">
                <a:solidFill>
                  <a:schemeClr val="tx1"/>
                </a:solidFill>
              </a:rPr>
              <a:t>Alcoff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35" y="2824160"/>
            <a:ext cx="4539785" cy="255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3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chemeClr val="tx1"/>
                </a:solidFill>
                <a:latin typeface="Papyrus" panose="03070502060502030205" pitchFamily="66" charset="0"/>
              </a:rPr>
              <a:t>Mutamento linguistico  </a:t>
            </a:r>
            <a:r>
              <a:rPr lang="it-IT" dirty="0">
                <a:solidFill>
                  <a:schemeClr val="tx1"/>
                </a:solidFill>
              </a:rPr>
              <a:t>– </a:t>
            </a:r>
            <a:r>
              <a:rPr lang="it-IT" sz="3200" dirty="0">
                <a:solidFill>
                  <a:schemeClr val="tx1"/>
                </a:solidFill>
                <a:latin typeface="Papyrus" panose="03070502060502030205" pitchFamily="66" charset="0"/>
              </a:rPr>
              <a:t>identità di genere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7" y="1694425"/>
            <a:ext cx="3155660" cy="2269525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87" y="1694425"/>
            <a:ext cx="1752600" cy="18478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37" y="4391025"/>
            <a:ext cx="3573501" cy="1736569"/>
          </a:xfrm>
          <a:prstGeom prst="rect">
            <a:avLst/>
          </a:prstGeom>
        </p:spPr>
      </p:pic>
      <p:sp>
        <p:nvSpPr>
          <p:cNvPr id="7" name="Freccia in giù 6"/>
          <p:cNvSpPr/>
          <p:nvPr/>
        </p:nvSpPr>
        <p:spPr>
          <a:xfrm>
            <a:off x="6581078" y="3848662"/>
            <a:ext cx="457200" cy="70252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39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chemeClr val="tx1"/>
                </a:solidFill>
                <a:latin typeface="Papyrus" panose="03070502060502030205" pitchFamily="66" charset="0"/>
              </a:rPr>
              <a:t>Esempio di travisamento linguistico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12" y="1930400"/>
            <a:ext cx="3833102" cy="3102788"/>
          </a:xfrm>
        </p:spPr>
      </p:pic>
      <p:sp>
        <p:nvSpPr>
          <p:cNvPr id="3" name="Rettangolo 2"/>
          <p:cNvSpPr/>
          <p:nvPr/>
        </p:nvSpPr>
        <p:spPr>
          <a:xfrm>
            <a:off x="799999" y="2207269"/>
            <a:ext cx="2355796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hlinkClick r:id="rId3"/>
              </a:rPr>
              <a:t>1</a:t>
            </a:r>
          </a:p>
          <a:p>
            <a:r>
              <a:rPr lang="it-IT" sz="1050" dirty="0">
                <a:hlinkClick r:id="rId3"/>
              </a:rPr>
              <a:t>https://www.youtube.com/watch?v=KmaIuGJWbEA</a:t>
            </a:r>
            <a:endParaRPr lang="it-IT" sz="1050" dirty="0"/>
          </a:p>
          <a:p>
            <a:endParaRPr lang="it-IT" sz="1050" dirty="0"/>
          </a:p>
          <a:p>
            <a:endParaRPr lang="it-IT" sz="1050" dirty="0"/>
          </a:p>
          <a:p>
            <a:endParaRPr lang="it-IT" sz="1050" dirty="0"/>
          </a:p>
          <a:p>
            <a:r>
              <a:rPr lang="it-IT" sz="1050" dirty="0">
                <a:hlinkClick r:id="rId4"/>
              </a:rPr>
              <a:t>2</a:t>
            </a:r>
          </a:p>
          <a:p>
            <a:r>
              <a:rPr lang="it-IT" sz="1050" dirty="0">
                <a:hlinkClick r:id="rId4"/>
              </a:rPr>
              <a:t>https://www.youtube.com/watch?v=fhwUMDX4K8o</a:t>
            </a:r>
            <a:endParaRPr lang="it-IT" sz="105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723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chemeClr val="tx1"/>
                </a:solidFill>
                <a:latin typeface="Papyrus" panose="03070502060502030205" pitchFamily="66" charset="0"/>
              </a:rPr>
              <a:t>Puglia e cambiamento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9" y="1401552"/>
            <a:ext cx="3565008" cy="237397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01" y="2386767"/>
            <a:ext cx="4372673" cy="291511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400800" y="1639229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Lotte per la parità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33304" y="4329579"/>
            <a:ext cx="1961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Proposte di legge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60" y="4998671"/>
            <a:ext cx="2847975" cy="16002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682848" y="6299646"/>
            <a:ext cx="1871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TGR 10 Ottobre 2012</a:t>
            </a:r>
          </a:p>
        </p:txBody>
      </p:sp>
    </p:spTree>
    <p:extLst>
      <p:ext uri="{BB962C8B-B14F-4D97-AF65-F5344CB8AC3E}">
        <p14:creationId xmlns:p14="http://schemas.microsoft.com/office/powerpoint/2010/main" val="2115532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al “se non ora quando?” all’emergenza violenz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19"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Dal “se non </a:t>
            </a:r>
            <a:r>
              <a:rPr dirty="0" err="1">
                <a:solidFill>
                  <a:schemeClr val="tx1"/>
                </a:solidFill>
              </a:rPr>
              <a:t>ora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quando</a:t>
            </a:r>
            <a:r>
              <a:rPr dirty="0">
                <a:solidFill>
                  <a:schemeClr val="tx1"/>
                </a:solidFill>
              </a:rPr>
              <a:t>?” </a:t>
            </a:r>
            <a:r>
              <a:rPr dirty="0" err="1">
                <a:solidFill>
                  <a:schemeClr val="tx1"/>
                </a:solidFill>
              </a:rPr>
              <a:t>all’emergenza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violenza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0" name="Mobilitazione nazionale sul ruolo delle donne nella società e nella politica.…"/>
          <p:cNvSpPr txBox="1">
            <a:spLocks noGrp="1"/>
          </p:cNvSpPr>
          <p:nvPr>
            <p:ph type="body" idx="1"/>
          </p:nvPr>
        </p:nvSpPr>
        <p:spPr>
          <a:xfrm>
            <a:off x="1896925" y="4555689"/>
            <a:ext cx="7358063" cy="79474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defTabSz="250558">
              <a:defRPr sz="2257"/>
            </a:pPr>
            <a:r>
              <a:rPr dirty="0" err="1"/>
              <a:t>Mobilitazione</a:t>
            </a:r>
            <a:r>
              <a:rPr dirty="0"/>
              <a:t> </a:t>
            </a:r>
            <a:r>
              <a:rPr dirty="0" err="1"/>
              <a:t>nazionale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</a:t>
            </a:r>
            <a:r>
              <a:rPr dirty="0" err="1"/>
              <a:t>ruolo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donne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società</a:t>
            </a:r>
            <a:r>
              <a:rPr dirty="0"/>
              <a:t> e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politica</a:t>
            </a:r>
            <a:r>
              <a:rPr dirty="0"/>
              <a:t>.</a:t>
            </a:r>
          </a:p>
          <a:p>
            <a:pPr defTabSz="250558">
              <a:defRPr sz="2257"/>
            </a:pPr>
            <a:r>
              <a:rPr u="sng" dirty="0">
                <a:solidFill>
                  <a:schemeClr val="tx1"/>
                </a:solidFill>
                <a:hlinkClick r:id="rId2"/>
              </a:rPr>
              <a:t>https://www.youtube.com/watch?v=GtFeEkH8kOE</a:t>
            </a:r>
          </a:p>
        </p:txBody>
      </p:sp>
      <p:sp>
        <p:nvSpPr>
          <p:cNvPr id="121" name="Linea"/>
          <p:cNvSpPr/>
          <p:nvPr/>
        </p:nvSpPr>
        <p:spPr>
          <a:xfrm>
            <a:off x="6096000" y="3464350"/>
            <a:ext cx="1" cy="94728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25353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02.jpg" descr="img02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24193" r="24193"/>
          <a:stretch>
            <a:fillRect/>
          </a:stretch>
        </p:blipFill>
        <p:spPr>
          <a:xfrm>
            <a:off x="2667000" y="241101"/>
            <a:ext cx="6858000" cy="4152305"/>
          </a:xfrm>
          <a:prstGeom prst="rect">
            <a:avLst/>
          </a:prstGeom>
        </p:spPr>
      </p:pic>
      <p:sp>
        <p:nvSpPr>
          <p:cNvPr id="124" name="“SCARPETTE ROSSE”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90727">
              <a:defRPr sz="6719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r>
              <a:rPr dirty="0"/>
              <a:t>“</a:t>
            </a:r>
            <a:r>
              <a:rPr sz="4219" dirty="0"/>
              <a:t>SCARPETTE ROSSE</a:t>
            </a:r>
            <a:r>
              <a:rPr dirty="0"/>
              <a:t>”</a:t>
            </a:r>
          </a:p>
        </p:txBody>
      </p:sp>
      <p:sp>
        <p:nvSpPr>
          <p:cNvPr id="125" name="del 4 febbraio 2013, Lecce."/>
          <p:cNvSpPr txBox="1">
            <a:spLocks noGrp="1"/>
          </p:cNvSpPr>
          <p:nvPr>
            <p:ph type="body" sz="quarter" idx="1"/>
          </p:nvPr>
        </p:nvSpPr>
        <p:spPr>
          <a:xfrm>
            <a:off x="2416969" y="6054328"/>
            <a:ext cx="7358063" cy="794742"/>
          </a:xfrm>
          <a:prstGeom prst="rect">
            <a:avLst/>
          </a:prstGeom>
        </p:spPr>
        <p:txBody>
          <a:bodyPr/>
          <a:lstStyle/>
          <a:p>
            <a:pPr lvl="1"/>
            <a:r>
              <a:rPr dirty="0"/>
              <a:t>del 4 </a:t>
            </a:r>
            <a:r>
              <a:rPr dirty="0" err="1"/>
              <a:t>febbraio</a:t>
            </a:r>
            <a:r>
              <a:rPr dirty="0"/>
              <a:t> 2013, Lecce.</a:t>
            </a:r>
          </a:p>
        </p:txBody>
      </p:sp>
    </p:spTree>
    <p:extLst>
      <p:ext uri="{BB962C8B-B14F-4D97-AF65-F5344CB8AC3E}">
        <p14:creationId xmlns:p14="http://schemas.microsoft.com/office/powerpoint/2010/main" val="414745305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Violenza famigliare"/>
          <p:cNvSpPr txBox="1">
            <a:spLocks noGrp="1"/>
          </p:cNvSpPr>
          <p:nvPr>
            <p:ph type="title"/>
          </p:nvPr>
        </p:nvSpPr>
        <p:spPr>
          <a:xfrm>
            <a:off x="989903" y="0"/>
            <a:ext cx="9810750" cy="1000125"/>
          </a:xfrm>
          <a:prstGeom prst="rect">
            <a:avLst/>
          </a:prstGeom>
        </p:spPr>
        <p:txBody>
          <a:bodyPr/>
          <a:lstStyle>
            <a:lvl1pPr>
              <a:defRPr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Violenza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famigliare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Schermata 2019-11-08 alle 13.22.39.png" descr="Schermata 2019-11-08 alle 13.22.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757" y="1000125"/>
            <a:ext cx="5146019" cy="52062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395146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chermata 2019-11-08 alle 13.17.28.png" descr="Schermata 2019-11-08 alle 13.17.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2" y="108753"/>
            <a:ext cx="7146716" cy="162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Schermata 2019-11-08 alle 13.17.04.png" descr="Schermata 2019-11-08 alle 13.17.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14" y="1742119"/>
            <a:ext cx="4739918" cy="52224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404166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s.jpeg" descr="images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451" r="451"/>
          <a:stretch>
            <a:fillRect/>
          </a:stretch>
        </p:blipFill>
        <p:spPr>
          <a:xfrm>
            <a:off x="2479477" y="1899965"/>
            <a:ext cx="3475219" cy="2104137"/>
          </a:xfrm>
          <a:prstGeom prst="rect">
            <a:avLst/>
          </a:prstGeom>
        </p:spPr>
      </p:pic>
      <p:sp>
        <p:nvSpPr>
          <p:cNvPr id="134" name="“viviamo in un mondo in cui ci nascondiamo per fare l’amore, mentre la violenza e l’odio si diffondono alla luce del sole.”"/>
          <p:cNvSpPr txBox="1">
            <a:spLocks noGrp="1"/>
          </p:cNvSpPr>
          <p:nvPr>
            <p:ph type="body" sz="quarter" idx="1"/>
          </p:nvPr>
        </p:nvSpPr>
        <p:spPr>
          <a:xfrm>
            <a:off x="2309812" y="5326559"/>
            <a:ext cx="7358063" cy="79474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defTabSz="408940">
              <a:defRPr sz="2590"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r>
              <a:rPr dirty="0"/>
              <a:t>“</a:t>
            </a:r>
            <a:r>
              <a:rPr dirty="0" err="1"/>
              <a:t>viviamo</a:t>
            </a:r>
            <a:r>
              <a:rPr dirty="0"/>
              <a:t> in un </a:t>
            </a:r>
            <a:r>
              <a:rPr dirty="0" err="1"/>
              <a:t>mondo</a:t>
            </a:r>
            <a:r>
              <a:rPr dirty="0"/>
              <a:t> in cui ci </a:t>
            </a:r>
            <a:r>
              <a:rPr dirty="0" err="1"/>
              <a:t>nascondiamo</a:t>
            </a:r>
            <a:r>
              <a:rPr dirty="0"/>
              <a:t> per fare </a:t>
            </a:r>
            <a:r>
              <a:rPr dirty="0" err="1"/>
              <a:t>l’amore</a:t>
            </a:r>
            <a:r>
              <a:rPr dirty="0"/>
              <a:t>, </a:t>
            </a:r>
            <a:r>
              <a:rPr dirty="0" err="1"/>
              <a:t>mentre</a:t>
            </a:r>
            <a:r>
              <a:rPr dirty="0"/>
              <a:t> la </a:t>
            </a:r>
            <a:r>
              <a:rPr dirty="0" err="1"/>
              <a:t>violenza</a:t>
            </a:r>
            <a:r>
              <a:rPr dirty="0"/>
              <a:t> e </a:t>
            </a:r>
            <a:r>
              <a:rPr dirty="0" err="1"/>
              <a:t>l’odio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diffondono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luce</a:t>
            </a:r>
            <a:r>
              <a:rPr dirty="0"/>
              <a:t> del sole.”</a:t>
            </a:r>
          </a:p>
        </p:txBody>
      </p:sp>
      <p:pic>
        <p:nvPicPr>
          <p:cNvPr id="135" name="violenza-contro-donne_0.jpg" descr="violenza-contro-donne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396" y="679668"/>
            <a:ext cx="3475323" cy="45446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2821862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6255" y="549158"/>
            <a:ext cx="9351818" cy="5769755"/>
          </a:xfrm>
        </p:spPr>
        <p:txBody>
          <a:bodyPr>
            <a:normAutofit fontScale="90000"/>
          </a:bodyPr>
          <a:lstStyle/>
          <a:p>
            <a:r>
              <a:rPr lang="it-IT" sz="5400" dirty="0">
                <a:solidFill>
                  <a:schemeClr val="tx1"/>
                </a:solidFill>
                <a:latin typeface="Papyrus" panose="03070502060502030205" pitchFamily="66" charset="0"/>
              </a:rPr>
              <a:t>Dalla casa all’</a:t>
            </a:r>
            <a:r>
              <a:rPr lang="it-IT" sz="5400" dirty="0" err="1">
                <a:solidFill>
                  <a:schemeClr val="tx1"/>
                </a:solidFill>
                <a:latin typeface="Papyrus" panose="03070502060502030205" pitchFamily="66" charset="0"/>
              </a:rPr>
              <a:t>hashtag</a:t>
            </a:r>
            <a:r>
              <a:rPr lang="it-IT" sz="5400" dirty="0">
                <a:solidFill>
                  <a:schemeClr val="tx1"/>
                </a:solidFill>
                <a:latin typeface="Papyrus" panose="03070502060502030205" pitchFamily="66" charset="0"/>
              </a:rPr>
              <a:t>: i luoghi delle donne.</a:t>
            </a:r>
            <a:br>
              <a:rPr lang="it-IT" sz="5400" dirty="0">
                <a:latin typeface="Papyrus" panose="03070502060502030205" pitchFamily="66" charset="0"/>
              </a:rPr>
            </a:br>
            <a:br>
              <a:rPr lang="it-IT" sz="5400" dirty="0">
                <a:latin typeface="Papyrus" panose="03070502060502030205" pitchFamily="66" charset="0"/>
              </a:rPr>
            </a:br>
            <a:br>
              <a:rPr lang="it-IT" sz="5400" dirty="0">
                <a:latin typeface="Papyrus" panose="03070502060502030205" pitchFamily="66" charset="0"/>
              </a:rPr>
            </a:br>
            <a:br>
              <a:rPr lang="it-IT" sz="5400" dirty="0">
                <a:latin typeface="Papyrus" panose="03070502060502030205" pitchFamily="66" charset="0"/>
              </a:rPr>
            </a:br>
            <a:br>
              <a:rPr lang="it-IT" sz="5400" dirty="0">
                <a:latin typeface="Papyrus" panose="03070502060502030205" pitchFamily="66" charset="0"/>
              </a:rPr>
            </a:br>
            <a:r>
              <a:rPr lang="it-IT" sz="5400" dirty="0">
                <a:latin typeface="Papyrus" panose="03070502060502030205" pitchFamily="66" charset="0"/>
              </a:rPr>
              <a:t>    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17" y="2634018"/>
            <a:ext cx="5254389" cy="36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1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90" y="792535"/>
            <a:ext cx="2171654" cy="332472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83" y="1291575"/>
            <a:ext cx="5054286" cy="282568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422318" y="188492"/>
            <a:ext cx="6207616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tx1"/>
                </a:solidFill>
                <a:latin typeface="Bodoni MT" panose="02070603080606020203" pitchFamily="18" charset="0"/>
              </a:rPr>
              <a:t>                    </a:t>
            </a:r>
            <a:r>
              <a:rPr lang="it-IT" sz="3200" b="1" dirty="0">
                <a:solidFill>
                  <a:schemeClr val="tx1"/>
                </a:solidFill>
                <a:latin typeface="Papyrus" panose="03070502060502030205" pitchFamily="66" charset="0"/>
              </a:rPr>
              <a:t>Anni Ottanta:</a:t>
            </a:r>
            <a:endParaRPr lang="it-IT" dirty="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8034" y="4635568"/>
            <a:ext cx="6539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/>
              <a:t>Inclusione della donna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Equiparazione della donna e dell’ uomo</a:t>
            </a:r>
          </a:p>
          <a:p>
            <a:r>
              <a:rPr lang="it-IT" sz="2400" dirty="0"/>
              <a:t>-  Basta stereotipi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08" y="2218960"/>
            <a:ext cx="3939392" cy="189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29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2791" y="474496"/>
            <a:ext cx="10515600" cy="5899007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 </a:t>
            </a:r>
          </a:p>
          <a:p>
            <a:pPr marL="0" indent="0" algn="ctr">
              <a:buNone/>
            </a:pPr>
            <a:r>
              <a:rPr lang="it-IT" b="1" i="1" dirty="0"/>
              <a:t>   “La costruzione della società italiana è fondata sul maschile e le donne vi partecipano in soli tre modi : negazione, opposizione, adattamento.”</a:t>
            </a:r>
          </a:p>
          <a:p>
            <a:pPr marL="0" indent="0">
              <a:buNone/>
            </a:pPr>
            <a:r>
              <a:rPr lang="it-IT" dirty="0"/>
              <a:t>    </a:t>
            </a:r>
          </a:p>
          <a:p>
            <a:pPr marL="0" indent="0">
              <a:buNone/>
            </a:pPr>
            <a:r>
              <a:rPr lang="it-IT" dirty="0"/>
              <a:t>               Obiettivo: pensare ad una società non </a:t>
            </a:r>
          </a:p>
          <a:p>
            <a:pPr marL="0" indent="0">
              <a:buNone/>
            </a:pPr>
            <a:r>
              <a:rPr lang="it-IT" dirty="0"/>
              <a:t>                                  più solo a misura d’uomo.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732" y="2947916"/>
            <a:ext cx="3280659" cy="342558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" y="3423999"/>
            <a:ext cx="2934269" cy="316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15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Papyrus" panose="03070502060502030205" pitchFamily="66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Papyrus" panose="03070502060502030205" pitchFamily="66" charset="0"/>
              </a:rPr>
              <a:t>E da un punto di vista politico?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“in Puglia le donne sono quasi inesistenti nelle giunte comunali e provinciali, e questo conferma che la politica è un clan maschile e che il potere è appannaggio degli uomini”. 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         «Gazzetta del </a:t>
            </a:r>
            <a:r>
              <a:rPr lang="it-IT" dirty="0" err="1"/>
              <a:t>Mezzoggiorno</a:t>
            </a:r>
            <a:r>
              <a:rPr lang="it-IT" dirty="0"/>
              <a:t>»</a:t>
            </a:r>
          </a:p>
          <a:p>
            <a:pPr marL="0" indent="0">
              <a:buNone/>
            </a:pPr>
            <a:r>
              <a:rPr lang="it-IT" dirty="0"/>
              <a:t>Focus su:</a:t>
            </a:r>
          </a:p>
          <a:p>
            <a:r>
              <a:rPr lang="it-IT" dirty="0"/>
              <a:t>Statuto Provinciale;</a:t>
            </a:r>
          </a:p>
          <a:p>
            <a:r>
              <a:rPr lang="it-IT" dirty="0"/>
              <a:t>Carta Fondamentale degli Enti locali;</a:t>
            </a:r>
          </a:p>
          <a:p>
            <a:r>
              <a:rPr lang="it-IT" dirty="0"/>
              <a:t>Testo unico del 2000.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08" y="4201307"/>
            <a:ext cx="4181505" cy="242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97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tx1"/>
                </a:solidFill>
                <a:latin typeface="Papyrus" panose="03070502060502030205" pitchFamily="66" charset="0"/>
              </a:rPr>
              <a:t>Evoluzione storica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   </a:t>
            </a:r>
            <a:r>
              <a:rPr lang="it-IT" b="1" dirty="0"/>
              <a:t>Le donne di Monteleone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58" y="1690688"/>
            <a:ext cx="5935812" cy="333517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110018" y="2130778"/>
            <a:ext cx="39533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prstClr val="black"/>
                </a:solidFill>
              </a:rPr>
              <a:t>Un plotone di donne assalì i simboli di un’autorità, che si dimostrava sorda alle inderogabili esigenze umane: il Comune e la Caserma dei Carabinieri. Furono distrutti, con il fuoco, registri, carte annonarie, stampati vari, corrispondenza, documenti.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295158" y="5025860"/>
            <a:ext cx="95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https://www.youtube.com/watch?v=4QX8pdq7u9o </a:t>
            </a:r>
          </a:p>
        </p:txBody>
      </p:sp>
    </p:spTree>
    <p:extLst>
      <p:ext uri="{BB962C8B-B14F-4D97-AF65-F5344CB8AC3E}">
        <p14:creationId xmlns:p14="http://schemas.microsoft.com/office/powerpoint/2010/main" val="1255851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426" y="23045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8800" dirty="0">
                <a:solidFill>
                  <a:schemeClr val="tx1"/>
                </a:solidFill>
                <a:latin typeface="Papyrus" panose="03070502060502030205" pitchFamily="66" charset="0"/>
              </a:rPr>
              <a:t>8 marzo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33015"/>
            <a:ext cx="10515600" cy="4743948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La giornata internazionale dei diritti delle donne ricorda ogni anno sia le conquiste sociali, economiche e politiche, sia le discriminazioni e le violenze di cui le donne sono state e sono ancora oggetto in quasi tutte le parti del mondo.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0" y="3166281"/>
            <a:ext cx="8311485" cy="343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59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5114" y="1133851"/>
            <a:ext cx="2396319" cy="132556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latin typeface="Papyrus" panose="03070502060502030205" pitchFamily="66" charset="0"/>
              </a:rPr>
              <a:t>NON </a:t>
            </a:r>
            <a:br>
              <a:rPr lang="it-IT" b="1" dirty="0">
                <a:latin typeface="Papyrus" panose="03070502060502030205" pitchFamily="66" charset="0"/>
              </a:rPr>
            </a:br>
            <a:r>
              <a:rPr lang="it-IT" b="1" dirty="0">
                <a:latin typeface="Papyrus" panose="03070502060502030205" pitchFamily="66" charset="0"/>
              </a:rPr>
              <a:t>UNA </a:t>
            </a:r>
            <a:br>
              <a:rPr lang="it-IT" b="1" dirty="0">
                <a:latin typeface="Papyrus" panose="03070502060502030205" pitchFamily="66" charset="0"/>
              </a:rPr>
            </a:br>
            <a:r>
              <a:rPr lang="it-IT" b="1" dirty="0">
                <a:latin typeface="Papyrus" panose="03070502060502030205" pitchFamily="66" charset="0"/>
              </a:rPr>
              <a:t>DI </a:t>
            </a:r>
            <a:br>
              <a:rPr lang="it-IT" b="1" dirty="0">
                <a:latin typeface="Papyrus" panose="03070502060502030205" pitchFamily="66" charset="0"/>
              </a:rPr>
            </a:br>
            <a:r>
              <a:rPr lang="it-IT" b="1" dirty="0">
                <a:latin typeface="Papyrus" panose="03070502060502030205" pitchFamily="66" charset="0"/>
              </a:rPr>
              <a:t>MENO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2" y="525337"/>
            <a:ext cx="2060812" cy="276191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55" y="577111"/>
            <a:ext cx="6862831" cy="256187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660107" y="3971500"/>
            <a:ext cx="2442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prstClr val="black"/>
                </a:solidFill>
                <a:latin typeface="Papyrus" panose="03070502060502030205" pitchFamily="66" charset="0"/>
              </a:rPr>
              <a:t>#METOO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011" y="3797513"/>
            <a:ext cx="2619375" cy="22211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31" y="3695725"/>
            <a:ext cx="4615291" cy="25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10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dirty="0">
                <a:solidFill>
                  <a:schemeClr val="tx1"/>
                </a:solidFill>
                <a:latin typeface="Papyrus" panose="03070502060502030205" pitchFamily="66" charset="0"/>
              </a:rPr>
              <a:t>Il ruolo dei mass media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28550"/>
            <a:ext cx="10515600" cy="2060812"/>
          </a:xfrm>
        </p:spPr>
        <p:txBody>
          <a:bodyPr/>
          <a:lstStyle/>
          <a:p>
            <a:r>
              <a:rPr lang="it-IT" dirty="0"/>
              <a:t>Web</a:t>
            </a:r>
          </a:p>
          <a:p>
            <a:r>
              <a:rPr lang="it-IT" dirty="0"/>
              <a:t>Radio</a:t>
            </a:r>
          </a:p>
          <a:p>
            <a:r>
              <a:rPr lang="it-IT" dirty="0"/>
              <a:t>Televisione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2879678" y="2785874"/>
            <a:ext cx="9007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780430" y="2093376"/>
            <a:ext cx="55546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prstClr val="black"/>
                </a:solidFill>
              </a:rPr>
              <a:t>Servizi tg:</a:t>
            </a:r>
          </a:p>
          <a:p>
            <a:r>
              <a:rPr lang="it-IT" sz="2800" b="1" dirty="0">
                <a:solidFill>
                  <a:prstClr val="black"/>
                </a:solidFill>
              </a:rPr>
              <a:t>Storie di violenza, condivisione e denuncia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25" y="3358175"/>
            <a:ext cx="5627426" cy="304657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098645" y="5696866"/>
            <a:ext cx="446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</a:rPr>
              <a:t>https://www.youtube.com/watch?v=t-E8wwgXYRc</a:t>
            </a:r>
          </a:p>
        </p:txBody>
      </p:sp>
    </p:spTree>
    <p:extLst>
      <p:ext uri="{BB962C8B-B14F-4D97-AF65-F5344CB8AC3E}">
        <p14:creationId xmlns:p14="http://schemas.microsoft.com/office/powerpoint/2010/main" val="1118903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8800" b="1" i="1" dirty="0">
                <a:solidFill>
                  <a:schemeClr val="tx1"/>
                </a:solidFill>
                <a:latin typeface="Papyrus" panose="03070502060502030205" pitchFamily="66" charset="0"/>
                <a:ea typeface="+mn-ea"/>
                <a:cs typeface="+mn-cs"/>
              </a:rPr>
              <a:t>FINE</a:t>
            </a:r>
            <a:r>
              <a:rPr lang="it-IT" sz="8800" b="1" i="1" dirty="0">
                <a:solidFill>
                  <a:schemeClr val="tx1"/>
                </a:solidFill>
                <a:latin typeface="Papyrus" panose="03070502060502030205" pitchFamily="66" charset="0"/>
              </a:rPr>
              <a:t>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896277" y="4013200"/>
            <a:ext cx="8596668" cy="1570962"/>
          </a:xfrm>
        </p:spPr>
        <p:txBody>
          <a:bodyPr>
            <a:normAutofit/>
          </a:bodyPr>
          <a:lstStyle/>
          <a:p>
            <a:pPr algn="ctr"/>
            <a:r>
              <a:rPr lang="it-IT" sz="3600" b="1" i="1" dirty="0">
                <a:solidFill>
                  <a:schemeClr val="tx1"/>
                </a:solidFill>
                <a:latin typeface="Papyrus" panose="03070502060502030205" pitchFamily="66" charset="0"/>
              </a:rPr>
              <a:t>GRAZIE  PER 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5727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34A261-62F6-488B-812E-D6A44AFE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71" y="2133600"/>
            <a:ext cx="8596668" cy="3403600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chemeClr val="tx1"/>
                </a:solidFill>
                <a:latin typeface="+mn-lt"/>
              </a:rPr>
              <a:t>Realizzato da:</a:t>
            </a:r>
            <a:br>
              <a:rPr lang="it-IT" sz="3100" dirty="0">
                <a:solidFill>
                  <a:schemeClr val="tx1"/>
                </a:solidFill>
                <a:latin typeface="+mn-lt"/>
              </a:rPr>
            </a:br>
            <a:r>
              <a:rPr lang="it-IT" sz="3100" dirty="0">
                <a:solidFill>
                  <a:schemeClr val="tx1"/>
                </a:solidFill>
                <a:latin typeface="+mn-lt"/>
              </a:rPr>
              <a:t>Ferrieri Simona</a:t>
            </a:r>
            <a:br>
              <a:rPr lang="it-IT" sz="3100" dirty="0">
                <a:solidFill>
                  <a:schemeClr val="tx1"/>
                </a:solidFill>
                <a:latin typeface="+mn-lt"/>
              </a:rPr>
            </a:br>
            <a:r>
              <a:rPr lang="it-IT" sz="3100" dirty="0">
                <a:solidFill>
                  <a:schemeClr val="tx1"/>
                </a:solidFill>
                <a:latin typeface="+mn-lt"/>
              </a:rPr>
              <a:t>Francia Micol</a:t>
            </a:r>
            <a:br>
              <a:rPr lang="it-IT" sz="3100" dirty="0">
                <a:solidFill>
                  <a:schemeClr val="tx1"/>
                </a:solidFill>
                <a:latin typeface="+mn-lt"/>
              </a:rPr>
            </a:br>
            <a:r>
              <a:rPr lang="it-IT" sz="3100" dirty="0" err="1">
                <a:solidFill>
                  <a:schemeClr val="tx1"/>
                </a:solidFill>
                <a:latin typeface="+mn-lt"/>
              </a:rPr>
              <a:t>Gattulli</a:t>
            </a:r>
            <a:r>
              <a:rPr lang="it-IT" sz="3100" dirty="0">
                <a:solidFill>
                  <a:schemeClr val="tx1"/>
                </a:solidFill>
                <a:latin typeface="+mn-lt"/>
              </a:rPr>
              <a:t> Giovanna</a:t>
            </a:r>
            <a:br>
              <a:rPr lang="it-IT" sz="3100" dirty="0">
                <a:solidFill>
                  <a:schemeClr val="tx1"/>
                </a:solidFill>
                <a:latin typeface="+mn-lt"/>
              </a:rPr>
            </a:br>
            <a:r>
              <a:rPr lang="it-IT" sz="3100" dirty="0">
                <a:solidFill>
                  <a:schemeClr val="tx1"/>
                </a:solidFill>
                <a:latin typeface="+mn-lt"/>
              </a:rPr>
              <a:t>Gigante Maria Giovanna</a:t>
            </a:r>
            <a:br>
              <a:rPr lang="it-IT" sz="3100" dirty="0">
                <a:solidFill>
                  <a:schemeClr val="tx1"/>
                </a:solidFill>
                <a:latin typeface="+mn-lt"/>
              </a:rPr>
            </a:br>
            <a:r>
              <a:rPr lang="it-IT" sz="3100" dirty="0">
                <a:solidFill>
                  <a:schemeClr val="tx1"/>
                </a:solidFill>
                <a:latin typeface="+mn-lt"/>
              </a:rPr>
              <a:t>Goffredo Anna</a:t>
            </a:r>
            <a:br>
              <a:rPr lang="it-IT" sz="3100" dirty="0">
                <a:solidFill>
                  <a:schemeClr val="tx1"/>
                </a:solidFill>
                <a:latin typeface="+mn-lt"/>
              </a:rPr>
            </a:br>
            <a:r>
              <a:rPr lang="it-IT" sz="3100" dirty="0" err="1">
                <a:solidFill>
                  <a:schemeClr val="tx1"/>
                </a:solidFill>
                <a:latin typeface="+mn-lt"/>
              </a:rPr>
              <a:t>Gramegna</a:t>
            </a:r>
            <a:r>
              <a:rPr lang="it-IT" sz="3100" dirty="0">
                <a:solidFill>
                  <a:schemeClr val="tx1"/>
                </a:solidFill>
                <a:latin typeface="+mn-lt"/>
              </a:rPr>
              <a:t> Miriana</a:t>
            </a:r>
            <a:br>
              <a:rPr lang="it-IT" sz="3100" dirty="0">
                <a:solidFill>
                  <a:schemeClr val="tx1"/>
                </a:solidFill>
                <a:latin typeface="+mn-lt"/>
              </a:rPr>
            </a:br>
            <a:r>
              <a:rPr lang="it-IT" sz="3100" dirty="0">
                <a:solidFill>
                  <a:schemeClr val="tx1"/>
                </a:solidFill>
                <a:latin typeface="+mn-lt"/>
              </a:rPr>
              <a:t>Liso Francesca</a:t>
            </a:r>
            <a:br>
              <a:rPr lang="it-IT" sz="3100" dirty="0">
                <a:solidFill>
                  <a:schemeClr val="tx1"/>
                </a:solidFill>
                <a:latin typeface="+mn-lt"/>
              </a:rPr>
            </a:br>
            <a:r>
              <a:rPr lang="it-IT" sz="3100" dirty="0">
                <a:solidFill>
                  <a:schemeClr val="tx1"/>
                </a:solidFill>
                <a:latin typeface="+mn-lt"/>
              </a:rPr>
              <a:t>Vitale Anna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ED748C-8FF1-4AAE-B928-C4DFC6AAE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728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tx1"/>
                </a:solidFill>
                <a:latin typeface="Papyrus" panose="03070502060502030205" pitchFamily="66" charset="0"/>
              </a:rPr>
              <a:t>Questioni femminili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960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                                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44710"/>
            <a:ext cx="10058400" cy="388452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911402" y="6083256"/>
            <a:ext cx="521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      ‘’La Puglia allo Specchio.’’</a:t>
            </a:r>
            <a:r>
              <a:rPr lang="it-IT" dirty="0" err="1"/>
              <a:t>Calefato</a:t>
            </a:r>
            <a:r>
              <a:rPr lang="it-IT" dirty="0"/>
              <a:t>, Di </a:t>
            </a:r>
            <a:r>
              <a:rPr lang="it-IT" dirty="0" err="1"/>
              <a:t>Chio</a:t>
            </a:r>
            <a:r>
              <a:rPr lang="it-IT" dirty="0"/>
              <a:t>, Inno.</a:t>
            </a:r>
          </a:p>
        </p:txBody>
      </p:sp>
    </p:spTree>
    <p:extLst>
      <p:ext uri="{BB962C8B-B14F-4D97-AF65-F5344CB8AC3E}">
        <p14:creationId xmlns:p14="http://schemas.microsoft.com/office/powerpoint/2010/main" val="149992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87851"/>
            <a:ext cx="10515600" cy="1325563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tx1"/>
                </a:solidFill>
              </a:rPr>
              <a:t>Il positivo cambiamento della donna nei vari contesti, è adesso una realtà grazie a diversi traguardi legislativi.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3043"/>
            <a:ext cx="3196158" cy="1416676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37" y="4984123"/>
            <a:ext cx="3304504" cy="1571651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4034357" y="2343956"/>
            <a:ext cx="5354341" cy="2640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037327" y="2622494"/>
            <a:ext cx="220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Diritto di voto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404122" y="3566515"/>
            <a:ext cx="1425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Accesso alle professioni pubbliche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466926" y="3297464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Berlin Sans FB Demi" panose="020E0802020502020306" pitchFamily="34" charset="0"/>
              </a:rPr>
              <a:t>Divorzio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607438" y="430945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  <a:latin typeface="Berlin Sans FB Demi" panose="020E0802020502020306" pitchFamily="34" charset="0"/>
              </a:rPr>
              <a:t>Aborto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172502" y="3789942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Berlin Sans FB Demi" panose="020E0802020502020306" pitchFamily="34" charset="0"/>
              </a:rPr>
              <a:t>Pari opportunità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99708" y="2984512"/>
            <a:ext cx="337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Berlin Sans FB Demi" panose="020E0802020502020306" pitchFamily="34" charset="0"/>
              </a:rPr>
              <a:t>Lotta delle donna alla violenza</a:t>
            </a:r>
          </a:p>
        </p:txBody>
      </p:sp>
    </p:spTree>
    <p:extLst>
      <p:ext uri="{BB962C8B-B14F-4D97-AF65-F5344CB8AC3E}">
        <p14:creationId xmlns:p14="http://schemas.microsoft.com/office/powerpoint/2010/main" val="283389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idx="1"/>
          </p:nvPr>
        </p:nvSpPr>
        <p:spPr>
          <a:xfrm>
            <a:off x="838200" y="450850"/>
            <a:ext cx="10515600" cy="5726113"/>
          </a:xfrm>
        </p:spPr>
        <p:txBody>
          <a:bodyPr/>
          <a:lstStyle/>
          <a:p>
            <a:pPr marL="0" indent="0">
              <a:buNone/>
            </a:pPr>
            <a:r>
              <a:rPr lang="it-IT" sz="2400" b="1" i="1" dirty="0"/>
              <a:t>“</a:t>
            </a:r>
            <a:r>
              <a:rPr lang="it-IT" sz="2400" b="1" i="1" dirty="0">
                <a:latin typeface="Bodoni MT" panose="02070603080606020203" pitchFamily="18" charset="0"/>
              </a:rPr>
              <a:t>L’opera del genere umano non è l’opera dell’uomo e non è l’opera della donna: è l’opera dell’uomo e della donna insieme, uniti; un’opera ripartita fra i due sessi ugualmente umani”</a:t>
            </a:r>
          </a:p>
          <a:p>
            <a:pPr marL="0" indent="0">
              <a:buNone/>
            </a:pPr>
            <a:r>
              <a:rPr lang="it-IT" dirty="0"/>
              <a:t>                                             					  </a:t>
            </a:r>
            <a:r>
              <a:rPr lang="it-IT" b="1" dirty="0"/>
              <a:t>“La donna oggi e domani”. Jacques </a:t>
            </a:r>
            <a:r>
              <a:rPr lang="it-IT" b="1" dirty="0" err="1"/>
              <a:t>Leclercq</a:t>
            </a:r>
            <a:endParaRPr lang="it-IT" b="1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7628"/>
            <a:ext cx="10058400" cy="37020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096000" y="5992297"/>
            <a:ext cx="486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   ‘’La Puglia allo Specchio.’’</a:t>
            </a:r>
            <a:r>
              <a:rPr lang="it-IT" b="1" dirty="0" err="1"/>
              <a:t>Calefato</a:t>
            </a:r>
            <a:r>
              <a:rPr lang="it-IT" b="1" dirty="0"/>
              <a:t>, Di </a:t>
            </a:r>
            <a:r>
              <a:rPr lang="it-IT" b="1" dirty="0" err="1"/>
              <a:t>Chio</a:t>
            </a:r>
            <a:r>
              <a:rPr lang="it-IT" b="1" dirty="0"/>
              <a:t>, Inno.</a:t>
            </a:r>
          </a:p>
        </p:txBody>
      </p:sp>
    </p:spTree>
    <p:extLst>
      <p:ext uri="{BB962C8B-B14F-4D97-AF65-F5344CB8AC3E}">
        <p14:creationId xmlns:p14="http://schemas.microsoft.com/office/powerpoint/2010/main" val="68588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3183"/>
            <a:ext cx="10515600" cy="5983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i="1" dirty="0">
                <a:latin typeface="Bodoni MT" panose="02070603080606020203" pitchFamily="18" charset="0"/>
              </a:rPr>
              <a:t>Come riportato da Giulia Paola Di Nicola nel libro ‘Uguaglianza e differenza’: “non si risolve nell’accondiscendenza verso le richieste o i ‘ capricci’ delle donne, ma attiene al futuro stesso della democrazia, giocato sulla possibilità di essere sostanziale e partecipata oppure soltanto formale, elitaria e burocratica”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34147"/>
            <a:ext cx="10058400" cy="39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09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a Primavera puglie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La Primavera </a:t>
            </a:r>
            <a:r>
              <a:rPr dirty="0" err="1">
                <a:solidFill>
                  <a:schemeClr val="tx1"/>
                </a:solidFill>
              </a:rPr>
              <a:t>pugliese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0" name="che cos’è la Primavera pugliese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che cos’è la Primavera pugliese?</a:t>
            </a:r>
          </a:p>
        </p:txBody>
      </p:sp>
      <p:sp>
        <p:nvSpPr>
          <p:cNvPr id="121" name="Linea"/>
          <p:cNvSpPr/>
          <p:nvPr/>
        </p:nvSpPr>
        <p:spPr>
          <a:xfrm>
            <a:off x="6096000" y="4040683"/>
            <a:ext cx="0" cy="72852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22" name="È il risveglio dell’opinione pubblica caratterizzata dalla cittadinanza attiva"/>
          <p:cNvSpPr txBox="1"/>
          <p:nvPr/>
        </p:nvSpPr>
        <p:spPr>
          <a:xfrm>
            <a:off x="2513440" y="5374992"/>
            <a:ext cx="7358063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Neue"/>
                <a:sym typeface="Helvetica Neue"/>
              </a:rPr>
              <a:t> È il risveglio dell’opinione pubblica caratterizzata dalla cittadinanza attiva</a:t>
            </a:r>
          </a:p>
        </p:txBody>
      </p:sp>
    </p:spTree>
    <p:extLst>
      <p:ext uri="{BB962C8B-B14F-4D97-AF65-F5344CB8AC3E}">
        <p14:creationId xmlns:p14="http://schemas.microsoft.com/office/powerpoint/2010/main" val="168767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_of_Triangle_Shirtwaist_Factory_fire_on_March_25_-_1911.jpg" descr="Image_of_Triangle_Shirtwaist_Factory_fire_on_March_25_-_1911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5003" b="5003"/>
          <a:stretch>
            <a:fillRect/>
          </a:stretch>
        </p:blipFill>
        <p:spPr>
          <a:xfrm>
            <a:off x="6403917" y="1616273"/>
            <a:ext cx="2330962" cy="2747205"/>
          </a:xfrm>
          <a:prstGeom prst="rect">
            <a:avLst/>
          </a:prstGeom>
        </p:spPr>
      </p:pic>
      <p:sp>
        <p:nvSpPr>
          <p:cNvPr id="125" name="Donna e vita politic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Donna e vita </a:t>
            </a:r>
            <a:r>
              <a:rPr dirty="0" err="1">
                <a:solidFill>
                  <a:schemeClr val="tx1"/>
                </a:solidFill>
              </a:rPr>
              <a:t>politica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6" name="Incendio della fabbrica Cotton, New York."/>
          <p:cNvSpPr txBox="1">
            <a:spLocks noGrp="1"/>
          </p:cNvSpPr>
          <p:nvPr>
            <p:ph type="body" sz="half" idx="1"/>
          </p:nvPr>
        </p:nvSpPr>
        <p:spPr>
          <a:xfrm>
            <a:off x="2193726" y="1961880"/>
            <a:ext cx="3750469" cy="428890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Incendio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fabbrica</a:t>
            </a:r>
            <a:r>
              <a:rPr dirty="0"/>
              <a:t> Cotton, New York.</a:t>
            </a:r>
          </a:p>
        </p:txBody>
      </p:sp>
      <p:sp>
        <p:nvSpPr>
          <p:cNvPr id="127" name="8 MARZO"/>
          <p:cNvSpPr txBox="1"/>
          <p:nvPr/>
        </p:nvSpPr>
        <p:spPr>
          <a:xfrm>
            <a:off x="2118825" y="1437000"/>
            <a:ext cx="3750469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 hangingPunct="0"/>
            <a:r>
              <a:rPr sz="1687" b="1" kern="0">
                <a:solidFill>
                  <a:srgbClr val="000000"/>
                </a:solidFill>
                <a:latin typeface="Helvetica Neue"/>
                <a:sym typeface="Helvetica Neue"/>
              </a:rPr>
              <a:t>8 MARZO</a:t>
            </a:r>
          </a:p>
        </p:txBody>
      </p:sp>
      <p:pic>
        <p:nvPicPr>
          <p:cNvPr id="128" name="donne1.jpg" descr="donn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227" y="4599748"/>
            <a:ext cx="3280402" cy="20415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76909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0.xml><?xml version="1.0" encoding="utf-8"?>
<a:theme xmlns:a="http://schemas.openxmlformats.org/drawingml/2006/main" name="10_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11_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3_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4_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5_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6_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7_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8_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9_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838</Words>
  <Application>Microsoft Office PowerPoint</Application>
  <PresentationFormat>Widescreen</PresentationFormat>
  <Paragraphs>126</Paragraphs>
  <Slides>37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11</vt:i4>
      </vt:variant>
      <vt:variant>
        <vt:lpstr>Titoli diapositive</vt:lpstr>
      </vt:variant>
      <vt:variant>
        <vt:i4>37</vt:i4>
      </vt:variant>
    </vt:vector>
  </HeadingPairs>
  <TitlesOfParts>
    <vt:vector size="61" baseType="lpstr">
      <vt:lpstr>Arial</vt:lpstr>
      <vt:lpstr>Arial Narrow</vt:lpstr>
      <vt:lpstr>Berlin Sans FB Demi</vt:lpstr>
      <vt:lpstr>Bodoni MT</vt:lpstr>
      <vt:lpstr>Calibri</vt:lpstr>
      <vt:lpstr>Chalkboard SE Regular</vt:lpstr>
      <vt:lpstr>Helvetica Light</vt:lpstr>
      <vt:lpstr>Helvetica Neue</vt:lpstr>
      <vt:lpstr>Monaco</vt:lpstr>
      <vt:lpstr>Papyrus</vt:lpstr>
      <vt:lpstr>Perpetua</vt:lpstr>
      <vt:lpstr>Trebuchet MS</vt:lpstr>
      <vt:lpstr>Wingdings 3</vt:lpstr>
      <vt:lpstr>1_Sfaccettatura</vt:lpstr>
      <vt:lpstr>2_Sfaccettatura</vt:lpstr>
      <vt:lpstr>3_Sfaccettatura</vt:lpstr>
      <vt:lpstr>4_Sfaccettatura</vt:lpstr>
      <vt:lpstr>5_Sfaccettatura</vt:lpstr>
      <vt:lpstr>6_Sfaccettatura</vt:lpstr>
      <vt:lpstr>7_Sfaccettatura</vt:lpstr>
      <vt:lpstr>8_Sfaccettatura</vt:lpstr>
      <vt:lpstr>9_Sfaccettatura</vt:lpstr>
      <vt:lpstr>10_Sfaccettatura</vt:lpstr>
      <vt:lpstr>11_Sfaccettatura</vt:lpstr>
      <vt:lpstr>La Puglia allo specchio  « La presenza delle donne nella vita pubblica pugliese»                                            a cura di: Calefato, Di Chio, Inno</vt:lpstr>
      <vt:lpstr>Presentazione standard di PowerPoint</vt:lpstr>
      <vt:lpstr>Presentazione standard di PowerPoint</vt:lpstr>
      <vt:lpstr>Questioni femminili</vt:lpstr>
      <vt:lpstr>Il positivo cambiamento della donna nei vari contesti, è adesso una realtà grazie a diversi traguardi legislativi.</vt:lpstr>
      <vt:lpstr>Presentazione standard di PowerPoint</vt:lpstr>
      <vt:lpstr>Presentazione standard di PowerPoint</vt:lpstr>
      <vt:lpstr>La Primavera pugliese</vt:lpstr>
      <vt:lpstr>Donna e vita politica</vt:lpstr>
      <vt:lpstr>RACE FOR THE CURE</vt:lpstr>
      <vt:lpstr>7 MARZO 2003</vt:lpstr>
      <vt:lpstr>Hannah Arendt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linguaggio ingloba le molteplici soggettività che agiscono nel sociale e nel politico</vt:lpstr>
      <vt:lpstr>Linguaggio</vt:lpstr>
      <vt:lpstr>Filosofo del linguaggio: Ferruccio Rossi-Landi</vt:lpstr>
      <vt:lpstr>Genere – Nuova concezione</vt:lpstr>
      <vt:lpstr>Mutamento linguistico  – identità di genere</vt:lpstr>
      <vt:lpstr>Esempio di travisamento linguistico</vt:lpstr>
      <vt:lpstr>Puglia e cambiamento</vt:lpstr>
      <vt:lpstr>Dal “se non ora quando?” all’emergenza violenza</vt:lpstr>
      <vt:lpstr>“SCARPETTE ROSSE”</vt:lpstr>
      <vt:lpstr>Violenza famigliare</vt:lpstr>
      <vt:lpstr>Presentazione standard di PowerPoint</vt:lpstr>
      <vt:lpstr>Presentazione standard di PowerPoint</vt:lpstr>
      <vt:lpstr>Dalla casa all’hashtag: i luoghi delle donne.            </vt:lpstr>
      <vt:lpstr>Presentazione standard di PowerPoint</vt:lpstr>
      <vt:lpstr> E da un punto di vista politico?</vt:lpstr>
      <vt:lpstr>Evoluzione storica</vt:lpstr>
      <vt:lpstr>8 marzo</vt:lpstr>
      <vt:lpstr>NON  UNA  DI  MENO </vt:lpstr>
      <vt:lpstr>Il ruolo dei mass media</vt:lpstr>
      <vt:lpstr>FINE </vt:lpstr>
      <vt:lpstr>Realizzato da: Ferrieri Simona Francia Micol Gattulli Giovanna Gigante Maria Giovanna Goffredo Anna Gramegna Miriana Liso Francesca Vitale Anna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Puglia allo specchio  « La presenza delle donne nella vita pubblica pugliese»                                            a cura di: Calefato, Di Chio, Inno</dc:title>
  <dc:creator>Anna Goffredo</dc:creator>
  <cp:lastModifiedBy>hp</cp:lastModifiedBy>
  <cp:revision>47</cp:revision>
  <dcterms:created xsi:type="dcterms:W3CDTF">2019-11-08T09:48:49Z</dcterms:created>
  <dcterms:modified xsi:type="dcterms:W3CDTF">2019-11-29T10:46:44Z</dcterms:modified>
</cp:coreProperties>
</file>