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258" r:id="rId3"/>
    <p:sldId id="260" r:id="rId4"/>
    <p:sldId id="259" r:id="rId5"/>
    <p:sldId id="261" r:id="rId6"/>
    <p:sldId id="256" r:id="rId7"/>
    <p:sldId id="317" r:id="rId8"/>
    <p:sldId id="318" r:id="rId9"/>
    <p:sldId id="319" r:id="rId10"/>
    <p:sldId id="320" r:id="rId11"/>
    <p:sldId id="321" r:id="rId12"/>
    <p:sldId id="262" r:id="rId13"/>
    <p:sldId id="263" r:id="rId14"/>
    <p:sldId id="264" r:id="rId15"/>
    <p:sldId id="265" r:id="rId16"/>
    <p:sldId id="322" r:id="rId17"/>
    <p:sldId id="323" r:id="rId18"/>
    <p:sldId id="324" r:id="rId19"/>
    <p:sldId id="325" r:id="rId20"/>
    <p:sldId id="326" r:id="rId21"/>
    <p:sldId id="327" r:id="rId22"/>
    <p:sldId id="266" r:id="rId23"/>
    <p:sldId id="267" r:id="rId24"/>
    <p:sldId id="268" r:id="rId25"/>
    <p:sldId id="328" r:id="rId26"/>
    <p:sldId id="270" r:id="rId27"/>
    <p:sldId id="271" r:id="rId28"/>
    <p:sldId id="272" r:id="rId29"/>
    <p:sldId id="273" r:id="rId30"/>
    <p:sldId id="274" r:id="rId31"/>
    <p:sldId id="275" r:id="rId32"/>
    <p:sldId id="329"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35" autoAdjust="0"/>
    <p:restoredTop sz="94660"/>
  </p:normalViewPr>
  <p:slideViewPr>
    <p:cSldViewPr snapToGrid="0">
      <p:cViewPr>
        <p:scale>
          <a:sx n="76" d="100"/>
          <a:sy n="76" d="100"/>
        </p:scale>
        <p:origin x="-168"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877BD-80BF-4B58-81A7-B166ECD293F0}" type="datetimeFigureOut">
              <a:rPr lang="it-IT" smtClean="0"/>
              <a:t>18/11/2019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D9E0A-6AFA-4730-B6F5-4464B848535E}" type="slidenum">
              <a:rPr lang="it-IT" smtClean="0"/>
              <a:t>‹N›</a:t>
            </a:fld>
            <a:endParaRPr lang="it-IT"/>
          </a:p>
        </p:txBody>
      </p:sp>
    </p:spTree>
    <p:extLst>
      <p:ext uri="{BB962C8B-B14F-4D97-AF65-F5344CB8AC3E}">
        <p14:creationId xmlns:p14="http://schemas.microsoft.com/office/powerpoint/2010/main" val="346210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A63C997C-B89B-4AD3-894C-2BE658EDB2DD}" type="slidenum">
              <a:rPr lang="it-IT" smtClean="0"/>
              <a:t>36</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AB68F51-EE21-421B-93FB-3CCDBF1C257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2CB38235-05D6-451C-8FBD-CD9D16EA0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D98D9C5B-EE63-42A8-BBFE-41667361F6E1}"/>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5" name="Segnaposto piè di pagina 4">
            <a:extLst>
              <a:ext uri="{FF2B5EF4-FFF2-40B4-BE49-F238E27FC236}">
                <a16:creationId xmlns:a16="http://schemas.microsoft.com/office/drawing/2014/main" xmlns="" id="{520546DA-0E80-4755-9507-4B82819D62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DE28D3AB-FCE6-4C5F-84B3-23A378239090}"/>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2110957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6F22068-E0A3-4733-B255-1317945D73A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DC3E84A0-71B4-464A-9E42-A2B55587619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B449E966-DFA2-4708-9E10-6EC7F8692E0D}"/>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5" name="Segnaposto piè di pagina 4">
            <a:extLst>
              <a:ext uri="{FF2B5EF4-FFF2-40B4-BE49-F238E27FC236}">
                <a16:creationId xmlns:a16="http://schemas.microsoft.com/office/drawing/2014/main" xmlns="" id="{91FFFAE4-ECAE-4DA8-964E-D5ED1FD16C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27DE6097-0777-487A-816C-88D38596B879}"/>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168311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A7FF67A1-9CF0-4EE0-80A7-640E48DECA3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xmlns="" id="{D860AA03-BC3A-4630-9C77-6EDB99165B0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5960BE8D-E03F-4A9B-A266-8257D04330FE}"/>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5" name="Segnaposto piè di pagina 4">
            <a:extLst>
              <a:ext uri="{FF2B5EF4-FFF2-40B4-BE49-F238E27FC236}">
                <a16:creationId xmlns:a16="http://schemas.microsoft.com/office/drawing/2014/main" xmlns="" id="{CBB8E12F-BCC0-4D9F-A3DC-5D3A14B664B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FF8386E-EFA5-4E1C-9114-87B18ACEE76B}"/>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372423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26EFEF7-F46D-480B-9DAA-9FBD54B5787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E695A71-3B7C-4FF5-863E-00594C90B47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362A804B-342A-4DC2-A6F4-1A90FC2F11A6}"/>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5" name="Segnaposto piè di pagina 4">
            <a:extLst>
              <a:ext uri="{FF2B5EF4-FFF2-40B4-BE49-F238E27FC236}">
                <a16:creationId xmlns:a16="http://schemas.microsoft.com/office/drawing/2014/main" xmlns="" id="{66DFD05C-F4D4-46FB-933C-5B6E044903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6FBFACF8-BD84-4091-8470-D8735C1E939B}"/>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105987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F6AE2BE-93EB-4BE2-836A-1ADC0E44D86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1989971C-55D7-4DF9-B3E1-518E15F51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xmlns="" id="{C2F85259-CBDB-498B-A8BE-1E433961EB74}"/>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5" name="Segnaposto piè di pagina 4">
            <a:extLst>
              <a:ext uri="{FF2B5EF4-FFF2-40B4-BE49-F238E27FC236}">
                <a16:creationId xmlns:a16="http://schemas.microsoft.com/office/drawing/2014/main" xmlns="" id="{DE59B120-5D34-455C-934C-24B9320338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xmlns="" id="{90AC117B-E02B-452F-BB16-BD6D7D7522FE}"/>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6792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C520328-7E12-43B7-93B4-49400A483EB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06FC1C6E-082D-42CC-96B1-9A0BB093D4F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C5CA0ED6-08E0-4264-96FC-7731AD38F9D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684FB008-CF75-4035-BCB7-1C42EDFB44F9}"/>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6" name="Segnaposto piè di pagina 5">
            <a:extLst>
              <a:ext uri="{FF2B5EF4-FFF2-40B4-BE49-F238E27FC236}">
                <a16:creationId xmlns:a16="http://schemas.microsoft.com/office/drawing/2014/main" xmlns="" id="{69CC5F34-E755-4DA8-9B39-9D23FC5AF0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BDFFCDA7-21FE-4C1D-9C66-B7D482DFFDE7}"/>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144366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587C777-596E-4D19-A25C-4A8D716CC1D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62DF5283-86E1-4884-A337-62DAAE51B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A053AE4F-BF67-4CF6-82F2-F0B9F681030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76FBEE2B-4528-4D5A-A4B5-C1CD2F972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0447BC08-1DFB-497B-AD4B-B85E320EB6D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6000C256-C035-49FC-8C78-D01CF6B5A7AA}"/>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8" name="Segnaposto piè di pagina 7">
            <a:extLst>
              <a:ext uri="{FF2B5EF4-FFF2-40B4-BE49-F238E27FC236}">
                <a16:creationId xmlns:a16="http://schemas.microsoft.com/office/drawing/2014/main" xmlns="" id="{667C67B3-0E8A-47B6-BA5E-FA9069E7B46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xmlns="" id="{2D03ECE0-E11E-4966-8317-E2D244F8FBE9}"/>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406632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07A6715-B5C3-4891-833F-08D77A4AEB5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xmlns="" id="{9E3D6B5B-F7C1-4E57-ABF6-514DCF19E5C7}"/>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4" name="Segnaposto piè di pagina 3">
            <a:extLst>
              <a:ext uri="{FF2B5EF4-FFF2-40B4-BE49-F238E27FC236}">
                <a16:creationId xmlns:a16="http://schemas.microsoft.com/office/drawing/2014/main" xmlns="" id="{AF103560-9607-40E3-932C-04A733AACE6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xmlns="" id="{61377B46-97D1-4CF0-B6B6-6D79995C2C2D}"/>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2317397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349D70C-17DB-4E19-B786-2C53390B7C77}"/>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3" name="Segnaposto piè di pagina 2">
            <a:extLst>
              <a:ext uri="{FF2B5EF4-FFF2-40B4-BE49-F238E27FC236}">
                <a16:creationId xmlns:a16="http://schemas.microsoft.com/office/drawing/2014/main" xmlns="" id="{6BFA7802-0111-40C3-908A-605DDA20301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xmlns="" id="{2864C320-E734-4FE3-AF8D-49305154DFBD}"/>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358520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3F0380D-F122-4FED-8945-56D9434F697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26139E96-EDE3-4B71-A637-AE4AE1C45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C5DC3E2E-749B-4A3F-9FDE-5CDCA548F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DB27337E-BA61-4723-8E5B-5818D51B42E8}"/>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6" name="Segnaposto piè di pagina 5">
            <a:extLst>
              <a:ext uri="{FF2B5EF4-FFF2-40B4-BE49-F238E27FC236}">
                <a16:creationId xmlns:a16="http://schemas.microsoft.com/office/drawing/2014/main" xmlns="" id="{83C43C8F-5B95-4F06-B270-F4422F768C2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D401025B-9A0E-4E11-BE49-DF8719056EE0}"/>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125404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AD83E91-8E3C-485D-822B-A81B83C3A35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xmlns="" id="{5BBC99EC-AED5-4150-9483-2A5D995035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F118A5B1-F961-4739-BBBD-ED2B074C8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xmlns="" id="{F24DF715-C33E-4F2A-ACD2-749C7F72F00E}"/>
              </a:ext>
            </a:extLst>
          </p:cNvPr>
          <p:cNvSpPr>
            <a:spLocks noGrp="1"/>
          </p:cNvSpPr>
          <p:nvPr>
            <p:ph type="dt" sz="half" idx="10"/>
          </p:nvPr>
        </p:nvSpPr>
        <p:spPr/>
        <p:txBody>
          <a:bodyPr/>
          <a:lstStyle/>
          <a:p>
            <a:fld id="{1A8C06EB-FCBD-4C08-AB31-2548F10DEDE3}" type="datetimeFigureOut">
              <a:rPr lang="it-IT" smtClean="0"/>
              <a:t>18/11/2019</a:t>
            </a:fld>
            <a:endParaRPr lang="it-IT"/>
          </a:p>
        </p:txBody>
      </p:sp>
      <p:sp>
        <p:nvSpPr>
          <p:cNvPr id="6" name="Segnaposto piè di pagina 5">
            <a:extLst>
              <a:ext uri="{FF2B5EF4-FFF2-40B4-BE49-F238E27FC236}">
                <a16:creationId xmlns:a16="http://schemas.microsoft.com/office/drawing/2014/main" xmlns="" id="{A9C425AD-835A-4D71-B073-43B0DDAC237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xmlns="" id="{CB3D0A49-F5D3-4D50-836E-83A761D2D156}"/>
              </a:ext>
            </a:extLst>
          </p:cNvPr>
          <p:cNvSpPr>
            <a:spLocks noGrp="1"/>
          </p:cNvSpPr>
          <p:nvPr>
            <p:ph type="sldNum" sz="quarter" idx="12"/>
          </p:nvPr>
        </p:nvSpPr>
        <p:spPr/>
        <p:txBody>
          <a:bodyPr/>
          <a:lstStyle/>
          <a:p>
            <a:fld id="{A8FCB7F2-60E6-49E7-9FAB-857D60197B81}" type="slidenum">
              <a:rPr lang="it-IT" smtClean="0"/>
              <a:t>‹N›</a:t>
            </a:fld>
            <a:endParaRPr lang="it-IT"/>
          </a:p>
        </p:txBody>
      </p:sp>
    </p:spTree>
    <p:extLst>
      <p:ext uri="{BB962C8B-B14F-4D97-AF65-F5344CB8AC3E}">
        <p14:creationId xmlns:p14="http://schemas.microsoft.com/office/powerpoint/2010/main" val="3504483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F931AC47-5F7D-4CD8-B21C-4AD746800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xmlns="" id="{F0E607DE-407A-4FDC-B487-C19657FF0A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E28D6455-FBA6-42FE-BF50-F8E7714E05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C06EB-FCBD-4C08-AB31-2548F10DEDE3}" type="datetimeFigureOut">
              <a:rPr lang="it-IT" smtClean="0"/>
              <a:t>18/11/2019</a:t>
            </a:fld>
            <a:endParaRPr lang="it-IT"/>
          </a:p>
        </p:txBody>
      </p:sp>
      <p:sp>
        <p:nvSpPr>
          <p:cNvPr id="5" name="Segnaposto piè di pagina 4">
            <a:extLst>
              <a:ext uri="{FF2B5EF4-FFF2-40B4-BE49-F238E27FC236}">
                <a16:creationId xmlns:a16="http://schemas.microsoft.com/office/drawing/2014/main" xmlns="" id="{4044375A-65BF-4035-AB35-B4E41C841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xmlns="" id="{2AE95B45-D399-4D6A-B95A-941A9E3FAC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CB7F2-60E6-49E7-9FAB-857D60197B81}" type="slidenum">
              <a:rPr lang="it-IT" smtClean="0"/>
              <a:t>‹N›</a:t>
            </a:fld>
            <a:endParaRPr lang="it-IT"/>
          </a:p>
        </p:txBody>
      </p:sp>
    </p:spTree>
    <p:extLst>
      <p:ext uri="{BB962C8B-B14F-4D97-AF65-F5344CB8AC3E}">
        <p14:creationId xmlns:p14="http://schemas.microsoft.com/office/powerpoint/2010/main" val="3291311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4.jpe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62.jf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f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jpg"/></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96264" y="0"/>
            <a:ext cx="8999472" cy="1470025"/>
          </a:xfrm>
        </p:spPr>
        <p:txBody>
          <a:bodyPr>
            <a:normAutofit/>
          </a:bodyPr>
          <a:lstStyle/>
          <a:p>
            <a:r>
              <a:rPr lang="it-IT" sz="4800" b="1" dirty="0">
                <a:solidFill>
                  <a:srgbClr val="002060"/>
                </a:solidFill>
                <a:latin typeface="Cavolini" panose="03000502040302020204" pitchFamily="66" charset="0"/>
                <a:cs typeface="Cavolini" panose="03000502040302020204" pitchFamily="66" charset="0"/>
              </a:rPr>
              <a:t>La convergenza dei media oggi</a:t>
            </a:r>
          </a:p>
        </p:txBody>
      </p:sp>
      <p:sp>
        <p:nvSpPr>
          <p:cNvPr id="3" name="Sottotitolo 2"/>
          <p:cNvSpPr>
            <a:spLocks noGrp="1"/>
          </p:cNvSpPr>
          <p:nvPr>
            <p:ph type="subTitle" idx="1"/>
          </p:nvPr>
        </p:nvSpPr>
        <p:spPr>
          <a:xfrm>
            <a:off x="2841340" y="1882019"/>
            <a:ext cx="6400800" cy="1296144"/>
          </a:xfrm>
        </p:spPr>
        <p:txBody>
          <a:bodyPr/>
          <a:lstStyle/>
          <a:p>
            <a:r>
              <a:rPr lang="it-IT" dirty="0">
                <a:solidFill>
                  <a:srgbClr val="002060"/>
                </a:solidFill>
                <a:cs typeface="Cavolini" panose="03000502040302020204" pitchFamily="66" charset="0"/>
              </a:rPr>
              <a:t>Le riviste di moda e gli articoli di</a:t>
            </a:r>
          </a:p>
          <a:p>
            <a:r>
              <a:rPr lang="it-IT" dirty="0">
                <a:solidFill>
                  <a:srgbClr val="002060"/>
                </a:solidFill>
                <a:cs typeface="Cavolini" panose="03000502040302020204" pitchFamily="66" charset="0"/>
              </a:rPr>
              <a:t> moda nei quotidiani e nei periodici</a:t>
            </a:r>
          </a:p>
        </p:txBody>
      </p:sp>
      <p:pic>
        <p:nvPicPr>
          <p:cNvPr id="1028" name="Picture 4" descr="Risultati immagini per redazioni Le riviste di moda e gli articoli di moda nei quotidiani e nei periodi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4890" y="3068960"/>
            <a:ext cx="4788024" cy="334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407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4393473_2507978342617411_7797525851876098048_n.jpg"/>
          <p:cNvPicPr>
            <a:picLocks noChangeAspect="1"/>
          </p:cNvPicPr>
          <p:nvPr/>
        </p:nvPicPr>
        <p:blipFill rotWithShape="1">
          <a:blip r:embed="rId2"/>
          <a:srcRect l="-9678" t="8068" b="6013"/>
          <a:stretch/>
        </p:blipFill>
        <p:spPr>
          <a:xfrm>
            <a:off x="1666844" y="1484784"/>
            <a:ext cx="2428892"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75069207_462646697980797_6354956107923849216_n.jpg"/>
          <p:cNvPicPr>
            <a:picLocks noChangeAspect="1"/>
          </p:cNvPicPr>
          <p:nvPr/>
        </p:nvPicPr>
        <p:blipFill rotWithShape="1">
          <a:blip r:embed="rId3"/>
          <a:srcRect t="7912" b="3750"/>
          <a:stretch/>
        </p:blipFill>
        <p:spPr>
          <a:xfrm>
            <a:off x="4381488" y="1484785"/>
            <a:ext cx="2428892"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76640115_566671614096762_8202994335399018496_n.jpg"/>
          <p:cNvPicPr>
            <a:picLocks noChangeAspect="1"/>
          </p:cNvPicPr>
          <p:nvPr/>
        </p:nvPicPr>
        <p:blipFill rotWithShape="1">
          <a:blip r:embed="rId4"/>
          <a:srcRect l="-2041" t="7684" b="2106"/>
          <a:stretch/>
        </p:blipFill>
        <p:spPr>
          <a:xfrm>
            <a:off x="6810380" y="692697"/>
            <a:ext cx="3571900" cy="5616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latin typeface="Aharoni" pitchFamily="2" charset="-79"/>
                <a:cs typeface="Aharoni" pitchFamily="2" charset="-79"/>
              </a:rPr>
              <a:t>“ELLE”</a:t>
            </a:r>
          </a:p>
        </p:txBody>
      </p:sp>
      <p:sp>
        <p:nvSpPr>
          <p:cNvPr id="3" name="Segnaposto contenuto 2"/>
          <p:cNvSpPr>
            <a:spLocks noGrp="1"/>
          </p:cNvSpPr>
          <p:nvPr>
            <p:ph idx="1"/>
          </p:nvPr>
        </p:nvSpPr>
        <p:spPr/>
        <p:txBody>
          <a:bodyPr/>
          <a:lstStyle/>
          <a:p>
            <a:pPr algn="ctr">
              <a:buNone/>
            </a:pPr>
            <a:r>
              <a:rPr lang="it-IT" b="1" i="1" dirty="0">
                <a:latin typeface="Bodoni MT" pitchFamily="18" charset="0"/>
              </a:rPr>
              <a:t>Elle</a:t>
            </a:r>
            <a:r>
              <a:rPr lang="it-IT" dirty="0">
                <a:latin typeface="Bodoni MT" pitchFamily="18" charset="0"/>
              </a:rPr>
              <a:t> è un periodico francese fondato da Pierre Lazareff e dalla moglie Hélène Gordon-Lazareff nel 1945. Parla di moda, bellezza, salute e intrattenimento femminile. Il titolo, in francese, significa "Lei".</a:t>
            </a:r>
          </a:p>
          <a:p>
            <a:pPr algn="ctr">
              <a:buNone/>
            </a:pPr>
            <a:r>
              <a:rPr lang="it-IT" dirty="0"/>
              <a:t/>
            </a:r>
            <a:br>
              <a:rPr lang="it-IT" dirty="0"/>
            </a:br>
            <a:endParaRPr lang="it-IT"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8130703_2779648595426213_3772089894256508928_n.jpg"/>
          <p:cNvPicPr>
            <a:picLocks noChangeAspect="1"/>
          </p:cNvPicPr>
          <p:nvPr/>
        </p:nvPicPr>
        <p:blipFill rotWithShape="1">
          <a:blip r:embed="rId2"/>
          <a:srcRect t="9129" r="3659" b="8442"/>
          <a:stretch/>
        </p:blipFill>
        <p:spPr>
          <a:xfrm>
            <a:off x="1952596" y="1628800"/>
            <a:ext cx="2271197" cy="3456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75392700_2559517954134343_2730558834622857216_n.jpg"/>
          <p:cNvPicPr>
            <a:picLocks noChangeAspect="1"/>
          </p:cNvPicPr>
          <p:nvPr/>
        </p:nvPicPr>
        <p:blipFill rotWithShape="1">
          <a:blip r:embed="rId3"/>
          <a:srcRect t="6414"/>
          <a:stretch/>
        </p:blipFill>
        <p:spPr>
          <a:xfrm>
            <a:off x="4667241" y="1484784"/>
            <a:ext cx="2369651" cy="3944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74484989_697891884066866_8522767282085036032_n.jpg"/>
          <p:cNvPicPr>
            <a:picLocks noChangeAspect="1"/>
          </p:cNvPicPr>
          <p:nvPr/>
        </p:nvPicPr>
        <p:blipFill rotWithShape="1">
          <a:blip r:embed="rId4"/>
          <a:srcRect t="4747"/>
          <a:stretch/>
        </p:blipFill>
        <p:spPr>
          <a:xfrm>
            <a:off x="7381884" y="1484784"/>
            <a:ext cx="2286016" cy="3873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latin typeface="Aharoni" pitchFamily="2" charset="-79"/>
                <a:cs typeface="Aharoni" pitchFamily="2" charset="-79"/>
              </a:rPr>
              <a:t>“MARIE-CLAIRE”</a:t>
            </a:r>
          </a:p>
        </p:txBody>
      </p:sp>
      <p:sp>
        <p:nvSpPr>
          <p:cNvPr id="3" name="Segnaposto contenuto 2"/>
          <p:cNvSpPr>
            <a:spLocks noGrp="1"/>
          </p:cNvSpPr>
          <p:nvPr>
            <p:ph idx="1"/>
          </p:nvPr>
        </p:nvSpPr>
        <p:spPr/>
        <p:txBody>
          <a:bodyPr/>
          <a:lstStyle/>
          <a:p>
            <a:pPr algn="ctr">
              <a:buNone/>
            </a:pPr>
            <a:r>
              <a:rPr lang="it-IT" b="1" i="1" dirty="0">
                <a:latin typeface="Bodoni MT" pitchFamily="18" charset="0"/>
              </a:rPr>
              <a:t>Marie Claire</a:t>
            </a:r>
            <a:r>
              <a:rPr lang="it-IT" dirty="0">
                <a:latin typeface="Bodoni MT" pitchFamily="18" charset="0"/>
              </a:rPr>
              <a:t> è un mensile femminile nato in Francia nel 1937; oggi è diffuso in diverse nazioni del mondo, con edizioni specifiche nelle lingue nazionali.</a:t>
            </a:r>
          </a:p>
          <a:p>
            <a:pPr algn="ctr">
              <a:buNone/>
            </a:pPr>
            <a:r>
              <a:rPr lang="it-IT" dirty="0">
                <a:latin typeface="Bodoni MT" pitchFamily="18" charset="0"/>
              </a:rPr>
              <a:t>Argomenti della rivista sono moda, salute bellezza ed attualità, sempre in riferimento al target al quale si rivolge la testata.</a:t>
            </a:r>
          </a:p>
          <a:p>
            <a:pPr algn="ctr">
              <a:buNone/>
            </a:pPr>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4464760_850123158774995_5763008974861369344_n.jpg"/>
          <p:cNvPicPr>
            <a:picLocks noChangeAspect="1"/>
          </p:cNvPicPr>
          <p:nvPr/>
        </p:nvPicPr>
        <p:blipFill rotWithShape="1">
          <a:blip r:embed="rId2"/>
          <a:srcRect t="9038" b="9376"/>
          <a:stretch/>
        </p:blipFill>
        <p:spPr>
          <a:xfrm>
            <a:off x="1738283" y="1484784"/>
            <a:ext cx="2570469" cy="3730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75584974_830472694053503_3988684120036212736_n.jpg"/>
          <p:cNvPicPr>
            <a:picLocks noChangeAspect="1"/>
          </p:cNvPicPr>
          <p:nvPr/>
        </p:nvPicPr>
        <p:blipFill rotWithShape="1">
          <a:blip r:embed="rId3"/>
          <a:srcRect l="3031" t="5662"/>
          <a:stretch/>
        </p:blipFill>
        <p:spPr>
          <a:xfrm>
            <a:off x="4533255" y="1052736"/>
            <a:ext cx="2570469" cy="4447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73460635_510520993138231_643246316935184384_n (1).jpg"/>
          <p:cNvPicPr>
            <a:picLocks noChangeAspect="1"/>
          </p:cNvPicPr>
          <p:nvPr/>
        </p:nvPicPr>
        <p:blipFill rotWithShape="1">
          <a:blip r:embed="rId4"/>
          <a:srcRect t="8905"/>
          <a:stretch/>
        </p:blipFill>
        <p:spPr>
          <a:xfrm>
            <a:off x="7310446" y="1700808"/>
            <a:ext cx="3172392" cy="3514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latin typeface="Aharoni" pitchFamily="2" charset="-79"/>
                <a:cs typeface="Aharoni" pitchFamily="2" charset="-79"/>
              </a:rPr>
              <a:t>“COSMOPOLITAN”</a:t>
            </a:r>
          </a:p>
        </p:txBody>
      </p:sp>
      <p:sp>
        <p:nvSpPr>
          <p:cNvPr id="3" name="Segnaposto contenuto 2"/>
          <p:cNvSpPr>
            <a:spLocks noGrp="1"/>
          </p:cNvSpPr>
          <p:nvPr>
            <p:ph idx="1"/>
          </p:nvPr>
        </p:nvSpPr>
        <p:spPr/>
        <p:txBody>
          <a:bodyPr>
            <a:normAutofit lnSpcReduction="10000"/>
          </a:bodyPr>
          <a:lstStyle/>
          <a:p>
            <a:pPr algn="ctr">
              <a:buNone/>
            </a:pPr>
            <a:r>
              <a:rPr lang="it-IT" b="1" i="1" dirty="0">
                <a:latin typeface="Bodoni MT" pitchFamily="18" charset="0"/>
              </a:rPr>
              <a:t>Cosmopolitan</a:t>
            </a:r>
            <a:r>
              <a:rPr lang="it-IT" dirty="0">
                <a:latin typeface="Bodoni MT" pitchFamily="18" charset="0"/>
              </a:rPr>
              <a:t> è una rivista femminile edita da Hearst Corporation, che la pubblica negli Stati Uniti fin dal 1886.</a:t>
            </a:r>
          </a:p>
          <a:p>
            <a:pPr algn="ctr">
              <a:buNone/>
            </a:pPr>
            <a:r>
              <a:rPr lang="it-IT" dirty="0">
                <a:latin typeface="Bodoni MT" pitchFamily="18" charset="0"/>
              </a:rPr>
              <a:t>La rivista apparve per la prima volta in Italia nel 1973, con il nome </a:t>
            </a:r>
            <a:r>
              <a:rPr lang="it-IT" b="1" i="1" dirty="0">
                <a:latin typeface="Bodoni MT" pitchFamily="18" charset="0"/>
              </a:rPr>
              <a:t>Cosmopolitan Arianna</a:t>
            </a:r>
            <a:r>
              <a:rPr lang="it-IT" dirty="0">
                <a:latin typeface="Bodoni MT" pitchFamily="18" charset="0"/>
              </a:rPr>
              <a:t>. </a:t>
            </a:r>
            <a:r>
              <a:rPr lang="it-IT" i="1" dirty="0">
                <a:latin typeface="Bodoni MT" pitchFamily="18" charset="0"/>
              </a:rPr>
              <a:t>Arianna</a:t>
            </a:r>
            <a:r>
              <a:rPr lang="it-IT" dirty="0">
                <a:latin typeface="Bodoni MT" pitchFamily="18" charset="0"/>
              </a:rPr>
              <a:t> era una rivista femminile che Mondadori pubblicava dal 1957. Dal 1975 la testata cambiò nell'attuale </a:t>
            </a:r>
            <a:r>
              <a:rPr lang="it-IT" i="1" dirty="0">
                <a:latin typeface="Bodoni MT" pitchFamily="18" charset="0"/>
              </a:rPr>
              <a:t>Cosmopolitan</a:t>
            </a:r>
            <a:r>
              <a:rPr lang="it-IT" dirty="0">
                <a:latin typeface="Bodoni MT" pitchFamily="18" charset="0"/>
              </a:rPr>
              <a:t>. Nel 1996 la rivista, allora di proprietà di Della Schiava Editore, termina le sue pubblicazioni, che riprendono con Mondadori nel 2000.</a:t>
            </a:r>
            <a:br>
              <a:rPr lang="it-IT" dirty="0">
                <a:latin typeface="Bodoni MT" pitchFamily="18" charset="0"/>
              </a:rPr>
            </a:br>
            <a:r>
              <a:rPr lang="it-IT" dirty="0">
                <a:latin typeface="Bodoni MT" pitchFamily="18" charset="0"/>
              </a:rPr>
              <a:t> A luglio 2011 Cosmopolitan passa alla casa editrice Hearst Magazines Italia. Da marzo 2013 il direttore responsabile è Francesca Delogu.</a:t>
            </a:r>
          </a:p>
          <a:p>
            <a:pPr algn="ctr">
              <a:buNone/>
            </a:pPr>
            <a:endParaRPr lang="it-I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5293012_535445263961345_2273339628725469184_n.jpg"/>
          <p:cNvPicPr>
            <a:picLocks noChangeAspect="1"/>
          </p:cNvPicPr>
          <p:nvPr/>
        </p:nvPicPr>
        <p:blipFill rotWithShape="1">
          <a:blip r:embed="rId2"/>
          <a:srcRect t="8380" b="16163"/>
          <a:stretch/>
        </p:blipFill>
        <p:spPr>
          <a:xfrm>
            <a:off x="1738282" y="1336431"/>
            <a:ext cx="2735698" cy="3671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75143050_2359994510795674_4304145331873906688_n.jpg"/>
          <p:cNvPicPr>
            <a:picLocks noChangeAspect="1"/>
          </p:cNvPicPr>
          <p:nvPr/>
        </p:nvPicPr>
        <p:blipFill rotWithShape="1">
          <a:blip r:embed="rId3"/>
          <a:srcRect t="5389" r="1809"/>
          <a:stretch/>
        </p:blipFill>
        <p:spPr>
          <a:xfrm>
            <a:off x="4595802" y="1195754"/>
            <a:ext cx="2735698" cy="4688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75241190_2562635070520146_7934433560843255808_n.jpg"/>
          <p:cNvPicPr>
            <a:picLocks noChangeAspect="1"/>
          </p:cNvPicPr>
          <p:nvPr/>
        </p:nvPicPr>
        <p:blipFill rotWithShape="1">
          <a:blip r:embed="rId4"/>
          <a:srcRect l="4264" t="6661"/>
          <a:stretch/>
        </p:blipFill>
        <p:spPr>
          <a:xfrm>
            <a:off x="7718020" y="1195754"/>
            <a:ext cx="2735698" cy="4744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latin typeface="Aharoni" pitchFamily="2" charset="-79"/>
                <a:cs typeface="Aharoni" pitchFamily="2" charset="-79"/>
              </a:rPr>
              <a:t>“GLAMOUR”</a:t>
            </a:r>
          </a:p>
        </p:txBody>
      </p:sp>
      <p:sp>
        <p:nvSpPr>
          <p:cNvPr id="3" name="Segnaposto contenuto 2"/>
          <p:cNvSpPr>
            <a:spLocks noGrp="1"/>
          </p:cNvSpPr>
          <p:nvPr>
            <p:ph idx="1"/>
          </p:nvPr>
        </p:nvSpPr>
        <p:spPr/>
        <p:txBody>
          <a:bodyPr/>
          <a:lstStyle/>
          <a:p>
            <a:pPr algn="ctr">
              <a:buNone/>
            </a:pPr>
            <a:r>
              <a:rPr lang="it-IT" b="1" i="1" dirty="0">
                <a:latin typeface="Bodoni MT" pitchFamily="18" charset="0"/>
              </a:rPr>
              <a:t>Glamour</a:t>
            </a:r>
            <a:r>
              <a:rPr lang="it-IT" dirty="0">
                <a:latin typeface="Bodoni MT" pitchFamily="18" charset="0"/>
              </a:rPr>
              <a:t> è una rivista mensile, indirizzata per lo più ad un pubblico femminile, che tratta principalmente argomenti inerenti alla moda e ai costumi della società. Pubblicata dall'editore statunitense Condé Nast Publications, è l'edizione italiana dell'omonima rivista nata nel 1939 con il nome di </a:t>
            </a:r>
            <a:r>
              <a:rPr lang="it-IT" i="1" dirty="0">
                <a:latin typeface="Bodoni MT" pitchFamily="18" charset="0"/>
              </a:rPr>
              <a:t>Glamour of Hollywood</a:t>
            </a:r>
            <a:r>
              <a:rPr lang="it-IT" dirty="0">
                <a:latin typeface="Bodoni MT" pitchFamily="18" charset="0"/>
              </a:rPr>
              <a:t>. Esce dal 1992.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72871866_469041150394844_2639674229968076800_n.jpg"/>
          <p:cNvPicPr>
            <a:picLocks noChangeAspect="1"/>
          </p:cNvPicPr>
          <p:nvPr/>
        </p:nvPicPr>
        <p:blipFill rotWithShape="1">
          <a:blip r:embed="rId2"/>
          <a:srcRect t="8728" b="7273"/>
          <a:stretch/>
        </p:blipFill>
        <p:spPr>
          <a:xfrm>
            <a:off x="1881158" y="1268760"/>
            <a:ext cx="2650797" cy="3960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74804046_431180554225740_5775121504190595072_n.jpg"/>
          <p:cNvPicPr>
            <a:picLocks noChangeAspect="1"/>
          </p:cNvPicPr>
          <p:nvPr/>
        </p:nvPicPr>
        <p:blipFill rotWithShape="1">
          <a:blip r:embed="rId3"/>
          <a:srcRect t="5662"/>
          <a:stretch/>
        </p:blipFill>
        <p:spPr>
          <a:xfrm>
            <a:off x="4738679" y="1052736"/>
            <a:ext cx="2650797" cy="4447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75282375_3759685414057662_3064240736544227328_n.jpg"/>
          <p:cNvPicPr>
            <a:picLocks noChangeAspect="1"/>
          </p:cNvPicPr>
          <p:nvPr/>
        </p:nvPicPr>
        <p:blipFill rotWithShape="1">
          <a:blip r:embed="rId4"/>
          <a:srcRect t="6842"/>
          <a:stretch/>
        </p:blipFill>
        <p:spPr>
          <a:xfrm>
            <a:off x="7524761" y="1052736"/>
            <a:ext cx="2780821" cy="4607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9720" y="0"/>
            <a:ext cx="8229600" cy="1143000"/>
          </a:xfrm>
        </p:spPr>
        <p:txBody>
          <a:bodyPr/>
          <a:lstStyle/>
          <a:p>
            <a:pPr algn="ctr"/>
            <a:r>
              <a:rPr lang="it-IT" dirty="0">
                <a:latin typeface="Aharoni" pitchFamily="2" charset="-79"/>
                <a:cs typeface="Aharoni" pitchFamily="2" charset="-79"/>
              </a:rPr>
              <a:t>“LUCKY”</a:t>
            </a:r>
          </a:p>
        </p:txBody>
      </p:sp>
      <p:sp>
        <p:nvSpPr>
          <p:cNvPr id="3" name="Segnaposto contenuto 2"/>
          <p:cNvSpPr>
            <a:spLocks noGrp="1"/>
          </p:cNvSpPr>
          <p:nvPr>
            <p:ph idx="1"/>
          </p:nvPr>
        </p:nvSpPr>
        <p:spPr>
          <a:xfrm>
            <a:off x="1738282" y="928670"/>
            <a:ext cx="8229600" cy="2214578"/>
          </a:xfrm>
        </p:spPr>
        <p:txBody>
          <a:bodyPr/>
          <a:lstStyle/>
          <a:p>
            <a:pPr algn="ctr">
              <a:buNone/>
            </a:pPr>
            <a:r>
              <a:rPr lang="it-IT" b="1" i="1" dirty="0">
                <a:latin typeface="Bodoni MT" pitchFamily="18" charset="0"/>
              </a:rPr>
              <a:t>Lucky</a:t>
            </a:r>
            <a:r>
              <a:rPr lang="it-IT" dirty="0">
                <a:latin typeface="Bodoni MT" pitchFamily="18" charset="0"/>
              </a:rPr>
              <a:t> era rivista di moda e lifestyle fondata da Kim France e pubblicata per la prima volta nel 2000</a:t>
            </a:r>
            <a:r>
              <a:rPr lang="it-IT" baseline="30000" dirty="0">
                <a:latin typeface="Bodoni MT" pitchFamily="18" charset="0"/>
              </a:rPr>
              <a:t> </a:t>
            </a:r>
            <a:r>
              <a:rPr lang="it-IT" dirty="0">
                <a:latin typeface="Bodoni MT" pitchFamily="18" charset="0"/>
              </a:rPr>
              <a:t>sotto la controllata Condé Nast.  La rivista ha chiuso a giugno 2015.</a:t>
            </a:r>
          </a:p>
        </p:txBody>
      </p:sp>
      <p:pic>
        <p:nvPicPr>
          <p:cNvPr id="4" name="Immagine 3" descr="Lucky_magazine_November_2008.png"/>
          <p:cNvPicPr>
            <a:picLocks noChangeAspect="1"/>
          </p:cNvPicPr>
          <p:nvPr/>
        </p:nvPicPr>
        <p:blipFill>
          <a:blip r:embed="rId2"/>
          <a:stretch>
            <a:fillRect/>
          </a:stretch>
        </p:blipFill>
        <p:spPr>
          <a:xfrm>
            <a:off x="4439817" y="3143249"/>
            <a:ext cx="2428875" cy="330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11680" y="2366229"/>
            <a:ext cx="7755744" cy="935157"/>
          </a:xfrm>
        </p:spPr>
        <p:txBody>
          <a:bodyPr>
            <a:noAutofit/>
          </a:bodyPr>
          <a:lstStyle/>
          <a:p>
            <a:pPr algn="ctr"/>
            <a:r>
              <a:rPr lang="it-IT" sz="3400" b="1" dirty="0">
                <a:solidFill>
                  <a:srgbClr val="002060"/>
                </a:solidFill>
                <a:latin typeface="Cavolini"/>
                <a:cs typeface="Cavolini" panose="03000502040302020204" pitchFamily="66" charset="0"/>
              </a:rPr>
              <a:t>ICONE</a:t>
            </a:r>
            <a:r>
              <a:rPr lang="it-IT" sz="3400" dirty="0">
                <a:solidFill>
                  <a:srgbClr val="002060"/>
                </a:solidFill>
                <a:latin typeface="Cavolini"/>
                <a:cs typeface="Cavolini" panose="03000502040302020204" pitchFamily="66" charset="0"/>
              </a:rPr>
              <a:t> del giornalismo di moda</a:t>
            </a:r>
            <a:r>
              <a:rPr lang="it-IT" sz="3400" dirty="0">
                <a:solidFill>
                  <a:schemeClr val="tx2"/>
                </a:solidFill>
                <a:latin typeface="Cavolini"/>
              </a:rPr>
              <a:t/>
            </a:r>
            <a:br>
              <a:rPr lang="it-IT" sz="3400" dirty="0">
                <a:solidFill>
                  <a:schemeClr val="tx2"/>
                </a:solidFill>
                <a:latin typeface="Cavolini"/>
              </a:rPr>
            </a:br>
            <a:endParaRPr lang="it-IT" sz="3400" dirty="0">
              <a:solidFill>
                <a:schemeClr val="tx2"/>
              </a:solidFill>
              <a:latin typeface="Cavolini"/>
            </a:endParaRPr>
          </a:p>
        </p:txBody>
      </p:sp>
      <p:sp>
        <p:nvSpPr>
          <p:cNvPr id="3" name="Segnaposto contenuto 2"/>
          <p:cNvSpPr>
            <a:spLocks noGrp="1"/>
          </p:cNvSpPr>
          <p:nvPr>
            <p:ph idx="1"/>
          </p:nvPr>
        </p:nvSpPr>
        <p:spPr>
          <a:xfrm>
            <a:off x="1949994" y="5600997"/>
            <a:ext cx="8229600" cy="1257003"/>
          </a:xfrm>
        </p:spPr>
        <p:txBody>
          <a:bodyPr>
            <a:normAutofit/>
          </a:bodyPr>
          <a:lstStyle/>
          <a:p>
            <a:pPr marL="0" indent="0" algn="ctr">
              <a:buNone/>
            </a:pPr>
            <a:r>
              <a:rPr lang="it-IT" sz="2400" dirty="0">
                <a:solidFill>
                  <a:srgbClr val="002060"/>
                </a:solidFill>
                <a:cs typeface="Cavolini" panose="03000502040302020204" pitchFamily="66" charset="0"/>
              </a:rPr>
              <a:t>Potere indiscusso </a:t>
            </a:r>
            <a:r>
              <a:rPr lang="it-IT" sz="2400" b="1" dirty="0">
                <a:solidFill>
                  <a:srgbClr val="002060"/>
                </a:solidFill>
                <a:cs typeface="Cavolini" panose="03000502040302020204" pitchFamily="66" charset="0"/>
              </a:rPr>
              <a:t>nell’approvare </a:t>
            </a:r>
            <a:r>
              <a:rPr lang="it-IT" sz="2400" dirty="0">
                <a:solidFill>
                  <a:srgbClr val="002060"/>
                </a:solidFill>
                <a:cs typeface="Cavolini" panose="03000502040302020204" pitchFamily="66" charset="0"/>
              </a:rPr>
              <a:t>o </a:t>
            </a:r>
            <a:r>
              <a:rPr lang="it-IT" sz="2400" b="1" dirty="0">
                <a:solidFill>
                  <a:srgbClr val="002060"/>
                </a:solidFill>
                <a:cs typeface="Cavolini" panose="03000502040302020204" pitchFamily="66" charset="0"/>
              </a:rPr>
              <a:t>riprovare </a:t>
            </a:r>
            <a:r>
              <a:rPr lang="it-IT" sz="2400" dirty="0">
                <a:solidFill>
                  <a:srgbClr val="002060"/>
                </a:solidFill>
                <a:cs typeface="Cavolini" panose="03000502040302020204" pitchFamily="66" charset="0"/>
              </a:rPr>
              <a:t>le collezioni di alta moda e prêt-à-porter e spesso </a:t>
            </a:r>
            <a:r>
              <a:rPr lang="it-IT" sz="2400" b="1" dirty="0">
                <a:solidFill>
                  <a:srgbClr val="002060"/>
                </a:solidFill>
                <a:cs typeface="Cavolini" panose="03000502040302020204" pitchFamily="66" charset="0"/>
              </a:rPr>
              <a:t>nell’indirizzare le scelte</a:t>
            </a:r>
            <a:r>
              <a:rPr lang="it-IT" sz="2400" dirty="0">
                <a:solidFill>
                  <a:srgbClr val="002060"/>
                </a:solidFill>
                <a:cs typeface="Cavolini" panose="03000502040302020204" pitchFamily="66" charset="0"/>
              </a:rPr>
              <a:t>.</a:t>
            </a:r>
          </a:p>
        </p:txBody>
      </p:sp>
      <p:pic>
        <p:nvPicPr>
          <p:cNvPr id="3074" name="Picture 2" descr="Risultati immagini per il diavolo veste pr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8729" y="351497"/>
            <a:ext cx="2267997" cy="181321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069622" y="3030313"/>
            <a:ext cx="1901483" cy="369332"/>
          </a:xfrm>
          <a:prstGeom prst="rect">
            <a:avLst/>
          </a:prstGeom>
          <a:noFill/>
        </p:spPr>
        <p:txBody>
          <a:bodyPr wrap="none" rtlCol="0">
            <a:spAutoFit/>
          </a:bodyPr>
          <a:lstStyle/>
          <a:p>
            <a:r>
              <a:rPr lang="it-IT" b="1" dirty="0">
                <a:solidFill>
                  <a:schemeClr val="bg1"/>
                </a:solidFill>
              </a:rPr>
              <a:t>DIANA VREELAND</a:t>
            </a:r>
          </a:p>
        </p:txBody>
      </p:sp>
      <p:pic>
        <p:nvPicPr>
          <p:cNvPr id="6" name="Immagine 5" descr="Immagine che contiene persona, parete, interni, fotografia&#10;&#10;Descrizione generata automaticamente">
            <a:extLst>
              <a:ext uri="{FF2B5EF4-FFF2-40B4-BE49-F238E27FC236}">
                <a16:creationId xmlns:a16="http://schemas.microsoft.com/office/drawing/2014/main" xmlns="" id="{00C9EAD6-8A7F-440A-AD8E-F588B4DFC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622" y="3030308"/>
            <a:ext cx="2995172" cy="2153309"/>
          </a:xfrm>
          <a:prstGeom prst="rect">
            <a:avLst/>
          </a:prstGeom>
        </p:spPr>
      </p:pic>
      <p:pic>
        <p:nvPicPr>
          <p:cNvPr id="8" name="Immagine 7" descr="Immagine che contiene parete&#10;&#10;Descrizione generata automaticamente">
            <a:extLst>
              <a:ext uri="{FF2B5EF4-FFF2-40B4-BE49-F238E27FC236}">
                <a16:creationId xmlns:a16="http://schemas.microsoft.com/office/drawing/2014/main" xmlns="" id="{C2BF8BE1-B5B5-4B20-B0D7-E4FE5B181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332" y="3030309"/>
            <a:ext cx="1496910" cy="2153309"/>
          </a:xfrm>
          <a:prstGeom prst="rect">
            <a:avLst/>
          </a:prstGeom>
        </p:spPr>
      </p:pic>
    </p:spTree>
    <p:extLst>
      <p:ext uri="{BB962C8B-B14F-4D97-AF65-F5344CB8AC3E}">
        <p14:creationId xmlns:p14="http://schemas.microsoft.com/office/powerpoint/2010/main" val="2465099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3881422" y="214290"/>
            <a:ext cx="4500562" cy="785818"/>
          </a:xfrm>
        </p:spPr>
        <p:txBody>
          <a:bodyPr>
            <a:normAutofit/>
          </a:bodyPr>
          <a:lstStyle/>
          <a:p>
            <a:pPr algn="ctr">
              <a:buNone/>
            </a:pPr>
            <a:r>
              <a:rPr lang="it-IT" dirty="0">
                <a:latin typeface="Britannic Bold" pitchFamily="34" charset="0"/>
              </a:rPr>
              <a:t>Differenziazione di riviste:</a:t>
            </a:r>
          </a:p>
        </p:txBody>
      </p:sp>
      <p:cxnSp>
        <p:nvCxnSpPr>
          <p:cNvPr id="7" name="Connettore 2 6"/>
          <p:cNvCxnSpPr/>
          <p:nvPr/>
        </p:nvCxnSpPr>
        <p:spPr>
          <a:xfrm rot="10800000" flipV="1">
            <a:off x="3524232" y="857232"/>
            <a:ext cx="1357322" cy="5000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Connettore 2 12"/>
          <p:cNvCxnSpPr/>
          <p:nvPr/>
        </p:nvCxnSpPr>
        <p:spPr>
          <a:xfrm>
            <a:off x="6953256" y="857232"/>
            <a:ext cx="1428760" cy="5715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CasellaDiTesto 18"/>
          <p:cNvSpPr txBox="1"/>
          <p:nvPr/>
        </p:nvSpPr>
        <p:spPr>
          <a:xfrm>
            <a:off x="2166910" y="1428736"/>
            <a:ext cx="2786082" cy="523220"/>
          </a:xfrm>
          <a:prstGeom prst="rect">
            <a:avLst/>
          </a:prstGeom>
          <a:noFill/>
        </p:spPr>
        <p:txBody>
          <a:bodyPr wrap="square" rtlCol="0">
            <a:spAutoFit/>
          </a:bodyPr>
          <a:lstStyle/>
          <a:p>
            <a:r>
              <a:rPr lang="it-IT" sz="2800" dirty="0">
                <a:solidFill>
                  <a:srgbClr val="FF0000"/>
                </a:solidFill>
                <a:latin typeface="Monotype Corsiva" pitchFamily="66" charset="0"/>
              </a:rPr>
              <a:t>Riviste popolari</a:t>
            </a:r>
          </a:p>
        </p:txBody>
      </p:sp>
      <p:sp>
        <p:nvSpPr>
          <p:cNvPr id="20" name="CasellaDiTesto 19"/>
          <p:cNvSpPr txBox="1"/>
          <p:nvPr/>
        </p:nvSpPr>
        <p:spPr>
          <a:xfrm>
            <a:off x="7440330" y="1490203"/>
            <a:ext cx="2286016" cy="523220"/>
          </a:xfrm>
          <a:prstGeom prst="rect">
            <a:avLst/>
          </a:prstGeom>
          <a:noFill/>
        </p:spPr>
        <p:txBody>
          <a:bodyPr wrap="square" rtlCol="0">
            <a:spAutoFit/>
          </a:bodyPr>
          <a:lstStyle/>
          <a:p>
            <a:r>
              <a:rPr lang="it-IT" sz="2400" dirty="0">
                <a:solidFill>
                  <a:srgbClr val="FF0000"/>
                </a:solidFill>
                <a:latin typeface="Monotype Corsiva" pitchFamily="66" charset="0"/>
              </a:rPr>
              <a:t>Riviste </a:t>
            </a:r>
            <a:r>
              <a:rPr lang="it-IT" sz="2800" dirty="0">
                <a:solidFill>
                  <a:srgbClr val="FF0000"/>
                </a:solidFill>
                <a:latin typeface="Monotype Corsiva" pitchFamily="66" charset="0"/>
              </a:rPr>
              <a:t>d’élite</a:t>
            </a:r>
          </a:p>
        </p:txBody>
      </p:sp>
      <p:sp>
        <p:nvSpPr>
          <p:cNvPr id="25" name="CasellaDiTesto 24"/>
          <p:cNvSpPr txBox="1"/>
          <p:nvPr/>
        </p:nvSpPr>
        <p:spPr>
          <a:xfrm>
            <a:off x="1524000" y="2000241"/>
            <a:ext cx="3571900" cy="3170099"/>
          </a:xfrm>
          <a:prstGeom prst="rect">
            <a:avLst/>
          </a:prstGeom>
          <a:noFill/>
        </p:spPr>
        <p:txBody>
          <a:bodyPr wrap="square" rtlCol="0">
            <a:spAutoFit/>
          </a:bodyPr>
          <a:lstStyle/>
          <a:p>
            <a:pPr algn="ctr"/>
            <a:r>
              <a:rPr lang="it-IT" sz="2000" dirty="0">
                <a:latin typeface="Bookman Old Style" pitchFamily="18" charset="0"/>
              </a:rPr>
              <a:t>Queste puntano a coinvolgere nella comunicazione  di moda una variegata specie di lettori, di cultura bassa e medio-bassa, interessati alla moda come forma di quotidianità, legata spesso al gossip e alla cultura pop in generale.</a:t>
            </a:r>
          </a:p>
        </p:txBody>
      </p:sp>
      <p:sp>
        <p:nvSpPr>
          <p:cNvPr id="26" name="CasellaDiTesto 25"/>
          <p:cNvSpPr txBox="1"/>
          <p:nvPr/>
        </p:nvSpPr>
        <p:spPr>
          <a:xfrm>
            <a:off x="6238876" y="2143116"/>
            <a:ext cx="4071934" cy="1631216"/>
          </a:xfrm>
          <a:prstGeom prst="rect">
            <a:avLst/>
          </a:prstGeom>
          <a:noFill/>
        </p:spPr>
        <p:txBody>
          <a:bodyPr wrap="square" rtlCol="0">
            <a:spAutoFit/>
          </a:bodyPr>
          <a:lstStyle/>
          <a:p>
            <a:pPr algn="ctr"/>
            <a:r>
              <a:rPr lang="it-IT" sz="2000" dirty="0">
                <a:latin typeface="Bookman Old Style" pitchFamily="18" charset="0"/>
              </a:rPr>
              <a:t>Queste si rivolgono a un pubblico più selezionato e colto, con interessi in campi diversi come design, cinema, letteratura.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4000" y="785795"/>
            <a:ext cx="9144000" cy="3214710"/>
          </a:xfrm>
        </p:spPr>
        <p:txBody>
          <a:bodyPr>
            <a:normAutofit/>
          </a:bodyPr>
          <a:lstStyle/>
          <a:p>
            <a:pPr algn="ctr">
              <a:buNone/>
            </a:pPr>
            <a:r>
              <a:rPr lang="it-IT" sz="2400" dirty="0"/>
              <a:t>     </a:t>
            </a:r>
            <a:r>
              <a:rPr lang="it-IT" sz="2000" dirty="0"/>
              <a:t>Le riviste di moda dei giorni d’oggi vengono criticate, soprattutto in Italia. Il giornalista che esprime sarcasticamente il diffuso servilismo del giornalismo di moda in Italia è </a:t>
            </a:r>
            <a:r>
              <a:rPr lang="it-IT" sz="2000" dirty="0">
                <a:solidFill>
                  <a:srgbClr val="FF0000"/>
                </a:solidFill>
                <a:latin typeface="Aharoni" pitchFamily="2" charset="-79"/>
                <a:cs typeface="Aharoni" pitchFamily="2" charset="-79"/>
              </a:rPr>
              <a:t>Luca Testoni </a:t>
            </a:r>
            <a:r>
              <a:rPr lang="it-IT" sz="2000" dirty="0"/>
              <a:t>nel suo libro </a:t>
            </a:r>
            <a:r>
              <a:rPr lang="it-IT" sz="2000" dirty="0">
                <a:latin typeface="Book Antiqua" pitchFamily="18" charset="0"/>
              </a:rPr>
              <a:t>“L’ultima sfilata”.</a:t>
            </a:r>
            <a:r>
              <a:rPr lang="it-IT" sz="2000" dirty="0"/>
              <a:t> Egli afferma che personalismo e individualismo hanno caratterizzato la vita e le aziende degli stilisti e poi hanno contagiato il sistema. Inizialmente, questo personalismo ruotava attorno a personaggi veri, capaci di cambiare la cultura e di imporre l'eleganza. Poi i personaggi sono diventati l'imitazione di se stessi.</a:t>
            </a:r>
            <a:br>
              <a:rPr lang="it-IT" sz="2000" dirty="0"/>
            </a:br>
            <a:r>
              <a:rPr lang="it-IT" sz="2000" dirty="0"/>
              <a:t>Il giornalista afferma poi: “C'era una volta la moda italiana.</a:t>
            </a:r>
            <a:br>
              <a:rPr lang="it-IT" sz="2000" dirty="0"/>
            </a:br>
            <a:r>
              <a:rPr lang="it-IT" sz="2000" dirty="0"/>
              <a:t>E adesso? Cosa ne è rimasto? E cosa succederà?”</a:t>
            </a:r>
          </a:p>
        </p:txBody>
      </p:sp>
      <p:sp>
        <p:nvSpPr>
          <p:cNvPr id="4" name="CasellaDiTesto 3"/>
          <p:cNvSpPr txBox="1"/>
          <p:nvPr/>
        </p:nvSpPr>
        <p:spPr>
          <a:xfrm>
            <a:off x="2238348" y="357166"/>
            <a:ext cx="7500990" cy="400110"/>
          </a:xfrm>
          <a:prstGeom prst="rect">
            <a:avLst/>
          </a:prstGeom>
          <a:noFill/>
        </p:spPr>
        <p:txBody>
          <a:bodyPr wrap="square" rtlCol="0">
            <a:spAutoFit/>
          </a:bodyPr>
          <a:lstStyle/>
          <a:p>
            <a:pPr algn="ctr"/>
            <a:r>
              <a:rPr lang="it-IT" sz="2000" dirty="0">
                <a:solidFill>
                  <a:schemeClr val="tx2">
                    <a:lumMod val="50000"/>
                  </a:schemeClr>
                </a:solidFill>
                <a:latin typeface="Cooper Black" pitchFamily="18" charset="0"/>
              </a:rPr>
              <a:t>DIBATTITO CRITICO SULLA MODA NEI GIORNALI</a:t>
            </a:r>
          </a:p>
        </p:txBody>
      </p:sp>
      <p:sp>
        <p:nvSpPr>
          <p:cNvPr id="1026" name="AutoShape 2" descr="Risultati immagini per l'ultima sfilata testoni riassunto"/>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a:srcRect/>
          <a:stretch>
            <a:fillRect/>
          </a:stretch>
        </p:blipFill>
        <p:spPr bwMode="auto">
          <a:xfrm>
            <a:off x="4810116" y="3714753"/>
            <a:ext cx="1879741" cy="2908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7568" y="4437113"/>
            <a:ext cx="7772400" cy="1470025"/>
          </a:xfrm>
        </p:spPr>
        <p:txBody>
          <a:bodyPr/>
          <a:lstStyle/>
          <a:p>
            <a:r>
              <a:rPr lang="it-IT" dirty="0">
                <a:latin typeface="Baskerville Old Face" panose="02020602080505020303" pitchFamily="18" charset="0"/>
              </a:rPr>
              <a:t>ANNA PIAGGI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554289"/>
            <a:ext cx="64008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62082"/>
            <a:ext cx="619125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5479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it-IT" b="1" dirty="0">
                <a:solidFill>
                  <a:srgbClr val="002060"/>
                </a:solidFill>
                <a:latin typeface="Algerian" panose="04020705040A02060702" pitchFamily="82" charset="0"/>
              </a:rPr>
              <a:t>PAROLE CHIAVE:</a:t>
            </a:r>
          </a:p>
        </p:txBody>
      </p:sp>
      <p:sp>
        <p:nvSpPr>
          <p:cNvPr id="3" name="Segnaposto contenuto 2"/>
          <p:cNvSpPr>
            <a:spLocks noGrp="1"/>
          </p:cNvSpPr>
          <p:nvPr>
            <p:ph idx="1"/>
          </p:nvPr>
        </p:nvSpPr>
        <p:spPr/>
        <p:txBody>
          <a:bodyPr/>
          <a:lstStyle/>
          <a:p>
            <a:pPr marL="0" indent="0">
              <a:buNone/>
            </a:pPr>
            <a:endParaRPr lang="it-IT" b="1" i="1" dirty="0">
              <a:latin typeface="Baskerville Old Face" panose="02020602080505020303" pitchFamily="18" charset="0"/>
            </a:endParaRPr>
          </a:p>
          <a:p>
            <a:pPr marL="0" indent="0">
              <a:buNone/>
            </a:pPr>
            <a:r>
              <a:rPr lang="it-IT" b="1" i="1" dirty="0">
                <a:latin typeface="Baskerville Old Face" panose="02020602080505020303" pitchFamily="18" charset="0"/>
              </a:rPr>
              <a:t>MASCHERA</a:t>
            </a:r>
          </a:p>
          <a:p>
            <a:pPr marL="0" indent="0">
              <a:buNone/>
            </a:pPr>
            <a:endParaRPr lang="it-IT" dirty="0">
              <a:latin typeface="Baskerville Old Face" panose="02020602080505020303" pitchFamily="18" charset="0"/>
            </a:endParaRPr>
          </a:p>
          <a:p>
            <a:pPr marL="0" indent="0">
              <a:buNone/>
            </a:pPr>
            <a:r>
              <a:rPr lang="it-IT" b="1" i="1" dirty="0">
                <a:latin typeface="Baskerville Old Face" panose="02020602080505020303" pitchFamily="18" charset="0"/>
              </a:rPr>
              <a:t>CARNEVALE</a:t>
            </a:r>
          </a:p>
          <a:p>
            <a:pPr marL="0" indent="0">
              <a:buNone/>
            </a:pPr>
            <a:endParaRPr lang="it-IT" dirty="0">
              <a:latin typeface="Baskerville Old Face" panose="02020602080505020303" pitchFamily="18" charset="0"/>
            </a:endParaRPr>
          </a:p>
          <a:p>
            <a:pPr marL="0" indent="0">
              <a:buNone/>
            </a:pPr>
            <a:r>
              <a:rPr lang="it-IT" b="1" i="1" dirty="0">
                <a:latin typeface="Baskerville Old Face" panose="02020602080505020303" pitchFamily="18" charset="0"/>
              </a:rPr>
              <a:t>PALCOSCENICO</a:t>
            </a:r>
          </a:p>
        </p:txBody>
      </p:sp>
    </p:spTree>
    <p:extLst>
      <p:ext uri="{BB962C8B-B14F-4D97-AF65-F5344CB8AC3E}">
        <p14:creationId xmlns:p14="http://schemas.microsoft.com/office/powerpoint/2010/main" val="3342050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9576" y="4941168"/>
            <a:ext cx="7715200" cy="994122"/>
          </a:xfrm>
        </p:spPr>
        <p:txBody>
          <a:bodyPr>
            <a:normAutofit/>
          </a:bodyPr>
          <a:lstStyle/>
          <a:p>
            <a:r>
              <a:rPr lang="it-IT" sz="2000" b="1" dirty="0"/>
              <a:t>Lorenzo Lippi, Allegoria della Simulazione (1642)</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9816" y="332657"/>
            <a:ext cx="361206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046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4797153"/>
            <a:ext cx="8229600" cy="1329011"/>
          </a:xfrm>
        </p:spPr>
        <p:txBody>
          <a:bodyPr>
            <a:normAutofit/>
          </a:bodyPr>
          <a:lstStyle/>
          <a:p>
            <a:pPr marL="0" indent="0">
              <a:buNone/>
            </a:pPr>
            <a:r>
              <a:rPr lang="it-IT" b="1" dirty="0">
                <a:solidFill>
                  <a:srgbClr val="002060"/>
                </a:solidFill>
                <a:latin typeface="Rockwell Extra Bold" panose="02060903040505020403" pitchFamily="18" charset="0"/>
              </a:rPr>
              <a:t>«Il costume da olandesina mi ha cambiato la vita.»</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091" y="332656"/>
            <a:ext cx="3247402" cy="4329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531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854" y="1063521"/>
            <a:ext cx="2387810" cy="211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2568" y="1922021"/>
            <a:ext cx="1451678" cy="222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280" y="3801438"/>
            <a:ext cx="1861567" cy="272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3906" y="4259446"/>
            <a:ext cx="1957470" cy="2458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3593" y="1628801"/>
            <a:ext cx="2313669" cy="185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695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2850A66-A09D-4403-A784-7D74ECF8F99F}"/>
              </a:ext>
            </a:extLst>
          </p:cNvPr>
          <p:cNvSpPr>
            <a:spLocks noGrp="1"/>
          </p:cNvSpPr>
          <p:nvPr>
            <p:ph type="title"/>
          </p:nvPr>
        </p:nvSpPr>
        <p:spPr>
          <a:xfrm>
            <a:off x="3108959" y="365125"/>
            <a:ext cx="6119447" cy="1325563"/>
          </a:xfrm>
        </p:spPr>
        <p:txBody>
          <a:bodyPr/>
          <a:lstStyle/>
          <a:p>
            <a:pPr algn="ctr"/>
            <a:r>
              <a:rPr lang="it-IT" b="1" dirty="0">
                <a:latin typeface="Imprint MT Shadow" panose="04020605060303030202" pitchFamily="82" charset="0"/>
              </a:rPr>
              <a:t>Reiventarsi</a:t>
            </a:r>
            <a:r>
              <a:rPr lang="it-IT" b="1" dirty="0"/>
              <a:t/>
            </a:r>
            <a:br>
              <a:rPr lang="it-IT" b="1" dirty="0"/>
            </a:br>
            <a:r>
              <a:rPr lang="it-IT" sz="2800" i="1" dirty="0">
                <a:latin typeface="Garamond" panose="02020404030301010803" pitchFamily="18" charset="0"/>
              </a:rPr>
              <a:t>Cosa difficile a dirsi, figuriamoci a farsi</a:t>
            </a:r>
          </a:p>
        </p:txBody>
      </p:sp>
      <p:sp>
        <p:nvSpPr>
          <p:cNvPr id="3" name="Segnaposto contenuto 2">
            <a:extLst>
              <a:ext uri="{FF2B5EF4-FFF2-40B4-BE49-F238E27FC236}">
                <a16:creationId xmlns:a16="http://schemas.microsoft.com/office/drawing/2014/main" xmlns="" id="{1833D80A-F8DD-470A-882F-2032B7E94F53}"/>
              </a:ext>
            </a:extLst>
          </p:cNvPr>
          <p:cNvSpPr>
            <a:spLocks noGrp="1"/>
          </p:cNvSpPr>
          <p:nvPr>
            <p:ph idx="1"/>
          </p:nvPr>
        </p:nvSpPr>
        <p:spPr>
          <a:xfrm>
            <a:off x="562708" y="1832441"/>
            <a:ext cx="10958732" cy="3069295"/>
          </a:xfrm>
        </p:spPr>
        <p:txBody>
          <a:bodyPr>
            <a:normAutofit/>
          </a:bodyPr>
          <a:lstStyle/>
          <a:p>
            <a:pPr marL="0" indent="0">
              <a:buNone/>
            </a:pPr>
            <a:r>
              <a:rPr lang="it-IT" dirty="0">
                <a:latin typeface="Garamond" panose="02020404030301010803" pitchFamily="18" charset="0"/>
              </a:rPr>
              <a:t>Quante volte limitiamo le possibilità di trasformarci in qualcosa o qualcuno che vorremmo per paura del giudizio altrui? Pensiero che inquina le più piccole scelte della nostra quotidianità, ma anche le più decisive che possono influenzare il nostro percorso di vita.</a:t>
            </a:r>
          </a:p>
          <a:p>
            <a:pPr marL="0" indent="0">
              <a:buNone/>
            </a:pPr>
            <a:r>
              <a:rPr lang="it-IT" dirty="0">
                <a:latin typeface="Garamond" panose="02020404030301010803" pitchFamily="18" charset="0"/>
              </a:rPr>
              <a:t>Mettersi in dubbio, interrogarsi sulla propria integrità è un bellissimo esercizio, che aiuta ad andare al di là delle apparenze e delle possibilità.</a:t>
            </a:r>
          </a:p>
          <a:p>
            <a:pPr marL="0" indent="0">
              <a:buNone/>
            </a:pPr>
            <a:r>
              <a:rPr lang="it-IT" dirty="0">
                <a:latin typeface="Garamond" panose="02020404030301010803" pitchFamily="18" charset="0"/>
              </a:rPr>
              <a:t> Maestra indiscussa di questa abilità: </a:t>
            </a:r>
            <a:r>
              <a:rPr lang="it-IT" i="1" dirty="0">
                <a:latin typeface="Garamond" panose="02020404030301010803" pitchFamily="18" charset="0"/>
              </a:rPr>
              <a:t>Anna Piaggi.</a:t>
            </a:r>
          </a:p>
        </p:txBody>
      </p:sp>
      <p:sp>
        <p:nvSpPr>
          <p:cNvPr id="5" name="Rettangolo con angoli arrotondati 4">
            <a:extLst>
              <a:ext uri="{FF2B5EF4-FFF2-40B4-BE49-F238E27FC236}">
                <a16:creationId xmlns:a16="http://schemas.microsoft.com/office/drawing/2014/main" xmlns="" id="{89C69976-85F2-4C1F-A145-B1EEFC1BE292}"/>
              </a:ext>
            </a:extLst>
          </p:cNvPr>
          <p:cNvSpPr/>
          <p:nvPr/>
        </p:nvSpPr>
        <p:spPr>
          <a:xfrm>
            <a:off x="838200" y="5430129"/>
            <a:ext cx="2130083" cy="88626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b="1" dirty="0">
                <a:latin typeface="Garamond" panose="02020404030301010803" pitchFamily="18" charset="0"/>
              </a:rPr>
              <a:t>DANDY DONNA</a:t>
            </a:r>
          </a:p>
        </p:txBody>
      </p:sp>
      <p:sp>
        <p:nvSpPr>
          <p:cNvPr id="6" name="Rettangolo con angoli arrotondati 5">
            <a:extLst>
              <a:ext uri="{FF2B5EF4-FFF2-40B4-BE49-F238E27FC236}">
                <a16:creationId xmlns:a16="http://schemas.microsoft.com/office/drawing/2014/main" xmlns="" id="{1CE7B349-09E9-4944-8CD6-4F4F616A2CC7}"/>
              </a:ext>
            </a:extLst>
          </p:cNvPr>
          <p:cNvSpPr/>
          <p:nvPr/>
        </p:nvSpPr>
        <p:spPr>
          <a:xfrm>
            <a:off x="4977032" y="5113605"/>
            <a:ext cx="2130083" cy="7596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b="1" dirty="0">
                <a:latin typeface="Garamond" panose="02020404030301010803" pitchFamily="18" charset="0"/>
              </a:rPr>
              <a:t>DOPPIE PAGINE</a:t>
            </a:r>
          </a:p>
        </p:txBody>
      </p:sp>
      <p:sp>
        <p:nvSpPr>
          <p:cNvPr id="7" name="Rettangolo con angoli arrotondati 6">
            <a:extLst>
              <a:ext uri="{FF2B5EF4-FFF2-40B4-BE49-F238E27FC236}">
                <a16:creationId xmlns:a16="http://schemas.microsoft.com/office/drawing/2014/main" xmlns="" id="{171BA14F-6135-4B4F-9090-9D85B472ED79}"/>
              </a:ext>
            </a:extLst>
          </p:cNvPr>
          <p:cNvSpPr/>
          <p:nvPr/>
        </p:nvSpPr>
        <p:spPr>
          <a:xfrm>
            <a:off x="9678572" y="5430129"/>
            <a:ext cx="1950720" cy="88626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b="1" dirty="0">
                <a:latin typeface="Garamond" panose="02020404030301010803" pitchFamily="18" charset="0"/>
              </a:rPr>
              <a:t>VINTAGE</a:t>
            </a:r>
          </a:p>
        </p:txBody>
      </p:sp>
      <p:pic>
        <p:nvPicPr>
          <p:cNvPr id="10" name="Immagine 9">
            <a:extLst>
              <a:ext uri="{FF2B5EF4-FFF2-40B4-BE49-F238E27FC236}">
                <a16:creationId xmlns:a16="http://schemas.microsoft.com/office/drawing/2014/main" xmlns="" id="{91699BBF-2BE5-49A8-B000-639BB08591F7}"/>
              </a:ext>
            </a:extLst>
          </p:cNvPr>
          <p:cNvPicPr>
            <a:picLocks noChangeAspect="1"/>
          </p:cNvPicPr>
          <p:nvPr/>
        </p:nvPicPr>
        <p:blipFill>
          <a:blip r:embed="rId2"/>
          <a:stretch>
            <a:fillRect/>
          </a:stretch>
        </p:blipFill>
        <p:spPr>
          <a:xfrm>
            <a:off x="361343" y="71705"/>
            <a:ext cx="2125419" cy="1760736"/>
          </a:xfrm>
          <a:prstGeom prst="rect">
            <a:avLst/>
          </a:prstGeom>
        </p:spPr>
      </p:pic>
      <p:pic>
        <p:nvPicPr>
          <p:cNvPr id="11" name="Immagine 10">
            <a:extLst>
              <a:ext uri="{FF2B5EF4-FFF2-40B4-BE49-F238E27FC236}">
                <a16:creationId xmlns:a16="http://schemas.microsoft.com/office/drawing/2014/main" xmlns="" id="{3AFFCE12-0EF2-4F11-9EAE-E25E9314EEEE}"/>
              </a:ext>
            </a:extLst>
          </p:cNvPr>
          <p:cNvPicPr>
            <a:picLocks noChangeAspect="1"/>
          </p:cNvPicPr>
          <p:nvPr/>
        </p:nvPicPr>
        <p:blipFill>
          <a:blip r:embed="rId3"/>
          <a:stretch>
            <a:fillRect/>
          </a:stretch>
        </p:blipFill>
        <p:spPr>
          <a:xfrm>
            <a:off x="10558540" y="-39193"/>
            <a:ext cx="1585097" cy="1871634"/>
          </a:xfrm>
          <a:prstGeom prst="rect">
            <a:avLst/>
          </a:prstGeom>
        </p:spPr>
      </p:pic>
    </p:spTree>
    <p:extLst>
      <p:ext uri="{BB962C8B-B14F-4D97-AF65-F5344CB8AC3E}">
        <p14:creationId xmlns:p14="http://schemas.microsoft.com/office/powerpoint/2010/main" val="751085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xmlns="" id="{E358C3E4-B6B1-4B54-80B7-EDF4E46A8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363" y="32468"/>
            <a:ext cx="1584637" cy="1866670"/>
          </a:xfrm>
          <a:prstGeom prst="rect">
            <a:avLst/>
          </a:prstGeom>
          <a:ln>
            <a:noFill/>
          </a:ln>
          <a:effectLst>
            <a:softEdge rad="112500"/>
          </a:effectLst>
        </p:spPr>
      </p:pic>
      <p:sp>
        <p:nvSpPr>
          <p:cNvPr id="2" name="Titolo 1">
            <a:extLst>
              <a:ext uri="{FF2B5EF4-FFF2-40B4-BE49-F238E27FC236}">
                <a16:creationId xmlns:a16="http://schemas.microsoft.com/office/drawing/2014/main" xmlns="" id="{5F4F5662-1A74-4FE8-91DC-D6EE9013B05C}"/>
              </a:ext>
            </a:extLst>
          </p:cNvPr>
          <p:cNvSpPr>
            <a:spLocks noGrp="1"/>
          </p:cNvSpPr>
          <p:nvPr>
            <p:ph type="title"/>
          </p:nvPr>
        </p:nvSpPr>
        <p:spPr>
          <a:xfrm>
            <a:off x="6307988" y="212797"/>
            <a:ext cx="3900248" cy="957238"/>
          </a:xfrm>
        </p:spPr>
        <p:txBody>
          <a:bodyPr>
            <a:noAutofit/>
          </a:bodyPr>
          <a:lstStyle/>
          <a:p>
            <a:pPr algn="ctr"/>
            <a:r>
              <a:rPr lang="it-IT" sz="6600" dirty="0">
                <a:latin typeface="Haettenschweiler" panose="020B0706040902060204" pitchFamily="34" charset="0"/>
                <a:cs typeface="Cavolini" panose="020B0502040204020203" pitchFamily="66" charset="0"/>
              </a:rPr>
              <a:t>DOPPIE PAGINE</a:t>
            </a:r>
          </a:p>
        </p:txBody>
      </p:sp>
      <p:pic>
        <p:nvPicPr>
          <p:cNvPr id="5" name="Segnaposto contenuto 4">
            <a:extLst>
              <a:ext uri="{FF2B5EF4-FFF2-40B4-BE49-F238E27FC236}">
                <a16:creationId xmlns:a16="http://schemas.microsoft.com/office/drawing/2014/main" xmlns="" id="{AC27554A-0E8B-4628-82D5-60FAAE7E29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86857">
            <a:off x="7670361" y="1438032"/>
            <a:ext cx="3976469" cy="4905054"/>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xmlns="" id="{5B3EEC3A-0948-41A1-BEC0-645BF2AE2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3779">
            <a:off x="218853" y="485442"/>
            <a:ext cx="4187115" cy="2811785"/>
          </a:xfrm>
          <a:prstGeom prst="rect">
            <a:avLst/>
          </a:prstGeom>
          <a:ln>
            <a:noFill/>
          </a:ln>
          <a:effectLst>
            <a:softEdge rad="112500"/>
          </a:effectLst>
        </p:spPr>
      </p:pic>
      <p:pic>
        <p:nvPicPr>
          <p:cNvPr id="9" name="Immagine 8">
            <a:extLst>
              <a:ext uri="{FF2B5EF4-FFF2-40B4-BE49-F238E27FC236}">
                <a16:creationId xmlns:a16="http://schemas.microsoft.com/office/drawing/2014/main" xmlns="" id="{4DD309A8-8C6C-49A9-B043-D0E74C9B5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8890">
            <a:off x="3224094" y="2786752"/>
            <a:ext cx="3721471" cy="1969480"/>
          </a:xfrm>
          <a:prstGeom prst="rect">
            <a:avLst/>
          </a:prstGeom>
        </p:spPr>
      </p:pic>
      <p:sp>
        <p:nvSpPr>
          <p:cNvPr id="10" name="CasellaDiTesto 9">
            <a:extLst>
              <a:ext uri="{FF2B5EF4-FFF2-40B4-BE49-F238E27FC236}">
                <a16:creationId xmlns:a16="http://schemas.microsoft.com/office/drawing/2014/main" xmlns="" id="{40917FBB-0701-43A8-9844-23856B9C9358}"/>
              </a:ext>
            </a:extLst>
          </p:cNvPr>
          <p:cNvSpPr txBox="1"/>
          <p:nvPr/>
        </p:nvSpPr>
        <p:spPr>
          <a:xfrm>
            <a:off x="634240" y="228650"/>
            <a:ext cx="1616591" cy="369332"/>
          </a:xfrm>
          <a:prstGeom prst="rect">
            <a:avLst/>
          </a:prstGeom>
          <a:noFill/>
        </p:spPr>
        <p:txBody>
          <a:bodyPr wrap="square" rtlCol="0">
            <a:spAutoFit/>
          </a:bodyPr>
          <a:lstStyle/>
          <a:p>
            <a:r>
              <a:rPr lang="it-IT" b="1" dirty="0">
                <a:latin typeface="Book Antiqua" panose="02040602050305030304" pitchFamily="18" charset="0"/>
                <a:cs typeface="Arabic Typesetting" panose="020B0604020202020204" pitchFamily="66" charset="-78"/>
              </a:rPr>
              <a:t>1988 - 2012</a:t>
            </a:r>
          </a:p>
        </p:txBody>
      </p:sp>
      <p:pic>
        <p:nvPicPr>
          <p:cNvPr id="12" name="Immagine 11">
            <a:extLst>
              <a:ext uri="{FF2B5EF4-FFF2-40B4-BE49-F238E27FC236}">
                <a16:creationId xmlns:a16="http://schemas.microsoft.com/office/drawing/2014/main" xmlns="" id="{8ECE5677-DB12-4AF5-B01F-05AF2060A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741" y="4921126"/>
            <a:ext cx="2619375" cy="1743075"/>
          </a:xfrm>
          <a:prstGeom prst="rect">
            <a:avLst/>
          </a:prstGeom>
          <a:ln>
            <a:noFill/>
          </a:ln>
          <a:effectLst>
            <a:softEdge rad="112500"/>
          </a:effectLst>
        </p:spPr>
      </p:pic>
      <p:sp>
        <p:nvSpPr>
          <p:cNvPr id="14" name="CasellaDiTesto 13">
            <a:extLst>
              <a:ext uri="{FF2B5EF4-FFF2-40B4-BE49-F238E27FC236}">
                <a16:creationId xmlns:a16="http://schemas.microsoft.com/office/drawing/2014/main" xmlns="" id="{0B37AEC3-6A56-4B39-8431-017B2F5733F4}"/>
              </a:ext>
            </a:extLst>
          </p:cNvPr>
          <p:cNvSpPr txBox="1"/>
          <p:nvPr/>
        </p:nvSpPr>
        <p:spPr>
          <a:xfrm>
            <a:off x="157430" y="6488668"/>
            <a:ext cx="3094297" cy="369332"/>
          </a:xfrm>
          <a:prstGeom prst="rect">
            <a:avLst/>
          </a:prstGeom>
          <a:noFill/>
        </p:spPr>
        <p:txBody>
          <a:bodyPr wrap="square" rtlCol="0">
            <a:spAutoFit/>
          </a:bodyPr>
          <a:lstStyle/>
          <a:p>
            <a:r>
              <a:rPr lang="it-IT" b="1" dirty="0">
                <a:latin typeface="Book Antiqua" panose="02040602050305030304" pitchFamily="18" charset="0"/>
              </a:rPr>
              <a:t>FRANCA</a:t>
            </a:r>
            <a:r>
              <a:rPr lang="it-IT" b="1" dirty="0"/>
              <a:t> </a:t>
            </a:r>
            <a:r>
              <a:rPr lang="it-IT" b="1" dirty="0">
                <a:latin typeface="Book Antiqua" panose="02040602050305030304" pitchFamily="18" charset="0"/>
              </a:rPr>
              <a:t>SOZZANI</a:t>
            </a:r>
          </a:p>
        </p:txBody>
      </p:sp>
      <p:sp>
        <p:nvSpPr>
          <p:cNvPr id="15" name="CasellaDiTesto 14">
            <a:extLst>
              <a:ext uri="{FF2B5EF4-FFF2-40B4-BE49-F238E27FC236}">
                <a16:creationId xmlns:a16="http://schemas.microsoft.com/office/drawing/2014/main" xmlns="" id="{55C0EC7E-D9D0-495C-8240-C9EAC0101505}"/>
              </a:ext>
            </a:extLst>
          </p:cNvPr>
          <p:cNvSpPr txBox="1"/>
          <p:nvPr/>
        </p:nvSpPr>
        <p:spPr>
          <a:xfrm>
            <a:off x="8674013" y="6456200"/>
            <a:ext cx="3251725" cy="369332"/>
          </a:xfrm>
          <a:prstGeom prst="rect">
            <a:avLst/>
          </a:prstGeom>
          <a:noFill/>
        </p:spPr>
        <p:txBody>
          <a:bodyPr wrap="square" rtlCol="0">
            <a:spAutoFit/>
          </a:bodyPr>
          <a:lstStyle/>
          <a:p>
            <a:r>
              <a:rPr lang="it-IT" b="1" dirty="0">
                <a:latin typeface="Book Antiqua" panose="02040602050305030304" pitchFamily="18" charset="0"/>
              </a:rPr>
              <a:t>Data di pubblicazione: 1998</a:t>
            </a:r>
          </a:p>
        </p:txBody>
      </p:sp>
      <p:sp>
        <p:nvSpPr>
          <p:cNvPr id="18" name="CasellaDiTesto 17">
            <a:extLst>
              <a:ext uri="{FF2B5EF4-FFF2-40B4-BE49-F238E27FC236}">
                <a16:creationId xmlns:a16="http://schemas.microsoft.com/office/drawing/2014/main" xmlns="" id="{32280DCE-0D5E-4BEF-BB4C-BC5B80CD63B9}"/>
              </a:ext>
            </a:extLst>
          </p:cNvPr>
          <p:cNvSpPr txBox="1"/>
          <p:nvPr/>
        </p:nvSpPr>
        <p:spPr>
          <a:xfrm>
            <a:off x="5155918" y="4243225"/>
            <a:ext cx="1797007" cy="369332"/>
          </a:xfrm>
          <a:prstGeom prst="rect">
            <a:avLst/>
          </a:prstGeom>
          <a:noFill/>
        </p:spPr>
        <p:txBody>
          <a:bodyPr wrap="square" rtlCol="0">
            <a:spAutoFit/>
          </a:bodyPr>
          <a:lstStyle/>
          <a:p>
            <a:r>
              <a:rPr lang="it-IT" b="1" i="1" dirty="0"/>
              <a:t>Rivista Italiana </a:t>
            </a:r>
          </a:p>
        </p:txBody>
      </p:sp>
      <p:sp>
        <p:nvSpPr>
          <p:cNvPr id="19" name="Rettangolo 18">
            <a:extLst>
              <a:ext uri="{FF2B5EF4-FFF2-40B4-BE49-F238E27FC236}">
                <a16:creationId xmlns:a16="http://schemas.microsoft.com/office/drawing/2014/main" xmlns="" id="{42A2FDBD-912D-4A29-8201-A16FA1C16932}"/>
              </a:ext>
            </a:extLst>
          </p:cNvPr>
          <p:cNvSpPr/>
          <p:nvPr/>
        </p:nvSpPr>
        <p:spPr>
          <a:xfrm>
            <a:off x="3084332" y="4796269"/>
            <a:ext cx="4365685" cy="646331"/>
          </a:xfrm>
          <a:prstGeom prst="rect">
            <a:avLst/>
          </a:prstGeom>
        </p:spPr>
        <p:txBody>
          <a:bodyPr wrap="square">
            <a:spAutoFit/>
          </a:bodyPr>
          <a:lstStyle/>
          <a:p>
            <a:r>
              <a:rPr lang="it-IT" i="1" dirty="0"/>
              <a:t>Mezzo di espressione e comunicazione, un mondo ricco di fascino, unicità, eccentricità </a:t>
            </a:r>
          </a:p>
        </p:txBody>
      </p:sp>
      <p:sp>
        <p:nvSpPr>
          <p:cNvPr id="3" name="CasellaDiTesto 2">
            <a:extLst>
              <a:ext uri="{FF2B5EF4-FFF2-40B4-BE49-F238E27FC236}">
                <a16:creationId xmlns:a16="http://schemas.microsoft.com/office/drawing/2014/main" xmlns="" id="{C6F594A0-8261-43F7-8230-553F3A91C481}"/>
              </a:ext>
            </a:extLst>
          </p:cNvPr>
          <p:cNvSpPr txBox="1"/>
          <p:nvPr/>
        </p:nvSpPr>
        <p:spPr>
          <a:xfrm>
            <a:off x="137741" y="3550833"/>
            <a:ext cx="2815629" cy="738664"/>
          </a:xfrm>
          <a:prstGeom prst="rect">
            <a:avLst/>
          </a:prstGeom>
          <a:noFill/>
        </p:spPr>
        <p:txBody>
          <a:bodyPr wrap="square" rtlCol="0">
            <a:spAutoFit/>
          </a:bodyPr>
          <a:lstStyle/>
          <a:p>
            <a:r>
              <a:rPr lang="it-IT" sz="1400" dirty="0">
                <a:latin typeface="Book Antiqua" panose="02040602050305030304" pitchFamily="18" charset="0"/>
              </a:rPr>
              <a:t>Attenta decifrazione di tutti gli elementi essenziali dello stile di oggi.</a:t>
            </a:r>
          </a:p>
        </p:txBody>
      </p:sp>
      <p:sp>
        <p:nvSpPr>
          <p:cNvPr id="4" name="CasellaDiTesto 3">
            <a:extLst>
              <a:ext uri="{FF2B5EF4-FFF2-40B4-BE49-F238E27FC236}">
                <a16:creationId xmlns:a16="http://schemas.microsoft.com/office/drawing/2014/main" xmlns="" id="{93EDB188-2140-4030-8979-1751D716751B}"/>
              </a:ext>
            </a:extLst>
          </p:cNvPr>
          <p:cNvSpPr txBox="1"/>
          <p:nvPr/>
        </p:nvSpPr>
        <p:spPr>
          <a:xfrm>
            <a:off x="4467217" y="1536091"/>
            <a:ext cx="3535433" cy="738664"/>
          </a:xfrm>
          <a:prstGeom prst="rect">
            <a:avLst/>
          </a:prstGeom>
          <a:noFill/>
        </p:spPr>
        <p:txBody>
          <a:bodyPr wrap="square" rtlCol="0">
            <a:spAutoFit/>
          </a:bodyPr>
          <a:lstStyle/>
          <a:p>
            <a:r>
              <a:rPr lang="it-IT" sz="1400" dirty="0">
                <a:latin typeface="Book Antiqua" panose="02040602050305030304" pitchFamily="18" charset="0"/>
              </a:rPr>
              <a:t>Affronta i temi e le tendenze delle varie maison di moda e le diverse connessioni tra le creazioni stilistiche.</a:t>
            </a:r>
          </a:p>
        </p:txBody>
      </p:sp>
      <p:sp>
        <p:nvSpPr>
          <p:cNvPr id="6" name="CasellaDiTesto 5">
            <a:extLst>
              <a:ext uri="{FF2B5EF4-FFF2-40B4-BE49-F238E27FC236}">
                <a16:creationId xmlns:a16="http://schemas.microsoft.com/office/drawing/2014/main" xmlns="" id="{BA875366-564A-4A40-BA3F-DD5F57C4EA3F}"/>
              </a:ext>
            </a:extLst>
          </p:cNvPr>
          <p:cNvSpPr txBox="1"/>
          <p:nvPr/>
        </p:nvSpPr>
        <p:spPr>
          <a:xfrm>
            <a:off x="6952925" y="129566"/>
            <a:ext cx="3251724" cy="307777"/>
          </a:xfrm>
          <a:prstGeom prst="rect">
            <a:avLst/>
          </a:prstGeom>
          <a:noFill/>
        </p:spPr>
        <p:txBody>
          <a:bodyPr wrap="square" rtlCol="0">
            <a:spAutoFit/>
          </a:bodyPr>
          <a:lstStyle/>
          <a:p>
            <a:r>
              <a:rPr lang="it-IT" sz="1400" i="1" dirty="0"/>
              <a:t>Realizzando le sue «ipnotiche»</a:t>
            </a:r>
          </a:p>
        </p:txBody>
      </p:sp>
      <p:sp>
        <p:nvSpPr>
          <p:cNvPr id="8" name="CasellaDiTesto 7">
            <a:extLst>
              <a:ext uri="{FF2B5EF4-FFF2-40B4-BE49-F238E27FC236}">
                <a16:creationId xmlns:a16="http://schemas.microsoft.com/office/drawing/2014/main" xmlns="" id="{DB198082-2D2D-4E42-95F9-F2A4EB3E9D67}"/>
              </a:ext>
            </a:extLst>
          </p:cNvPr>
          <p:cNvSpPr txBox="1"/>
          <p:nvPr/>
        </p:nvSpPr>
        <p:spPr>
          <a:xfrm>
            <a:off x="2672256" y="6133034"/>
            <a:ext cx="5379146" cy="646331"/>
          </a:xfrm>
          <a:prstGeom prst="rect">
            <a:avLst/>
          </a:prstGeom>
          <a:noFill/>
        </p:spPr>
        <p:txBody>
          <a:bodyPr wrap="square" rtlCol="0">
            <a:spAutoFit/>
          </a:bodyPr>
          <a:lstStyle/>
          <a:p>
            <a:r>
              <a:rPr lang="it-IT" sz="1200" dirty="0">
                <a:latin typeface="Century Gothic" panose="020B0502020202020204" pitchFamily="34" charset="0"/>
              </a:rPr>
              <a:t>Immagine surreale, esagerata, imprevedibile. Una vena rivoluzionaria, ambigua ma rigorosa del suo stile. Eccentrica con una creatività esplosiva.</a:t>
            </a:r>
          </a:p>
        </p:txBody>
      </p:sp>
    </p:spTree>
    <p:extLst>
      <p:ext uri="{BB962C8B-B14F-4D97-AF65-F5344CB8AC3E}">
        <p14:creationId xmlns:p14="http://schemas.microsoft.com/office/powerpoint/2010/main" val="2818604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F58D597E-17B9-42C8-8F29-03549733D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5" y="115179"/>
            <a:ext cx="7403641" cy="6742821"/>
          </a:xfrm>
          <a:prstGeom prst="rect">
            <a:avLst/>
          </a:prstGeom>
        </p:spPr>
      </p:pic>
      <p:cxnSp>
        <p:nvCxnSpPr>
          <p:cNvPr id="7" name="Connettore diritto 6">
            <a:extLst>
              <a:ext uri="{FF2B5EF4-FFF2-40B4-BE49-F238E27FC236}">
                <a16:creationId xmlns:a16="http://schemas.microsoft.com/office/drawing/2014/main" xmlns="" id="{C9DCBE9B-FA3B-4DBA-9EEA-2F0A54BCEF07}"/>
              </a:ext>
            </a:extLst>
          </p:cNvPr>
          <p:cNvCxnSpPr>
            <a:cxnSpLocks/>
          </p:cNvCxnSpPr>
          <p:nvPr/>
        </p:nvCxnSpPr>
        <p:spPr>
          <a:xfrm>
            <a:off x="7769401" y="661181"/>
            <a:ext cx="0" cy="5880296"/>
          </a:xfrm>
          <a:prstGeom prst="line">
            <a:avLst/>
          </a:prstGeom>
        </p:spPr>
        <p:style>
          <a:lnRef idx="1">
            <a:schemeClr val="accent3"/>
          </a:lnRef>
          <a:fillRef idx="0">
            <a:schemeClr val="accent3"/>
          </a:fillRef>
          <a:effectRef idx="0">
            <a:schemeClr val="accent3"/>
          </a:effectRef>
          <a:fontRef idx="minor">
            <a:schemeClr val="tx1"/>
          </a:fontRef>
        </p:style>
      </p:cxnSp>
      <p:pic>
        <p:nvPicPr>
          <p:cNvPr id="10" name="Immagine 9">
            <a:extLst>
              <a:ext uri="{FF2B5EF4-FFF2-40B4-BE49-F238E27FC236}">
                <a16:creationId xmlns:a16="http://schemas.microsoft.com/office/drawing/2014/main" xmlns="" id="{BEC6C69C-90BD-411D-8B2C-A135C0748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719" y="237668"/>
            <a:ext cx="2530748" cy="1703674"/>
          </a:xfrm>
          <a:prstGeom prst="rect">
            <a:avLst/>
          </a:prstGeom>
        </p:spPr>
      </p:pic>
      <p:pic>
        <p:nvPicPr>
          <p:cNvPr id="13" name="Immagine 12">
            <a:extLst>
              <a:ext uri="{FF2B5EF4-FFF2-40B4-BE49-F238E27FC236}">
                <a16:creationId xmlns:a16="http://schemas.microsoft.com/office/drawing/2014/main" xmlns="" id="{48AECD82-744C-465C-A60A-2B4744703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417" y="1882758"/>
            <a:ext cx="4056832" cy="4737574"/>
          </a:xfrm>
          <a:prstGeom prst="rect">
            <a:avLst/>
          </a:prstGeom>
        </p:spPr>
      </p:pic>
      <p:sp>
        <p:nvSpPr>
          <p:cNvPr id="14" name="CasellaDiTesto 13">
            <a:extLst>
              <a:ext uri="{FF2B5EF4-FFF2-40B4-BE49-F238E27FC236}">
                <a16:creationId xmlns:a16="http://schemas.microsoft.com/office/drawing/2014/main" xmlns="" id="{4D99935B-788A-4883-AB5F-FE9A8EF2D142}"/>
              </a:ext>
            </a:extLst>
          </p:cNvPr>
          <p:cNvSpPr txBox="1"/>
          <p:nvPr/>
        </p:nvSpPr>
        <p:spPr>
          <a:xfrm>
            <a:off x="10733649" y="237668"/>
            <a:ext cx="1156151" cy="307777"/>
          </a:xfrm>
          <a:prstGeom prst="rect">
            <a:avLst/>
          </a:prstGeom>
          <a:noFill/>
        </p:spPr>
        <p:txBody>
          <a:bodyPr wrap="square" rtlCol="0">
            <a:spAutoFit/>
          </a:bodyPr>
          <a:lstStyle/>
          <a:p>
            <a:r>
              <a:rPr lang="it-IT" sz="1400" b="1" i="1" dirty="0">
                <a:latin typeface="Book Antiqua" panose="02040602050305030304" pitchFamily="18" charset="0"/>
              </a:rPr>
              <a:t>OMAGGIO</a:t>
            </a:r>
          </a:p>
        </p:txBody>
      </p:sp>
      <p:sp>
        <p:nvSpPr>
          <p:cNvPr id="2" name="CasellaDiTesto 1">
            <a:extLst>
              <a:ext uri="{FF2B5EF4-FFF2-40B4-BE49-F238E27FC236}">
                <a16:creationId xmlns:a16="http://schemas.microsoft.com/office/drawing/2014/main" xmlns="" id="{D1DA7DF5-CEED-482A-888D-AC861A39B93D}"/>
              </a:ext>
            </a:extLst>
          </p:cNvPr>
          <p:cNvSpPr txBox="1"/>
          <p:nvPr/>
        </p:nvSpPr>
        <p:spPr>
          <a:xfrm>
            <a:off x="154745" y="6493421"/>
            <a:ext cx="4621427" cy="261610"/>
          </a:xfrm>
          <a:prstGeom prst="rect">
            <a:avLst/>
          </a:prstGeom>
          <a:noFill/>
        </p:spPr>
        <p:txBody>
          <a:bodyPr wrap="square" rtlCol="0">
            <a:spAutoFit/>
          </a:bodyPr>
          <a:lstStyle/>
          <a:p>
            <a:r>
              <a:rPr lang="it-IT" sz="1100" b="1" i="1" dirty="0">
                <a:latin typeface="Book Antiqua" panose="02040602050305030304" pitchFamily="18" charset="0"/>
              </a:rPr>
              <a:t>La piaggi ha lasciato un segno indelebile </a:t>
            </a:r>
          </a:p>
        </p:txBody>
      </p:sp>
    </p:spTree>
    <p:extLst>
      <p:ext uri="{BB962C8B-B14F-4D97-AF65-F5344CB8AC3E}">
        <p14:creationId xmlns:p14="http://schemas.microsoft.com/office/powerpoint/2010/main" val="2292721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Oggetto 9"/>
          <p:cNvGraphicFramePr>
            <a:graphicFrameLocks noChangeAspect="1"/>
          </p:cNvGraphicFramePr>
          <p:nvPr>
            <p:extLst>
              <p:ext uri="{D42A27DB-BD31-4B8C-83A1-F6EECF244321}">
                <p14:modId xmlns:p14="http://schemas.microsoft.com/office/powerpoint/2010/main" val="2985030013"/>
              </p:ext>
            </p:extLst>
          </p:nvPr>
        </p:nvGraphicFramePr>
        <p:xfrm>
          <a:off x="5445081" y="5135713"/>
          <a:ext cx="741759" cy="282575"/>
        </p:xfrm>
        <a:graphic>
          <a:graphicData uri="http://schemas.openxmlformats.org/presentationml/2006/ole">
            <mc:AlternateContent xmlns:mc="http://schemas.openxmlformats.org/markup-compatibility/2006">
              <mc:Choice xmlns:v="urn:schemas-microsoft-com:vml" Requires="v">
                <p:oleObj spid="_x0000_s1087" name="Oggetto shell Packager" showAsIcon="1" r:id="rId3" imgW="1269360" imgH="488520" progId="Package">
                  <p:embed/>
                </p:oleObj>
              </mc:Choice>
              <mc:Fallback>
                <p:oleObj name="Oggetto shell Packager" showAsIcon="1" r:id="rId3" imgW="1269360" imgH="488520" progId="Package">
                  <p:embed/>
                  <p:pic>
                    <p:nvPicPr>
                      <p:cNvPr id="10" name="Oggetto 9"/>
                      <p:cNvPicPr>
                        <a:picLocks noChangeAspect="1" noChangeArrowheads="1"/>
                      </p:cNvPicPr>
                      <p:nvPr/>
                    </p:nvPicPr>
                    <p:blipFill>
                      <a:blip r:embed="rId4"/>
                      <a:srcRect/>
                      <a:stretch>
                        <a:fillRect/>
                      </a:stretch>
                    </p:blipFill>
                    <p:spPr bwMode="auto">
                      <a:xfrm>
                        <a:off x="5445081" y="5135713"/>
                        <a:ext cx="741759" cy="282575"/>
                      </a:xfrm>
                      <a:prstGeom prst="rect">
                        <a:avLst/>
                      </a:prstGeom>
                      <a:noFill/>
                      <a:ln w="9525">
                        <a:solidFill>
                          <a:schemeClr val="accent1">
                            <a:alpha val="94901"/>
                          </a:schemeClr>
                        </a:solidFill>
                        <a:miter lim="800000"/>
                        <a:headEnd/>
                        <a:tailEnd/>
                      </a:ln>
                      <a:extLst/>
                    </p:spPr>
                  </p:pic>
                </p:oleObj>
              </mc:Fallback>
            </mc:AlternateContent>
          </a:graphicData>
        </a:graphic>
      </p:graphicFrame>
      <p:sp>
        <p:nvSpPr>
          <p:cNvPr id="2" name="Titolo 1"/>
          <p:cNvSpPr>
            <a:spLocks noGrp="1"/>
          </p:cNvSpPr>
          <p:nvPr>
            <p:ph type="title"/>
          </p:nvPr>
        </p:nvSpPr>
        <p:spPr>
          <a:xfrm>
            <a:off x="2441575" y="459220"/>
            <a:ext cx="3746283" cy="1143000"/>
          </a:xfrm>
        </p:spPr>
        <p:txBody>
          <a:bodyPr>
            <a:normAutofit/>
          </a:bodyPr>
          <a:lstStyle/>
          <a:p>
            <a:r>
              <a:rPr lang="it-IT" sz="3800" b="1" dirty="0">
                <a:solidFill>
                  <a:srgbClr val="002060"/>
                </a:solidFill>
                <a:latin typeface="Cavolini" panose="03000502040302020204" pitchFamily="66" charset="0"/>
                <a:cs typeface="Cavolini" panose="03000502040302020204" pitchFamily="66" charset="0"/>
              </a:rPr>
              <a:t> </a:t>
            </a:r>
            <a:r>
              <a:rPr lang="it-IT" sz="3800" b="1" dirty="0" smtClean="0">
                <a:solidFill>
                  <a:srgbClr val="002060"/>
                </a:solidFill>
                <a:latin typeface="Cavolini" panose="03000502040302020204" pitchFamily="66" charset="0"/>
                <a:cs typeface="Cavolini" panose="03000502040302020204" pitchFamily="66" charset="0"/>
              </a:rPr>
              <a:t>  Trickle-down</a:t>
            </a:r>
            <a:endParaRPr lang="it-IT" sz="3800" dirty="0">
              <a:solidFill>
                <a:srgbClr val="002060"/>
              </a:solidFill>
              <a:latin typeface="Cavolini" panose="03000502040302020204" pitchFamily="66" charset="0"/>
              <a:cs typeface="Cavolini" panose="03000502040302020204" pitchFamily="66" charset="0"/>
            </a:endParaRPr>
          </a:p>
        </p:txBody>
      </p:sp>
      <p:pic>
        <p:nvPicPr>
          <p:cNvPr id="3074" name="Picture 2" descr="C:\Users\Utente\Desktop\655b6b04-fd03-4c8d-bc53-116ab6b334cb.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441575" y="1748701"/>
            <a:ext cx="3768200" cy="345760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Risultati immagini per gocci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8" descr="Risultati immagini per goccia"/>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10" descr="Risultati immagini per goccia"/>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12" descr="Risultati immagini per goccia"/>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14" descr="Risultati immagini per goccia"/>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16" descr="Risultati immagini per goccia"/>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90" name="Picture 18" descr="Risultati immagini per gocc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5107" y="2780929"/>
            <a:ext cx="2695575" cy="169545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6751529" y="749781"/>
            <a:ext cx="4058433" cy="615553"/>
          </a:xfrm>
          <a:prstGeom prst="rect">
            <a:avLst/>
          </a:prstGeom>
          <a:noFill/>
        </p:spPr>
        <p:txBody>
          <a:bodyPr wrap="square" rtlCol="0">
            <a:spAutoFit/>
          </a:bodyPr>
          <a:lstStyle/>
          <a:p>
            <a:r>
              <a:rPr lang="it-IT" sz="3400" dirty="0" smtClean="0">
                <a:solidFill>
                  <a:srgbClr val="002060"/>
                </a:solidFill>
                <a:latin typeface="Cavolini" panose="03000502040302020204" pitchFamily="66" charset="0"/>
                <a:cs typeface="Cavolini" panose="03000502040302020204" pitchFamily="66" charset="0"/>
              </a:rPr>
              <a:t>(effetto a goccia)</a:t>
            </a:r>
            <a:endParaRPr lang="it-IT" sz="3400" dirty="0"/>
          </a:p>
        </p:txBody>
      </p:sp>
    </p:spTree>
    <p:extLst>
      <p:ext uri="{BB962C8B-B14F-4D97-AF65-F5344CB8AC3E}">
        <p14:creationId xmlns:p14="http://schemas.microsoft.com/office/powerpoint/2010/main" val="2107776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xmlns="" id="{7CB25AD2-7E52-41E0-ADF6-6635401D7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505" y="102494"/>
            <a:ext cx="2541123" cy="2812548"/>
          </a:xfrm>
          <a:prstGeom prst="rect">
            <a:avLst/>
          </a:prstGeom>
          <a:ln>
            <a:noFill/>
          </a:ln>
          <a:effectLst>
            <a:softEdge rad="112500"/>
          </a:effectLst>
        </p:spPr>
      </p:pic>
      <p:pic>
        <p:nvPicPr>
          <p:cNvPr id="12" name="Immagine 11">
            <a:extLst>
              <a:ext uri="{FF2B5EF4-FFF2-40B4-BE49-F238E27FC236}">
                <a16:creationId xmlns:a16="http://schemas.microsoft.com/office/drawing/2014/main" xmlns="" id="{5867E939-FD73-4B0F-8357-8FCC9AFB5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4967">
            <a:off x="639782" y="4638197"/>
            <a:ext cx="1743691" cy="2254383"/>
          </a:xfrm>
          <a:prstGeom prst="rect">
            <a:avLst/>
          </a:prstGeom>
          <a:ln>
            <a:noFill/>
          </a:ln>
          <a:effectLst>
            <a:softEdge rad="112500"/>
          </a:effectLst>
        </p:spPr>
      </p:pic>
      <p:pic>
        <p:nvPicPr>
          <p:cNvPr id="7" name="Immagine 6">
            <a:extLst>
              <a:ext uri="{FF2B5EF4-FFF2-40B4-BE49-F238E27FC236}">
                <a16:creationId xmlns:a16="http://schemas.microsoft.com/office/drawing/2014/main" xmlns="" id="{846D3BBB-E229-4099-A858-D104FC53C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932" y="2037345"/>
            <a:ext cx="2720559" cy="2588873"/>
          </a:xfrm>
          <a:prstGeom prst="rect">
            <a:avLst/>
          </a:prstGeom>
          <a:ln>
            <a:noFill/>
          </a:ln>
          <a:effectLst>
            <a:softEdge rad="112500"/>
          </a:effectLst>
        </p:spPr>
      </p:pic>
      <p:sp>
        <p:nvSpPr>
          <p:cNvPr id="3" name="Segnaposto contenuto 2">
            <a:extLst>
              <a:ext uri="{FF2B5EF4-FFF2-40B4-BE49-F238E27FC236}">
                <a16:creationId xmlns:a16="http://schemas.microsoft.com/office/drawing/2014/main" xmlns="" id="{47526D1D-7CDD-410F-99B8-561BE6FB97DA}"/>
              </a:ext>
            </a:extLst>
          </p:cNvPr>
          <p:cNvSpPr>
            <a:spLocks noGrp="1"/>
          </p:cNvSpPr>
          <p:nvPr>
            <p:ph idx="1"/>
          </p:nvPr>
        </p:nvSpPr>
        <p:spPr>
          <a:xfrm>
            <a:off x="4557932" y="3999188"/>
            <a:ext cx="2883877" cy="676679"/>
          </a:xfrm>
        </p:spPr>
        <p:txBody>
          <a:bodyPr>
            <a:normAutofit/>
          </a:bodyPr>
          <a:lstStyle/>
          <a:p>
            <a:pPr marL="0" indent="0" algn="ctr">
              <a:buNone/>
            </a:pPr>
            <a:r>
              <a:rPr lang="it-IT" b="1" dirty="0">
                <a:latin typeface="Bahnschrift Light" panose="020B0502040204020203" pitchFamily="34" charset="0"/>
              </a:rPr>
              <a:t>DANDY DONNA</a:t>
            </a:r>
          </a:p>
        </p:txBody>
      </p:sp>
      <p:pic>
        <p:nvPicPr>
          <p:cNvPr id="5" name="Immagine 4">
            <a:extLst>
              <a:ext uri="{FF2B5EF4-FFF2-40B4-BE49-F238E27FC236}">
                <a16:creationId xmlns:a16="http://schemas.microsoft.com/office/drawing/2014/main" xmlns="" id="{9299B632-A3FD-4789-AC60-76E605F8B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15" y="153555"/>
            <a:ext cx="2883877" cy="4582460"/>
          </a:xfrm>
          <a:prstGeom prst="rect">
            <a:avLst/>
          </a:prstGeom>
          <a:ln>
            <a:noFill/>
          </a:ln>
          <a:effectLst>
            <a:softEdge rad="112500"/>
          </a:effectLst>
        </p:spPr>
      </p:pic>
      <p:pic>
        <p:nvPicPr>
          <p:cNvPr id="4" name="Immagine 3">
            <a:extLst>
              <a:ext uri="{FF2B5EF4-FFF2-40B4-BE49-F238E27FC236}">
                <a16:creationId xmlns:a16="http://schemas.microsoft.com/office/drawing/2014/main" xmlns="" id="{628D12B1-9DD0-49BB-9041-A5F1A0638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0225" y="2528192"/>
            <a:ext cx="2771775" cy="4162425"/>
          </a:xfrm>
          <a:prstGeom prst="rect">
            <a:avLst/>
          </a:prstGeom>
          <a:ln>
            <a:noFill/>
          </a:ln>
          <a:effectLst>
            <a:softEdge rad="112500"/>
          </a:effectLst>
        </p:spPr>
      </p:pic>
      <p:pic>
        <p:nvPicPr>
          <p:cNvPr id="8" name="Immagine 7">
            <a:extLst>
              <a:ext uri="{FF2B5EF4-FFF2-40B4-BE49-F238E27FC236}">
                <a16:creationId xmlns:a16="http://schemas.microsoft.com/office/drawing/2014/main" xmlns="" id="{E7F8B6FF-645D-4E76-89D8-E7AAAC8D4A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24606">
            <a:off x="9690130" y="207447"/>
            <a:ext cx="2231963" cy="2304107"/>
          </a:xfrm>
          <a:prstGeom prst="rect">
            <a:avLst/>
          </a:prstGeom>
          <a:ln>
            <a:noFill/>
          </a:ln>
          <a:effectLst>
            <a:softEdge rad="112500"/>
          </a:effectLst>
        </p:spPr>
      </p:pic>
      <p:sp>
        <p:nvSpPr>
          <p:cNvPr id="13" name="CasellaDiTesto 12">
            <a:extLst>
              <a:ext uri="{FF2B5EF4-FFF2-40B4-BE49-F238E27FC236}">
                <a16:creationId xmlns:a16="http://schemas.microsoft.com/office/drawing/2014/main" xmlns="" id="{DA020C6E-82B0-4A97-873B-58BA832DA481}"/>
              </a:ext>
            </a:extLst>
          </p:cNvPr>
          <p:cNvSpPr txBox="1"/>
          <p:nvPr/>
        </p:nvSpPr>
        <p:spPr>
          <a:xfrm>
            <a:off x="2858611" y="4397673"/>
            <a:ext cx="6561614" cy="646331"/>
          </a:xfrm>
          <a:prstGeom prst="rect">
            <a:avLst/>
          </a:prstGeom>
          <a:noFill/>
        </p:spPr>
        <p:txBody>
          <a:bodyPr wrap="square" rtlCol="0">
            <a:spAutoFit/>
          </a:bodyPr>
          <a:lstStyle/>
          <a:p>
            <a:r>
              <a:rPr lang="it-IT" i="1" dirty="0" smtClean="0">
                <a:solidFill>
                  <a:schemeClr val="accent1">
                    <a:lumMod val="50000"/>
                  </a:schemeClr>
                </a:solidFill>
              </a:rPr>
              <a:t>«Il </a:t>
            </a:r>
            <a:r>
              <a:rPr lang="it-IT" i="1" dirty="0">
                <a:solidFill>
                  <a:schemeClr val="accent1">
                    <a:lumMod val="50000"/>
                  </a:schemeClr>
                </a:solidFill>
              </a:rPr>
              <a:t>dandy deve aspirare a essere elevato, senza interruzione. Deve vivere e dormire come davanti a uno specchio». Charles Baudelaire</a:t>
            </a:r>
          </a:p>
        </p:txBody>
      </p:sp>
      <p:sp>
        <p:nvSpPr>
          <p:cNvPr id="14" name="CasellaDiTesto 13">
            <a:extLst>
              <a:ext uri="{FF2B5EF4-FFF2-40B4-BE49-F238E27FC236}">
                <a16:creationId xmlns:a16="http://schemas.microsoft.com/office/drawing/2014/main" xmlns="" id="{9B5BA2C8-F3BC-41F6-8C29-2E258E29411B}"/>
              </a:ext>
            </a:extLst>
          </p:cNvPr>
          <p:cNvSpPr txBox="1"/>
          <p:nvPr/>
        </p:nvSpPr>
        <p:spPr>
          <a:xfrm>
            <a:off x="3176995" y="454064"/>
            <a:ext cx="3995664" cy="1477328"/>
          </a:xfrm>
          <a:prstGeom prst="rect">
            <a:avLst/>
          </a:prstGeom>
          <a:noFill/>
        </p:spPr>
        <p:txBody>
          <a:bodyPr wrap="square" rtlCol="0">
            <a:spAutoFit/>
          </a:bodyPr>
          <a:lstStyle/>
          <a:p>
            <a:r>
              <a:rPr lang="it-IT" sz="1600" b="1" i="1" dirty="0">
                <a:latin typeface="Imprint MT Shadow" panose="04020605060303030202" pitchFamily="82" charset="0"/>
              </a:rPr>
              <a:t>SPREZZATURA:</a:t>
            </a:r>
          </a:p>
          <a:p>
            <a:r>
              <a:rPr lang="it-IT" dirty="0">
                <a:latin typeface="Garamond" panose="02020404030301010803" pitchFamily="18" charset="0"/>
              </a:rPr>
              <a:t>Distinzione vissuta con spontaneità, naturalezza, leggerezza ed ironia della moda ad esempio un cappellino a forma di orologio.</a:t>
            </a:r>
          </a:p>
        </p:txBody>
      </p:sp>
      <p:sp>
        <p:nvSpPr>
          <p:cNvPr id="17" name="CasellaDiTesto 16">
            <a:extLst>
              <a:ext uri="{FF2B5EF4-FFF2-40B4-BE49-F238E27FC236}">
                <a16:creationId xmlns:a16="http://schemas.microsoft.com/office/drawing/2014/main" xmlns="" id="{AD43C5A3-6B5F-43EA-BFB2-F9D8B5573DB4}"/>
              </a:ext>
            </a:extLst>
          </p:cNvPr>
          <p:cNvSpPr txBox="1"/>
          <p:nvPr/>
        </p:nvSpPr>
        <p:spPr>
          <a:xfrm>
            <a:off x="2812240" y="5695697"/>
            <a:ext cx="7126580" cy="923330"/>
          </a:xfrm>
          <a:prstGeom prst="rect">
            <a:avLst/>
          </a:prstGeom>
          <a:noFill/>
        </p:spPr>
        <p:txBody>
          <a:bodyPr wrap="square" rtlCol="0">
            <a:spAutoFit/>
          </a:bodyPr>
          <a:lstStyle/>
          <a:p>
            <a:r>
              <a:rPr lang="it-IT" sz="1600" b="1" i="1" dirty="0">
                <a:latin typeface="Imprint MT Shadow" panose="04020605060303030202" pitchFamily="82" charset="0"/>
              </a:rPr>
              <a:t>VISIONARIETÁ:</a:t>
            </a:r>
          </a:p>
          <a:p>
            <a:r>
              <a:rPr lang="it-IT" dirty="0">
                <a:latin typeface="Garamond" panose="02020404030301010803" pitchFamily="18" charset="0"/>
              </a:rPr>
              <a:t>La consapevolezza che il glamour o il dandy non possono prescindere dalle forme della visibilità del nostro tempo.</a:t>
            </a:r>
          </a:p>
        </p:txBody>
      </p:sp>
      <p:sp>
        <p:nvSpPr>
          <p:cNvPr id="2" name="CasellaDiTesto 1">
            <a:extLst>
              <a:ext uri="{FF2B5EF4-FFF2-40B4-BE49-F238E27FC236}">
                <a16:creationId xmlns:a16="http://schemas.microsoft.com/office/drawing/2014/main" xmlns="" id="{DDF9128F-950E-47FD-9DF0-BF7D189B5B23}"/>
              </a:ext>
            </a:extLst>
          </p:cNvPr>
          <p:cNvSpPr txBox="1"/>
          <p:nvPr/>
        </p:nvSpPr>
        <p:spPr>
          <a:xfrm>
            <a:off x="11502239" y="6505951"/>
            <a:ext cx="829994" cy="369332"/>
          </a:xfrm>
          <a:prstGeom prst="rect">
            <a:avLst/>
          </a:prstGeom>
          <a:noFill/>
        </p:spPr>
        <p:txBody>
          <a:bodyPr wrap="square" rtlCol="0">
            <a:spAutoFit/>
          </a:bodyPr>
          <a:lstStyle/>
          <a:p>
            <a:r>
              <a:rPr lang="it-IT" b="1" dirty="0"/>
              <a:t>800</a:t>
            </a:r>
          </a:p>
        </p:txBody>
      </p:sp>
      <p:sp>
        <p:nvSpPr>
          <p:cNvPr id="6" name="CasellaDiTesto 5">
            <a:extLst>
              <a:ext uri="{FF2B5EF4-FFF2-40B4-BE49-F238E27FC236}">
                <a16:creationId xmlns:a16="http://schemas.microsoft.com/office/drawing/2014/main" xmlns="" id="{AD6E970C-D183-4EB7-869F-F0323965F302}"/>
              </a:ext>
            </a:extLst>
          </p:cNvPr>
          <p:cNvSpPr txBox="1"/>
          <p:nvPr/>
        </p:nvSpPr>
        <p:spPr>
          <a:xfrm>
            <a:off x="8868631" y="6624701"/>
            <a:ext cx="1735139" cy="261610"/>
          </a:xfrm>
          <a:prstGeom prst="rect">
            <a:avLst/>
          </a:prstGeom>
          <a:noFill/>
        </p:spPr>
        <p:txBody>
          <a:bodyPr wrap="square" rtlCol="0">
            <a:spAutoFit/>
          </a:bodyPr>
          <a:lstStyle/>
          <a:p>
            <a:r>
              <a:rPr lang="it-IT" sz="1100" b="1" dirty="0">
                <a:latin typeface="Book Antiqua" panose="02040602050305030304" pitchFamily="18" charset="0"/>
              </a:rPr>
              <a:t>Massimiliano </a:t>
            </a:r>
            <a:r>
              <a:rPr lang="it-IT" sz="1100" b="1" dirty="0" err="1">
                <a:latin typeface="Book Antiqua" panose="02040602050305030304" pitchFamily="18" charset="0"/>
              </a:rPr>
              <a:t>Mocchia</a:t>
            </a:r>
            <a:endParaRPr lang="it-IT" sz="1100" b="1" dirty="0">
              <a:latin typeface="Book Antiqua" panose="02040602050305030304" pitchFamily="18" charset="0"/>
            </a:endParaRPr>
          </a:p>
        </p:txBody>
      </p:sp>
    </p:spTree>
    <p:extLst>
      <p:ext uri="{BB962C8B-B14F-4D97-AF65-F5344CB8AC3E}">
        <p14:creationId xmlns:p14="http://schemas.microsoft.com/office/powerpoint/2010/main" val="1623016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xmlns="" id="{4DEBEF0F-9938-4682-8F11-719E831F3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963" y="487904"/>
            <a:ext cx="2626606" cy="3997637"/>
          </a:xfrm>
          <a:prstGeom prst="rect">
            <a:avLst/>
          </a:prstGeom>
          <a:ln>
            <a:noFill/>
          </a:ln>
          <a:effectLst>
            <a:softEdge rad="112500"/>
          </a:effectLst>
        </p:spPr>
      </p:pic>
      <p:pic>
        <p:nvPicPr>
          <p:cNvPr id="7" name="Immagine 6">
            <a:extLst>
              <a:ext uri="{FF2B5EF4-FFF2-40B4-BE49-F238E27FC236}">
                <a16:creationId xmlns:a16="http://schemas.microsoft.com/office/drawing/2014/main" xmlns="" id="{215F1D26-8722-413C-AC4E-900737213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3" y="1424877"/>
            <a:ext cx="2796630" cy="2106114"/>
          </a:xfrm>
          <a:prstGeom prst="rect">
            <a:avLst/>
          </a:prstGeom>
          <a:ln>
            <a:noFill/>
          </a:ln>
          <a:effectLst>
            <a:softEdge rad="112500"/>
          </a:effectLst>
        </p:spPr>
      </p:pic>
      <p:pic>
        <p:nvPicPr>
          <p:cNvPr id="9" name="Immagine 8">
            <a:extLst>
              <a:ext uri="{FF2B5EF4-FFF2-40B4-BE49-F238E27FC236}">
                <a16:creationId xmlns:a16="http://schemas.microsoft.com/office/drawing/2014/main" xmlns="" id="{4F6ADA36-132C-4816-A2DC-0A4314504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5307" y="437328"/>
            <a:ext cx="2451512" cy="4008548"/>
          </a:xfrm>
          <a:prstGeom prst="rect">
            <a:avLst/>
          </a:prstGeom>
          <a:ln>
            <a:noFill/>
          </a:ln>
          <a:effectLst>
            <a:softEdge rad="112500"/>
          </a:effectLst>
        </p:spPr>
      </p:pic>
      <p:pic>
        <p:nvPicPr>
          <p:cNvPr id="5" name="Segnaposto contenuto 4">
            <a:extLst>
              <a:ext uri="{FF2B5EF4-FFF2-40B4-BE49-F238E27FC236}">
                <a16:creationId xmlns:a16="http://schemas.microsoft.com/office/drawing/2014/main" xmlns="" id="{15AB7E3A-322F-4A79-ABF4-0AC5AA9A1BA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65560" y="562338"/>
            <a:ext cx="2648372" cy="3908804"/>
          </a:xfrm>
          <a:prstGeom prst="rect">
            <a:avLst/>
          </a:prstGeom>
          <a:ln>
            <a:noFill/>
          </a:ln>
          <a:effectLst>
            <a:softEdge rad="112500"/>
          </a:effectLst>
        </p:spPr>
      </p:pic>
      <p:sp>
        <p:nvSpPr>
          <p:cNvPr id="4" name="CasellaDiTesto 3">
            <a:extLst>
              <a:ext uri="{FF2B5EF4-FFF2-40B4-BE49-F238E27FC236}">
                <a16:creationId xmlns:a16="http://schemas.microsoft.com/office/drawing/2014/main" xmlns="" id="{AA699FEA-EAD6-4701-80DC-B3D1C6EA7DA6}"/>
              </a:ext>
            </a:extLst>
          </p:cNvPr>
          <p:cNvSpPr txBox="1"/>
          <p:nvPr/>
        </p:nvSpPr>
        <p:spPr>
          <a:xfrm>
            <a:off x="182883" y="307731"/>
            <a:ext cx="1012869" cy="369332"/>
          </a:xfrm>
          <a:prstGeom prst="rect">
            <a:avLst/>
          </a:prstGeom>
          <a:noFill/>
        </p:spPr>
        <p:txBody>
          <a:bodyPr wrap="square" rtlCol="0">
            <a:spAutoFit/>
          </a:bodyPr>
          <a:lstStyle/>
          <a:p>
            <a:r>
              <a:rPr lang="it-IT" b="1" i="1" dirty="0"/>
              <a:t>Anni 60</a:t>
            </a:r>
          </a:p>
        </p:txBody>
      </p:sp>
      <p:sp>
        <p:nvSpPr>
          <p:cNvPr id="6" name="CasellaDiTesto 5">
            <a:extLst>
              <a:ext uri="{FF2B5EF4-FFF2-40B4-BE49-F238E27FC236}">
                <a16:creationId xmlns:a16="http://schemas.microsoft.com/office/drawing/2014/main" xmlns="" id="{D5CCA7E2-EBEE-4DE7-9EF4-377D66851ABA}"/>
              </a:ext>
            </a:extLst>
          </p:cNvPr>
          <p:cNvSpPr txBox="1"/>
          <p:nvPr/>
        </p:nvSpPr>
        <p:spPr>
          <a:xfrm>
            <a:off x="3650203" y="67996"/>
            <a:ext cx="5575066" cy="369332"/>
          </a:xfrm>
          <a:prstGeom prst="rect">
            <a:avLst/>
          </a:prstGeom>
          <a:noFill/>
        </p:spPr>
        <p:txBody>
          <a:bodyPr wrap="square" rtlCol="0">
            <a:spAutoFit/>
          </a:bodyPr>
          <a:lstStyle/>
          <a:p>
            <a:r>
              <a:rPr lang="it-IT" b="1" i="1" dirty="0">
                <a:latin typeface="Century Gothic" panose="020B0502020202020204" pitchFamily="34" charset="0"/>
              </a:rPr>
              <a:t>MITO della moda, dinamica, originale ed unica</a:t>
            </a:r>
          </a:p>
        </p:txBody>
      </p:sp>
      <p:cxnSp>
        <p:nvCxnSpPr>
          <p:cNvPr id="8" name="Connettore diritto 7">
            <a:extLst>
              <a:ext uri="{FF2B5EF4-FFF2-40B4-BE49-F238E27FC236}">
                <a16:creationId xmlns:a16="http://schemas.microsoft.com/office/drawing/2014/main" xmlns="" id="{57854DD7-17A0-485F-9DDD-8DB7A708FA4B}"/>
              </a:ext>
            </a:extLst>
          </p:cNvPr>
          <p:cNvCxnSpPr/>
          <p:nvPr/>
        </p:nvCxnSpPr>
        <p:spPr>
          <a:xfrm>
            <a:off x="3123028" y="487904"/>
            <a:ext cx="0" cy="3947061"/>
          </a:xfrm>
          <a:prstGeom prst="line">
            <a:avLst/>
          </a:prstGeom>
          <a:ln w="31750"/>
        </p:spPr>
        <p:style>
          <a:lnRef idx="3">
            <a:schemeClr val="dk1"/>
          </a:lnRef>
          <a:fillRef idx="0">
            <a:schemeClr val="dk1"/>
          </a:fillRef>
          <a:effectRef idx="2">
            <a:schemeClr val="dk1"/>
          </a:effectRef>
          <a:fontRef idx="minor">
            <a:schemeClr val="tx1"/>
          </a:fontRef>
        </p:style>
      </p:cxnSp>
      <p:pic>
        <p:nvPicPr>
          <p:cNvPr id="10" name="Immagine 9">
            <a:extLst>
              <a:ext uri="{FF2B5EF4-FFF2-40B4-BE49-F238E27FC236}">
                <a16:creationId xmlns:a16="http://schemas.microsoft.com/office/drawing/2014/main" xmlns="" id="{9552E16A-A9A6-476F-843A-AE01D94DB033}"/>
              </a:ext>
            </a:extLst>
          </p:cNvPr>
          <p:cNvPicPr>
            <a:picLocks noChangeAspect="1"/>
          </p:cNvPicPr>
          <p:nvPr/>
        </p:nvPicPr>
        <p:blipFill>
          <a:blip r:embed="rId6"/>
          <a:stretch>
            <a:fillRect/>
          </a:stretch>
        </p:blipFill>
        <p:spPr>
          <a:xfrm>
            <a:off x="3182775" y="477014"/>
            <a:ext cx="30483" cy="3968840"/>
          </a:xfrm>
          <a:prstGeom prst="rect">
            <a:avLst/>
          </a:prstGeom>
          <a:solidFill>
            <a:schemeClr val="bg2">
              <a:lumMod val="50000"/>
            </a:schemeClr>
          </a:solidFill>
        </p:spPr>
      </p:pic>
      <p:pic>
        <p:nvPicPr>
          <p:cNvPr id="13" name="Immagine 12">
            <a:extLst>
              <a:ext uri="{FF2B5EF4-FFF2-40B4-BE49-F238E27FC236}">
                <a16:creationId xmlns:a16="http://schemas.microsoft.com/office/drawing/2014/main" xmlns="" id="{5E292BC8-AF9C-4E99-A770-B3B365249328}"/>
              </a:ext>
            </a:extLst>
          </p:cNvPr>
          <p:cNvPicPr>
            <a:picLocks noChangeAspect="1"/>
          </p:cNvPicPr>
          <p:nvPr/>
        </p:nvPicPr>
        <p:blipFill>
          <a:blip r:embed="rId6"/>
          <a:stretch>
            <a:fillRect/>
          </a:stretch>
        </p:blipFill>
        <p:spPr>
          <a:xfrm>
            <a:off x="5954743" y="516701"/>
            <a:ext cx="30483" cy="3968840"/>
          </a:xfrm>
          <a:prstGeom prst="rect">
            <a:avLst/>
          </a:prstGeom>
        </p:spPr>
      </p:pic>
      <p:pic>
        <p:nvPicPr>
          <p:cNvPr id="14" name="Immagine 13">
            <a:extLst>
              <a:ext uri="{FF2B5EF4-FFF2-40B4-BE49-F238E27FC236}">
                <a16:creationId xmlns:a16="http://schemas.microsoft.com/office/drawing/2014/main" xmlns="" id="{D141084B-CB4E-4A2F-9A68-4A78100593CA}"/>
              </a:ext>
            </a:extLst>
          </p:cNvPr>
          <p:cNvPicPr>
            <a:picLocks noChangeAspect="1"/>
          </p:cNvPicPr>
          <p:nvPr/>
        </p:nvPicPr>
        <p:blipFill>
          <a:blip r:embed="rId6"/>
          <a:stretch>
            <a:fillRect/>
          </a:stretch>
        </p:blipFill>
        <p:spPr>
          <a:xfrm>
            <a:off x="6031615" y="516701"/>
            <a:ext cx="30483" cy="3968840"/>
          </a:xfrm>
          <a:prstGeom prst="rect">
            <a:avLst/>
          </a:prstGeom>
        </p:spPr>
      </p:pic>
      <p:pic>
        <p:nvPicPr>
          <p:cNvPr id="15" name="Immagine 14">
            <a:extLst>
              <a:ext uri="{FF2B5EF4-FFF2-40B4-BE49-F238E27FC236}">
                <a16:creationId xmlns:a16="http://schemas.microsoft.com/office/drawing/2014/main" xmlns="" id="{FAA3DD88-A83E-4788-9511-CC2DE8D2F8EA}"/>
              </a:ext>
            </a:extLst>
          </p:cNvPr>
          <p:cNvPicPr>
            <a:picLocks noChangeAspect="1"/>
          </p:cNvPicPr>
          <p:nvPr/>
        </p:nvPicPr>
        <p:blipFill>
          <a:blip r:embed="rId6"/>
          <a:stretch>
            <a:fillRect/>
          </a:stretch>
        </p:blipFill>
        <p:spPr>
          <a:xfrm>
            <a:off x="9127451" y="516701"/>
            <a:ext cx="30483" cy="3968840"/>
          </a:xfrm>
          <a:prstGeom prst="rect">
            <a:avLst/>
          </a:prstGeom>
        </p:spPr>
      </p:pic>
      <p:pic>
        <p:nvPicPr>
          <p:cNvPr id="16" name="Immagine 15">
            <a:extLst>
              <a:ext uri="{FF2B5EF4-FFF2-40B4-BE49-F238E27FC236}">
                <a16:creationId xmlns:a16="http://schemas.microsoft.com/office/drawing/2014/main" xmlns="" id="{7B91E301-31CF-4F3E-8B75-FF7396B89322}"/>
              </a:ext>
            </a:extLst>
          </p:cNvPr>
          <p:cNvPicPr>
            <a:picLocks noChangeAspect="1"/>
          </p:cNvPicPr>
          <p:nvPr/>
        </p:nvPicPr>
        <p:blipFill>
          <a:blip r:embed="rId6"/>
          <a:stretch>
            <a:fillRect/>
          </a:stretch>
        </p:blipFill>
        <p:spPr>
          <a:xfrm>
            <a:off x="9207669" y="502302"/>
            <a:ext cx="30483" cy="3968840"/>
          </a:xfrm>
          <a:prstGeom prst="rect">
            <a:avLst/>
          </a:prstGeom>
        </p:spPr>
      </p:pic>
      <p:sp>
        <p:nvSpPr>
          <p:cNvPr id="20" name="Rettangolo 19">
            <a:extLst>
              <a:ext uri="{FF2B5EF4-FFF2-40B4-BE49-F238E27FC236}">
                <a16:creationId xmlns:a16="http://schemas.microsoft.com/office/drawing/2014/main" xmlns="" id="{13298935-AA00-4EC0-8DCA-17E22AD5B83E}"/>
              </a:ext>
            </a:extLst>
          </p:cNvPr>
          <p:cNvSpPr/>
          <p:nvPr/>
        </p:nvSpPr>
        <p:spPr>
          <a:xfrm>
            <a:off x="423572" y="5089557"/>
            <a:ext cx="11390360" cy="1675480"/>
          </a:xfrm>
          <a:prstGeom prst="rect">
            <a:avLst/>
          </a:prstGeom>
          <a:solidFill>
            <a:schemeClr val="bg2">
              <a:lumMod val="25000"/>
            </a:schemeClr>
          </a:solidFill>
          <a:ln w="38100">
            <a:solidFill>
              <a:schemeClr val="bg1">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it-IT"/>
          </a:p>
        </p:txBody>
      </p:sp>
      <p:sp>
        <p:nvSpPr>
          <p:cNvPr id="21" name="CasellaDiTesto 20">
            <a:extLst>
              <a:ext uri="{FF2B5EF4-FFF2-40B4-BE49-F238E27FC236}">
                <a16:creationId xmlns:a16="http://schemas.microsoft.com/office/drawing/2014/main" xmlns="" id="{686B1EC3-373A-4612-8D01-6AC79B9B2150}"/>
              </a:ext>
            </a:extLst>
          </p:cNvPr>
          <p:cNvSpPr txBox="1"/>
          <p:nvPr/>
        </p:nvSpPr>
        <p:spPr>
          <a:xfrm>
            <a:off x="2449408" y="5182779"/>
            <a:ext cx="8245366" cy="769441"/>
          </a:xfrm>
          <a:prstGeom prst="rect">
            <a:avLst/>
          </a:prstGeom>
          <a:noFill/>
        </p:spPr>
        <p:txBody>
          <a:bodyPr wrap="square" rtlCol="0">
            <a:spAutoFit/>
          </a:bodyPr>
          <a:lstStyle/>
          <a:p>
            <a:r>
              <a:rPr lang="it-IT" sz="4400" dirty="0">
                <a:solidFill>
                  <a:schemeClr val="bg1"/>
                </a:solidFill>
                <a:latin typeface="Imprint MT Shadow" panose="04020605060303030202" pitchFamily="82" charset="0"/>
              </a:rPr>
              <a:t>LA PIAGGI E IL VINTAGE</a:t>
            </a:r>
          </a:p>
        </p:txBody>
      </p:sp>
      <p:sp>
        <p:nvSpPr>
          <p:cNvPr id="12" name="CasellaDiTesto 11">
            <a:extLst>
              <a:ext uri="{FF2B5EF4-FFF2-40B4-BE49-F238E27FC236}">
                <a16:creationId xmlns:a16="http://schemas.microsoft.com/office/drawing/2014/main" xmlns="" id="{3F933029-EA86-4F66-A7A3-F89EF463FB64}"/>
              </a:ext>
            </a:extLst>
          </p:cNvPr>
          <p:cNvSpPr txBox="1"/>
          <p:nvPr/>
        </p:nvSpPr>
        <p:spPr>
          <a:xfrm>
            <a:off x="2455162" y="6241111"/>
            <a:ext cx="7534422" cy="461665"/>
          </a:xfrm>
          <a:prstGeom prst="rect">
            <a:avLst/>
          </a:prstGeom>
          <a:noFill/>
        </p:spPr>
        <p:txBody>
          <a:bodyPr wrap="square" rtlCol="0">
            <a:spAutoFit/>
          </a:bodyPr>
          <a:lstStyle/>
          <a:p>
            <a:r>
              <a:rPr lang="it-IT" sz="2400" i="1" dirty="0">
                <a:latin typeface="Garamond" panose="02020404030301010803" pitchFamily="18" charset="0"/>
              </a:rPr>
              <a:t>Seguace del Vintage, ha indossato e collezionato accostamenti impensati</a:t>
            </a:r>
          </a:p>
        </p:txBody>
      </p:sp>
      <p:cxnSp>
        <p:nvCxnSpPr>
          <p:cNvPr id="23" name="Connettore diritto 22">
            <a:extLst>
              <a:ext uri="{FF2B5EF4-FFF2-40B4-BE49-F238E27FC236}">
                <a16:creationId xmlns:a16="http://schemas.microsoft.com/office/drawing/2014/main" xmlns="" id="{7B78130F-800C-43AC-B37B-EA405857B7FC}"/>
              </a:ext>
            </a:extLst>
          </p:cNvPr>
          <p:cNvCxnSpPr>
            <a:cxnSpLocks/>
          </p:cNvCxnSpPr>
          <p:nvPr/>
        </p:nvCxnSpPr>
        <p:spPr>
          <a:xfrm>
            <a:off x="2225814" y="6025966"/>
            <a:ext cx="7993117" cy="0"/>
          </a:xfrm>
          <a:prstGeom prst="line">
            <a:avLst/>
          </a:prstGeom>
          <a:ln w="31750">
            <a:solidFill>
              <a:schemeClr val="bg1"/>
            </a:solidFill>
          </a:ln>
        </p:spPr>
        <p:style>
          <a:lnRef idx="3">
            <a:schemeClr val="accent3"/>
          </a:lnRef>
          <a:fillRef idx="0">
            <a:schemeClr val="accent3"/>
          </a:fillRef>
          <a:effectRef idx="2">
            <a:schemeClr val="accent3"/>
          </a:effectRef>
          <a:fontRef idx="minor">
            <a:schemeClr val="tx1"/>
          </a:fontRef>
        </p:style>
      </p:cxnSp>
      <p:cxnSp>
        <p:nvCxnSpPr>
          <p:cNvPr id="26" name="Connettore diritto 25">
            <a:extLst>
              <a:ext uri="{FF2B5EF4-FFF2-40B4-BE49-F238E27FC236}">
                <a16:creationId xmlns:a16="http://schemas.microsoft.com/office/drawing/2014/main" xmlns="" id="{34DA22C9-2ED6-4E72-99D4-88E32802E263}"/>
              </a:ext>
            </a:extLst>
          </p:cNvPr>
          <p:cNvCxnSpPr>
            <a:cxnSpLocks/>
          </p:cNvCxnSpPr>
          <p:nvPr/>
        </p:nvCxnSpPr>
        <p:spPr>
          <a:xfrm>
            <a:off x="498034" y="5182779"/>
            <a:ext cx="0" cy="1289164"/>
          </a:xfrm>
          <a:prstGeom prst="line">
            <a:avLst/>
          </a:prstGeom>
          <a:ln w="12700"/>
        </p:spPr>
        <p:style>
          <a:lnRef idx="3">
            <a:schemeClr val="accent3"/>
          </a:lnRef>
          <a:fillRef idx="0">
            <a:schemeClr val="accent3"/>
          </a:fillRef>
          <a:effectRef idx="2">
            <a:schemeClr val="accent3"/>
          </a:effectRef>
          <a:fontRef idx="minor">
            <a:schemeClr val="tx1"/>
          </a:fontRef>
        </p:style>
      </p:cxnSp>
      <p:pic>
        <p:nvPicPr>
          <p:cNvPr id="32" name="Immagine 31">
            <a:extLst>
              <a:ext uri="{FF2B5EF4-FFF2-40B4-BE49-F238E27FC236}">
                <a16:creationId xmlns:a16="http://schemas.microsoft.com/office/drawing/2014/main" xmlns="" id="{87C35527-3B51-492E-9EC1-B9780EF06887}"/>
              </a:ext>
            </a:extLst>
          </p:cNvPr>
          <p:cNvPicPr>
            <a:picLocks noChangeAspect="1"/>
          </p:cNvPicPr>
          <p:nvPr/>
        </p:nvPicPr>
        <p:blipFill>
          <a:blip r:embed="rId7"/>
          <a:stretch>
            <a:fillRect/>
          </a:stretch>
        </p:blipFill>
        <p:spPr>
          <a:xfrm>
            <a:off x="11695697" y="5208720"/>
            <a:ext cx="18290" cy="1304657"/>
          </a:xfrm>
          <a:prstGeom prst="rect">
            <a:avLst/>
          </a:prstGeom>
        </p:spPr>
      </p:pic>
      <p:cxnSp>
        <p:nvCxnSpPr>
          <p:cNvPr id="35" name="Connettore diritto 34">
            <a:extLst>
              <a:ext uri="{FF2B5EF4-FFF2-40B4-BE49-F238E27FC236}">
                <a16:creationId xmlns:a16="http://schemas.microsoft.com/office/drawing/2014/main" xmlns="" id="{E325D0E8-474A-459A-A21B-627FF4EB8063}"/>
              </a:ext>
            </a:extLst>
          </p:cNvPr>
          <p:cNvCxnSpPr/>
          <p:nvPr/>
        </p:nvCxnSpPr>
        <p:spPr>
          <a:xfrm flipV="1">
            <a:off x="804041" y="5182779"/>
            <a:ext cx="10657490" cy="25941"/>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306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65EB7822-CB38-4808-AA03-841253DF202C}"/>
              </a:ext>
            </a:extLst>
          </p:cNvPr>
          <p:cNvPicPr>
            <a:picLocks noChangeAspect="1"/>
          </p:cNvPicPr>
          <p:nvPr/>
        </p:nvPicPr>
        <p:blipFill>
          <a:blip r:embed="rId2"/>
          <a:stretch>
            <a:fillRect/>
          </a:stretch>
        </p:blipFill>
        <p:spPr>
          <a:xfrm>
            <a:off x="2719171" y="2046687"/>
            <a:ext cx="5708512" cy="4044625"/>
          </a:xfrm>
          <a:prstGeom prst="rect">
            <a:avLst/>
          </a:prstGeom>
        </p:spPr>
      </p:pic>
      <p:pic>
        <p:nvPicPr>
          <p:cNvPr id="5" name="Immagine 4">
            <a:extLst>
              <a:ext uri="{FF2B5EF4-FFF2-40B4-BE49-F238E27FC236}">
                <a16:creationId xmlns:a16="http://schemas.microsoft.com/office/drawing/2014/main" xmlns="" id="{67D2DE98-B186-4DB0-9681-DD16CDDB2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394" y="156502"/>
            <a:ext cx="2852595" cy="2839915"/>
          </a:xfrm>
          <a:prstGeom prst="rect">
            <a:avLst/>
          </a:prstGeom>
          <a:ln>
            <a:noFill/>
          </a:ln>
          <a:effectLst>
            <a:softEdge rad="112500"/>
          </a:effectLst>
        </p:spPr>
      </p:pic>
      <p:pic>
        <p:nvPicPr>
          <p:cNvPr id="6" name="Immagine 5">
            <a:extLst>
              <a:ext uri="{FF2B5EF4-FFF2-40B4-BE49-F238E27FC236}">
                <a16:creationId xmlns:a16="http://schemas.microsoft.com/office/drawing/2014/main" xmlns="" id="{F9DB7D59-F9D1-4CEB-A95C-80412D3B6C30}"/>
              </a:ext>
            </a:extLst>
          </p:cNvPr>
          <p:cNvPicPr>
            <a:picLocks noChangeAspect="1"/>
          </p:cNvPicPr>
          <p:nvPr/>
        </p:nvPicPr>
        <p:blipFill>
          <a:blip r:embed="rId4"/>
          <a:stretch>
            <a:fillRect/>
          </a:stretch>
        </p:blipFill>
        <p:spPr>
          <a:xfrm>
            <a:off x="154676" y="4473526"/>
            <a:ext cx="2354220" cy="2426993"/>
          </a:xfrm>
          <a:prstGeom prst="rect">
            <a:avLst/>
          </a:prstGeom>
        </p:spPr>
      </p:pic>
      <p:sp>
        <p:nvSpPr>
          <p:cNvPr id="8" name="CasellaDiTesto 7">
            <a:extLst>
              <a:ext uri="{FF2B5EF4-FFF2-40B4-BE49-F238E27FC236}">
                <a16:creationId xmlns:a16="http://schemas.microsoft.com/office/drawing/2014/main" xmlns="" id="{EDD8CFB6-AB4D-476D-BE23-448934D04429}"/>
              </a:ext>
            </a:extLst>
          </p:cNvPr>
          <p:cNvSpPr txBox="1"/>
          <p:nvPr/>
        </p:nvSpPr>
        <p:spPr>
          <a:xfrm>
            <a:off x="1997612" y="563579"/>
            <a:ext cx="6485207" cy="1200329"/>
          </a:xfrm>
          <a:prstGeom prst="rect">
            <a:avLst/>
          </a:prstGeom>
          <a:noFill/>
        </p:spPr>
        <p:txBody>
          <a:bodyPr wrap="square" rtlCol="0">
            <a:spAutoFit/>
          </a:bodyPr>
          <a:lstStyle/>
          <a:p>
            <a:pPr algn="ctr"/>
            <a:r>
              <a:rPr lang="it-IT" sz="3600" i="1" dirty="0">
                <a:latin typeface="Imprint MT Shadow" panose="04020605060303030202" pitchFamily="82" charset="0"/>
              </a:rPr>
              <a:t>DOCUMENTARIO </a:t>
            </a:r>
          </a:p>
          <a:p>
            <a:pPr algn="ctr"/>
            <a:r>
              <a:rPr lang="it-IT" sz="3600" i="1" dirty="0">
                <a:latin typeface="Imprint MT Shadow" panose="04020605060303030202" pitchFamily="82" charset="0"/>
              </a:rPr>
              <a:t>ANNA PIAGGI</a:t>
            </a:r>
          </a:p>
        </p:txBody>
      </p:sp>
      <p:sp>
        <p:nvSpPr>
          <p:cNvPr id="9" name="CasellaDiTesto 8">
            <a:extLst>
              <a:ext uri="{FF2B5EF4-FFF2-40B4-BE49-F238E27FC236}">
                <a16:creationId xmlns:a16="http://schemas.microsoft.com/office/drawing/2014/main" xmlns="" id="{3DBE2DD7-1AD0-48A9-893D-28203CCB6B60}"/>
              </a:ext>
            </a:extLst>
          </p:cNvPr>
          <p:cNvSpPr txBox="1"/>
          <p:nvPr/>
        </p:nvSpPr>
        <p:spPr>
          <a:xfrm>
            <a:off x="614045" y="860980"/>
            <a:ext cx="407963" cy="3046988"/>
          </a:xfrm>
          <a:prstGeom prst="rect">
            <a:avLst/>
          </a:prstGeom>
          <a:noFill/>
        </p:spPr>
        <p:txBody>
          <a:bodyPr wrap="square" rtlCol="0">
            <a:spAutoFit/>
          </a:bodyPr>
          <a:lstStyle/>
          <a:p>
            <a:r>
              <a:rPr lang="it-IT" sz="4800" i="1" dirty="0">
                <a:solidFill>
                  <a:schemeClr val="bg2">
                    <a:lumMod val="25000"/>
                  </a:schemeClr>
                </a:solidFill>
                <a:latin typeface="Book Antiqua" panose="02040602050305030304" pitchFamily="18" charset="0"/>
              </a:rPr>
              <a:t>2016</a:t>
            </a:r>
          </a:p>
        </p:txBody>
      </p:sp>
      <p:sp>
        <p:nvSpPr>
          <p:cNvPr id="10" name="CasellaDiTesto 9">
            <a:extLst>
              <a:ext uri="{FF2B5EF4-FFF2-40B4-BE49-F238E27FC236}">
                <a16:creationId xmlns:a16="http://schemas.microsoft.com/office/drawing/2014/main" xmlns="" id="{735ED546-7ECC-48D3-A27A-B4CE50A9B9B4}"/>
              </a:ext>
            </a:extLst>
          </p:cNvPr>
          <p:cNvSpPr txBox="1"/>
          <p:nvPr/>
        </p:nvSpPr>
        <p:spPr>
          <a:xfrm>
            <a:off x="9472830" y="4059987"/>
            <a:ext cx="2399969" cy="2031325"/>
          </a:xfrm>
          <a:prstGeom prst="rect">
            <a:avLst/>
          </a:prstGeom>
          <a:noFill/>
        </p:spPr>
        <p:txBody>
          <a:bodyPr wrap="square" rtlCol="0">
            <a:spAutoFit/>
          </a:bodyPr>
          <a:lstStyle/>
          <a:p>
            <a:r>
              <a:rPr lang="it-IT" b="1" i="1" dirty="0">
                <a:solidFill>
                  <a:schemeClr val="bg2">
                    <a:lumMod val="25000"/>
                  </a:schemeClr>
                </a:solidFill>
                <a:latin typeface="Century Gothic" panose="020B0502020202020204" pitchFamily="34" charset="0"/>
              </a:rPr>
              <a:t>A 4 anni dalla scomparsa della Piaggi è stato pubblicato un documentario curato da </a:t>
            </a:r>
            <a:r>
              <a:rPr lang="it-IT" b="1" i="1" dirty="0" smtClean="0">
                <a:solidFill>
                  <a:schemeClr val="bg2">
                    <a:lumMod val="25000"/>
                  </a:schemeClr>
                </a:solidFill>
                <a:latin typeface="Century Gothic" panose="020B0502020202020204" pitchFamily="34" charset="0"/>
              </a:rPr>
              <a:t>Alina  </a:t>
            </a:r>
            <a:r>
              <a:rPr lang="it-IT" b="1" i="1" dirty="0">
                <a:solidFill>
                  <a:schemeClr val="bg2">
                    <a:lumMod val="25000"/>
                  </a:schemeClr>
                </a:solidFill>
                <a:latin typeface="Century Gothic" panose="020B0502020202020204" pitchFamily="34" charset="0"/>
              </a:rPr>
              <a:t>Marazzi</a:t>
            </a:r>
          </a:p>
        </p:txBody>
      </p:sp>
      <p:cxnSp>
        <p:nvCxnSpPr>
          <p:cNvPr id="12" name="Connettore diritto 11">
            <a:extLst>
              <a:ext uri="{FF2B5EF4-FFF2-40B4-BE49-F238E27FC236}">
                <a16:creationId xmlns:a16="http://schemas.microsoft.com/office/drawing/2014/main" xmlns="" id="{6351008C-CF53-4B22-9AF3-10D62C116194}"/>
              </a:ext>
            </a:extLst>
          </p:cNvPr>
          <p:cNvCxnSpPr/>
          <p:nvPr/>
        </p:nvCxnSpPr>
        <p:spPr>
          <a:xfrm>
            <a:off x="2096086" y="1763037"/>
            <a:ext cx="664981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78563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93F97E8B-28B6-49DE-9540-7BA435E51EEE}"/>
              </a:ext>
            </a:extLst>
          </p:cNvPr>
          <p:cNvPicPr>
            <a:picLocks noChangeAspect="1"/>
          </p:cNvPicPr>
          <p:nvPr/>
        </p:nvPicPr>
        <p:blipFill rotWithShape="1">
          <a:blip r:embed="rId2">
            <a:extLst>
              <a:ext uri="{28A0092B-C50C-407E-A947-70E740481C1C}">
                <a14:useLocalDpi xmlns:a14="http://schemas.microsoft.com/office/drawing/2010/main" val="0"/>
              </a:ext>
            </a:extLst>
          </a:blip>
          <a:srcRect r="7002" b="1"/>
          <a:stretch/>
        </p:blipFill>
        <p:spPr>
          <a:xfrm>
            <a:off x="6485535" y="5016"/>
            <a:ext cx="5706465"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5" name="Immagine 4">
            <a:extLst>
              <a:ext uri="{FF2B5EF4-FFF2-40B4-BE49-F238E27FC236}">
                <a16:creationId xmlns:a16="http://schemas.microsoft.com/office/drawing/2014/main" xmlns="" id="{8520372E-BD45-445F-8108-B71A3CFCEE11}"/>
              </a:ext>
            </a:extLst>
          </p:cNvPr>
          <p:cNvPicPr>
            <a:picLocks noChangeAspect="1"/>
          </p:cNvPicPr>
          <p:nvPr/>
        </p:nvPicPr>
        <p:blipFill rotWithShape="1">
          <a:blip r:embed="rId3">
            <a:extLst>
              <a:ext uri="{28A0092B-C50C-407E-A947-70E740481C1C}">
                <a14:useLocalDpi xmlns:a14="http://schemas.microsoft.com/office/drawing/2010/main" val="0"/>
              </a:ext>
            </a:extLst>
          </a:blip>
          <a:srcRect t="20192" b="27628"/>
          <a:stretch/>
        </p:blipFill>
        <p:spPr>
          <a:xfrm>
            <a:off x="10739611" y="5478078"/>
            <a:ext cx="1452389" cy="1374906"/>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8" name="CasellaDiTesto 7">
            <a:extLst>
              <a:ext uri="{FF2B5EF4-FFF2-40B4-BE49-F238E27FC236}">
                <a16:creationId xmlns:a16="http://schemas.microsoft.com/office/drawing/2014/main" xmlns="" id="{4942E601-5BA7-4C09-9534-DD153F9AD910}"/>
              </a:ext>
            </a:extLst>
          </p:cNvPr>
          <p:cNvSpPr txBox="1"/>
          <p:nvPr/>
        </p:nvSpPr>
        <p:spPr>
          <a:xfrm>
            <a:off x="10739611" y="6601406"/>
            <a:ext cx="1854077" cy="261610"/>
          </a:xfrm>
          <a:prstGeom prst="rect">
            <a:avLst/>
          </a:prstGeom>
          <a:noFill/>
        </p:spPr>
        <p:txBody>
          <a:bodyPr wrap="square" rtlCol="0">
            <a:spAutoFit/>
          </a:bodyPr>
          <a:lstStyle/>
          <a:p>
            <a:r>
              <a:rPr lang="it-IT" sz="1100" b="1" i="1" dirty="0"/>
              <a:t>ANNA PIAGGI</a:t>
            </a:r>
          </a:p>
        </p:txBody>
      </p:sp>
      <p:sp>
        <p:nvSpPr>
          <p:cNvPr id="12" name="CasellaDiTesto 11">
            <a:extLst>
              <a:ext uri="{FF2B5EF4-FFF2-40B4-BE49-F238E27FC236}">
                <a16:creationId xmlns:a16="http://schemas.microsoft.com/office/drawing/2014/main" xmlns="" id="{527A83B8-AB1A-4FE8-9B2B-ABE32F5E60C9}"/>
              </a:ext>
            </a:extLst>
          </p:cNvPr>
          <p:cNvSpPr txBox="1"/>
          <p:nvPr/>
        </p:nvSpPr>
        <p:spPr>
          <a:xfrm>
            <a:off x="8065477" y="182880"/>
            <a:ext cx="3727938" cy="369332"/>
          </a:xfrm>
          <a:prstGeom prst="rect">
            <a:avLst/>
          </a:prstGeom>
          <a:noFill/>
        </p:spPr>
        <p:txBody>
          <a:bodyPr wrap="square" rtlCol="0">
            <a:spAutoFit/>
          </a:bodyPr>
          <a:lstStyle/>
          <a:p>
            <a:r>
              <a:rPr lang="it-IT" b="1" i="1" dirty="0">
                <a:solidFill>
                  <a:schemeClr val="bg1"/>
                </a:solidFill>
              </a:rPr>
              <a:t>INTERVISTA AD </a:t>
            </a:r>
            <a:r>
              <a:rPr lang="it-IT" b="1" i="1" dirty="0" smtClean="0">
                <a:solidFill>
                  <a:schemeClr val="bg1"/>
                </a:solidFill>
              </a:rPr>
              <a:t>ALINA </a:t>
            </a:r>
            <a:r>
              <a:rPr lang="it-IT" b="1" i="1" dirty="0">
                <a:solidFill>
                  <a:schemeClr val="bg1"/>
                </a:solidFill>
              </a:rPr>
              <a:t>MARAZZI</a:t>
            </a:r>
          </a:p>
        </p:txBody>
      </p:sp>
      <p:sp>
        <p:nvSpPr>
          <p:cNvPr id="20" name="Rettangolo 19">
            <a:extLst>
              <a:ext uri="{FF2B5EF4-FFF2-40B4-BE49-F238E27FC236}">
                <a16:creationId xmlns:a16="http://schemas.microsoft.com/office/drawing/2014/main" xmlns="" id="{0FE33878-EF4D-44CB-974C-58A4519EF01F}"/>
              </a:ext>
            </a:extLst>
          </p:cNvPr>
          <p:cNvSpPr/>
          <p:nvPr/>
        </p:nvSpPr>
        <p:spPr>
          <a:xfrm>
            <a:off x="0" y="386753"/>
            <a:ext cx="7666892" cy="2492990"/>
          </a:xfrm>
          <a:prstGeom prst="rect">
            <a:avLst/>
          </a:prstGeom>
        </p:spPr>
        <p:txBody>
          <a:bodyPr wrap="square">
            <a:spAutoFit/>
          </a:bodyPr>
          <a:lstStyle/>
          <a:p>
            <a:r>
              <a:rPr lang="it-IT" sz="1200" dirty="0">
                <a:latin typeface="Century Gothic" panose="020B0502020202020204" pitchFamily="34" charset="0"/>
              </a:rPr>
              <a:t>D</a:t>
            </a:r>
            <a:r>
              <a:rPr lang="it-IT" sz="1200" i="1" dirty="0">
                <a:latin typeface="Century Gothic" panose="020B0502020202020204" pitchFamily="34" charset="0"/>
              </a:rPr>
              <a:t>: Come è avvenuto il suo incontro con Anna Piaggi, e poi la scelta di dedicarle un documentario?</a:t>
            </a:r>
          </a:p>
          <a:p>
            <a:endParaRPr lang="it-IT" sz="1200" dirty="0">
              <a:highlight>
                <a:srgbClr val="C0C0C0"/>
              </a:highlight>
              <a:latin typeface="Century Gothic" panose="020B0502020202020204" pitchFamily="34" charset="0"/>
            </a:endParaRPr>
          </a:p>
          <a:p>
            <a:r>
              <a:rPr lang="it-IT" sz="1200" dirty="0">
                <a:highlight>
                  <a:srgbClr val="C0C0C0"/>
                </a:highlight>
                <a:latin typeface="Century Gothic" panose="020B0502020202020204" pitchFamily="34" charset="0"/>
              </a:rPr>
              <a:t>R: Il film è un ritratto postumo</a:t>
            </a:r>
            <a:r>
              <a:rPr lang="it-IT" sz="1200" dirty="0">
                <a:latin typeface="Century Gothic" panose="020B0502020202020204" pitchFamily="34" charset="0"/>
              </a:rPr>
              <a:t>. L’avevo incontrata qui a Milano, la si notava. Insieme ad un’amica costumista dopo che Anna Piaggi è mancata </a:t>
            </a:r>
            <a:r>
              <a:rPr lang="it-IT" sz="1200" dirty="0">
                <a:highlight>
                  <a:srgbClr val="C0C0C0"/>
                </a:highlight>
                <a:latin typeface="Century Gothic" panose="020B0502020202020204" pitchFamily="34" charset="0"/>
              </a:rPr>
              <a:t>ho avuto occasione di visitare il magazzino dove sono stati depositati tutti i suoi abiti, cappelli e accessori. E mi hanno colpito, non solo per la quantità. Lì mi è venuta la curiosità di tracciare un ritratto di questa donna eccentrica. Mi ha incuriosito la sua personalità originale, quello spirito libero che l’ha portata a dire sempre quello che pensava in un contesto rigido e severo com’è il mondo della moda.</a:t>
            </a:r>
            <a:r>
              <a:rPr lang="it-IT" sz="1200" dirty="0">
                <a:latin typeface="Century Gothic" panose="020B0502020202020204" pitchFamily="34" charset="0"/>
              </a:rPr>
              <a:t> Non si è mai affiliata ad uno stilista in particolare, ad esempio. </a:t>
            </a:r>
            <a:r>
              <a:rPr lang="it-IT" sz="1200" dirty="0">
                <a:highlight>
                  <a:srgbClr val="C0C0C0"/>
                </a:highlight>
                <a:latin typeface="Century Gothic" panose="020B0502020202020204" pitchFamily="34" charset="0"/>
              </a:rPr>
              <a:t>Ha sempre avuto una propria visione della moda che insieme alla sua particolare femminilità ha espresso nel modo di apparire</a:t>
            </a:r>
            <a:r>
              <a:rPr lang="it-IT" sz="1200" dirty="0">
                <a:latin typeface="Century Gothic" panose="020B0502020202020204" pitchFamily="34" charset="0"/>
              </a:rPr>
              <a:t>. Come nei miei precedenti film, diversi da questo perché più impegnativi, anche questa volta c’è il tentativo di capire una </a:t>
            </a:r>
            <a:r>
              <a:rPr lang="it-IT" sz="1200" dirty="0">
                <a:highlight>
                  <a:srgbClr val="C0C0C0"/>
                </a:highlight>
                <a:latin typeface="Century Gothic" panose="020B0502020202020204" pitchFamily="34" charset="0"/>
              </a:rPr>
              <a:t>donna che ha mantenuto la propria autonomia, indipendenza e originalità in un contesto che ha regole precise. Ancora quindi una donna libera e controcorrente, anche nella vita privata.</a:t>
            </a:r>
          </a:p>
        </p:txBody>
      </p:sp>
      <p:sp>
        <p:nvSpPr>
          <p:cNvPr id="21" name="Rettangolo 20">
            <a:extLst>
              <a:ext uri="{FF2B5EF4-FFF2-40B4-BE49-F238E27FC236}">
                <a16:creationId xmlns:a16="http://schemas.microsoft.com/office/drawing/2014/main" xmlns="" id="{C99D8BCF-CD7D-4A2E-9B4B-F4273133D95B}"/>
              </a:ext>
            </a:extLst>
          </p:cNvPr>
          <p:cNvSpPr/>
          <p:nvPr/>
        </p:nvSpPr>
        <p:spPr>
          <a:xfrm>
            <a:off x="140676" y="3224909"/>
            <a:ext cx="8065477" cy="3231654"/>
          </a:xfrm>
          <a:prstGeom prst="rect">
            <a:avLst/>
          </a:prstGeom>
        </p:spPr>
        <p:txBody>
          <a:bodyPr wrap="square">
            <a:spAutoFit/>
          </a:bodyPr>
          <a:lstStyle/>
          <a:p>
            <a:pPr algn="just"/>
            <a:r>
              <a:rPr lang="it-IT" sz="1200" dirty="0">
                <a:solidFill>
                  <a:srgbClr val="000000"/>
                </a:solidFill>
                <a:latin typeface="Century Gothic" panose="020B0502020202020204" pitchFamily="34" charset="0"/>
                <a:cs typeface="times" panose="02020603050405020304" pitchFamily="18" charset="0"/>
              </a:rPr>
              <a:t>D: </a:t>
            </a:r>
            <a:r>
              <a:rPr lang="it-IT" sz="1200" i="1" dirty="0">
                <a:solidFill>
                  <a:srgbClr val="000000"/>
                </a:solidFill>
                <a:latin typeface="Century Gothic" panose="020B0502020202020204" pitchFamily="34" charset="0"/>
                <a:cs typeface="times" panose="02020603050405020304" pitchFamily="18" charset="0"/>
              </a:rPr>
              <a:t>Prima di questo documentario conosceva già il mondo della moda?</a:t>
            </a:r>
          </a:p>
          <a:p>
            <a:pPr algn="just"/>
            <a:endParaRPr lang="it-IT" sz="1200" dirty="0">
              <a:solidFill>
                <a:srgbClr val="000000"/>
              </a:solidFill>
              <a:latin typeface="Century Gothic" panose="020B0502020202020204" pitchFamily="34" charset="0"/>
              <a:cs typeface="times" panose="02020603050405020304" pitchFamily="18" charset="0"/>
            </a:endParaRPr>
          </a:p>
          <a:p>
            <a:pPr algn="just"/>
            <a:r>
              <a:rPr lang="it-IT" sz="1200" dirty="0">
                <a:solidFill>
                  <a:srgbClr val="000000"/>
                </a:solidFill>
                <a:latin typeface="Century Gothic" panose="020B0502020202020204" pitchFamily="34" charset="0"/>
                <a:cs typeface="times" panose="02020603050405020304" pitchFamily="18" charset="0"/>
              </a:rPr>
              <a:t>R: </a:t>
            </a:r>
            <a:r>
              <a:rPr lang="it-IT" sz="1200" dirty="0">
                <a:solidFill>
                  <a:srgbClr val="000000"/>
                </a:solidFill>
                <a:highlight>
                  <a:srgbClr val="C0C0C0"/>
                </a:highlight>
                <a:latin typeface="Century Gothic" panose="020B0502020202020204" pitchFamily="34" charset="0"/>
                <a:cs typeface="times" panose="02020603050405020304" pitchFamily="18" charset="0"/>
              </a:rPr>
              <a:t>No,</a:t>
            </a:r>
            <a:r>
              <a:rPr lang="it-IT" sz="1200" dirty="0">
                <a:solidFill>
                  <a:srgbClr val="000000"/>
                </a:solidFill>
                <a:latin typeface="Century Gothic" panose="020B0502020202020204" pitchFamily="34" charset="0"/>
                <a:cs typeface="times" panose="02020603050405020304" pitchFamily="18" charset="0"/>
              </a:rPr>
              <a:t> né posso dire di conoscerlo adesso, benché abbia avuto contatti con diverse persone, tutte comunque amiche di Anna Piaggi, libere, stravaganti, originali.  </a:t>
            </a:r>
            <a:r>
              <a:rPr lang="it-IT" sz="1200" dirty="0">
                <a:solidFill>
                  <a:srgbClr val="000000"/>
                </a:solidFill>
                <a:highlight>
                  <a:srgbClr val="C0C0C0"/>
                </a:highlight>
                <a:latin typeface="Century Gothic" panose="020B0502020202020204" pitchFamily="34" charset="0"/>
                <a:cs typeface="times" panose="02020603050405020304" pitchFamily="18" charset="0"/>
              </a:rPr>
              <a:t>Anna Piaggi ha iniziato a scrivere su </a:t>
            </a:r>
            <a:r>
              <a:rPr lang="it-IT" sz="1200" i="1" dirty="0">
                <a:solidFill>
                  <a:srgbClr val="000000"/>
                </a:solidFill>
                <a:highlight>
                  <a:srgbClr val="C0C0C0"/>
                </a:highlight>
                <a:latin typeface="Century Gothic" panose="020B0502020202020204" pitchFamily="34" charset="0"/>
                <a:cs typeface="times" panose="02020603050405020304" pitchFamily="18" charset="0"/>
              </a:rPr>
              <a:t>Arianna</a:t>
            </a:r>
            <a:r>
              <a:rPr lang="it-IT" sz="1200" dirty="0">
                <a:solidFill>
                  <a:srgbClr val="000000"/>
                </a:solidFill>
                <a:highlight>
                  <a:srgbClr val="C0C0C0"/>
                </a:highlight>
                <a:latin typeface="Century Gothic" panose="020B0502020202020204" pitchFamily="34" charset="0"/>
                <a:cs typeface="times" panose="02020603050405020304" pitchFamily="18" charset="0"/>
              </a:rPr>
              <a:t>, poi su </a:t>
            </a:r>
            <a:r>
              <a:rPr lang="it-IT" sz="1200" i="1" dirty="0">
                <a:solidFill>
                  <a:srgbClr val="000000"/>
                </a:solidFill>
                <a:highlight>
                  <a:srgbClr val="C0C0C0"/>
                </a:highlight>
                <a:latin typeface="Century Gothic" panose="020B0502020202020204" pitchFamily="34" charset="0"/>
                <a:cs typeface="times" panose="02020603050405020304" pitchFamily="18" charset="0"/>
              </a:rPr>
              <a:t>Vogue</a:t>
            </a:r>
            <a:r>
              <a:rPr lang="it-IT" sz="1200" dirty="0">
                <a:solidFill>
                  <a:srgbClr val="000000"/>
                </a:solidFill>
                <a:highlight>
                  <a:srgbClr val="C0C0C0"/>
                </a:highlight>
                <a:latin typeface="Century Gothic" panose="020B0502020202020204" pitchFamily="34" charset="0"/>
                <a:cs typeface="times" panose="02020603050405020304" pitchFamily="18" charset="0"/>
              </a:rPr>
              <a:t> e in precedenza ha fondato la rivista </a:t>
            </a:r>
            <a:r>
              <a:rPr lang="it-IT" sz="1200" i="1" dirty="0">
                <a:solidFill>
                  <a:srgbClr val="000000"/>
                </a:solidFill>
                <a:highlight>
                  <a:srgbClr val="C0C0C0"/>
                </a:highlight>
                <a:latin typeface="Century Gothic" panose="020B0502020202020204" pitchFamily="34" charset="0"/>
                <a:cs typeface="times" panose="02020603050405020304" pitchFamily="18" charset="0"/>
              </a:rPr>
              <a:t>Vanity</a:t>
            </a:r>
            <a:r>
              <a:rPr lang="it-IT" sz="1200" dirty="0">
                <a:solidFill>
                  <a:srgbClr val="000000"/>
                </a:solidFill>
                <a:highlight>
                  <a:srgbClr val="C0C0C0"/>
                </a:highlight>
                <a:latin typeface="Century Gothic" panose="020B0502020202020204" pitchFamily="34" charset="0"/>
                <a:cs typeface="times" panose="02020603050405020304" pitchFamily="18" charset="0"/>
              </a:rPr>
              <a:t>. Negli anni ottanta in queste riviste non si parlava tanto di un singolo abito o del colore di tendenza nella stagione in corso, quanto piuttosto di modi di essere e di apparire, di una visione della moda. E nel frattempo la moda è diventata accessibile a più classi sociali.</a:t>
            </a:r>
            <a:r>
              <a:rPr lang="it-IT" sz="1200" dirty="0">
                <a:solidFill>
                  <a:srgbClr val="000000"/>
                </a:solidFill>
                <a:latin typeface="Century Gothic" panose="020B0502020202020204" pitchFamily="34" charset="0"/>
                <a:cs typeface="times" panose="02020603050405020304" pitchFamily="18" charset="0"/>
              </a:rPr>
              <a:t> Prima erano in pochi a farsi realizzare abiti in atelier, poi negli anni sessanta e settanta le donne, accedendo al lavoro, sono diventate più indipendenti e hanno iniziato così a potersi permettere ad esempio un abito Missoni alla Rinascente, e ad accedere ad un altro status. Nel mio film ci sono diverse immagini di repertorio che tracciano questo percorso cronologico. </a:t>
            </a:r>
            <a:r>
              <a:rPr lang="it-IT" sz="1200" dirty="0">
                <a:solidFill>
                  <a:srgbClr val="000000"/>
                </a:solidFill>
                <a:highlight>
                  <a:srgbClr val="C0C0C0"/>
                </a:highlight>
                <a:latin typeface="Century Gothic" panose="020B0502020202020204" pitchFamily="34" charset="0"/>
                <a:cs typeface="times" panose="02020603050405020304" pitchFamily="18" charset="0"/>
              </a:rPr>
              <a:t>Anna Piaggi è stata testimone di tale cambiamento, non da stilista ma da giornalista, persona colta e attenta osservatrice della società. È diventata lei stessa una vetrina del cambiamento e delle provocazioni</a:t>
            </a:r>
            <a:r>
              <a:rPr lang="it-IT" sz="1200" dirty="0">
                <a:solidFill>
                  <a:srgbClr val="000000"/>
                </a:solidFill>
                <a:latin typeface="Century Gothic" panose="020B0502020202020204" pitchFamily="34" charset="0"/>
                <a:cs typeface="times" panose="02020603050405020304" pitchFamily="18" charset="0"/>
              </a:rPr>
              <a:t>, di culto soprattutto all’estero in quanto attraverso il modo di vestire esprimeva una visione propria e un collegamento soprattutto con il mondo dell’arte. Le sue doppie pagine su </a:t>
            </a:r>
            <a:r>
              <a:rPr lang="it-IT" sz="1200" i="1" dirty="0">
                <a:solidFill>
                  <a:srgbClr val="000000"/>
                </a:solidFill>
                <a:latin typeface="Century Gothic" panose="020B0502020202020204" pitchFamily="34" charset="0"/>
                <a:cs typeface="times" panose="02020603050405020304" pitchFamily="18" charset="0"/>
              </a:rPr>
              <a:t>Vogue</a:t>
            </a:r>
            <a:r>
              <a:rPr lang="it-IT" sz="1200" dirty="0">
                <a:solidFill>
                  <a:srgbClr val="000000"/>
                </a:solidFill>
                <a:latin typeface="Century Gothic" panose="020B0502020202020204" pitchFamily="34" charset="0"/>
                <a:cs typeface="times" panose="02020603050405020304" pitchFamily="18" charset="0"/>
              </a:rPr>
              <a:t> sono diventare appuntamento fisso per coloro interessati alla moda come espressione di cambiamento sociale, seminando indizi, tracce, intuizioni.</a:t>
            </a:r>
          </a:p>
        </p:txBody>
      </p:sp>
    </p:spTree>
    <p:extLst>
      <p:ext uri="{BB962C8B-B14F-4D97-AF65-F5344CB8AC3E}">
        <p14:creationId xmlns:p14="http://schemas.microsoft.com/office/powerpoint/2010/main" val="2873027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4206BC98-B976-41E5-A641-98EF823DF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572" y="3429000"/>
            <a:ext cx="2841616" cy="2828985"/>
          </a:xfrm>
          <a:prstGeom prst="rect">
            <a:avLst/>
          </a:prstGeom>
          <a:ln>
            <a:noFill/>
          </a:ln>
          <a:effectLst>
            <a:softEdge rad="112500"/>
          </a:effectLst>
        </p:spPr>
      </p:pic>
      <p:sp>
        <p:nvSpPr>
          <p:cNvPr id="11" name="Rettangolo 10">
            <a:extLst>
              <a:ext uri="{FF2B5EF4-FFF2-40B4-BE49-F238E27FC236}">
                <a16:creationId xmlns:a16="http://schemas.microsoft.com/office/drawing/2014/main" xmlns="" id="{A3E5E6C9-73AF-4DBB-AF74-CF3E6A21C3E1}"/>
              </a:ext>
            </a:extLst>
          </p:cNvPr>
          <p:cNvSpPr/>
          <p:nvPr/>
        </p:nvSpPr>
        <p:spPr>
          <a:xfrm>
            <a:off x="559634" y="689931"/>
            <a:ext cx="5437702" cy="2308324"/>
          </a:xfrm>
          <a:prstGeom prst="rect">
            <a:avLst/>
          </a:prstGeom>
        </p:spPr>
        <p:txBody>
          <a:bodyPr wrap="square">
            <a:spAutoFit/>
          </a:bodyPr>
          <a:lstStyle/>
          <a:p>
            <a:pPr algn="just"/>
            <a:r>
              <a:rPr lang="it-IT" sz="1200" b="1" dirty="0">
                <a:solidFill>
                  <a:srgbClr val="000000"/>
                </a:solidFill>
                <a:latin typeface="Century Gothic" panose="020B0502020202020204" pitchFamily="34" charset="0"/>
              </a:rPr>
              <a:t>D</a:t>
            </a:r>
            <a:r>
              <a:rPr lang="it-IT" sz="1200" dirty="0">
                <a:solidFill>
                  <a:srgbClr val="000000"/>
                </a:solidFill>
                <a:latin typeface="Century Gothic" panose="020B0502020202020204" pitchFamily="34" charset="0"/>
              </a:rPr>
              <a:t>: </a:t>
            </a:r>
            <a:r>
              <a:rPr lang="it-IT" sz="1200" i="1" dirty="0">
                <a:solidFill>
                  <a:srgbClr val="000000"/>
                </a:solidFill>
                <a:latin typeface="Century Gothic" panose="020B0502020202020204" pitchFamily="34" charset="0"/>
              </a:rPr>
              <a:t>In un’industria che esibisce i corpi, chi sperimenta in modo così diverso la corporeità rischia. A volte il suo eccedere nel vestire finiva quasi per coprirla…</a:t>
            </a:r>
          </a:p>
          <a:p>
            <a:pPr algn="just"/>
            <a:endParaRPr lang="it-IT" sz="1200" dirty="0">
              <a:solidFill>
                <a:srgbClr val="000000"/>
              </a:solidFill>
              <a:latin typeface="Century Gothic" panose="020B0502020202020204" pitchFamily="34" charset="0"/>
            </a:endParaRPr>
          </a:p>
          <a:p>
            <a:pPr algn="just"/>
            <a:r>
              <a:rPr lang="it-IT" sz="1200" b="1" dirty="0">
                <a:solidFill>
                  <a:srgbClr val="000000"/>
                </a:solidFill>
                <a:latin typeface="Century Gothic" panose="020B0502020202020204" pitchFamily="34" charset="0"/>
              </a:rPr>
              <a:t>R</a:t>
            </a:r>
            <a:r>
              <a:rPr lang="it-IT" sz="1200" dirty="0">
                <a:solidFill>
                  <a:srgbClr val="000000"/>
                </a:solidFill>
                <a:latin typeface="Century Gothic" panose="020B0502020202020204" pitchFamily="34" charset="0"/>
              </a:rPr>
              <a:t>: Sì</a:t>
            </a:r>
            <a:r>
              <a:rPr lang="it-IT" sz="1200" dirty="0">
                <a:solidFill>
                  <a:srgbClr val="000000"/>
                </a:solidFill>
                <a:highlight>
                  <a:srgbClr val="C0C0C0"/>
                </a:highlight>
                <a:latin typeface="Century Gothic" panose="020B0502020202020204" pitchFamily="34" charset="0"/>
              </a:rPr>
              <a:t>. Il modo di apparire di Anna Piaggi non è mai stato semplice ‘esibizione’. Non le interessava l’immagine stereotipata, ad esempio quella che esalta le forme tipiche della donna. Aveva un modo tutto suo di esprimere la femminilità.</a:t>
            </a:r>
            <a:r>
              <a:rPr lang="it-IT" sz="1200" dirty="0">
                <a:solidFill>
                  <a:srgbClr val="000000"/>
                </a:solidFill>
                <a:latin typeface="Century Gothic" panose="020B0502020202020204" pitchFamily="34" charset="0"/>
              </a:rPr>
              <a:t> Come dice un intervistato nel documentario, </a:t>
            </a:r>
            <a:r>
              <a:rPr lang="it-IT" sz="1200" dirty="0">
                <a:solidFill>
                  <a:srgbClr val="000000"/>
                </a:solidFill>
                <a:highlight>
                  <a:srgbClr val="FF0000"/>
                </a:highlight>
                <a:latin typeface="Century Gothic" panose="020B0502020202020204" pitchFamily="34" charset="0"/>
              </a:rPr>
              <a:t>era lei stessa un’opera d’arte</a:t>
            </a:r>
            <a:r>
              <a:rPr lang="it-IT" sz="1200" dirty="0">
                <a:solidFill>
                  <a:srgbClr val="000000"/>
                </a:solidFill>
                <a:latin typeface="Century Gothic" panose="020B0502020202020204" pitchFamily="34" charset="0"/>
              </a:rPr>
              <a:t>. Una specie di laboratorio, una tavolozza su cui sperimentava facendo dei collegamenti con altre espressioni artistiche: pittura, fotografia, cinema o altro.</a:t>
            </a:r>
          </a:p>
        </p:txBody>
      </p:sp>
      <p:sp>
        <p:nvSpPr>
          <p:cNvPr id="15" name="CasellaDiTesto 14">
            <a:extLst>
              <a:ext uri="{FF2B5EF4-FFF2-40B4-BE49-F238E27FC236}">
                <a16:creationId xmlns:a16="http://schemas.microsoft.com/office/drawing/2014/main" xmlns="" id="{53D40E8F-2414-4197-9634-3610993D0FE2}"/>
              </a:ext>
            </a:extLst>
          </p:cNvPr>
          <p:cNvSpPr txBox="1"/>
          <p:nvPr/>
        </p:nvSpPr>
        <p:spPr>
          <a:xfrm>
            <a:off x="7180286" y="4171957"/>
            <a:ext cx="4682783" cy="1569660"/>
          </a:xfrm>
          <a:prstGeom prst="rect">
            <a:avLst/>
          </a:prstGeom>
          <a:noFill/>
        </p:spPr>
        <p:txBody>
          <a:bodyPr wrap="square" rtlCol="0">
            <a:spAutoFit/>
          </a:bodyPr>
          <a:lstStyle/>
          <a:p>
            <a:pPr algn="ctr"/>
            <a:r>
              <a:rPr lang="it-IT" sz="4800" b="1" i="1" dirty="0">
                <a:latin typeface="Imprint MT Shadow" panose="04020605060303030202" pitchFamily="82" charset="0"/>
              </a:rPr>
              <a:t>UN MITO DELLA MODA</a:t>
            </a:r>
          </a:p>
        </p:txBody>
      </p:sp>
      <p:pic>
        <p:nvPicPr>
          <p:cNvPr id="3" name="Immagine 2">
            <a:extLst>
              <a:ext uri="{FF2B5EF4-FFF2-40B4-BE49-F238E27FC236}">
                <a16:creationId xmlns:a16="http://schemas.microsoft.com/office/drawing/2014/main" xmlns="" id="{32230F26-2471-4454-88EF-00EBFB95F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052" y="211014"/>
            <a:ext cx="4668129" cy="3501097"/>
          </a:xfrm>
          <a:prstGeom prst="rect">
            <a:avLst/>
          </a:prstGeom>
          <a:ln>
            <a:noFill/>
          </a:ln>
          <a:effectLst>
            <a:softEdge rad="112500"/>
          </a:effectLst>
        </p:spPr>
      </p:pic>
      <p:cxnSp>
        <p:nvCxnSpPr>
          <p:cNvPr id="5" name="Connettore diritto 4">
            <a:extLst>
              <a:ext uri="{FF2B5EF4-FFF2-40B4-BE49-F238E27FC236}">
                <a16:creationId xmlns:a16="http://schemas.microsoft.com/office/drawing/2014/main" xmlns="" id="{76CC8AC0-79F5-4DAE-B965-162516EB9BD9}"/>
              </a:ext>
            </a:extLst>
          </p:cNvPr>
          <p:cNvCxnSpPr/>
          <p:nvPr/>
        </p:nvCxnSpPr>
        <p:spPr>
          <a:xfrm>
            <a:off x="6222419" y="520505"/>
            <a:ext cx="0" cy="5373858"/>
          </a:xfrm>
          <a:prstGeom prst="line">
            <a:avLst/>
          </a:prstGeom>
        </p:spPr>
        <p:style>
          <a:lnRef idx="3">
            <a:schemeClr val="dk1"/>
          </a:lnRef>
          <a:fillRef idx="0">
            <a:schemeClr val="dk1"/>
          </a:fillRef>
          <a:effectRef idx="2">
            <a:schemeClr val="dk1"/>
          </a:effectRef>
          <a:fontRef idx="minor">
            <a:schemeClr val="tx1"/>
          </a:fontRef>
        </p:style>
      </p:cxnSp>
      <p:cxnSp>
        <p:nvCxnSpPr>
          <p:cNvPr id="8" name="Connettore diritto 7">
            <a:extLst>
              <a:ext uri="{FF2B5EF4-FFF2-40B4-BE49-F238E27FC236}">
                <a16:creationId xmlns:a16="http://schemas.microsoft.com/office/drawing/2014/main" xmlns="" id="{B07A9249-1A4F-4453-8A9C-012E41A82222}"/>
              </a:ext>
            </a:extLst>
          </p:cNvPr>
          <p:cNvCxnSpPr>
            <a:cxnSpLocks/>
          </p:cNvCxnSpPr>
          <p:nvPr/>
        </p:nvCxnSpPr>
        <p:spPr>
          <a:xfrm>
            <a:off x="6335151" y="520505"/>
            <a:ext cx="0" cy="537385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46696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81158" y="-285776"/>
            <a:ext cx="7429552" cy="1470025"/>
          </a:xfrm>
        </p:spPr>
        <p:txBody>
          <a:bodyPr/>
          <a:lstStyle/>
          <a:p>
            <a:r>
              <a:rPr lang="it-IT" dirty="0"/>
              <a:t>	WEB-GIORNALISMO</a:t>
            </a:r>
          </a:p>
        </p:txBody>
      </p:sp>
      <p:sp>
        <p:nvSpPr>
          <p:cNvPr id="3" name="Sottotitolo 2"/>
          <p:cNvSpPr>
            <a:spLocks noGrp="1"/>
          </p:cNvSpPr>
          <p:nvPr>
            <p:ph type="subTitle" idx="1"/>
          </p:nvPr>
        </p:nvSpPr>
        <p:spPr>
          <a:xfrm>
            <a:off x="1524000" y="1184248"/>
            <a:ext cx="8604738" cy="815991"/>
          </a:xfrm>
        </p:spPr>
        <p:txBody>
          <a:bodyPr>
            <a:normAutofit fontScale="70000" lnSpcReduction="20000"/>
          </a:bodyPr>
          <a:lstStyle/>
          <a:p>
            <a:pPr algn="just"/>
            <a:r>
              <a:rPr lang="it-IT" sz="2300" dirty="0"/>
              <a:t>La storia del giornalismo on line italiano ebbe inizio con l’esperimento di un quotidiano di piccole dimensioni: l’Unione Sarda(1994). A parlare di giornalismo on line si iniziò nel 1992 e nella  maggior parte dei casi, gli utenti interagivano con pagine completamente piene di testo, senza immagini, con contenuti ridotti e grafica rudimentale. </a:t>
            </a:r>
          </a:p>
          <a:p>
            <a:endParaRPr lang="it-IT" dirty="0"/>
          </a:p>
        </p:txBody>
      </p:sp>
      <p:sp>
        <p:nvSpPr>
          <p:cNvPr id="5" name="CasellaDiTesto 4"/>
          <p:cNvSpPr txBox="1"/>
          <p:nvPr/>
        </p:nvSpPr>
        <p:spPr>
          <a:xfrm>
            <a:off x="1524001" y="1928802"/>
            <a:ext cx="1184863" cy="369332"/>
          </a:xfrm>
          <a:prstGeom prst="rect">
            <a:avLst/>
          </a:prstGeom>
          <a:noFill/>
        </p:spPr>
        <p:txBody>
          <a:bodyPr wrap="square" rtlCol="0">
            <a:spAutoFit/>
          </a:bodyPr>
          <a:lstStyle/>
          <a:p>
            <a:r>
              <a:rPr lang="it-IT" b="1" dirty="0">
                <a:solidFill>
                  <a:srgbClr val="FF0000"/>
                </a:solidFill>
              </a:rPr>
              <a:t>1889</a:t>
            </a:r>
          </a:p>
        </p:txBody>
      </p:sp>
      <p:pic>
        <p:nvPicPr>
          <p:cNvPr id="1026" name="Picture 2" descr="C:\Users\Asus\Downloads\Telegram Desktop\unione-sarda-6-ottobre-1889.jpg"/>
          <p:cNvPicPr>
            <a:picLocks noChangeAspect="1" noChangeArrowheads="1"/>
          </p:cNvPicPr>
          <p:nvPr/>
        </p:nvPicPr>
        <p:blipFill>
          <a:blip r:embed="rId2"/>
          <a:srcRect/>
          <a:stretch>
            <a:fillRect/>
          </a:stretch>
        </p:blipFill>
        <p:spPr bwMode="auto">
          <a:xfrm>
            <a:off x="1524000" y="2214554"/>
            <a:ext cx="3929082" cy="4643446"/>
          </a:xfrm>
          <a:prstGeom prst="rect">
            <a:avLst/>
          </a:prstGeom>
          <a:noFill/>
        </p:spPr>
      </p:pic>
      <p:sp>
        <p:nvSpPr>
          <p:cNvPr id="7" name="CasellaDiTesto 6"/>
          <p:cNvSpPr txBox="1"/>
          <p:nvPr/>
        </p:nvSpPr>
        <p:spPr>
          <a:xfrm>
            <a:off x="5595935" y="1928802"/>
            <a:ext cx="1327739" cy="369332"/>
          </a:xfrm>
          <a:prstGeom prst="rect">
            <a:avLst/>
          </a:prstGeom>
          <a:noFill/>
        </p:spPr>
        <p:txBody>
          <a:bodyPr wrap="square" rtlCol="0">
            <a:spAutoFit/>
          </a:bodyPr>
          <a:lstStyle/>
          <a:p>
            <a:r>
              <a:rPr lang="it-IT" b="1" dirty="0">
                <a:solidFill>
                  <a:srgbClr val="FF0000"/>
                </a:solidFill>
              </a:rPr>
              <a:t>1994</a:t>
            </a:r>
          </a:p>
        </p:txBody>
      </p:sp>
      <p:pic>
        <p:nvPicPr>
          <p:cNvPr id="1027" name="Picture 3" descr="C:\Users\Asus\Downloads\Telegram Desktop\foto_796524_1024x633 1994.jpg"/>
          <p:cNvPicPr>
            <a:picLocks noChangeAspect="1" noChangeArrowheads="1"/>
          </p:cNvPicPr>
          <p:nvPr/>
        </p:nvPicPr>
        <p:blipFill>
          <a:blip r:embed="rId3"/>
          <a:srcRect/>
          <a:stretch>
            <a:fillRect/>
          </a:stretch>
        </p:blipFill>
        <p:spPr bwMode="auto">
          <a:xfrm>
            <a:off x="5667372" y="2285993"/>
            <a:ext cx="4714876" cy="457200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idx="1"/>
          </p:nvPr>
        </p:nvSpPr>
        <p:spPr>
          <a:xfrm>
            <a:off x="1524000" y="1"/>
            <a:ext cx="9144000" cy="1643049"/>
          </a:xfrm>
        </p:spPr>
        <p:txBody>
          <a:bodyPr>
            <a:normAutofit fontScale="70000" lnSpcReduction="20000"/>
          </a:bodyPr>
          <a:lstStyle/>
          <a:p>
            <a:r>
              <a:rPr lang="it-IT" dirty="0"/>
              <a:t>A frenarne lo sviluppo furono soprattutto la ridotta diffusione della rete allora presente in Italia (si stima che nel 1995 gli internauti in Italia fossero circa 400.000) e la natura stessa del giornale, da sempre regionale e quindi scarsamente capace di proporsi all’improvviso a un pubblico nazionale o globale. I primi grandi quotidiani a proporre contenuti su internet furono, nella primavera del 1995, la Stampa, il Corriere della Sera e la Gazzetta dello Sport.</a:t>
            </a:r>
          </a:p>
        </p:txBody>
      </p:sp>
      <p:pic>
        <p:nvPicPr>
          <p:cNvPr id="2050" name="Picture 2" descr="C:\Users\Asus\Downloads\Telegram Desktop\screen-5.jpg"/>
          <p:cNvPicPr>
            <a:picLocks noChangeAspect="1" noChangeArrowheads="1"/>
          </p:cNvPicPr>
          <p:nvPr/>
        </p:nvPicPr>
        <p:blipFill>
          <a:blip r:embed="rId3"/>
          <a:srcRect/>
          <a:stretch>
            <a:fillRect/>
          </a:stretch>
        </p:blipFill>
        <p:spPr bwMode="auto">
          <a:xfrm>
            <a:off x="2024034" y="1571612"/>
            <a:ext cx="3286132" cy="5048232"/>
          </a:xfrm>
          <a:prstGeom prst="rect">
            <a:avLst/>
          </a:prstGeom>
          <a:noFill/>
        </p:spPr>
      </p:pic>
      <p:pic>
        <p:nvPicPr>
          <p:cNvPr id="2051" name="Picture 3" descr="C:\Users\Asus\Downloads\Telegram Desktop\leggere-gratis-riviste-ipad1.jpg"/>
          <p:cNvPicPr>
            <a:picLocks noChangeAspect="1" noChangeArrowheads="1"/>
          </p:cNvPicPr>
          <p:nvPr/>
        </p:nvPicPr>
        <p:blipFill>
          <a:blip r:embed="rId4"/>
          <a:srcRect/>
          <a:stretch>
            <a:fillRect/>
          </a:stretch>
        </p:blipFill>
        <p:spPr bwMode="auto">
          <a:xfrm>
            <a:off x="5810248" y="2285992"/>
            <a:ext cx="4524380" cy="414338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24000" y="0"/>
            <a:ext cx="9144000" cy="6643710"/>
          </a:xfrm>
        </p:spPr>
        <p:txBody>
          <a:bodyPr>
            <a:normAutofit fontScale="92500" lnSpcReduction="20000"/>
          </a:bodyPr>
          <a:lstStyle/>
          <a:p>
            <a:r>
              <a:rPr lang="it-IT" b="1" dirty="0"/>
              <a:t>Le difficoltà iniziali del giornalismo on line</a:t>
            </a:r>
            <a:endParaRPr lang="it-IT" dirty="0"/>
          </a:p>
          <a:p>
            <a:pPr>
              <a:buNone/>
            </a:pPr>
            <a:r>
              <a:rPr lang="it-IT" dirty="0"/>
              <a:t> L’informazione on line era vista da molti giornalisti come “giornalismo di serie B” da riservare a qualche giovane con la passione per il computer. Le prime avvisaglie di un cambiamento si ebbero nella primavera del 1996.</a:t>
            </a:r>
          </a:p>
          <a:p>
            <a:pPr>
              <a:buNone/>
            </a:pPr>
            <a:r>
              <a:rPr lang="it-IT" dirty="0"/>
              <a:t>Il fenomeno, insomma, iniziava ad aver una certa consistenza e la sua crescita continuò con un buon ritmo anche nei primi mesi del 1998. Si stavano preparando i presupposti per il boom che avrebbero segnato una vera e propria svolta alla fine degli anni ’90 caratterizzata soprattutto dalla facilità attraverso cui la stesura di notizie potesse essere alla portata di tutti e non più di sole persone esperte nel campo informatico che conoscevano l’</a:t>
            </a:r>
            <a:r>
              <a:rPr lang="it-IT" b="1" dirty="0"/>
              <a:t>HTML</a:t>
            </a:r>
            <a:r>
              <a:rPr lang="it-IT" dirty="0"/>
              <a:t> ;</a:t>
            </a:r>
          </a:p>
          <a:p>
            <a:r>
              <a:rPr lang="it-IT" b="1" dirty="0"/>
              <a:t>-</a:t>
            </a:r>
            <a:r>
              <a:rPr lang="it-IT" b="1" dirty="0">
                <a:solidFill>
                  <a:srgbClr val="FF0000"/>
                </a:solidFill>
              </a:rPr>
              <a:t>L’ HTLM </a:t>
            </a:r>
            <a:r>
              <a:rPr lang="it-IT" dirty="0"/>
              <a:t>è del testo normale al quale vengono aggiunti dei "tag" per dare della formattazione al testo o altre azioni;</a:t>
            </a:r>
          </a:p>
          <a:p>
            <a:r>
              <a:rPr lang="it-IT" dirty="0"/>
              <a:t>i tag sono scritti tra parentesi angolate &lt;tag&gt; e si chiudono con uno Slash &lt;/tag&gt; tutto quello che sta all'interno prende la formattazione del tag ad esempio &lt;h1&gt;TESTO&lt;/h1&gt; scrive TESTO con caratteri grandi altri tag non hanno bisogno di essere chiusi come &lt;img src="path"&gt; carica un'immagine è un codice per creare pagine web.</a:t>
            </a:r>
          </a:p>
          <a:p>
            <a:pPr>
              <a:buNone/>
            </a:pPr>
            <a:endParaRPr lang="it-I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us\Downloads\Telegram Desktop\9.png"/>
          <p:cNvPicPr>
            <a:picLocks noGrp="1" noChangeAspect="1" noChangeArrowheads="1"/>
          </p:cNvPicPr>
          <p:nvPr>
            <p:ph idx="1"/>
          </p:nvPr>
        </p:nvPicPr>
        <p:blipFill>
          <a:blip r:embed="rId2"/>
          <a:srcRect/>
          <a:stretch>
            <a:fillRect/>
          </a:stretch>
        </p:blipFill>
        <p:spPr bwMode="auto">
          <a:xfrm>
            <a:off x="1524000" y="0"/>
            <a:ext cx="9144000" cy="3857628"/>
          </a:xfrm>
          <a:prstGeom prst="rect">
            <a:avLst/>
          </a:prstGeom>
          <a:noFill/>
        </p:spPr>
      </p:pic>
      <p:pic>
        <p:nvPicPr>
          <p:cNvPr id="3075" name="Picture 3" descr="C:\Users\Asus\Downloads\Telegram Desktop\ed5c7a1a18795a4331f73a40d27b0ab4.jpg"/>
          <p:cNvPicPr>
            <a:picLocks noChangeAspect="1" noChangeArrowheads="1"/>
          </p:cNvPicPr>
          <p:nvPr/>
        </p:nvPicPr>
        <p:blipFill>
          <a:blip r:embed="rId3"/>
          <a:srcRect/>
          <a:stretch>
            <a:fillRect/>
          </a:stretch>
        </p:blipFill>
        <p:spPr bwMode="auto">
          <a:xfrm>
            <a:off x="3667108" y="2714596"/>
            <a:ext cx="7000892" cy="414340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214338"/>
            <a:ext cx="8229600" cy="1143000"/>
          </a:xfrm>
        </p:spPr>
        <p:txBody>
          <a:bodyPr/>
          <a:lstStyle/>
          <a:p>
            <a:r>
              <a:rPr lang="it-IT" dirty="0">
                <a:solidFill>
                  <a:srgbClr val="FF0000"/>
                </a:solidFill>
              </a:rPr>
              <a:t>THE SARTORIALIST </a:t>
            </a:r>
          </a:p>
        </p:txBody>
      </p:sp>
      <p:sp>
        <p:nvSpPr>
          <p:cNvPr id="3" name="Segnaposto contenuto 2"/>
          <p:cNvSpPr>
            <a:spLocks noGrp="1"/>
          </p:cNvSpPr>
          <p:nvPr>
            <p:ph idx="1"/>
          </p:nvPr>
        </p:nvSpPr>
        <p:spPr>
          <a:xfrm>
            <a:off x="1524000" y="714356"/>
            <a:ext cx="8686800" cy="5857916"/>
          </a:xfrm>
        </p:spPr>
        <p:txBody>
          <a:bodyPr>
            <a:normAutofit lnSpcReduction="10000"/>
          </a:bodyPr>
          <a:lstStyle/>
          <a:p>
            <a:r>
              <a:rPr lang="it-IT" dirty="0"/>
              <a:t>Il progetto “The Sartorialist” si basa sull’idea di pubblicare sul blog le foto che Scott ha scattato in giro per il mondo a </a:t>
            </a:r>
            <a:r>
              <a:rPr lang="it-IT" b="1" dirty="0"/>
              <a:t>persone vestite bene o con uno stile originale e interessante</a:t>
            </a:r>
            <a:r>
              <a:rPr lang="it-IT" dirty="0"/>
              <a:t>.</a:t>
            </a:r>
          </a:p>
          <a:p>
            <a:r>
              <a:rPr lang="it-IT" dirty="0"/>
              <a:t>Gli appassionati di moda scoprono gli indirizzi migliori nel mondo dove acquistare abiti, posti speciali dove farsi tagliare i capelli, comprare una cravatta e trovare scarpe artigianali. Scott gira il mondo, ferma le persone che gli danno emozione e sorpresa nel modo che hanno di interpretare la moda e l’eleganza, aggiusta qualche piccolo particolare e poi le fotografa. E il grande successo si deve forse al fatto che guardando i suoi scatti si scopre ciò che manca alla moda di oggi: la contemporaneità, </a:t>
            </a:r>
            <a:r>
              <a:rPr lang="it-IT" b="1" dirty="0"/>
              <a:t>la capacità di rispecchiare il mondo vero</a:t>
            </a:r>
            <a:r>
              <a:rPr lang="it-IT" dirty="0"/>
              <a:t>, reale, quello del quotidiano, quello in cui ognuno di noi può riconoscere un dettaglio di sé.</a:t>
            </a:r>
          </a:p>
          <a:p>
            <a:endParaRPr lang="it-I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36775" y="1615457"/>
            <a:ext cx="2572848" cy="957777"/>
          </a:xfrm>
        </p:spPr>
        <p:txBody>
          <a:bodyPr>
            <a:normAutofit fontScale="90000"/>
          </a:bodyPr>
          <a:lstStyle/>
          <a:p>
            <a:pPr algn="l"/>
            <a:r>
              <a:rPr lang="it-IT" sz="2800" b="1" dirty="0">
                <a:solidFill>
                  <a:srgbClr val="002060"/>
                </a:solidFill>
                <a:latin typeface="+mn-lt"/>
              </a:rPr>
              <a:t/>
            </a:r>
            <a:br>
              <a:rPr lang="it-IT" sz="2800" b="1" dirty="0">
                <a:solidFill>
                  <a:srgbClr val="002060"/>
                </a:solidFill>
                <a:latin typeface="+mn-lt"/>
              </a:rPr>
            </a:br>
            <a:r>
              <a:rPr lang="it-IT" sz="2800" b="1" dirty="0">
                <a:solidFill>
                  <a:srgbClr val="002060"/>
                </a:solidFill>
                <a:latin typeface="+mn-lt"/>
              </a:rPr>
              <a:t/>
            </a:r>
            <a:br>
              <a:rPr lang="it-IT" sz="2800" b="1" dirty="0">
                <a:solidFill>
                  <a:srgbClr val="002060"/>
                </a:solidFill>
                <a:latin typeface="+mn-lt"/>
              </a:rPr>
            </a:br>
            <a:r>
              <a:rPr lang="it-IT" sz="2800" b="1" dirty="0">
                <a:solidFill>
                  <a:srgbClr val="002060"/>
                </a:solidFill>
                <a:latin typeface="+mn-lt"/>
              </a:rPr>
              <a:t/>
            </a:r>
            <a:br>
              <a:rPr lang="it-IT" sz="2800" b="1" dirty="0">
                <a:solidFill>
                  <a:srgbClr val="002060"/>
                </a:solidFill>
                <a:latin typeface="+mn-lt"/>
              </a:rPr>
            </a:br>
            <a:r>
              <a:rPr lang="it-IT" sz="2800" b="1" dirty="0">
                <a:solidFill>
                  <a:srgbClr val="002060"/>
                </a:solidFill>
                <a:latin typeface="+mn-lt"/>
              </a:rPr>
              <a:t>Georg  Simmel </a:t>
            </a:r>
            <a:r>
              <a:rPr lang="it-IT" dirty="0">
                <a:solidFill>
                  <a:srgbClr val="002060"/>
                </a:solidFill>
                <a:latin typeface="+mn-lt"/>
              </a:rPr>
              <a:t>  </a:t>
            </a:r>
            <a:br>
              <a:rPr lang="it-IT" dirty="0">
                <a:solidFill>
                  <a:srgbClr val="002060"/>
                </a:solidFill>
                <a:latin typeface="+mn-lt"/>
              </a:rPr>
            </a:br>
            <a:r>
              <a:rPr lang="it-IT" dirty="0">
                <a:solidFill>
                  <a:srgbClr val="002060"/>
                </a:solidFill>
                <a:latin typeface="+mn-lt"/>
              </a:rPr>
              <a:t>				</a:t>
            </a:r>
          </a:p>
        </p:txBody>
      </p:sp>
      <p:sp>
        <p:nvSpPr>
          <p:cNvPr id="5" name="CasellaDiTesto 4"/>
          <p:cNvSpPr txBox="1"/>
          <p:nvPr/>
        </p:nvSpPr>
        <p:spPr>
          <a:xfrm>
            <a:off x="1752375" y="334532"/>
            <a:ext cx="8624791" cy="1200329"/>
          </a:xfrm>
          <a:prstGeom prst="rect">
            <a:avLst/>
          </a:prstGeom>
          <a:noFill/>
        </p:spPr>
        <p:txBody>
          <a:bodyPr wrap="square" rtlCol="0">
            <a:spAutoFit/>
          </a:bodyPr>
          <a:lstStyle/>
          <a:p>
            <a:pPr algn="ctr"/>
            <a:r>
              <a:rPr lang="it-IT" sz="3600" b="1" dirty="0">
                <a:solidFill>
                  <a:srgbClr val="002060"/>
                </a:solidFill>
                <a:latin typeface="Cavolini" panose="03000502040302020204" pitchFamily="66" charset="0"/>
                <a:cs typeface="Cavolini" panose="03000502040302020204" pitchFamily="66" charset="0"/>
              </a:rPr>
              <a:t>Discende dalle teorie sociologiche</a:t>
            </a:r>
          </a:p>
          <a:p>
            <a:pPr algn="ctr"/>
            <a:r>
              <a:rPr lang="it-IT" sz="3600" b="1" dirty="0">
                <a:solidFill>
                  <a:srgbClr val="002060"/>
                </a:solidFill>
                <a:latin typeface="Cavolini" panose="03000502040302020204" pitchFamily="66" charset="0"/>
                <a:cs typeface="Cavolini" panose="03000502040302020204" pitchFamily="66" charset="0"/>
              </a:rPr>
              <a:t> di primo  Novecento </a:t>
            </a:r>
          </a:p>
        </p:txBody>
      </p:sp>
      <p:sp>
        <p:nvSpPr>
          <p:cNvPr id="3" name="CasellaDiTesto 2"/>
          <p:cNvSpPr txBox="1"/>
          <p:nvPr/>
        </p:nvSpPr>
        <p:spPr>
          <a:xfrm>
            <a:off x="2145097" y="2474776"/>
            <a:ext cx="2504111" cy="1323439"/>
          </a:xfrm>
          <a:prstGeom prst="rect">
            <a:avLst/>
          </a:prstGeom>
          <a:noFill/>
        </p:spPr>
        <p:txBody>
          <a:bodyPr wrap="square" rtlCol="0">
            <a:spAutoFit/>
          </a:bodyPr>
          <a:lstStyle/>
          <a:p>
            <a:r>
              <a:rPr lang="it-IT" sz="1600" dirty="0">
                <a:solidFill>
                  <a:srgbClr val="002060"/>
                </a:solidFill>
              </a:rPr>
              <a:t>Dualità dei meccanismi di  </a:t>
            </a:r>
            <a:r>
              <a:rPr lang="it-IT" sz="1600" b="1" dirty="0">
                <a:solidFill>
                  <a:srgbClr val="002060"/>
                </a:solidFill>
              </a:rPr>
              <a:t>Distinzione</a:t>
            </a:r>
            <a:r>
              <a:rPr lang="it-IT" sz="1600" dirty="0">
                <a:solidFill>
                  <a:srgbClr val="002060"/>
                </a:solidFill>
              </a:rPr>
              <a:t> e </a:t>
            </a:r>
            <a:r>
              <a:rPr lang="it-IT" sz="1600" b="1" dirty="0">
                <a:solidFill>
                  <a:srgbClr val="002060"/>
                </a:solidFill>
              </a:rPr>
              <a:t>Imitazione</a:t>
            </a:r>
            <a:r>
              <a:rPr lang="it-IT" sz="1600" dirty="0">
                <a:solidFill>
                  <a:srgbClr val="002060"/>
                </a:solidFill>
              </a:rPr>
              <a:t>,</a:t>
            </a:r>
          </a:p>
          <a:p>
            <a:r>
              <a:rPr lang="it-IT" sz="1600" dirty="0">
                <a:solidFill>
                  <a:srgbClr val="002060"/>
                </a:solidFill>
              </a:rPr>
              <a:t>in un </a:t>
            </a:r>
            <a:r>
              <a:rPr lang="it-IT" sz="1600" b="1" dirty="0">
                <a:solidFill>
                  <a:srgbClr val="002060"/>
                </a:solidFill>
              </a:rPr>
              <a:t>ciclo continuo </a:t>
            </a:r>
            <a:r>
              <a:rPr lang="it-IT" sz="1600" dirty="0">
                <a:solidFill>
                  <a:srgbClr val="002060"/>
                </a:solidFill>
              </a:rPr>
              <a:t>che permette loro di ridefinirsi continuamente</a:t>
            </a:r>
          </a:p>
        </p:txBody>
      </p:sp>
      <p:sp>
        <p:nvSpPr>
          <p:cNvPr id="7" name="CasellaDiTesto 6"/>
          <p:cNvSpPr txBox="1"/>
          <p:nvPr/>
        </p:nvSpPr>
        <p:spPr>
          <a:xfrm>
            <a:off x="4824751" y="2428614"/>
            <a:ext cx="2516008" cy="1323439"/>
          </a:xfrm>
          <a:prstGeom prst="rect">
            <a:avLst/>
          </a:prstGeom>
          <a:noFill/>
        </p:spPr>
        <p:txBody>
          <a:bodyPr wrap="square" rtlCol="0">
            <a:spAutoFit/>
          </a:bodyPr>
          <a:lstStyle/>
          <a:p>
            <a:r>
              <a:rPr lang="it-IT" sz="1600" b="1" dirty="0">
                <a:solidFill>
                  <a:srgbClr val="002060"/>
                </a:solidFill>
              </a:rPr>
              <a:t>‘Consumo Vistoso’</a:t>
            </a:r>
            <a:r>
              <a:rPr lang="it-IT" sz="1600" dirty="0">
                <a:solidFill>
                  <a:srgbClr val="002060"/>
                </a:solidFill>
              </a:rPr>
              <a:t>, che induce ad acquistare un certo oggetto per soddisfare l’esigenza di </a:t>
            </a:r>
            <a:r>
              <a:rPr lang="it-IT" sz="1600" b="1" dirty="0">
                <a:solidFill>
                  <a:srgbClr val="002060"/>
                </a:solidFill>
              </a:rPr>
              <a:t>conferma sociale</a:t>
            </a:r>
            <a:r>
              <a:rPr lang="it-IT" sz="1600" dirty="0">
                <a:solidFill>
                  <a:srgbClr val="002060"/>
                </a:solidFill>
              </a:rPr>
              <a:t> </a:t>
            </a:r>
          </a:p>
        </p:txBody>
      </p:sp>
      <p:sp>
        <p:nvSpPr>
          <p:cNvPr id="8" name="AutoShape 4" descr="Risultati immagini per alta moda abiti da cerimonia costosissim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6" descr="Risultati immagini per alta moda abiti da cerimonia costosissim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AutoShape 8" descr="Risultati immagini per alta moda abiti da cerimonia costosissimi"/>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7" name="Picture 11" descr="Risultati immagini per mo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4831" y="2245334"/>
            <a:ext cx="2922335" cy="1136464"/>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p:cNvSpPr txBox="1"/>
          <p:nvPr/>
        </p:nvSpPr>
        <p:spPr>
          <a:xfrm>
            <a:off x="4788779" y="1855818"/>
            <a:ext cx="2551981" cy="477054"/>
          </a:xfrm>
          <a:prstGeom prst="rect">
            <a:avLst/>
          </a:prstGeom>
          <a:noFill/>
        </p:spPr>
        <p:txBody>
          <a:bodyPr wrap="none" rtlCol="0">
            <a:spAutoFit/>
          </a:bodyPr>
          <a:lstStyle/>
          <a:p>
            <a:r>
              <a:rPr lang="it-IT" sz="2500" dirty="0">
                <a:solidFill>
                  <a:schemeClr val="tx2"/>
                </a:solidFill>
              </a:rPr>
              <a:t> </a:t>
            </a:r>
            <a:r>
              <a:rPr lang="it-IT" sz="2500" b="1" dirty="0">
                <a:solidFill>
                  <a:srgbClr val="002060"/>
                </a:solidFill>
              </a:rPr>
              <a:t>Torsthein Veblen </a:t>
            </a:r>
            <a:endParaRPr lang="it-IT" sz="2500" dirty="0">
              <a:solidFill>
                <a:srgbClr val="002060"/>
              </a:solidFill>
            </a:endParaRPr>
          </a:p>
        </p:txBody>
      </p:sp>
      <p:sp>
        <p:nvSpPr>
          <p:cNvPr id="4" name="Rettangolo 3"/>
          <p:cNvSpPr/>
          <p:nvPr/>
        </p:nvSpPr>
        <p:spPr>
          <a:xfrm>
            <a:off x="2145097" y="4383224"/>
            <a:ext cx="5158463" cy="477054"/>
          </a:xfrm>
          <a:prstGeom prst="rect">
            <a:avLst/>
          </a:prstGeom>
        </p:spPr>
        <p:txBody>
          <a:bodyPr wrap="none">
            <a:spAutoFit/>
          </a:bodyPr>
          <a:lstStyle/>
          <a:p>
            <a:r>
              <a:rPr lang="it-IT" sz="2000" dirty="0">
                <a:solidFill>
                  <a:srgbClr val="002060"/>
                </a:solidFill>
              </a:rPr>
              <a:t>combinate con le l’opera di </a:t>
            </a:r>
            <a:r>
              <a:rPr lang="it-IT" sz="2500" b="1" dirty="0">
                <a:solidFill>
                  <a:srgbClr val="002060"/>
                </a:solidFill>
              </a:rPr>
              <a:t> Roland Barthes</a:t>
            </a:r>
            <a:endParaRPr lang="it-IT" sz="2500" dirty="0">
              <a:solidFill>
                <a:srgbClr val="002060"/>
              </a:solidFill>
            </a:endParaRPr>
          </a:p>
        </p:txBody>
      </p:sp>
      <p:sp>
        <p:nvSpPr>
          <p:cNvPr id="6" name="CasellaDiTesto 5"/>
          <p:cNvSpPr txBox="1"/>
          <p:nvPr/>
        </p:nvSpPr>
        <p:spPr>
          <a:xfrm>
            <a:off x="2148178" y="4860279"/>
            <a:ext cx="8166216" cy="1200329"/>
          </a:xfrm>
          <a:prstGeom prst="rect">
            <a:avLst/>
          </a:prstGeom>
          <a:noFill/>
        </p:spPr>
        <p:txBody>
          <a:bodyPr wrap="square" rtlCol="0">
            <a:spAutoFit/>
          </a:bodyPr>
          <a:lstStyle/>
          <a:p>
            <a:r>
              <a:rPr lang="it-IT" b="1" dirty="0">
                <a:solidFill>
                  <a:srgbClr val="002060"/>
                </a:solidFill>
              </a:rPr>
              <a:t>assegna alle </a:t>
            </a:r>
            <a:r>
              <a:rPr lang="it-IT" b="1" u="sng" dirty="0">
                <a:solidFill>
                  <a:srgbClr val="002060"/>
                </a:solidFill>
              </a:rPr>
              <a:t>riviste di moda </a:t>
            </a:r>
            <a:r>
              <a:rPr lang="it-IT" b="1" dirty="0">
                <a:solidFill>
                  <a:srgbClr val="002060"/>
                </a:solidFill>
              </a:rPr>
              <a:t>un ruolo importante di influenzare le scelte dei consumatori.</a:t>
            </a:r>
          </a:p>
          <a:p>
            <a:r>
              <a:rPr lang="it-IT" dirty="0">
                <a:solidFill>
                  <a:srgbClr val="002060"/>
                </a:solidFill>
              </a:rPr>
              <a:t>Le analizza accuratamente per poi produrre le sue asserzioni circa il </a:t>
            </a:r>
            <a:r>
              <a:rPr lang="it-IT" b="1" dirty="0">
                <a:solidFill>
                  <a:srgbClr val="002060"/>
                </a:solidFill>
              </a:rPr>
              <a:t>significato</a:t>
            </a:r>
            <a:r>
              <a:rPr lang="it-IT" dirty="0">
                <a:solidFill>
                  <a:srgbClr val="002060"/>
                </a:solidFill>
              </a:rPr>
              <a:t> del</a:t>
            </a:r>
          </a:p>
          <a:p>
            <a:r>
              <a:rPr lang="it-IT" b="1" dirty="0">
                <a:solidFill>
                  <a:srgbClr val="002060"/>
                </a:solidFill>
              </a:rPr>
              <a:t>linguaggio vestimentario.</a:t>
            </a:r>
            <a:r>
              <a:rPr lang="it-IT" dirty="0">
                <a:solidFill>
                  <a:srgbClr val="002060"/>
                </a:solidFill>
              </a:rPr>
              <a:t> </a:t>
            </a:r>
          </a:p>
        </p:txBody>
      </p:sp>
    </p:spTree>
    <p:extLst>
      <p:ext uri="{BB962C8B-B14F-4D97-AF65-F5344CB8AC3E}">
        <p14:creationId xmlns:p14="http://schemas.microsoft.com/office/powerpoint/2010/main" val="729444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Asus\Downloads\Telegram Desktop\61919Ver6B7666-1000x1500.jpg"/>
          <p:cNvPicPr>
            <a:picLocks noGrp="1" noChangeAspect="1" noChangeArrowheads="1"/>
          </p:cNvPicPr>
          <p:nvPr>
            <p:ph idx="1"/>
          </p:nvPr>
        </p:nvPicPr>
        <p:blipFill>
          <a:blip r:embed="rId2"/>
          <a:srcRect/>
          <a:stretch>
            <a:fillRect/>
          </a:stretch>
        </p:blipFill>
        <p:spPr bwMode="auto">
          <a:xfrm>
            <a:off x="1524000" y="0"/>
            <a:ext cx="4429124" cy="6858000"/>
          </a:xfrm>
          <a:prstGeom prst="rect">
            <a:avLst/>
          </a:prstGeom>
          <a:noFill/>
        </p:spPr>
      </p:pic>
      <p:pic>
        <p:nvPicPr>
          <p:cNvPr id="4102" name="Picture 6" descr="C:\Users\Asus\Downloads\Telegram Desktop\22019GuB0046-1000x1500.jpg"/>
          <p:cNvPicPr>
            <a:picLocks noChangeAspect="1" noChangeArrowheads="1"/>
          </p:cNvPicPr>
          <p:nvPr/>
        </p:nvPicPr>
        <p:blipFill>
          <a:blip r:embed="rId3"/>
          <a:srcRect/>
          <a:stretch>
            <a:fillRect/>
          </a:stretch>
        </p:blipFill>
        <p:spPr bwMode="auto">
          <a:xfrm>
            <a:off x="5524496" y="0"/>
            <a:ext cx="5143504"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us\Downloads\Telegram Desktop\61118pitti2599-1000x1500.jpg"/>
          <p:cNvPicPr>
            <a:picLocks noGrp="1" noChangeAspect="1" noChangeArrowheads="1"/>
          </p:cNvPicPr>
          <p:nvPr>
            <p:ph idx="1"/>
          </p:nvPr>
        </p:nvPicPr>
        <p:blipFill>
          <a:blip r:embed="rId2"/>
          <a:srcRect/>
          <a:stretch>
            <a:fillRect/>
          </a:stretch>
        </p:blipFill>
        <p:spPr bwMode="auto">
          <a:xfrm>
            <a:off x="1524000" y="0"/>
            <a:ext cx="4572000" cy="6858000"/>
          </a:xfrm>
          <a:prstGeom prst="rect">
            <a:avLst/>
          </a:prstGeom>
          <a:noFill/>
        </p:spPr>
      </p:pic>
      <p:pic>
        <p:nvPicPr>
          <p:cNvPr id="5123" name="Picture 3" descr="C:\Users\Asus\Downloads\Telegram Desktop\sartorialist nera.jpg"/>
          <p:cNvPicPr>
            <a:picLocks noChangeAspect="1" noChangeArrowheads="1"/>
          </p:cNvPicPr>
          <p:nvPr/>
        </p:nvPicPr>
        <p:blipFill>
          <a:blip r:embed="rId3"/>
          <a:srcRect/>
          <a:stretch>
            <a:fillRect/>
          </a:stretch>
        </p:blipFill>
        <p:spPr bwMode="auto">
          <a:xfrm>
            <a:off x="5953124" y="0"/>
            <a:ext cx="4714876"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us\Downloads\Telegram Desktop\bari 1.jpg"/>
          <p:cNvPicPr>
            <a:picLocks noGrp="1" noChangeAspect="1" noChangeArrowheads="1"/>
          </p:cNvPicPr>
          <p:nvPr>
            <p:ph idx="1"/>
          </p:nvPr>
        </p:nvPicPr>
        <p:blipFill>
          <a:blip r:embed="rId2"/>
          <a:srcRect/>
          <a:stretch>
            <a:fillRect/>
          </a:stretch>
        </p:blipFill>
        <p:spPr bwMode="auto">
          <a:xfrm>
            <a:off x="1524000" y="0"/>
            <a:ext cx="4143372" cy="6858000"/>
          </a:xfrm>
          <a:prstGeom prst="rect">
            <a:avLst/>
          </a:prstGeom>
          <a:noFill/>
        </p:spPr>
      </p:pic>
      <p:pic>
        <p:nvPicPr>
          <p:cNvPr id="8" name="Immagine 7" descr="MOLA DI BARI.jpg"/>
          <p:cNvPicPr>
            <a:picLocks noChangeAspect="1"/>
          </p:cNvPicPr>
          <p:nvPr/>
        </p:nvPicPr>
        <p:blipFill>
          <a:blip r:embed="rId3"/>
          <a:stretch>
            <a:fillRect/>
          </a:stretch>
        </p:blipFill>
        <p:spPr>
          <a:xfrm>
            <a:off x="6596067" y="238126"/>
            <a:ext cx="3324225" cy="66198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sus\Downloads\Telegram Desktop\bari 3.jpg"/>
          <p:cNvPicPr>
            <a:picLocks noGrp="1" noChangeAspect="1" noChangeArrowheads="1"/>
          </p:cNvPicPr>
          <p:nvPr>
            <p:ph idx="1"/>
          </p:nvPr>
        </p:nvPicPr>
        <p:blipFill>
          <a:blip r:embed="rId2"/>
          <a:srcRect/>
          <a:stretch>
            <a:fillRect/>
          </a:stretch>
        </p:blipFill>
        <p:spPr bwMode="auto">
          <a:xfrm>
            <a:off x="1524001" y="0"/>
            <a:ext cx="9144000"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sus\Downloads\Telegram Desktop\bari 6.jpg"/>
          <p:cNvPicPr>
            <a:picLocks noGrp="1" noChangeAspect="1" noChangeArrowheads="1"/>
          </p:cNvPicPr>
          <p:nvPr>
            <p:ph idx="1"/>
          </p:nvPr>
        </p:nvPicPr>
        <p:blipFill>
          <a:blip r:embed="rId2"/>
          <a:srcRect/>
          <a:stretch>
            <a:fillRect/>
          </a:stretch>
        </p:blipFill>
        <p:spPr bwMode="auto">
          <a:xfrm>
            <a:off x="3784208" y="360012"/>
            <a:ext cx="4106495" cy="613797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CD1BC35-A4EE-4214-B764-A095AF4BB253}"/>
              </a:ext>
            </a:extLst>
          </p:cNvPr>
          <p:cNvSpPr>
            <a:spLocks noGrp="1"/>
          </p:cNvSpPr>
          <p:nvPr>
            <p:ph type="ctrTitle"/>
          </p:nvPr>
        </p:nvSpPr>
        <p:spPr>
          <a:xfrm>
            <a:off x="1524000" y="2797908"/>
            <a:ext cx="9144000" cy="1464603"/>
          </a:xfrm>
        </p:spPr>
        <p:txBody>
          <a:bodyPr>
            <a:normAutofit/>
          </a:bodyPr>
          <a:lstStyle/>
          <a:p>
            <a:r>
              <a:rPr lang="it-IT" dirty="0">
                <a:solidFill>
                  <a:srgbClr val="FF0000"/>
                </a:solidFill>
                <a:latin typeface="Cavolini" panose="03000502040302020204" pitchFamily="66" charset="0"/>
                <a:cs typeface="Cavolini" panose="03000502040302020204" pitchFamily="66" charset="0"/>
              </a:rPr>
              <a:t>Blog e fashion blogger</a:t>
            </a:r>
          </a:p>
        </p:txBody>
      </p:sp>
      <p:pic>
        <p:nvPicPr>
          <p:cNvPr id="5" name="Immagine 4">
            <a:extLst>
              <a:ext uri="{FF2B5EF4-FFF2-40B4-BE49-F238E27FC236}">
                <a16:creationId xmlns:a16="http://schemas.microsoft.com/office/drawing/2014/main" xmlns="" id="{39CF0437-180B-4885-A4C4-C8EE6EA55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6" y="0"/>
            <a:ext cx="4051494" cy="2955022"/>
          </a:xfrm>
          <a:prstGeom prst="rect">
            <a:avLst/>
          </a:prstGeom>
          <a:ln>
            <a:noFill/>
          </a:ln>
          <a:effectLst>
            <a:softEdge rad="112500"/>
          </a:effectLst>
        </p:spPr>
      </p:pic>
      <p:pic>
        <p:nvPicPr>
          <p:cNvPr id="7" name="Immagine 6" descr="Immagine che contiene testo&#10;&#10;Descrizione generata automaticamente">
            <a:extLst>
              <a:ext uri="{FF2B5EF4-FFF2-40B4-BE49-F238E27FC236}">
                <a16:creationId xmlns:a16="http://schemas.microsoft.com/office/drawing/2014/main" xmlns="" id="{112C4744-E305-448A-BF1F-8E43A69E6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538" y="178556"/>
            <a:ext cx="4332850" cy="2955022"/>
          </a:xfrm>
          <a:prstGeom prst="rect">
            <a:avLst/>
          </a:prstGeom>
          <a:ln>
            <a:noFill/>
          </a:ln>
          <a:effectLst>
            <a:softEdge rad="112500"/>
          </a:effectLst>
        </p:spPr>
      </p:pic>
      <p:pic>
        <p:nvPicPr>
          <p:cNvPr id="9" name="Immagine 8" descr="Immagine che contiene screenshot&#10;&#10;Descrizione generata automaticamente">
            <a:extLst>
              <a:ext uri="{FF2B5EF4-FFF2-40B4-BE49-F238E27FC236}">
                <a16:creationId xmlns:a16="http://schemas.microsoft.com/office/drawing/2014/main" xmlns="" id="{3A40E04E-7EDA-4C97-B09B-563FE43DED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095" y="4506232"/>
            <a:ext cx="4009293" cy="2375631"/>
          </a:xfrm>
          <a:prstGeom prst="rect">
            <a:avLst/>
          </a:prstGeom>
          <a:ln>
            <a:noFill/>
          </a:ln>
          <a:effectLst>
            <a:softEdge rad="112500"/>
          </a:effectLst>
        </p:spPr>
      </p:pic>
      <p:pic>
        <p:nvPicPr>
          <p:cNvPr id="4" name="Immagine 3">
            <a:extLst>
              <a:ext uri="{FF2B5EF4-FFF2-40B4-BE49-F238E27FC236}">
                <a16:creationId xmlns:a16="http://schemas.microsoft.com/office/drawing/2014/main" xmlns="" id="{59F93F73-339B-492F-8B64-6B9C38B1F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12" y="4506232"/>
            <a:ext cx="3831102" cy="2106978"/>
          </a:xfrm>
          <a:prstGeom prst="rect">
            <a:avLst/>
          </a:prstGeom>
          <a:ln>
            <a:noFill/>
          </a:ln>
          <a:effectLst>
            <a:softEdge rad="112500"/>
          </a:effectLst>
        </p:spPr>
      </p:pic>
    </p:spTree>
    <p:extLst>
      <p:ext uri="{BB962C8B-B14F-4D97-AF65-F5344CB8AC3E}">
        <p14:creationId xmlns:p14="http://schemas.microsoft.com/office/powerpoint/2010/main" val="3602182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E64CDC6-5027-4320-A5F1-6140B1C385FD}"/>
              </a:ext>
            </a:extLst>
          </p:cNvPr>
          <p:cNvSpPr>
            <a:spLocks noGrp="1"/>
          </p:cNvSpPr>
          <p:nvPr>
            <p:ph type="title"/>
          </p:nvPr>
        </p:nvSpPr>
        <p:spPr/>
        <p:txBody>
          <a:bodyPr>
            <a:normAutofit/>
          </a:bodyPr>
          <a:lstStyle/>
          <a:p>
            <a:r>
              <a:rPr lang="it-IT" sz="6600" dirty="0">
                <a:solidFill>
                  <a:srgbClr val="FF0000"/>
                </a:solidFill>
                <a:latin typeface="Cavolini" panose="020B0502040204020203" pitchFamily="66" charset="0"/>
                <a:cs typeface="Cavolini" panose="020B0502040204020203" pitchFamily="66" charset="0"/>
              </a:rPr>
              <a:t>Tavi Gevinson</a:t>
            </a:r>
          </a:p>
        </p:txBody>
      </p:sp>
      <p:pic>
        <p:nvPicPr>
          <p:cNvPr id="5" name="Immagine 4" descr="Immagine che contiene donna, persona, esterni, edificio&#10;&#10;Descrizione generata automaticamente">
            <a:extLst>
              <a:ext uri="{FF2B5EF4-FFF2-40B4-BE49-F238E27FC236}">
                <a16:creationId xmlns:a16="http://schemas.microsoft.com/office/drawing/2014/main" xmlns="" id="{9122A97C-A376-4D6C-8FBE-6C71380B5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8163"/>
            <a:ext cx="4304714" cy="3854547"/>
          </a:xfrm>
          <a:prstGeom prst="rect">
            <a:avLst/>
          </a:prstGeom>
          <a:ln>
            <a:noFill/>
          </a:ln>
          <a:effectLst>
            <a:softEdge rad="112500"/>
          </a:effectLst>
        </p:spPr>
      </p:pic>
      <p:pic>
        <p:nvPicPr>
          <p:cNvPr id="7" name="Immagine 6" descr="Immagine che contiene pavimento, interni, inpiedi, giovane&#10;&#10;Descrizione generata automaticamente">
            <a:extLst>
              <a:ext uri="{FF2B5EF4-FFF2-40B4-BE49-F238E27FC236}">
                <a16:creationId xmlns:a16="http://schemas.microsoft.com/office/drawing/2014/main" xmlns="" id="{D4E6E5F2-F31B-4F5B-8D39-6BCDF1827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677" y="774675"/>
            <a:ext cx="2391654" cy="2840722"/>
          </a:xfrm>
          <a:prstGeom prst="rect">
            <a:avLst/>
          </a:prstGeom>
          <a:ln>
            <a:noFill/>
          </a:ln>
          <a:effectLst>
            <a:softEdge rad="112500"/>
          </a:effectLst>
        </p:spPr>
      </p:pic>
      <p:pic>
        <p:nvPicPr>
          <p:cNvPr id="9" name="Immagine 8">
            <a:extLst>
              <a:ext uri="{FF2B5EF4-FFF2-40B4-BE49-F238E27FC236}">
                <a16:creationId xmlns:a16="http://schemas.microsoft.com/office/drawing/2014/main" xmlns="" id="{4D53F309-D9F5-4B4D-9255-A81BAFDA7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095" y="4501663"/>
            <a:ext cx="4065783" cy="2061552"/>
          </a:xfrm>
          <a:prstGeom prst="rect">
            <a:avLst/>
          </a:prstGeom>
          <a:ln>
            <a:noFill/>
          </a:ln>
          <a:effectLst>
            <a:softEdge rad="112500"/>
          </a:effectLst>
        </p:spPr>
      </p:pic>
      <p:sp>
        <p:nvSpPr>
          <p:cNvPr id="10" name="CasellaDiTesto 9">
            <a:extLst>
              <a:ext uri="{FF2B5EF4-FFF2-40B4-BE49-F238E27FC236}">
                <a16:creationId xmlns:a16="http://schemas.microsoft.com/office/drawing/2014/main" xmlns="" id="{A6F1F0CB-C28A-45A6-8BD5-B7128F585B1F}"/>
              </a:ext>
            </a:extLst>
          </p:cNvPr>
          <p:cNvSpPr txBox="1"/>
          <p:nvPr/>
        </p:nvSpPr>
        <p:spPr>
          <a:xfrm>
            <a:off x="4600135" y="2747337"/>
            <a:ext cx="4065783" cy="1200329"/>
          </a:xfrm>
          <a:prstGeom prst="rect">
            <a:avLst/>
          </a:prstGeom>
          <a:noFill/>
        </p:spPr>
        <p:txBody>
          <a:bodyPr wrap="square" rtlCol="0">
            <a:spAutoFit/>
          </a:bodyPr>
          <a:lstStyle/>
          <a:p>
            <a:r>
              <a:rPr lang="it-IT" dirty="0"/>
              <a:t>Tra le più famose ad aver dato origine a questa figura troviamo </a:t>
            </a:r>
            <a:r>
              <a:rPr lang="it-IT" b="1" dirty="0"/>
              <a:t>Tavi Gevinson</a:t>
            </a:r>
            <a:r>
              <a:rPr lang="it-IT" dirty="0"/>
              <a:t> che a soli 11 anni aprì un blog di moda chiamato </a:t>
            </a:r>
            <a:r>
              <a:rPr lang="it-IT" b="1" dirty="0"/>
              <a:t>Style Rookie.</a:t>
            </a:r>
            <a:endParaRPr lang="it-IT" dirty="0"/>
          </a:p>
        </p:txBody>
      </p:sp>
    </p:spTree>
    <p:extLst>
      <p:ext uri="{BB962C8B-B14F-4D97-AF65-F5344CB8AC3E}">
        <p14:creationId xmlns:p14="http://schemas.microsoft.com/office/powerpoint/2010/main" val="1591925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4982E48-24C3-48B1-808E-D7BF7C4CC414}"/>
              </a:ext>
            </a:extLst>
          </p:cNvPr>
          <p:cNvSpPr>
            <a:spLocks noGrp="1"/>
          </p:cNvSpPr>
          <p:nvPr>
            <p:ph type="title"/>
          </p:nvPr>
        </p:nvSpPr>
        <p:spPr/>
        <p:txBody>
          <a:bodyPr/>
          <a:lstStyle/>
          <a:p>
            <a:r>
              <a:rPr lang="it-IT" dirty="0">
                <a:solidFill>
                  <a:srgbClr val="FF0000"/>
                </a:solidFill>
                <a:latin typeface="Cavolini" panose="03000502040302020204" pitchFamily="66" charset="0"/>
                <a:cs typeface="Cavolini" panose="03000502040302020204" pitchFamily="66" charset="0"/>
              </a:rPr>
              <a:t>Blog legati a stili di città </a:t>
            </a:r>
          </a:p>
        </p:txBody>
      </p:sp>
      <p:pic>
        <p:nvPicPr>
          <p:cNvPr id="5" name="Immagine 4">
            <a:extLst>
              <a:ext uri="{FF2B5EF4-FFF2-40B4-BE49-F238E27FC236}">
                <a16:creationId xmlns:a16="http://schemas.microsoft.com/office/drawing/2014/main" xmlns="" id="{D33CED8A-F3A4-473A-AED2-AB9E221A6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811" y="1564079"/>
            <a:ext cx="3300707" cy="2220130"/>
          </a:xfrm>
          <a:prstGeom prst="rect">
            <a:avLst/>
          </a:prstGeom>
          <a:ln>
            <a:noFill/>
          </a:ln>
          <a:effectLst>
            <a:softEdge rad="112500"/>
          </a:effectLst>
        </p:spPr>
      </p:pic>
      <p:sp>
        <p:nvSpPr>
          <p:cNvPr id="6" name="CasellaDiTesto 5">
            <a:extLst>
              <a:ext uri="{FF2B5EF4-FFF2-40B4-BE49-F238E27FC236}">
                <a16:creationId xmlns:a16="http://schemas.microsoft.com/office/drawing/2014/main" xmlns="" id="{226384DD-CE3A-4C68-9386-4B506E930ED1}"/>
              </a:ext>
            </a:extLst>
          </p:cNvPr>
          <p:cNvSpPr txBox="1"/>
          <p:nvPr/>
        </p:nvSpPr>
        <p:spPr>
          <a:xfrm>
            <a:off x="0" y="4290149"/>
            <a:ext cx="4628271" cy="1754326"/>
          </a:xfrm>
          <a:prstGeom prst="rect">
            <a:avLst/>
          </a:prstGeom>
          <a:noFill/>
        </p:spPr>
        <p:txBody>
          <a:bodyPr wrap="square" rtlCol="0">
            <a:spAutoFit/>
          </a:bodyPr>
          <a:lstStyle/>
          <a:p>
            <a:r>
              <a:rPr lang="it-IT" dirty="0"/>
              <a:t> </a:t>
            </a:r>
            <a:r>
              <a:rPr lang="it-IT" b="1" dirty="0"/>
              <a:t>StylesReport-Berlin: </a:t>
            </a:r>
            <a:r>
              <a:rPr lang="it-IT" dirty="0"/>
              <a:t>blog italo-tedesco che riporta informazioni sulle avanguardie della moda, dell’arte e del design. È considerato un punto di riferimento per le nuove tendenze e permette di fare acquisti-online comprando i prodotti berlinesi che vengono proposti.</a:t>
            </a:r>
          </a:p>
        </p:txBody>
      </p:sp>
      <p:sp>
        <p:nvSpPr>
          <p:cNvPr id="9" name="CasellaDiTesto 8">
            <a:extLst>
              <a:ext uri="{FF2B5EF4-FFF2-40B4-BE49-F238E27FC236}">
                <a16:creationId xmlns:a16="http://schemas.microsoft.com/office/drawing/2014/main" xmlns="" id="{E0D6B478-D282-4E14-8FB1-58338E894C60}"/>
              </a:ext>
            </a:extLst>
          </p:cNvPr>
          <p:cNvSpPr txBox="1"/>
          <p:nvPr/>
        </p:nvSpPr>
        <p:spPr>
          <a:xfrm>
            <a:off x="4740811" y="4303720"/>
            <a:ext cx="3362179" cy="1200329"/>
          </a:xfrm>
          <a:prstGeom prst="rect">
            <a:avLst/>
          </a:prstGeom>
          <a:noFill/>
        </p:spPr>
        <p:txBody>
          <a:bodyPr wrap="square" rtlCol="0">
            <a:spAutoFit/>
          </a:bodyPr>
          <a:lstStyle/>
          <a:p>
            <a:r>
              <a:rPr lang="it-IT" b="1" dirty="0"/>
              <a:t>Stilinberlin: </a:t>
            </a:r>
            <a:r>
              <a:rPr lang="it-IT" dirty="0"/>
              <a:t>una galleria continuamente aggiornata di immagini che ritraggono stili vestimentari berlinesi. </a:t>
            </a:r>
          </a:p>
        </p:txBody>
      </p:sp>
      <p:pic>
        <p:nvPicPr>
          <p:cNvPr id="11" name="Immagine 10" descr="Immagine che contiene ascia&#10;&#10;Descrizione generata automaticamente">
            <a:extLst>
              <a:ext uri="{FF2B5EF4-FFF2-40B4-BE49-F238E27FC236}">
                <a16:creationId xmlns:a16="http://schemas.microsoft.com/office/drawing/2014/main" xmlns="" id="{AA20A9D9-8C78-4899-9EC5-F18033B83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2" y="1690688"/>
            <a:ext cx="4505325" cy="1854369"/>
          </a:xfrm>
          <a:prstGeom prst="rect">
            <a:avLst/>
          </a:prstGeom>
        </p:spPr>
      </p:pic>
      <p:pic>
        <p:nvPicPr>
          <p:cNvPr id="13" name="Immagine 12" descr="Immagine che contiene screenshot&#10;&#10;Descrizione generata automaticamente">
            <a:extLst>
              <a:ext uri="{FF2B5EF4-FFF2-40B4-BE49-F238E27FC236}">
                <a16:creationId xmlns:a16="http://schemas.microsoft.com/office/drawing/2014/main" xmlns="" id="{B8395762-5A87-4A0E-BF99-AE38CF9A6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616" y="1463040"/>
            <a:ext cx="3312282" cy="2447778"/>
          </a:xfrm>
          <a:prstGeom prst="rect">
            <a:avLst/>
          </a:prstGeom>
        </p:spPr>
      </p:pic>
      <p:sp>
        <p:nvSpPr>
          <p:cNvPr id="14" name="CasellaDiTesto 13">
            <a:extLst>
              <a:ext uri="{FF2B5EF4-FFF2-40B4-BE49-F238E27FC236}">
                <a16:creationId xmlns:a16="http://schemas.microsoft.com/office/drawing/2014/main" xmlns="" id="{8EC1C5DE-83BC-4E46-8001-2496D21242B9}"/>
              </a:ext>
            </a:extLst>
          </p:cNvPr>
          <p:cNvSpPr txBox="1"/>
          <p:nvPr/>
        </p:nvSpPr>
        <p:spPr>
          <a:xfrm>
            <a:off x="8440616" y="4290149"/>
            <a:ext cx="3094892" cy="1754326"/>
          </a:xfrm>
          <a:prstGeom prst="rect">
            <a:avLst/>
          </a:prstGeom>
          <a:noFill/>
        </p:spPr>
        <p:txBody>
          <a:bodyPr wrap="square" rtlCol="0">
            <a:spAutoFit/>
          </a:bodyPr>
          <a:lstStyle/>
          <a:p>
            <a:r>
              <a:rPr lang="it-IT" b="1" dirty="0"/>
              <a:t>The Face Hunter: </a:t>
            </a:r>
            <a:r>
              <a:rPr lang="it-IT" dirty="0"/>
              <a:t>Raccoglie immagini scattate in varie parti d’Europa, crea una cartografia delle tendenze e dei corpi realizzando una sorta di “geolocalizzazione di moda”. </a:t>
            </a:r>
            <a:r>
              <a:rPr lang="it-IT" b="1" dirty="0"/>
              <a:t> </a:t>
            </a:r>
            <a:endParaRPr lang="it-IT" dirty="0"/>
          </a:p>
        </p:txBody>
      </p:sp>
    </p:spTree>
    <p:extLst>
      <p:ext uri="{BB962C8B-B14F-4D97-AF65-F5344CB8AC3E}">
        <p14:creationId xmlns:p14="http://schemas.microsoft.com/office/powerpoint/2010/main" val="4237738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D092C16-05D8-4AF0-AE47-87907202C5DD}"/>
              </a:ext>
            </a:extLst>
          </p:cNvPr>
          <p:cNvSpPr>
            <a:spLocks noGrp="1"/>
          </p:cNvSpPr>
          <p:nvPr>
            <p:ph type="title"/>
          </p:nvPr>
        </p:nvSpPr>
        <p:spPr>
          <a:xfrm>
            <a:off x="273733" y="-164868"/>
            <a:ext cx="10515600" cy="1325563"/>
          </a:xfrm>
        </p:spPr>
        <p:txBody>
          <a:bodyPr/>
          <a:lstStyle/>
          <a:p>
            <a:r>
              <a:rPr lang="it-IT" dirty="0">
                <a:solidFill>
                  <a:srgbClr val="FF0000"/>
                </a:solidFill>
                <a:latin typeface="Cavolini" panose="03000502040302020204" pitchFamily="66" charset="0"/>
                <a:cs typeface="Cavolini" panose="03000502040302020204" pitchFamily="66" charset="0"/>
              </a:rPr>
              <a:t>              Social fashion </a:t>
            </a:r>
          </a:p>
        </p:txBody>
      </p:sp>
      <p:sp>
        <p:nvSpPr>
          <p:cNvPr id="4" name="CasellaDiTesto 3">
            <a:extLst>
              <a:ext uri="{FF2B5EF4-FFF2-40B4-BE49-F238E27FC236}">
                <a16:creationId xmlns:a16="http://schemas.microsoft.com/office/drawing/2014/main" xmlns="" id="{3D4ADCCD-78B1-4954-B082-EFC8608564A8}"/>
              </a:ext>
            </a:extLst>
          </p:cNvPr>
          <p:cNvSpPr txBox="1"/>
          <p:nvPr/>
        </p:nvSpPr>
        <p:spPr>
          <a:xfrm>
            <a:off x="3076720" y="860239"/>
            <a:ext cx="4909625" cy="1477328"/>
          </a:xfrm>
          <a:prstGeom prst="rect">
            <a:avLst/>
          </a:prstGeom>
          <a:noFill/>
        </p:spPr>
        <p:txBody>
          <a:bodyPr wrap="square" rtlCol="0">
            <a:spAutoFit/>
          </a:bodyPr>
          <a:lstStyle/>
          <a:p>
            <a:r>
              <a:rPr lang="it-IT" dirty="0"/>
              <a:t>Con il crescere dell’utilizzo dei social network molti fashion-blogger hanno supportato il loro blog tramite quest’ultimi, altri invece hanno preferito creare direttamente su queste piattaforme una pagina che trattasse di moda. Due esempi sono:</a:t>
            </a:r>
          </a:p>
        </p:txBody>
      </p:sp>
      <p:pic>
        <p:nvPicPr>
          <p:cNvPr id="6" name="Immagine 5" descr="Immagine che contiene abbigliamento, persona, indossando, parete&#10;&#10;Descrizione generata automaticamente">
            <a:extLst>
              <a:ext uri="{FF2B5EF4-FFF2-40B4-BE49-F238E27FC236}">
                <a16:creationId xmlns:a16="http://schemas.microsoft.com/office/drawing/2014/main" xmlns="" id="{5BF4272B-DA28-4478-97E6-42186F632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27" y="2638023"/>
            <a:ext cx="2628900" cy="2215331"/>
          </a:xfrm>
          <a:prstGeom prst="rect">
            <a:avLst/>
          </a:prstGeom>
        </p:spPr>
      </p:pic>
      <p:sp>
        <p:nvSpPr>
          <p:cNvPr id="7" name="CasellaDiTesto 6">
            <a:extLst>
              <a:ext uri="{FF2B5EF4-FFF2-40B4-BE49-F238E27FC236}">
                <a16:creationId xmlns:a16="http://schemas.microsoft.com/office/drawing/2014/main" xmlns="" id="{3AECD8D1-3DDB-45C4-B184-C6EE62887EDE}"/>
              </a:ext>
            </a:extLst>
          </p:cNvPr>
          <p:cNvSpPr txBox="1"/>
          <p:nvPr/>
        </p:nvSpPr>
        <p:spPr>
          <a:xfrm>
            <a:off x="273733" y="4991768"/>
            <a:ext cx="2658794" cy="1477328"/>
          </a:xfrm>
          <a:prstGeom prst="rect">
            <a:avLst/>
          </a:prstGeom>
          <a:noFill/>
        </p:spPr>
        <p:txBody>
          <a:bodyPr wrap="square" rtlCol="0">
            <a:spAutoFit/>
          </a:bodyPr>
          <a:lstStyle/>
          <a:p>
            <a:r>
              <a:rPr lang="it-IT" dirty="0"/>
              <a:t> </a:t>
            </a:r>
            <a:r>
              <a:rPr lang="it-IT" b="1" dirty="0"/>
              <a:t>Dina Torkia: </a:t>
            </a:r>
            <a:r>
              <a:rPr lang="it-IT" dirty="0"/>
              <a:t>attraverso immagini spiega il suo lavoro del 2015 realizzato sul sito della BBC dal nome </a:t>
            </a:r>
            <a:r>
              <a:rPr lang="it-IT" b="1" dirty="0"/>
              <a:t>“My hijab and me”</a:t>
            </a:r>
            <a:r>
              <a:rPr lang="it-IT" dirty="0"/>
              <a:t>. </a:t>
            </a:r>
          </a:p>
        </p:txBody>
      </p:sp>
      <p:cxnSp>
        <p:nvCxnSpPr>
          <p:cNvPr id="9" name="Connettore 2 8">
            <a:extLst>
              <a:ext uri="{FF2B5EF4-FFF2-40B4-BE49-F238E27FC236}">
                <a16:creationId xmlns:a16="http://schemas.microsoft.com/office/drawing/2014/main" xmlns="" id="{2F18D86F-205D-4844-87F9-65AF3C80D7E5}"/>
              </a:ext>
            </a:extLst>
          </p:cNvPr>
          <p:cNvCxnSpPr>
            <a:stCxn id="4" idx="2"/>
          </p:cNvCxnSpPr>
          <p:nvPr/>
        </p:nvCxnSpPr>
        <p:spPr>
          <a:xfrm flipH="1">
            <a:off x="3193366" y="2337567"/>
            <a:ext cx="2338167" cy="10914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Immagine 10" descr="Immagine che contiene edificio, strada, esterni, automobile&#10;&#10;Descrizione generata automaticamente">
            <a:extLst>
              <a:ext uri="{FF2B5EF4-FFF2-40B4-BE49-F238E27FC236}">
                <a16:creationId xmlns:a16="http://schemas.microsoft.com/office/drawing/2014/main" xmlns="" id="{D0C1775A-3C16-4003-A747-2FA328982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496" y="2638023"/>
            <a:ext cx="3052690" cy="2215331"/>
          </a:xfrm>
          <a:prstGeom prst="rect">
            <a:avLst/>
          </a:prstGeom>
        </p:spPr>
      </p:pic>
      <p:sp>
        <p:nvSpPr>
          <p:cNvPr id="14" name="CasellaDiTesto 13">
            <a:extLst>
              <a:ext uri="{FF2B5EF4-FFF2-40B4-BE49-F238E27FC236}">
                <a16:creationId xmlns:a16="http://schemas.microsoft.com/office/drawing/2014/main" xmlns="" id="{512C22E9-CF6B-4378-8F40-D450CCE515BB}"/>
              </a:ext>
            </a:extLst>
          </p:cNvPr>
          <p:cNvSpPr txBox="1"/>
          <p:nvPr/>
        </p:nvSpPr>
        <p:spPr>
          <a:xfrm>
            <a:off x="8623496" y="4989505"/>
            <a:ext cx="3568504" cy="1477328"/>
          </a:xfrm>
          <a:prstGeom prst="rect">
            <a:avLst/>
          </a:prstGeom>
          <a:noFill/>
        </p:spPr>
        <p:txBody>
          <a:bodyPr wrap="square" rtlCol="0">
            <a:spAutoFit/>
          </a:bodyPr>
          <a:lstStyle/>
          <a:p>
            <a:r>
              <a:rPr lang="it-IT" b="1" dirty="0"/>
              <a:t>Summer Albarcha:</a:t>
            </a:r>
            <a:r>
              <a:rPr lang="it-IT" dirty="0"/>
              <a:t> propone sul suo blog e sul suo account Instagram stili semplici ed eleganti che si rifanno ad un “vestire modesto” di cui il velo è protagonista. </a:t>
            </a:r>
          </a:p>
        </p:txBody>
      </p:sp>
      <p:cxnSp>
        <p:nvCxnSpPr>
          <p:cNvPr id="17" name="Connettore 2 16">
            <a:extLst>
              <a:ext uri="{FF2B5EF4-FFF2-40B4-BE49-F238E27FC236}">
                <a16:creationId xmlns:a16="http://schemas.microsoft.com/office/drawing/2014/main" xmlns="" id="{163C13BE-803E-45C3-B8D0-F9F9256CF2D7}"/>
              </a:ext>
            </a:extLst>
          </p:cNvPr>
          <p:cNvCxnSpPr>
            <a:cxnSpLocks/>
          </p:cNvCxnSpPr>
          <p:nvPr/>
        </p:nvCxnSpPr>
        <p:spPr>
          <a:xfrm>
            <a:off x="5800580" y="2337567"/>
            <a:ext cx="2302411" cy="140812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7045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F42A1CA-61BE-4632-9E4C-007FDEACD5DA}"/>
              </a:ext>
            </a:extLst>
          </p:cNvPr>
          <p:cNvSpPr>
            <a:spLocks noGrp="1"/>
          </p:cNvSpPr>
          <p:nvPr>
            <p:ph type="title"/>
          </p:nvPr>
        </p:nvSpPr>
        <p:spPr>
          <a:xfrm>
            <a:off x="219221" y="18255"/>
            <a:ext cx="10515600" cy="1325563"/>
          </a:xfrm>
        </p:spPr>
        <p:txBody>
          <a:bodyPr>
            <a:normAutofit/>
          </a:bodyPr>
          <a:lstStyle/>
          <a:p>
            <a:r>
              <a:rPr lang="it-IT" sz="2400" dirty="0">
                <a:solidFill>
                  <a:srgbClr val="FF0000"/>
                </a:solidFill>
                <a:latin typeface="Cavolini" panose="03000502040302020204" pitchFamily="66" charset="0"/>
                <a:cs typeface="Cavolini" panose="03000502040302020204" pitchFamily="66" charset="0"/>
              </a:rPr>
              <a:t>Conseguenze del fenomeno fashion blogger</a:t>
            </a:r>
          </a:p>
        </p:txBody>
      </p:sp>
      <p:sp>
        <p:nvSpPr>
          <p:cNvPr id="5" name="CasellaDiTesto 4">
            <a:extLst>
              <a:ext uri="{FF2B5EF4-FFF2-40B4-BE49-F238E27FC236}">
                <a16:creationId xmlns:a16="http://schemas.microsoft.com/office/drawing/2014/main" xmlns="" id="{2F3BF087-4D35-420D-9ED1-2E91642ADD00}"/>
              </a:ext>
            </a:extLst>
          </p:cNvPr>
          <p:cNvSpPr txBox="1"/>
          <p:nvPr/>
        </p:nvSpPr>
        <p:spPr>
          <a:xfrm>
            <a:off x="219221" y="914399"/>
            <a:ext cx="3799449" cy="2862322"/>
          </a:xfrm>
          <a:prstGeom prst="rect">
            <a:avLst/>
          </a:prstGeom>
          <a:noFill/>
        </p:spPr>
        <p:txBody>
          <a:bodyPr wrap="square" rtlCol="0">
            <a:spAutoFit/>
          </a:bodyPr>
          <a:lstStyle/>
          <a:p>
            <a:r>
              <a:rPr lang="it-IT" dirty="0"/>
              <a:t>Il fenomeno dei fashion blogger si è andato sempre più espandendo, milioni di ragazzini infatti sognano di diventare ricchi e famosi seguendo questa strada. Recentemente si è creato anche un corso di laurea per permettere ai ragazzi di realizzare questa aspirazione. Ma quanti realmente riescono? </a:t>
            </a:r>
            <a:r>
              <a:rPr lang="it-IT"/>
              <a:t>E quanti </a:t>
            </a:r>
            <a:r>
              <a:rPr lang="it-IT" dirty="0"/>
              <a:t>hanno i mezzi per farlo? </a:t>
            </a:r>
          </a:p>
        </p:txBody>
      </p:sp>
      <p:pic>
        <p:nvPicPr>
          <p:cNvPr id="7" name="Immagine 6" descr="Immagine che contiene testo&#10;&#10;Descrizione generata automaticamente">
            <a:extLst>
              <a:ext uri="{FF2B5EF4-FFF2-40B4-BE49-F238E27FC236}">
                <a16:creationId xmlns:a16="http://schemas.microsoft.com/office/drawing/2014/main" xmlns="" id="{6E08B2CD-3565-49E8-86A6-DE9E9A407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037" y="1137065"/>
            <a:ext cx="3212708" cy="1915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descr="Immagine che contiene abbigliamento, persona, esterni&#10;&#10;Descrizione generata automaticamente">
            <a:extLst>
              <a:ext uri="{FF2B5EF4-FFF2-40B4-BE49-F238E27FC236}">
                <a16:creationId xmlns:a16="http://schemas.microsoft.com/office/drawing/2014/main" xmlns="" id="{0BE63466-CF7A-459F-B1F3-FA2FB4F35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583" y="1137065"/>
            <a:ext cx="3427534" cy="1915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CasellaDiTesto 9">
            <a:extLst>
              <a:ext uri="{FF2B5EF4-FFF2-40B4-BE49-F238E27FC236}">
                <a16:creationId xmlns:a16="http://schemas.microsoft.com/office/drawing/2014/main" xmlns="" id="{C69FC067-E8CF-4D5A-9BDB-1E78DF83BF4A}"/>
              </a:ext>
            </a:extLst>
          </p:cNvPr>
          <p:cNvSpPr txBox="1"/>
          <p:nvPr/>
        </p:nvSpPr>
        <p:spPr>
          <a:xfrm>
            <a:off x="8234583" y="3938954"/>
            <a:ext cx="3957417" cy="2031325"/>
          </a:xfrm>
          <a:prstGeom prst="rect">
            <a:avLst/>
          </a:prstGeom>
          <a:noFill/>
        </p:spPr>
        <p:txBody>
          <a:bodyPr wrap="square" rtlCol="0">
            <a:spAutoFit/>
          </a:bodyPr>
          <a:lstStyle/>
          <a:p>
            <a:r>
              <a:rPr lang="it-IT" dirty="0"/>
              <a:t>La vera domanda è queste “esperte di tendenza” sono davvero esperte, hanno una formazione seria? E soprattutto conoscono il senso del limite? A tal proposito sono nati blog o pagine Instagram che ironizzano forme di moda considerate estreme.</a:t>
            </a:r>
          </a:p>
        </p:txBody>
      </p:sp>
      <p:pic>
        <p:nvPicPr>
          <p:cNvPr id="12" name="Immagine 11" descr="Immagine che contiene testo&#10;&#10;Descrizione generata automaticamente">
            <a:extLst>
              <a:ext uri="{FF2B5EF4-FFF2-40B4-BE49-F238E27FC236}">
                <a16:creationId xmlns:a16="http://schemas.microsoft.com/office/drawing/2014/main" xmlns="" id="{F68DF76B-1D90-41C4-A063-7324F3041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2" y="3676198"/>
            <a:ext cx="3957417" cy="2747446"/>
          </a:xfrm>
          <a:prstGeom prst="rect">
            <a:avLst/>
          </a:prstGeom>
        </p:spPr>
      </p:pic>
      <p:pic>
        <p:nvPicPr>
          <p:cNvPr id="14" name="Immagine 13" descr="Immagine che contiene persona, parete, abbigliamento, interni&#10;&#10;Descrizione generata automaticamente">
            <a:extLst>
              <a:ext uri="{FF2B5EF4-FFF2-40B4-BE49-F238E27FC236}">
                <a16:creationId xmlns:a16="http://schemas.microsoft.com/office/drawing/2014/main" xmlns="" id="{3B3D6405-C186-4101-85D4-E11596152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996" y="3568948"/>
            <a:ext cx="3587260" cy="2771336"/>
          </a:xfrm>
          <a:prstGeom prst="rect">
            <a:avLst/>
          </a:prstGeom>
        </p:spPr>
      </p:pic>
    </p:spTree>
    <p:extLst>
      <p:ext uri="{BB962C8B-B14F-4D97-AF65-F5344CB8AC3E}">
        <p14:creationId xmlns:p14="http://schemas.microsoft.com/office/powerpoint/2010/main" val="2985387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txBox="1">
            <a:spLocks noGrp="1"/>
          </p:cNvSpPr>
          <p:nvPr>
            <p:ph type="title"/>
          </p:nvPr>
        </p:nvSpPr>
        <p:spPr>
          <a:xfrm>
            <a:off x="1919536" y="688399"/>
            <a:ext cx="8295270" cy="1311128"/>
          </a:xfrm>
          <a:prstGeom prst="rect">
            <a:avLst/>
          </a:prstGeom>
          <a:noFill/>
        </p:spPr>
        <p:txBody>
          <a:bodyPr wrap="square" rtlCol="0">
            <a:spAutoFit/>
          </a:bodyPr>
          <a:lstStyle/>
          <a:p>
            <a:pPr algn="ctr"/>
            <a:r>
              <a:rPr lang="it-IT" b="1" dirty="0">
                <a:solidFill>
                  <a:srgbClr val="002060"/>
                </a:solidFill>
                <a:latin typeface="Cavolini" panose="03000502040302020204" pitchFamily="66" charset="0"/>
                <a:cs typeface="Cavolini" panose="03000502040302020204" pitchFamily="66" charset="0"/>
              </a:rPr>
              <a:t>da ‘Il sistema della moda’</a:t>
            </a:r>
            <a:r>
              <a:rPr lang="it-IT" b="1" dirty="0">
                <a:solidFill>
                  <a:schemeClr val="tx2"/>
                </a:solidFill>
                <a:latin typeface="Cavolini" panose="03000502040302020204" pitchFamily="66" charset="0"/>
                <a:cs typeface="Cavolini" panose="03000502040302020204" pitchFamily="66" charset="0"/>
              </a:rPr>
              <a:t> </a:t>
            </a:r>
            <a:br>
              <a:rPr lang="it-IT" b="1" dirty="0">
                <a:solidFill>
                  <a:schemeClr val="tx2"/>
                </a:solidFill>
                <a:latin typeface="Cavolini" panose="03000502040302020204" pitchFamily="66" charset="0"/>
                <a:cs typeface="Cavolini" panose="03000502040302020204" pitchFamily="66" charset="0"/>
              </a:rPr>
            </a:br>
            <a:endParaRPr lang="it-IT" b="1" dirty="0">
              <a:solidFill>
                <a:schemeClr val="tx2"/>
              </a:solidFill>
              <a:latin typeface="Cavolini" panose="03000502040302020204" pitchFamily="66" charset="0"/>
              <a:cs typeface="Cavolini" panose="03000502040302020204" pitchFamily="66" charset="0"/>
            </a:endParaRPr>
          </a:p>
        </p:txBody>
      </p:sp>
      <p:pic>
        <p:nvPicPr>
          <p:cNvPr id="2050" name="Picture 2" descr="Risultati immagini per roland barthes il sistema della mo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1704" y="2037936"/>
            <a:ext cx="1847376" cy="151216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775521" y="1844825"/>
            <a:ext cx="6375341" cy="1815882"/>
          </a:xfrm>
          <a:prstGeom prst="rect">
            <a:avLst/>
          </a:prstGeom>
          <a:noFill/>
        </p:spPr>
        <p:txBody>
          <a:bodyPr wrap="square" rtlCol="0">
            <a:spAutoFit/>
          </a:bodyPr>
          <a:lstStyle/>
          <a:p>
            <a:pPr algn="just"/>
            <a:r>
              <a:rPr lang="it-IT" sz="1600" i="1" dirty="0">
                <a:solidFill>
                  <a:srgbClr val="002060"/>
                </a:solidFill>
              </a:rPr>
              <a:t>&lt;&lt; …</a:t>
            </a:r>
            <a:r>
              <a:rPr lang="it-IT" sz="1600" b="1" i="1" dirty="0">
                <a:solidFill>
                  <a:srgbClr val="002060"/>
                </a:solidFill>
              </a:rPr>
              <a:t>Nel sistema della moda il segno è</a:t>
            </a:r>
            <a:r>
              <a:rPr lang="it-IT" sz="1600" i="1" dirty="0">
                <a:solidFill>
                  <a:srgbClr val="002060"/>
                </a:solidFill>
              </a:rPr>
              <a:t> </a:t>
            </a:r>
            <a:r>
              <a:rPr lang="it-IT" sz="1600" b="1" i="1" dirty="0">
                <a:solidFill>
                  <a:srgbClr val="002060"/>
                </a:solidFill>
              </a:rPr>
              <a:t>elaborato</a:t>
            </a:r>
            <a:r>
              <a:rPr lang="it-IT" sz="1600" i="1" dirty="0">
                <a:solidFill>
                  <a:srgbClr val="002060"/>
                </a:solidFill>
              </a:rPr>
              <a:t> ogni anno, non dalla massa degli utenti, ma da una </a:t>
            </a:r>
            <a:r>
              <a:rPr lang="it-IT" sz="1600" b="1" i="1" dirty="0">
                <a:solidFill>
                  <a:srgbClr val="002060"/>
                </a:solidFill>
              </a:rPr>
              <a:t>istanza ristretta, </a:t>
            </a:r>
            <a:r>
              <a:rPr lang="it-IT" sz="1600" i="1" dirty="0">
                <a:solidFill>
                  <a:srgbClr val="002060"/>
                </a:solidFill>
              </a:rPr>
              <a:t>che è</a:t>
            </a:r>
            <a:r>
              <a:rPr lang="it-IT" sz="1600" b="1" i="1" dirty="0">
                <a:solidFill>
                  <a:srgbClr val="002060"/>
                </a:solidFill>
              </a:rPr>
              <a:t> il ‘fashion group’, </a:t>
            </a:r>
            <a:r>
              <a:rPr lang="it-IT" sz="1600" i="1" dirty="0">
                <a:solidFill>
                  <a:srgbClr val="002060"/>
                </a:solidFill>
              </a:rPr>
              <a:t>o anche forse</a:t>
            </a:r>
            <a:r>
              <a:rPr lang="it-IT" sz="1600" b="1" i="1" dirty="0">
                <a:solidFill>
                  <a:srgbClr val="002060"/>
                </a:solidFill>
              </a:rPr>
              <a:t>,  nel caso della moda scritta, la redazione del giornale</a:t>
            </a:r>
            <a:r>
              <a:rPr lang="it-IT" sz="1600" i="1" dirty="0">
                <a:solidFill>
                  <a:srgbClr val="002060"/>
                </a:solidFill>
              </a:rPr>
              <a:t>. </a:t>
            </a:r>
          </a:p>
          <a:p>
            <a:pPr algn="just"/>
            <a:r>
              <a:rPr lang="it-IT" sz="1600" i="1" dirty="0">
                <a:solidFill>
                  <a:srgbClr val="002060"/>
                </a:solidFill>
              </a:rPr>
              <a:t>Indubbiamente il segno di moda, come ogni segno prodotto all’interno della cultura ‘cosiddetta di massa’, è situato nel </a:t>
            </a:r>
            <a:r>
              <a:rPr lang="it-IT" sz="1600" b="1" i="1" dirty="0">
                <a:solidFill>
                  <a:srgbClr val="002060"/>
                </a:solidFill>
              </a:rPr>
              <a:t>punto d’incontro di una concezione singolare, oligarchica e di un’immagine  collettiva</a:t>
            </a:r>
            <a:r>
              <a:rPr lang="it-IT" sz="1600" i="1" dirty="0">
                <a:solidFill>
                  <a:srgbClr val="002060"/>
                </a:solidFill>
              </a:rPr>
              <a:t>;</a:t>
            </a:r>
          </a:p>
          <a:p>
            <a:pPr algn="just"/>
            <a:r>
              <a:rPr lang="it-IT" sz="1600" i="1" dirty="0">
                <a:solidFill>
                  <a:srgbClr val="002060"/>
                </a:solidFill>
              </a:rPr>
              <a:t>è, a un tempo, </a:t>
            </a:r>
            <a:r>
              <a:rPr lang="it-IT" sz="1600" b="1" i="1" dirty="0">
                <a:solidFill>
                  <a:srgbClr val="002060"/>
                </a:solidFill>
              </a:rPr>
              <a:t>imposto e richiesto</a:t>
            </a:r>
            <a:r>
              <a:rPr lang="it-IT" sz="1600" i="1" dirty="0">
                <a:solidFill>
                  <a:srgbClr val="002060"/>
                </a:solidFill>
              </a:rPr>
              <a:t>…</a:t>
            </a:r>
          </a:p>
        </p:txBody>
      </p:sp>
      <p:sp>
        <p:nvSpPr>
          <p:cNvPr id="6" name="CasellaDiTesto 5"/>
          <p:cNvSpPr txBox="1"/>
          <p:nvPr/>
        </p:nvSpPr>
        <p:spPr>
          <a:xfrm>
            <a:off x="1775520" y="4005064"/>
            <a:ext cx="8520456" cy="1077218"/>
          </a:xfrm>
          <a:prstGeom prst="rect">
            <a:avLst/>
          </a:prstGeom>
          <a:noFill/>
        </p:spPr>
        <p:txBody>
          <a:bodyPr wrap="square" rtlCol="0">
            <a:spAutoFit/>
          </a:bodyPr>
          <a:lstStyle/>
          <a:p>
            <a:pPr algn="just"/>
            <a:r>
              <a:rPr lang="it-IT" sz="1600" i="1" dirty="0">
                <a:solidFill>
                  <a:srgbClr val="002060"/>
                </a:solidFill>
              </a:rPr>
              <a:t>…il sistema della lingua e il sistema della moda non hanno lo stesso </a:t>
            </a:r>
            <a:r>
              <a:rPr lang="it-IT" sz="1600" b="1" i="1" dirty="0">
                <a:solidFill>
                  <a:srgbClr val="002060"/>
                </a:solidFill>
              </a:rPr>
              <a:t>ordine di sanzione</a:t>
            </a:r>
            <a:r>
              <a:rPr lang="it-IT" sz="1600" i="1" dirty="0">
                <a:solidFill>
                  <a:srgbClr val="002060"/>
                </a:solidFill>
              </a:rPr>
              <a:t>.</a:t>
            </a:r>
          </a:p>
          <a:p>
            <a:pPr algn="just"/>
            <a:r>
              <a:rPr lang="it-IT" sz="1600" i="1" dirty="0">
                <a:solidFill>
                  <a:srgbClr val="002060"/>
                </a:solidFill>
              </a:rPr>
              <a:t>Derogare al sistema della lingua è rischiare di mancare la comunicazione, esporsi ad una sanzione immanente, pratica, </a:t>
            </a:r>
            <a:r>
              <a:rPr lang="it-IT" sz="1600" b="1" i="1" dirty="0">
                <a:solidFill>
                  <a:srgbClr val="002060"/>
                </a:solidFill>
              </a:rPr>
              <a:t>infrangere la legalità della moda non è propriamente mancare la comunicazione</a:t>
            </a:r>
            <a:r>
              <a:rPr lang="it-IT" sz="1600" i="1" dirty="0">
                <a:solidFill>
                  <a:srgbClr val="002060"/>
                </a:solidFill>
              </a:rPr>
              <a:t>, poiché il fuori moda fa parte del sistema,</a:t>
            </a:r>
            <a:r>
              <a:rPr lang="it-IT" sz="1600" b="1" i="1" dirty="0">
                <a:solidFill>
                  <a:srgbClr val="002060"/>
                </a:solidFill>
              </a:rPr>
              <a:t> è incorrere in una condanna morale</a:t>
            </a:r>
            <a:r>
              <a:rPr lang="it-IT" sz="1600" i="1" dirty="0">
                <a:solidFill>
                  <a:srgbClr val="002060"/>
                </a:solidFill>
              </a:rPr>
              <a:t>...&gt;&gt;</a:t>
            </a:r>
            <a:r>
              <a:rPr lang="it-IT" sz="1600" dirty="0">
                <a:solidFill>
                  <a:srgbClr val="002060"/>
                </a:solidFill>
              </a:rPr>
              <a:t> </a:t>
            </a:r>
          </a:p>
        </p:txBody>
      </p:sp>
      <p:sp>
        <p:nvSpPr>
          <p:cNvPr id="8" name="CasellaDiTesto 7"/>
          <p:cNvSpPr txBox="1"/>
          <p:nvPr/>
        </p:nvSpPr>
        <p:spPr>
          <a:xfrm>
            <a:off x="8280921" y="1584221"/>
            <a:ext cx="2210029" cy="477054"/>
          </a:xfrm>
          <a:prstGeom prst="rect">
            <a:avLst/>
          </a:prstGeom>
          <a:noFill/>
        </p:spPr>
        <p:txBody>
          <a:bodyPr wrap="none" rtlCol="0">
            <a:spAutoFit/>
          </a:bodyPr>
          <a:lstStyle/>
          <a:p>
            <a:r>
              <a:rPr lang="it-IT" sz="2500" b="1" dirty="0">
                <a:solidFill>
                  <a:srgbClr val="002060"/>
                </a:solidFill>
              </a:rPr>
              <a:t>Roland Barthes</a:t>
            </a:r>
            <a:endParaRPr lang="it-IT" dirty="0">
              <a:solidFill>
                <a:srgbClr val="002060"/>
              </a:solidFill>
            </a:endParaRPr>
          </a:p>
        </p:txBody>
      </p:sp>
    </p:spTree>
    <p:extLst>
      <p:ext uri="{BB962C8B-B14F-4D97-AF65-F5344CB8AC3E}">
        <p14:creationId xmlns:p14="http://schemas.microsoft.com/office/powerpoint/2010/main" val="2809953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itle 1"/>
          <p:cNvSpPr>
            <a:spLocks noGrp="1"/>
          </p:cNvSpPr>
          <p:nvPr>
            <p:ph type="ctrTitle"/>
          </p:nvPr>
        </p:nvSpPr>
        <p:spPr>
          <a:xfrm>
            <a:off x="2209800" y="927865"/>
            <a:ext cx="7772400" cy="4329934"/>
          </a:xfrm>
          <a:noFill/>
          <a:ln>
            <a:noFill/>
            <a:prstDash val="solid"/>
          </a:ln>
        </p:spPr>
        <p:txBody>
          <a:bodyPr>
            <a:normAutofit/>
          </a:bodyPr>
          <a:lstStyle/>
          <a:p>
            <a:pPr algn="ctr"/>
            <a:r>
              <a:rPr lang="en-US" altLang="zh-CN" b="1" i="1" dirty="0">
                <a:solidFill>
                  <a:srgbClr val="FF0000"/>
                </a:solidFill>
                <a:latin typeface="Calibri Light"/>
                <a:ea typeface="Calibri Light"/>
                <a:cs typeface="Calibri Light"/>
              </a:rPr>
              <a:t>LA MODA IN TELEVISIONE: DAI REPORT AI TALENT SHOW</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CasellaDiTesto 1048585"/>
          <p:cNvSpPr txBox="1"/>
          <p:nvPr/>
        </p:nvSpPr>
        <p:spPr>
          <a:xfrm>
            <a:off x="1524000" y="52678"/>
            <a:ext cx="5364356" cy="523220"/>
          </a:xfrm>
          <a:prstGeom prst="rect">
            <a:avLst/>
          </a:prstGeom>
        </p:spPr>
        <p:txBody>
          <a:bodyPr wrap="square" rtlCol="0">
            <a:spAutoFit/>
          </a:bodyPr>
          <a:lstStyle/>
          <a:p>
            <a:r>
              <a:rPr lang="en-US" sz="2800" dirty="0">
                <a:solidFill>
                  <a:srgbClr val="FF0000"/>
                </a:solidFill>
              </a:rPr>
              <a:t>TELEVISIONE  "CONVERGENTE"</a:t>
            </a:r>
            <a:endParaRPr lang="it-IT" sz="2800" dirty="0">
              <a:solidFill>
                <a:srgbClr val="FF0000"/>
              </a:solidFill>
            </a:endParaRPr>
          </a:p>
        </p:txBody>
      </p:sp>
      <p:sp>
        <p:nvSpPr>
          <p:cNvPr id="1048587" name="CasellaDiTesto 1048586"/>
          <p:cNvSpPr txBox="1"/>
          <p:nvPr/>
        </p:nvSpPr>
        <p:spPr>
          <a:xfrm>
            <a:off x="1524001" y="563217"/>
            <a:ext cx="9253489" cy="2677656"/>
          </a:xfrm>
          <a:prstGeom prst="rect">
            <a:avLst/>
          </a:prstGeom>
        </p:spPr>
        <p:txBody>
          <a:bodyPr wrap="square" rtlCol="0">
            <a:spAutoFit/>
          </a:bodyPr>
          <a:lstStyle/>
          <a:p>
            <a:r>
              <a:rPr lang="en-US" sz="2800" dirty="0">
                <a:solidFill>
                  <a:srgbClr val="000000"/>
                </a:solidFill>
              </a:rPr>
              <a:t>Deriva dal termine "cultura convergente" coniato dal sociologo Henry Jenkins.</a:t>
            </a:r>
            <a:endParaRPr lang="it-IT" sz="2800" dirty="0">
              <a:solidFill>
                <a:srgbClr val="000000"/>
              </a:solidFill>
            </a:endParaRPr>
          </a:p>
          <a:p>
            <a:r>
              <a:rPr lang="en-US" sz="2800" dirty="0">
                <a:solidFill>
                  <a:srgbClr val="000000"/>
                </a:solidFill>
              </a:rPr>
              <a:t>"La cultura convergente </a:t>
            </a:r>
            <a:r>
              <a:rPr lang="it-IT" altLang="en-US" sz="2800" dirty="0">
                <a:solidFill>
                  <a:srgbClr val="000000"/>
                </a:solidFill>
              </a:rPr>
              <a:t>è</a:t>
            </a:r>
            <a:r>
              <a:rPr lang="en-US" altLang="en-US" sz="2800" dirty="0">
                <a:solidFill>
                  <a:srgbClr val="000000"/>
                </a:solidFill>
              </a:rPr>
              <a:t> un'attitudine culturale che incoraggia gli utenti a interagire con i contenuti e a creare connessioni tra i diversi testi".</a:t>
            </a:r>
            <a:endParaRPr lang="it-IT" sz="2800" dirty="0">
              <a:solidFill>
                <a:srgbClr val="000000"/>
              </a:solidFill>
            </a:endParaRPr>
          </a:p>
          <a:p>
            <a:endParaRPr lang="it-IT" sz="2800" dirty="0">
              <a:solidFill>
                <a:srgbClr val="000000"/>
              </a:solidFill>
            </a:endParaRPr>
          </a:p>
        </p:txBody>
      </p:sp>
      <p:sp>
        <p:nvSpPr>
          <p:cNvPr id="5" name="Freccia a pentagono 4">
            <a:extLst>
              <a:ext uri="{FF2B5EF4-FFF2-40B4-BE49-F238E27FC236}">
                <a16:creationId xmlns:a16="http://schemas.microsoft.com/office/drawing/2014/main" xmlns="" id="{0B338ECF-1982-4CDE-B2B5-40B661C21CCF}"/>
              </a:ext>
            </a:extLst>
          </p:cNvPr>
          <p:cNvSpPr/>
          <p:nvPr/>
        </p:nvSpPr>
        <p:spPr>
          <a:xfrm rot="5418949" flipV="1">
            <a:off x="5254707" y="3290475"/>
            <a:ext cx="1682585" cy="921872"/>
          </a:xfrm>
          <a:prstGeom prst="homePlate">
            <a:avLst/>
          </a:prstGeom>
          <a:solidFill>
            <a:srgbClr val="C00000"/>
          </a:solidFill>
          <a:ln w="25400">
            <a:solidFill>
              <a:srgbClr val="3893E0"/>
            </a:solidFill>
          </a:ln>
        </p:spPr>
        <p:txBody>
          <a:bodyPr anchor="ctr"/>
          <a:lstStyle/>
          <a:p>
            <a:pPr algn="ctr"/>
            <a:endParaRPr lang="it-IT"/>
          </a:p>
        </p:txBody>
      </p:sp>
      <p:sp>
        <p:nvSpPr>
          <p:cNvPr id="2" name="Rettangolo 1">
            <a:extLst>
              <a:ext uri="{FF2B5EF4-FFF2-40B4-BE49-F238E27FC236}">
                <a16:creationId xmlns:a16="http://schemas.microsoft.com/office/drawing/2014/main" xmlns="" id="{FDC9B554-1329-4007-B5C5-C7B087321800}"/>
              </a:ext>
            </a:extLst>
          </p:cNvPr>
          <p:cNvSpPr/>
          <p:nvPr/>
        </p:nvSpPr>
        <p:spPr>
          <a:xfrm>
            <a:off x="3887371" y="5018567"/>
            <a:ext cx="4417255" cy="1107996"/>
          </a:xfrm>
          <a:prstGeom prst="rect">
            <a:avLst/>
          </a:prstGeom>
        </p:spPr>
        <p:txBody>
          <a:bodyPr wrap="square">
            <a:spAutoFit/>
          </a:bodyPr>
          <a:lstStyle/>
          <a:p>
            <a:r>
              <a:rPr lang="en-US" b="1" dirty="0">
                <a:solidFill>
                  <a:srgbClr val="FF0000"/>
                </a:solidFill>
              </a:rPr>
              <a:t>                           </a:t>
            </a:r>
            <a:r>
              <a:rPr lang="en-US" sz="4800" b="1" dirty="0">
                <a:solidFill>
                  <a:srgbClr val="FF0000"/>
                </a:solidFill>
              </a:rPr>
              <a:t>CONVERGENZA</a:t>
            </a:r>
            <a:endParaRPr lang="it-IT" sz="4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CasellaDiTesto 1048589"/>
          <p:cNvSpPr txBox="1"/>
          <p:nvPr/>
        </p:nvSpPr>
        <p:spPr>
          <a:xfrm>
            <a:off x="1684629" y="226084"/>
            <a:ext cx="8740440" cy="3108543"/>
          </a:xfrm>
          <a:prstGeom prst="rect">
            <a:avLst/>
          </a:prstGeom>
        </p:spPr>
        <p:txBody>
          <a:bodyPr wrap="square" rtlCol="0">
            <a:spAutoFit/>
          </a:bodyPr>
          <a:lstStyle/>
          <a:p>
            <a:r>
              <a:rPr lang="en-US" sz="2800" i="1" dirty="0">
                <a:solidFill>
                  <a:srgbClr val="FF0000"/>
                </a:solidFill>
              </a:rPr>
              <a:t>La convergenza</a:t>
            </a:r>
            <a:r>
              <a:rPr lang="en-US" sz="2800" i="1" dirty="0">
                <a:solidFill>
                  <a:srgbClr val="000000"/>
                </a:solidFill>
              </a:rPr>
              <a:t> indica una fusione dei mezzi di comunicazione di massa.</a:t>
            </a:r>
            <a:endParaRPr lang="it-IT" sz="2800" i="1" dirty="0">
              <a:solidFill>
                <a:srgbClr val="FF0000"/>
              </a:solidFill>
            </a:endParaRPr>
          </a:p>
          <a:p>
            <a:r>
              <a:rPr lang="en-US" sz="2800" i="1" dirty="0">
                <a:solidFill>
                  <a:srgbClr val="000000"/>
                </a:solidFill>
              </a:rPr>
              <a:t> Prima ogni mezzo di comunicazione svolgeva il proprio compito, la TV per guardarla</a:t>
            </a:r>
            <a:r>
              <a:rPr lang="en-US" sz="2800" i="1" dirty="0" smtClean="0">
                <a:solidFill>
                  <a:srgbClr val="000000"/>
                </a:solidFill>
              </a:rPr>
              <a:t>, la </a:t>
            </a:r>
            <a:r>
              <a:rPr lang="en-US" sz="2800" i="1" dirty="0">
                <a:solidFill>
                  <a:srgbClr val="000000"/>
                </a:solidFill>
              </a:rPr>
              <a:t>radio per ascoltarla</a:t>
            </a:r>
            <a:r>
              <a:rPr lang="en-US" sz="2800" i="1" dirty="0" smtClean="0">
                <a:solidFill>
                  <a:srgbClr val="000000"/>
                </a:solidFill>
              </a:rPr>
              <a:t>, il </a:t>
            </a:r>
            <a:r>
              <a:rPr lang="en-US" sz="2800" i="1" dirty="0">
                <a:solidFill>
                  <a:srgbClr val="000000"/>
                </a:solidFill>
              </a:rPr>
              <a:t>telefono per parlare</a:t>
            </a:r>
            <a:r>
              <a:rPr lang="en-US" sz="2800" i="1" dirty="0" smtClean="0">
                <a:solidFill>
                  <a:srgbClr val="000000"/>
                </a:solidFill>
              </a:rPr>
              <a:t>, oggi</a:t>
            </a:r>
            <a:r>
              <a:rPr lang="en-US" sz="2800" i="1" dirty="0">
                <a:solidFill>
                  <a:srgbClr val="000000"/>
                </a:solidFill>
              </a:rPr>
              <a:t>, invece, un </a:t>
            </a:r>
            <a:r>
              <a:rPr lang="en-US" sz="2800" i="1" dirty="0">
                <a:solidFill>
                  <a:srgbClr val="65FF65"/>
                </a:solidFill>
              </a:rPr>
              <a:t>MEDIA</a:t>
            </a:r>
            <a:r>
              <a:rPr lang="en-US" sz="2800" i="1" dirty="0">
                <a:solidFill>
                  <a:srgbClr val="000000"/>
                </a:solidFill>
              </a:rPr>
              <a:t> </a:t>
            </a:r>
            <a:r>
              <a:rPr lang="it-IT" altLang="en-US" sz="2800" i="1" dirty="0">
                <a:solidFill>
                  <a:srgbClr val="000000"/>
                </a:solidFill>
              </a:rPr>
              <a:t>è</a:t>
            </a:r>
            <a:r>
              <a:rPr lang="en-US" altLang="en-US" sz="2800" i="1" dirty="0">
                <a:solidFill>
                  <a:srgbClr val="000000"/>
                </a:solidFill>
              </a:rPr>
              <a:t> un grado di diffondere più contenuti e utilizzare una sola interfaccia per molti servizi</a:t>
            </a:r>
            <a:r>
              <a:rPr lang="en-US" sz="2800" dirty="0">
                <a:solidFill>
                  <a:srgbClr val="FF0000"/>
                </a:solidFill>
              </a:rPr>
              <a:t> </a:t>
            </a:r>
            <a:r>
              <a:rPr lang="en-US" sz="2800" i="1" dirty="0">
                <a:solidFill>
                  <a:srgbClr val="000000"/>
                </a:solidFill>
              </a:rPr>
              <a:t> </a:t>
            </a:r>
            <a:r>
              <a:rPr lang="en-US" sz="2800" i="1" dirty="0">
                <a:solidFill>
                  <a:srgbClr val="FF0000"/>
                </a:solidFill>
              </a:rPr>
              <a:t> </a:t>
            </a:r>
            <a:endParaRPr lang="it-IT" sz="2800" i="1" dirty="0">
              <a:solidFill>
                <a:srgbClr val="FF0000"/>
              </a:solidFill>
            </a:endParaRPr>
          </a:p>
        </p:txBody>
      </p:sp>
      <p:sp>
        <p:nvSpPr>
          <p:cNvPr id="1048591" name="CasellaDiTesto 1048590"/>
          <p:cNvSpPr txBox="1"/>
          <p:nvPr/>
        </p:nvSpPr>
        <p:spPr>
          <a:xfrm>
            <a:off x="1684629" y="4747598"/>
            <a:ext cx="8977442" cy="1815882"/>
          </a:xfrm>
          <a:prstGeom prst="rect">
            <a:avLst/>
          </a:prstGeom>
        </p:spPr>
        <p:txBody>
          <a:bodyPr wrap="square" rtlCol="0">
            <a:spAutoFit/>
          </a:bodyPr>
          <a:lstStyle/>
          <a:p>
            <a:r>
              <a:rPr lang="en-US" sz="2800" b="1" u="sng" dirty="0">
                <a:solidFill>
                  <a:srgbClr val="FF0000"/>
                </a:solidFill>
              </a:rPr>
              <a:t>I MEDIA</a:t>
            </a:r>
            <a:r>
              <a:rPr lang="en-US" sz="2800" dirty="0">
                <a:solidFill>
                  <a:srgbClr val="000000"/>
                </a:solidFill>
              </a:rPr>
              <a:t>, secondo Henry Jenkins, sembrano </a:t>
            </a:r>
            <a:r>
              <a:rPr lang="en-US" sz="2800" dirty="0">
                <a:solidFill>
                  <a:srgbClr val="FF0000"/>
                </a:solidFill>
              </a:rPr>
              <a:t>AMBIENTI</a:t>
            </a:r>
            <a:r>
              <a:rPr lang="en-US" sz="2800" dirty="0">
                <a:solidFill>
                  <a:srgbClr val="000000"/>
                </a:solidFill>
              </a:rPr>
              <a:t> integrati fra loro.</a:t>
            </a:r>
            <a:endParaRPr lang="it-IT" sz="2800" dirty="0">
              <a:solidFill>
                <a:srgbClr val="000000"/>
              </a:solidFill>
            </a:endParaRPr>
          </a:p>
          <a:p>
            <a:r>
              <a:rPr lang="en-US" sz="2800" dirty="0">
                <a:solidFill>
                  <a:srgbClr val="000000"/>
                </a:solidFill>
              </a:rPr>
              <a:t>(Per esempio, la televisione entra in rapporto con altri mezzi di comunicazione, soprattutto il web.) </a:t>
            </a:r>
            <a:endParaRPr lang="it-IT" sz="2800" dirty="0">
              <a:solidFill>
                <a:srgbClr val="000000"/>
              </a:solidFill>
            </a:endParaRPr>
          </a:p>
        </p:txBody>
      </p:sp>
      <p:cxnSp>
        <p:nvCxnSpPr>
          <p:cNvPr id="3145728" name="Connettore 2 3145727"/>
          <p:cNvCxnSpPr>
            <a:cxnSpLocks/>
          </p:cNvCxnSpPr>
          <p:nvPr/>
        </p:nvCxnSpPr>
        <p:spPr>
          <a:xfrm rot="2876689">
            <a:off x="2030818" y="3501579"/>
            <a:ext cx="1117081" cy="995665"/>
          </a:xfrm>
          <a:prstGeom prst="straightConnector1">
            <a:avLst/>
          </a:prstGeom>
          <a:solidFill>
            <a:srgbClr val="FFFFFF"/>
          </a:solidFill>
          <a:ln w="25400">
            <a:solidFill>
              <a:srgbClr val="FF0000"/>
            </a:solidFill>
            <a:prstDash val="dash"/>
            <a:tailEnd type="triangle" w="lg" len="lg"/>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CasellaDiTesto 1048592"/>
          <p:cNvSpPr txBox="1"/>
          <p:nvPr/>
        </p:nvSpPr>
        <p:spPr>
          <a:xfrm>
            <a:off x="1524001" y="980441"/>
            <a:ext cx="8927271" cy="1384995"/>
          </a:xfrm>
          <a:prstGeom prst="rect">
            <a:avLst/>
          </a:prstGeom>
        </p:spPr>
        <p:txBody>
          <a:bodyPr wrap="square" rtlCol="0">
            <a:spAutoFit/>
          </a:bodyPr>
          <a:lstStyle/>
          <a:p>
            <a:r>
              <a:rPr lang="it-IT" altLang="en-US" sz="2800" dirty="0">
                <a:solidFill>
                  <a:srgbClr val="000000"/>
                </a:solidFill>
              </a:rPr>
              <a:t>È</a:t>
            </a:r>
            <a:r>
              <a:rPr lang="en-US" altLang="en-US" sz="2800" dirty="0">
                <a:solidFill>
                  <a:srgbClr val="000000"/>
                </a:solidFill>
              </a:rPr>
              <a:t> un'analisi</a:t>
            </a:r>
            <a:r>
              <a:rPr lang="en-US" sz="2800" dirty="0">
                <a:solidFill>
                  <a:srgbClr val="000000"/>
                </a:solidFill>
              </a:rPr>
              <a:t> condotta da Aldo </a:t>
            </a:r>
            <a:r>
              <a:rPr lang="en-US" sz="2800" dirty="0" smtClean="0">
                <a:solidFill>
                  <a:srgbClr val="000000"/>
                </a:solidFill>
              </a:rPr>
              <a:t>Grasso, studioso </a:t>
            </a:r>
            <a:r>
              <a:rPr lang="en-US" sz="2800" dirty="0">
                <a:solidFill>
                  <a:srgbClr val="000000"/>
                </a:solidFill>
              </a:rPr>
              <a:t>di            Ce.R.T.A (centro di Ricerca sulla Televisione e l'Audiovisivo) e noto critico del "Corriere della sera".</a:t>
            </a:r>
            <a:endParaRPr lang="it-IT" sz="2800" dirty="0">
              <a:solidFill>
                <a:srgbClr val="000000"/>
              </a:solidFill>
            </a:endParaRPr>
          </a:p>
        </p:txBody>
      </p:sp>
      <p:sp>
        <p:nvSpPr>
          <p:cNvPr id="1048594" name="CasellaDiTesto 1048593"/>
          <p:cNvSpPr txBox="1"/>
          <p:nvPr/>
        </p:nvSpPr>
        <p:spPr>
          <a:xfrm>
            <a:off x="1706483" y="1"/>
            <a:ext cx="8779034" cy="1015663"/>
          </a:xfrm>
          <a:prstGeom prst="rect">
            <a:avLst/>
          </a:prstGeom>
        </p:spPr>
        <p:txBody>
          <a:bodyPr wrap="square" rtlCol="0">
            <a:spAutoFit/>
          </a:bodyPr>
          <a:lstStyle/>
          <a:p>
            <a:r>
              <a:rPr lang="en-US" sz="3000" b="1" dirty="0">
                <a:solidFill>
                  <a:srgbClr val="FF0000"/>
                </a:solidFill>
              </a:rPr>
              <a:t>"TELEVISIONE CONVERGENTE. LA TV OLTRE IL PICCOLO SCHERMO"</a:t>
            </a:r>
            <a:endParaRPr lang="it-IT" sz="3000" b="1" dirty="0">
              <a:solidFill>
                <a:srgbClr val="FF0000"/>
              </a:solidFill>
            </a:endParaRPr>
          </a:p>
        </p:txBody>
      </p:sp>
      <p:sp>
        <p:nvSpPr>
          <p:cNvPr id="1048595" name="CasellaDiTesto 1048594"/>
          <p:cNvSpPr txBox="1"/>
          <p:nvPr/>
        </p:nvSpPr>
        <p:spPr>
          <a:xfrm>
            <a:off x="1524000" y="2537964"/>
            <a:ext cx="4000000" cy="523220"/>
          </a:xfrm>
          <a:prstGeom prst="rect">
            <a:avLst/>
          </a:prstGeom>
        </p:spPr>
        <p:txBody>
          <a:bodyPr wrap="square" rtlCol="0">
            <a:spAutoFit/>
          </a:bodyPr>
          <a:lstStyle/>
          <a:p>
            <a:r>
              <a:rPr lang="en-US" sz="2800" b="1">
                <a:solidFill>
                  <a:srgbClr val="000000"/>
                </a:solidFill>
              </a:rPr>
              <a:t>Cosa afferma?</a:t>
            </a:r>
            <a:endParaRPr lang="it-IT" sz="2800" b="1">
              <a:solidFill>
                <a:srgbClr val="000000"/>
              </a:solidFill>
            </a:endParaRPr>
          </a:p>
        </p:txBody>
      </p:sp>
      <p:sp>
        <p:nvSpPr>
          <p:cNvPr id="1048596" name="CasellaDiTesto 1048595"/>
          <p:cNvSpPr txBox="1"/>
          <p:nvPr/>
        </p:nvSpPr>
        <p:spPr>
          <a:xfrm>
            <a:off x="1706482" y="3173730"/>
            <a:ext cx="8925684" cy="954107"/>
          </a:xfrm>
          <a:prstGeom prst="rect">
            <a:avLst/>
          </a:prstGeom>
        </p:spPr>
        <p:txBody>
          <a:bodyPr wrap="square" rtlCol="0">
            <a:spAutoFit/>
          </a:bodyPr>
          <a:lstStyle/>
          <a:p>
            <a:r>
              <a:rPr lang="en-US" sz="2800" dirty="0">
                <a:solidFill>
                  <a:srgbClr val="FF0000"/>
                </a:solidFill>
              </a:rPr>
              <a:t>1. </a:t>
            </a:r>
            <a:r>
              <a:rPr lang="en-US" sz="2800" dirty="0">
                <a:solidFill>
                  <a:srgbClr val="000000"/>
                </a:solidFill>
              </a:rPr>
              <a:t>La televisione convergente ruota attorno a 3 parole chiave: </a:t>
            </a:r>
            <a:r>
              <a:rPr lang="en-US" sz="2800" dirty="0" smtClean="0">
                <a:solidFill>
                  <a:srgbClr val="FF0000"/>
                </a:solidFill>
              </a:rPr>
              <a:t>ESTENSIONE, ACCESSO </a:t>
            </a:r>
            <a:r>
              <a:rPr lang="en-US" sz="2800" dirty="0">
                <a:solidFill>
                  <a:srgbClr val="FF0000"/>
                </a:solidFill>
              </a:rPr>
              <a:t>E BRAND </a:t>
            </a:r>
            <a:endParaRPr lang="it-IT" sz="2800" dirty="0">
              <a:solidFill>
                <a:srgbClr val="000000"/>
              </a:solidFill>
            </a:endParaRPr>
          </a:p>
        </p:txBody>
      </p:sp>
      <p:sp>
        <p:nvSpPr>
          <p:cNvPr id="1048597" name="CasellaDiTesto 1048596"/>
          <p:cNvSpPr txBox="1"/>
          <p:nvPr/>
        </p:nvSpPr>
        <p:spPr>
          <a:xfrm>
            <a:off x="1706483" y="4103369"/>
            <a:ext cx="8820991" cy="1815882"/>
          </a:xfrm>
          <a:prstGeom prst="rect">
            <a:avLst/>
          </a:prstGeom>
        </p:spPr>
        <p:txBody>
          <a:bodyPr wrap="square" rtlCol="0">
            <a:spAutoFit/>
          </a:bodyPr>
          <a:lstStyle/>
          <a:p>
            <a:r>
              <a:rPr lang="en-US" sz="2800" dirty="0">
                <a:solidFill>
                  <a:srgbClr val="FF0000"/>
                </a:solidFill>
              </a:rPr>
              <a:t>2. </a:t>
            </a:r>
            <a:r>
              <a:rPr lang="en-US" sz="2800" dirty="0">
                <a:solidFill>
                  <a:srgbClr val="000000"/>
                </a:solidFill>
              </a:rPr>
              <a:t>I</a:t>
            </a:r>
            <a:r>
              <a:rPr lang="en-US" sz="2800" dirty="0">
                <a:solidFill>
                  <a:srgbClr val="FF0000"/>
                </a:solidFill>
              </a:rPr>
              <a:t> </a:t>
            </a:r>
            <a:r>
              <a:rPr lang="en-US" sz="2800" dirty="0">
                <a:solidFill>
                  <a:srgbClr val="000000"/>
                </a:solidFill>
              </a:rPr>
              <a:t>media sono protesi di noi stessi</a:t>
            </a:r>
            <a:r>
              <a:rPr lang="en-US" sz="2800" dirty="0" smtClean="0">
                <a:solidFill>
                  <a:srgbClr val="000000"/>
                </a:solidFill>
              </a:rPr>
              <a:t>, servono </a:t>
            </a:r>
            <a:r>
              <a:rPr lang="en-US" sz="2800" dirty="0">
                <a:solidFill>
                  <a:srgbClr val="000000"/>
                </a:solidFill>
              </a:rPr>
              <a:t>ad allargare l'orecchio e il senso della vista.</a:t>
            </a:r>
            <a:endParaRPr lang="it-IT" sz="2800" dirty="0">
              <a:solidFill>
                <a:srgbClr val="000000"/>
              </a:solidFill>
            </a:endParaRPr>
          </a:p>
          <a:p>
            <a:r>
              <a:rPr lang="en-US" sz="2800" dirty="0">
                <a:solidFill>
                  <a:srgbClr val="000000"/>
                </a:solidFill>
              </a:rPr>
              <a:t>Sono considerati ambienti perché al loro interno non </a:t>
            </a:r>
            <a:r>
              <a:rPr lang="it-IT" altLang="en-US" sz="2800" dirty="0">
                <a:solidFill>
                  <a:srgbClr val="000000"/>
                </a:solidFill>
              </a:rPr>
              <a:t>è</a:t>
            </a:r>
            <a:r>
              <a:rPr lang="en-US" altLang="en-US" sz="2800" dirty="0">
                <a:solidFill>
                  <a:srgbClr val="000000"/>
                </a:solidFill>
              </a:rPr>
              <a:t> più riconoscibile una distinzione fra</a:t>
            </a:r>
            <a:r>
              <a:rPr lang="en-US" altLang="en-US" sz="2800" dirty="0">
                <a:solidFill>
                  <a:srgbClr val="FF0000"/>
                </a:solidFill>
              </a:rPr>
              <a:t> FINZIONE E REALTÀ.</a:t>
            </a:r>
            <a:endParaRPr lang="it-IT" sz="2800" dirty="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CasellaDiTesto 1048597"/>
          <p:cNvSpPr txBox="1"/>
          <p:nvPr/>
        </p:nvSpPr>
        <p:spPr>
          <a:xfrm>
            <a:off x="1524001" y="208830"/>
            <a:ext cx="9286159" cy="1815882"/>
          </a:xfrm>
          <a:prstGeom prst="rect">
            <a:avLst/>
          </a:prstGeom>
        </p:spPr>
        <p:txBody>
          <a:bodyPr wrap="square" rtlCol="0">
            <a:spAutoFit/>
          </a:bodyPr>
          <a:lstStyle/>
          <a:p>
            <a:r>
              <a:rPr lang="en-US" sz="2800" dirty="0">
                <a:solidFill>
                  <a:srgbClr val="FF0000"/>
                </a:solidFill>
              </a:rPr>
              <a:t>3. </a:t>
            </a:r>
            <a:r>
              <a:rPr lang="en-US" sz="2800" dirty="0">
                <a:solidFill>
                  <a:srgbClr val="000000"/>
                </a:solidFill>
              </a:rPr>
              <a:t>Vi sono ramificazioni ed estensioni.</a:t>
            </a:r>
            <a:endParaRPr lang="it-IT" sz="2800" dirty="0">
              <a:solidFill>
                <a:srgbClr val="000000"/>
              </a:solidFill>
            </a:endParaRPr>
          </a:p>
          <a:p>
            <a:r>
              <a:rPr lang="en-US" sz="2800" dirty="0">
                <a:solidFill>
                  <a:srgbClr val="000000"/>
                </a:solidFill>
              </a:rPr>
              <a:t>Per esempio "X- FACTOR" prosegue con </a:t>
            </a:r>
            <a:r>
              <a:rPr lang="en-US" sz="2800" dirty="0" smtClean="0">
                <a:solidFill>
                  <a:srgbClr val="000000"/>
                </a:solidFill>
              </a:rPr>
              <a:t>pubblicazioni </a:t>
            </a:r>
          </a:p>
          <a:p>
            <a:r>
              <a:rPr lang="en-US" sz="2800" dirty="0" smtClean="0">
                <a:solidFill>
                  <a:srgbClr val="000000"/>
                </a:solidFill>
              </a:rPr>
              <a:t>di </a:t>
            </a:r>
            <a:r>
              <a:rPr lang="en-US" sz="2800" dirty="0">
                <a:solidFill>
                  <a:srgbClr val="000000"/>
                </a:solidFill>
              </a:rPr>
              <a:t>CD e con concerti. </a:t>
            </a:r>
            <a:r>
              <a:rPr lang="en-US" sz="2800" dirty="0">
                <a:solidFill>
                  <a:srgbClr val="FF0000"/>
                </a:solidFill>
              </a:rPr>
              <a:t>(Programma diventa un brand)</a:t>
            </a:r>
            <a:endParaRPr lang="it-IT" sz="2800" dirty="0">
              <a:solidFill>
                <a:srgbClr val="FF0000"/>
              </a:solidFill>
            </a:endParaRPr>
          </a:p>
          <a:p>
            <a:r>
              <a:rPr lang="en-US" sz="2800" dirty="0">
                <a:solidFill>
                  <a:srgbClr val="000000"/>
                </a:solidFill>
              </a:rPr>
              <a:t> </a:t>
            </a:r>
            <a:endParaRPr lang="it-IT" sz="2800" dirty="0">
              <a:solidFill>
                <a:srgbClr val="000000"/>
              </a:solidFill>
            </a:endParaRPr>
          </a:p>
        </p:txBody>
      </p:sp>
      <p:pic>
        <p:nvPicPr>
          <p:cNvPr id="2097153" name="Immagine 2097152"/>
          <p:cNvPicPr>
            <a:picLocks/>
          </p:cNvPicPr>
          <p:nvPr/>
        </p:nvPicPr>
        <p:blipFill>
          <a:blip r:embed="rId2"/>
          <a:stretch>
            <a:fillRect/>
          </a:stretch>
        </p:blipFill>
        <p:spPr>
          <a:xfrm>
            <a:off x="2772996" y="1932317"/>
            <a:ext cx="4037162" cy="4796287"/>
          </a:xfrm>
          <a:prstGeom prst="rect">
            <a:avLst/>
          </a:prstGeom>
        </p:spPr>
      </p:pic>
      <p:sp>
        <p:nvSpPr>
          <p:cNvPr id="1048599" name="CasellaDiTesto 1048598"/>
          <p:cNvSpPr txBox="1"/>
          <p:nvPr/>
        </p:nvSpPr>
        <p:spPr>
          <a:xfrm>
            <a:off x="6810159" y="6062787"/>
            <a:ext cx="4000000" cy="523220"/>
          </a:xfrm>
          <a:prstGeom prst="rect">
            <a:avLst/>
          </a:prstGeom>
        </p:spPr>
        <p:txBody>
          <a:bodyPr wrap="square" rtlCol="0">
            <a:spAutoFit/>
          </a:bodyPr>
          <a:lstStyle/>
          <a:p>
            <a:r>
              <a:rPr lang="en-US" sz="2800" i="1">
                <a:solidFill>
                  <a:srgbClr val="000000"/>
                </a:solidFill>
              </a:rPr>
              <a:t>Marco Mengoni</a:t>
            </a:r>
            <a:endParaRPr lang="it-IT" sz="2800" i="1">
              <a:solidFill>
                <a:srgbClr val="0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CasellaDiTesto 1048599"/>
          <p:cNvSpPr txBox="1"/>
          <p:nvPr/>
        </p:nvSpPr>
        <p:spPr>
          <a:xfrm>
            <a:off x="1557256" y="0"/>
            <a:ext cx="9110742" cy="1815882"/>
          </a:xfrm>
          <a:prstGeom prst="rect">
            <a:avLst/>
          </a:prstGeom>
        </p:spPr>
        <p:txBody>
          <a:bodyPr wrap="square" rtlCol="0">
            <a:spAutoFit/>
          </a:bodyPr>
          <a:lstStyle/>
          <a:p>
            <a:r>
              <a:rPr lang="en-US" sz="2800" dirty="0">
                <a:solidFill>
                  <a:srgbClr val="FF0000"/>
                </a:solidFill>
              </a:rPr>
              <a:t>4. </a:t>
            </a:r>
            <a:r>
              <a:rPr lang="en-US" sz="2800" dirty="0">
                <a:solidFill>
                  <a:srgbClr val="000000"/>
                </a:solidFill>
              </a:rPr>
              <a:t>La TV ha perso forme in funzione educativa a favore dell'intrattenimento sterile.</a:t>
            </a:r>
            <a:endParaRPr lang="it-IT" sz="2800" dirty="0">
              <a:solidFill>
                <a:srgbClr val="000000"/>
              </a:solidFill>
            </a:endParaRPr>
          </a:p>
          <a:p>
            <a:r>
              <a:rPr lang="en-US" sz="2800" dirty="0">
                <a:solidFill>
                  <a:srgbClr val="000000"/>
                </a:solidFill>
              </a:rPr>
              <a:t>Per esempio con il programma "Uomini e Donne</a:t>
            </a:r>
            <a:r>
              <a:rPr lang="en-US" sz="2800" dirty="0" smtClean="0">
                <a:solidFill>
                  <a:srgbClr val="000000"/>
                </a:solidFill>
              </a:rPr>
              <a:t>", con </a:t>
            </a:r>
            <a:r>
              <a:rPr lang="en-US" sz="2800" dirty="0">
                <a:solidFill>
                  <a:srgbClr val="000000"/>
                </a:solidFill>
              </a:rPr>
              <a:t>il quale tronisti e corteggiatori diventano modelli di vita. </a:t>
            </a:r>
            <a:endParaRPr lang="it-IT" sz="2800" dirty="0">
              <a:solidFill>
                <a:srgbClr val="000000"/>
              </a:solidFill>
            </a:endParaRPr>
          </a:p>
        </p:txBody>
      </p:sp>
      <p:pic>
        <p:nvPicPr>
          <p:cNvPr id="2097154" name="Immagine 2097153"/>
          <p:cNvPicPr>
            <a:picLocks/>
          </p:cNvPicPr>
          <p:nvPr/>
        </p:nvPicPr>
        <p:blipFill>
          <a:blip r:embed="rId2"/>
          <a:stretch>
            <a:fillRect/>
          </a:stretch>
        </p:blipFill>
        <p:spPr>
          <a:xfrm>
            <a:off x="1799421" y="1950792"/>
            <a:ext cx="3838755" cy="4287328"/>
          </a:xfrm>
          <a:prstGeom prst="rect">
            <a:avLst/>
          </a:prstGeom>
        </p:spPr>
      </p:pic>
      <p:pic>
        <p:nvPicPr>
          <p:cNvPr id="2097155" name="Immagine 2097154"/>
          <p:cNvPicPr>
            <a:picLocks/>
          </p:cNvPicPr>
          <p:nvPr/>
        </p:nvPicPr>
        <p:blipFill>
          <a:blip r:embed="rId3"/>
          <a:stretch>
            <a:fillRect/>
          </a:stretch>
        </p:blipFill>
        <p:spPr>
          <a:xfrm>
            <a:off x="6112627" y="2431149"/>
            <a:ext cx="4142714" cy="2812452"/>
          </a:xfrm>
          <a:prstGeom prst="rect">
            <a:avLst/>
          </a:prstGeom>
        </p:spPr>
      </p:pic>
      <p:sp>
        <p:nvSpPr>
          <p:cNvPr id="1048601" name="CasellaDiTesto 1048600"/>
          <p:cNvSpPr txBox="1"/>
          <p:nvPr/>
        </p:nvSpPr>
        <p:spPr>
          <a:xfrm>
            <a:off x="6255340" y="5416048"/>
            <a:ext cx="4000000" cy="523220"/>
          </a:xfrm>
          <a:prstGeom prst="rect">
            <a:avLst/>
          </a:prstGeom>
        </p:spPr>
        <p:txBody>
          <a:bodyPr wrap="square" rtlCol="0">
            <a:spAutoFit/>
          </a:bodyPr>
          <a:lstStyle/>
          <a:p>
            <a:r>
              <a:rPr lang="en-US" sz="2800" i="1">
                <a:solidFill>
                  <a:srgbClr val="000000"/>
                </a:solidFill>
              </a:rPr>
              <a:t>Giulia De Lellis</a:t>
            </a:r>
            <a:endParaRPr lang="it-IT" sz="2800" i="1">
              <a:solidFill>
                <a:srgbClr val="000000"/>
              </a:solidFill>
            </a:endParaRPr>
          </a:p>
        </p:txBody>
      </p:sp>
      <p:sp>
        <p:nvSpPr>
          <p:cNvPr id="1048602" name="CasellaDiTesto 1048601"/>
          <p:cNvSpPr txBox="1"/>
          <p:nvPr/>
        </p:nvSpPr>
        <p:spPr>
          <a:xfrm>
            <a:off x="1799420" y="6238120"/>
            <a:ext cx="4000000" cy="523220"/>
          </a:xfrm>
          <a:prstGeom prst="rect">
            <a:avLst/>
          </a:prstGeom>
        </p:spPr>
        <p:txBody>
          <a:bodyPr wrap="square" rtlCol="0">
            <a:spAutoFit/>
          </a:bodyPr>
          <a:lstStyle/>
          <a:p>
            <a:r>
              <a:rPr lang="en-US" sz="2800" i="1">
                <a:solidFill>
                  <a:srgbClr val="000000"/>
                </a:solidFill>
              </a:rPr>
              <a:t>Francesco Monte</a:t>
            </a:r>
            <a:endParaRPr lang="it-IT" sz="2800" i="1">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CasellaDiTesto 1048602"/>
          <p:cNvSpPr txBox="1"/>
          <p:nvPr/>
        </p:nvSpPr>
        <p:spPr>
          <a:xfrm>
            <a:off x="3302369" y="299408"/>
            <a:ext cx="7603282" cy="523220"/>
          </a:xfrm>
          <a:prstGeom prst="rect">
            <a:avLst/>
          </a:prstGeom>
        </p:spPr>
        <p:txBody>
          <a:bodyPr wrap="square" rtlCol="0">
            <a:spAutoFit/>
          </a:bodyPr>
          <a:lstStyle/>
          <a:p>
            <a:r>
              <a:rPr lang="en-US" sz="2800">
                <a:solidFill>
                  <a:srgbClr val="FF0000"/>
                </a:solidFill>
              </a:rPr>
              <a:t>NASCONO DUE CONSIDERAZIONI:</a:t>
            </a:r>
            <a:endParaRPr lang="it-IT" sz="2800">
              <a:solidFill>
                <a:srgbClr val="FF0000"/>
              </a:solidFill>
            </a:endParaRPr>
          </a:p>
        </p:txBody>
      </p:sp>
      <p:sp>
        <p:nvSpPr>
          <p:cNvPr id="1048604" name="CasellaDiTesto 1048603"/>
          <p:cNvSpPr txBox="1"/>
          <p:nvPr/>
        </p:nvSpPr>
        <p:spPr>
          <a:xfrm>
            <a:off x="1524001" y="946388"/>
            <a:ext cx="9331125" cy="1815882"/>
          </a:xfrm>
          <a:prstGeom prst="rect">
            <a:avLst/>
          </a:prstGeom>
        </p:spPr>
        <p:txBody>
          <a:bodyPr wrap="square" rtlCol="0">
            <a:spAutoFit/>
          </a:bodyPr>
          <a:lstStyle/>
          <a:p>
            <a:r>
              <a:rPr lang="en-US" sz="2800" dirty="0">
                <a:solidFill>
                  <a:srgbClr val="FF0000"/>
                </a:solidFill>
              </a:rPr>
              <a:t>1. </a:t>
            </a:r>
            <a:r>
              <a:rPr lang="en-US" sz="2800" dirty="0">
                <a:solidFill>
                  <a:srgbClr val="000000"/>
                </a:solidFill>
              </a:rPr>
              <a:t>Accanto alla nascita e sviluppo di questi nuovi mezzi,restano quelli più tradizionali</a:t>
            </a:r>
            <a:r>
              <a:rPr lang="en-US" sz="2800" dirty="0" smtClean="0">
                <a:solidFill>
                  <a:srgbClr val="000000"/>
                </a:solidFill>
              </a:rPr>
              <a:t>, come </a:t>
            </a:r>
            <a:r>
              <a:rPr lang="en-US" sz="2800" dirty="0">
                <a:solidFill>
                  <a:srgbClr val="000000"/>
                </a:solidFill>
              </a:rPr>
              <a:t>acquistare un biglietto per vedere un film al cinema</a:t>
            </a:r>
            <a:r>
              <a:rPr lang="en-US" sz="2800" dirty="0" smtClean="0">
                <a:solidFill>
                  <a:srgbClr val="000000"/>
                </a:solidFill>
              </a:rPr>
              <a:t>, i </a:t>
            </a:r>
            <a:r>
              <a:rPr lang="en-US" sz="2800" dirty="0">
                <a:solidFill>
                  <a:srgbClr val="000000"/>
                </a:solidFill>
              </a:rPr>
              <a:t>giornali vengono ancora stampati e acquistati.</a:t>
            </a:r>
            <a:endParaRPr lang="it-IT" sz="2800" dirty="0">
              <a:solidFill>
                <a:srgbClr val="FF0000"/>
              </a:solidFill>
            </a:endParaRPr>
          </a:p>
        </p:txBody>
      </p:sp>
      <p:sp>
        <p:nvSpPr>
          <p:cNvPr id="1048605" name="CasellaDiTesto 1048604"/>
          <p:cNvSpPr txBox="1"/>
          <p:nvPr/>
        </p:nvSpPr>
        <p:spPr>
          <a:xfrm>
            <a:off x="1524001" y="5284129"/>
            <a:ext cx="8960275" cy="954107"/>
          </a:xfrm>
          <a:prstGeom prst="rect">
            <a:avLst/>
          </a:prstGeom>
        </p:spPr>
        <p:txBody>
          <a:bodyPr wrap="square" rtlCol="0">
            <a:spAutoFit/>
          </a:bodyPr>
          <a:lstStyle/>
          <a:p>
            <a:r>
              <a:rPr lang="en-US" sz="2800">
                <a:solidFill>
                  <a:srgbClr val="FF0000"/>
                </a:solidFill>
              </a:rPr>
              <a:t>2. </a:t>
            </a:r>
            <a:r>
              <a:rPr lang="en-US" sz="2800">
                <a:solidFill>
                  <a:srgbClr val="000000"/>
                </a:solidFill>
              </a:rPr>
              <a:t>Anche le nuove invenzioni tecnologiche devono trovare un modo per fare business.</a:t>
            </a:r>
            <a:endParaRPr lang="it-IT" sz="2800">
              <a:solidFill>
                <a:srgbClr val="000000"/>
              </a:solidFill>
            </a:endParaRPr>
          </a:p>
        </p:txBody>
      </p:sp>
      <p:pic>
        <p:nvPicPr>
          <p:cNvPr id="2097156" name="Immagine 2097155"/>
          <p:cNvPicPr>
            <a:picLocks/>
          </p:cNvPicPr>
          <p:nvPr/>
        </p:nvPicPr>
        <p:blipFill>
          <a:blip r:embed="rId2"/>
          <a:stretch>
            <a:fillRect/>
          </a:stretch>
        </p:blipFill>
        <p:spPr>
          <a:xfrm>
            <a:off x="2896548" y="2714229"/>
            <a:ext cx="3293014" cy="2361361"/>
          </a:xfrm>
          <a:prstGeom prst="rect">
            <a:avLst/>
          </a:prstGeom>
        </p:spPr>
      </p:pic>
      <p:pic>
        <p:nvPicPr>
          <p:cNvPr id="2097157" name="Immagine 2097156"/>
          <p:cNvPicPr>
            <a:picLocks/>
          </p:cNvPicPr>
          <p:nvPr/>
        </p:nvPicPr>
        <p:blipFill>
          <a:blip r:embed="rId3"/>
          <a:stretch>
            <a:fillRect/>
          </a:stretch>
        </p:blipFill>
        <p:spPr>
          <a:xfrm>
            <a:off x="7104010" y="2288836"/>
            <a:ext cx="2333445" cy="258248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CasellaDiTesto 1048605"/>
          <p:cNvSpPr txBox="1"/>
          <p:nvPr/>
        </p:nvSpPr>
        <p:spPr>
          <a:xfrm>
            <a:off x="1657218" y="149658"/>
            <a:ext cx="9109987" cy="954107"/>
          </a:xfrm>
          <a:prstGeom prst="rect">
            <a:avLst/>
          </a:prstGeom>
        </p:spPr>
        <p:txBody>
          <a:bodyPr wrap="square" rtlCol="0">
            <a:spAutoFit/>
          </a:bodyPr>
          <a:lstStyle/>
          <a:p>
            <a:r>
              <a:rPr lang="en-US" sz="2800" dirty="0">
                <a:solidFill>
                  <a:srgbClr val="000000"/>
                </a:solidFill>
              </a:rPr>
              <a:t>La moda </a:t>
            </a:r>
            <a:r>
              <a:rPr lang="it-IT" altLang="en-US" sz="2800" dirty="0">
                <a:solidFill>
                  <a:srgbClr val="000000"/>
                </a:solidFill>
              </a:rPr>
              <a:t>è</a:t>
            </a:r>
            <a:r>
              <a:rPr lang="en-US" altLang="en-US" sz="2800" dirty="0">
                <a:solidFill>
                  <a:srgbClr val="000000"/>
                </a:solidFill>
              </a:rPr>
              <a:t> diventata linguaggio di un genere televisivo come Serie TV.</a:t>
            </a:r>
            <a:endParaRPr lang="it-IT" sz="2800" dirty="0">
              <a:solidFill>
                <a:srgbClr val="000000"/>
              </a:solidFill>
            </a:endParaRPr>
          </a:p>
        </p:txBody>
      </p:sp>
      <p:sp>
        <p:nvSpPr>
          <p:cNvPr id="1048607" name="CasellaDiTesto 1048606"/>
          <p:cNvSpPr txBox="1"/>
          <p:nvPr/>
        </p:nvSpPr>
        <p:spPr>
          <a:xfrm>
            <a:off x="1657218" y="1079297"/>
            <a:ext cx="8983353" cy="2677656"/>
          </a:xfrm>
          <a:prstGeom prst="rect">
            <a:avLst/>
          </a:prstGeom>
        </p:spPr>
        <p:txBody>
          <a:bodyPr wrap="square" rtlCol="0">
            <a:spAutoFit/>
          </a:bodyPr>
          <a:lstStyle/>
          <a:p>
            <a:r>
              <a:rPr lang="en-US" sz="2800" dirty="0">
                <a:solidFill>
                  <a:srgbClr val="FF0000"/>
                </a:solidFill>
              </a:rPr>
              <a:t>1. </a:t>
            </a:r>
            <a:r>
              <a:rPr lang="en-US" sz="2800" i="1" dirty="0">
                <a:solidFill>
                  <a:srgbClr val="FF0000"/>
                </a:solidFill>
              </a:rPr>
              <a:t>Sex and the city </a:t>
            </a:r>
            <a:r>
              <a:rPr lang="en-US" sz="2800" i="1" dirty="0">
                <a:solidFill>
                  <a:srgbClr val="000000"/>
                </a:solidFill>
              </a:rPr>
              <a:t>(1998-2004) riguarda tre elementi fondamentali: </a:t>
            </a:r>
            <a:r>
              <a:rPr lang="en-US" sz="2800" i="1" dirty="0">
                <a:solidFill>
                  <a:srgbClr val="FF0000"/>
                </a:solidFill>
              </a:rPr>
              <a:t>MODA</a:t>
            </a:r>
            <a:r>
              <a:rPr lang="en-US" sz="2800" i="1" dirty="0" smtClean="0">
                <a:solidFill>
                  <a:srgbClr val="FF0000"/>
                </a:solidFill>
              </a:rPr>
              <a:t>, SESSO</a:t>
            </a:r>
            <a:r>
              <a:rPr lang="en-US" sz="2800" i="1" dirty="0">
                <a:solidFill>
                  <a:srgbClr val="FF0000"/>
                </a:solidFill>
              </a:rPr>
              <a:t>, CITTÀ.</a:t>
            </a:r>
            <a:endParaRPr lang="it-IT" sz="2800" i="1" dirty="0">
              <a:solidFill>
                <a:srgbClr val="FF0000"/>
              </a:solidFill>
            </a:endParaRPr>
          </a:p>
          <a:p>
            <a:r>
              <a:rPr lang="en-US" sz="2800" i="1" dirty="0">
                <a:solidFill>
                  <a:srgbClr val="000000"/>
                </a:solidFill>
              </a:rPr>
              <a:t>La protagonista Carrie si consola dopo delle delusioni d'amore facendo shopping. Lei </a:t>
            </a:r>
            <a:r>
              <a:rPr lang="it-IT" altLang="en-US" sz="2800" i="1" dirty="0">
                <a:solidFill>
                  <a:srgbClr val="000000"/>
                </a:solidFill>
              </a:rPr>
              <a:t>è</a:t>
            </a:r>
            <a:r>
              <a:rPr lang="en-US" altLang="en-US" sz="2800" i="1" dirty="0">
                <a:solidFill>
                  <a:srgbClr val="000000"/>
                </a:solidFill>
              </a:rPr>
              <a:t> una giornalista e scrittrice, tant'è che  tratta tematiche come sesso</a:t>
            </a:r>
            <a:r>
              <a:rPr lang="en-US" altLang="en-US" sz="2800" i="1" dirty="0" smtClean="0">
                <a:solidFill>
                  <a:srgbClr val="000000"/>
                </a:solidFill>
              </a:rPr>
              <a:t>, costume</a:t>
            </a:r>
            <a:r>
              <a:rPr lang="en-US" altLang="en-US" sz="2800" i="1" dirty="0">
                <a:solidFill>
                  <a:srgbClr val="000000"/>
                </a:solidFill>
              </a:rPr>
              <a:t>, relazioni fra </a:t>
            </a:r>
            <a:r>
              <a:rPr lang="en-US" altLang="en-US" sz="2800" i="1" dirty="0" smtClean="0">
                <a:solidFill>
                  <a:srgbClr val="000000"/>
                </a:solidFill>
              </a:rPr>
              <a:t>persone.</a:t>
            </a:r>
            <a:endParaRPr lang="it-IT" sz="2800" i="1" dirty="0">
              <a:solidFill>
                <a:srgbClr val="FF0000"/>
              </a:solidFill>
            </a:endParaRPr>
          </a:p>
        </p:txBody>
      </p:sp>
      <p:pic>
        <p:nvPicPr>
          <p:cNvPr id="2097158" name="Immagine 2097157"/>
          <p:cNvPicPr>
            <a:picLocks/>
          </p:cNvPicPr>
          <p:nvPr/>
        </p:nvPicPr>
        <p:blipFill>
          <a:blip r:embed="rId2"/>
          <a:stretch>
            <a:fillRect/>
          </a:stretch>
        </p:blipFill>
        <p:spPr>
          <a:xfrm>
            <a:off x="5357949" y="3685337"/>
            <a:ext cx="4949045" cy="2736432"/>
          </a:xfrm>
          <a:prstGeom prst="rect">
            <a:avLst/>
          </a:prstGeom>
        </p:spPr>
      </p:pic>
      <p:pic>
        <p:nvPicPr>
          <p:cNvPr id="2097159" name="Immagine 2097158"/>
          <p:cNvPicPr>
            <a:picLocks/>
          </p:cNvPicPr>
          <p:nvPr/>
        </p:nvPicPr>
        <p:blipFill>
          <a:blip r:embed="rId3"/>
          <a:stretch>
            <a:fillRect/>
          </a:stretch>
        </p:blipFill>
        <p:spPr>
          <a:xfrm>
            <a:off x="2657522" y="3685336"/>
            <a:ext cx="1700120" cy="286796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CasellaDiTesto 1048607"/>
          <p:cNvSpPr txBox="1"/>
          <p:nvPr/>
        </p:nvSpPr>
        <p:spPr>
          <a:xfrm>
            <a:off x="1880779" y="276400"/>
            <a:ext cx="8675007" cy="1815882"/>
          </a:xfrm>
          <a:prstGeom prst="rect">
            <a:avLst/>
          </a:prstGeom>
        </p:spPr>
        <p:txBody>
          <a:bodyPr wrap="square" rtlCol="0">
            <a:spAutoFit/>
          </a:bodyPr>
          <a:lstStyle/>
          <a:p>
            <a:r>
              <a:rPr lang="en-US" sz="2800" dirty="0">
                <a:solidFill>
                  <a:srgbClr val="FF0000"/>
                </a:solidFill>
              </a:rPr>
              <a:t>2. </a:t>
            </a:r>
            <a:r>
              <a:rPr lang="en-US" sz="2800" i="1" dirty="0">
                <a:solidFill>
                  <a:srgbClr val="FF0000"/>
                </a:solidFill>
              </a:rPr>
              <a:t>Mad Men </a:t>
            </a:r>
            <a:r>
              <a:rPr lang="en-US" sz="2800" i="1" dirty="0">
                <a:solidFill>
                  <a:srgbClr val="000000"/>
                </a:solidFill>
              </a:rPr>
              <a:t>(2007-2015) in cui  ogni singolo particolare </a:t>
            </a:r>
            <a:r>
              <a:rPr lang="it-IT" altLang="en-US" sz="2800" i="1" dirty="0">
                <a:solidFill>
                  <a:srgbClr val="000000"/>
                </a:solidFill>
              </a:rPr>
              <a:t>è</a:t>
            </a:r>
            <a:r>
              <a:rPr lang="en-US" altLang="en-US" sz="2800" i="1" dirty="0">
                <a:solidFill>
                  <a:srgbClr val="000000"/>
                </a:solidFill>
              </a:rPr>
              <a:t> corrispondente al tempo e al luogo.</a:t>
            </a:r>
            <a:endParaRPr lang="it-IT" sz="2800" i="1" dirty="0">
              <a:solidFill>
                <a:srgbClr val="000000"/>
              </a:solidFill>
            </a:endParaRPr>
          </a:p>
          <a:p>
            <a:r>
              <a:rPr lang="en-US" altLang="en-US" sz="2800" i="1" dirty="0">
                <a:solidFill>
                  <a:srgbClr val="000000"/>
                </a:solidFill>
              </a:rPr>
              <a:t>La serie esprime il desiderio della società di  far convivere</a:t>
            </a:r>
            <a:r>
              <a:rPr lang="en-US" altLang="en-US" sz="2800" i="1" dirty="0">
                <a:solidFill>
                  <a:srgbClr val="FF0000"/>
                </a:solidFill>
              </a:rPr>
              <a:t> moda e nostalgia.</a:t>
            </a:r>
            <a:endParaRPr lang="it-IT" sz="2800" i="1" dirty="0">
              <a:solidFill>
                <a:srgbClr val="FF0000"/>
              </a:solidFill>
            </a:endParaRPr>
          </a:p>
        </p:txBody>
      </p:sp>
      <p:pic>
        <p:nvPicPr>
          <p:cNvPr id="2097160" name="Immagine 2097159"/>
          <p:cNvPicPr>
            <a:picLocks/>
          </p:cNvPicPr>
          <p:nvPr/>
        </p:nvPicPr>
        <p:blipFill>
          <a:blip r:embed="rId2"/>
          <a:stretch>
            <a:fillRect/>
          </a:stretch>
        </p:blipFill>
        <p:spPr>
          <a:xfrm>
            <a:off x="1880778" y="2252991"/>
            <a:ext cx="4010929" cy="2352018"/>
          </a:xfrm>
          <a:prstGeom prst="rect">
            <a:avLst/>
          </a:prstGeom>
        </p:spPr>
      </p:pic>
      <p:pic>
        <p:nvPicPr>
          <p:cNvPr id="2097161" name="Immagine 2097160"/>
          <p:cNvPicPr>
            <a:picLocks/>
          </p:cNvPicPr>
          <p:nvPr/>
        </p:nvPicPr>
        <p:blipFill>
          <a:blip r:embed="rId3"/>
          <a:stretch>
            <a:fillRect/>
          </a:stretch>
        </p:blipFill>
        <p:spPr>
          <a:xfrm>
            <a:off x="6503205" y="2252990"/>
            <a:ext cx="4451002" cy="3053752"/>
          </a:xfrm>
          <a:prstGeom prst="rect">
            <a:avLst/>
          </a:prstGeom>
        </p:spPr>
      </p:pic>
      <p:pic>
        <p:nvPicPr>
          <p:cNvPr id="2097162" name="Immagine 2097161"/>
          <p:cNvPicPr>
            <a:picLocks/>
          </p:cNvPicPr>
          <p:nvPr/>
        </p:nvPicPr>
        <p:blipFill>
          <a:blip r:embed="rId4"/>
          <a:stretch>
            <a:fillRect/>
          </a:stretch>
        </p:blipFill>
        <p:spPr>
          <a:xfrm>
            <a:off x="1880779" y="4605009"/>
            <a:ext cx="2748433" cy="246841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03512" y="1"/>
            <a:ext cx="8964488" cy="3509963"/>
          </a:xfrm>
        </p:spPr>
        <p:txBody>
          <a:bodyPr>
            <a:normAutofit/>
          </a:bodyPr>
          <a:lstStyle/>
          <a:p>
            <a:pPr algn="ctr"/>
            <a:r>
              <a:rPr lang="it-IT" sz="7200" dirty="0">
                <a:solidFill>
                  <a:schemeClr val="accent1"/>
                </a:solidFill>
              </a:rPr>
              <a:t>REALITY</a:t>
            </a:r>
            <a:br>
              <a:rPr lang="it-IT" sz="7200" dirty="0">
                <a:solidFill>
                  <a:schemeClr val="accent1"/>
                </a:solidFill>
              </a:rPr>
            </a:br>
            <a:r>
              <a:rPr lang="it-IT" sz="7200" dirty="0">
                <a:solidFill>
                  <a:schemeClr val="accent1"/>
                </a:solidFill>
              </a:rPr>
              <a:t>&amp;</a:t>
            </a:r>
            <a:br>
              <a:rPr lang="it-IT" sz="7200" dirty="0">
                <a:solidFill>
                  <a:schemeClr val="accent1"/>
                </a:solidFill>
              </a:rPr>
            </a:br>
            <a:r>
              <a:rPr lang="it-IT" sz="7200" dirty="0">
                <a:solidFill>
                  <a:schemeClr val="accent1"/>
                </a:solidFill>
              </a:rPr>
              <a:t>TALENT SHOW</a:t>
            </a:r>
          </a:p>
        </p:txBody>
      </p:sp>
      <p:sp>
        <p:nvSpPr>
          <p:cNvPr id="3" name="Sottotitolo 2"/>
          <p:cNvSpPr>
            <a:spLocks noGrp="1"/>
          </p:cNvSpPr>
          <p:nvPr>
            <p:ph type="subTitle" idx="1"/>
          </p:nvPr>
        </p:nvSpPr>
        <p:spPr/>
        <p:txBody>
          <a:bodyPr>
            <a:normAutofit fontScale="77500" lnSpcReduction="20000"/>
          </a:bodyPr>
          <a:lstStyle/>
          <a:p>
            <a:pPr algn="ctr"/>
            <a:endParaRPr lang="it-IT" dirty="0"/>
          </a:p>
          <a:p>
            <a:pPr algn="ctr"/>
            <a:endParaRPr lang="it-IT" dirty="0"/>
          </a:p>
          <a:p>
            <a:pPr algn="ctr"/>
            <a:r>
              <a:rPr lang="it-IT" sz="6600" dirty="0"/>
              <a:t>Comunicazione televisiva di moda</a:t>
            </a:r>
          </a:p>
        </p:txBody>
      </p:sp>
    </p:spTree>
    <p:extLst>
      <p:ext uri="{BB962C8B-B14F-4D97-AF65-F5344CB8AC3E}">
        <p14:creationId xmlns:p14="http://schemas.microsoft.com/office/powerpoint/2010/main" val="709384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09800" y="-35742"/>
            <a:ext cx="7772400" cy="978277"/>
          </a:xfrm>
        </p:spPr>
        <p:txBody>
          <a:bodyPr>
            <a:normAutofit/>
          </a:bodyPr>
          <a:lstStyle/>
          <a:p>
            <a:r>
              <a:rPr lang="it-IT" sz="3600" dirty="0">
                <a:solidFill>
                  <a:srgbClr val="FF0000"/>
                </a:solidFill>
                <a:latin typeface="Monotype Corsiva" pitchFamily="66" charset="0"/>
              </a:rPr>
              <a:t>Le riviste internazionali</a:t>
            </a:r>
          </a:p>
        </p:txBody>
      </p:sp>
      <p:sp>
        <p:nvSpPr>
          <p:cNvPr id="3" name="Sottotitolo 2"/>
          <p:cNvSpPr>
            <a:spLocks noGrp="1"/>
          </p:cNvSpPr>
          <p:nvPr>
            <p:ph type="subTitle" idx="1"/>
          </p:nvPr>
        </p:nvSpPr>
        <p:spPr>
          <a:xfrm>
            <a:off x="1738282" y="1214422"/>
            <a:ext cx="8715436" cy="1500198"/>
          </a:xfrm>
        </p:spPr>
        <p:txBody>
          <a:bodyPr>
            <a:normAutofit/>
          </a:bodyPr>
          <a:lstStyle/>
          <a:p>
            <a:r>
              <a:rPr lang="it-IT" sz="2800" dirty="0">
                <a:solidFill>
                  <a:schemeClr val="tx2">
                    <a:lumMod val="50000"/>
                  </a:schemeClr>
                </a:solidFill>
              </a:rPr>
              <a:t>Barthes attribuiva un ruolo fondamentale nella creazione delle mode proprio alle grandi riviste specializzate</a:t>
            </a:r>
            <a:r>
              <a:rPr lang="it-IT" sz="2800" dirty="0"/>
              <a:t>.</a:t>
            </a:r>
          </a:p>
        </p:txBody>
      </p:sp>
      <p:sp>
        <p:nvSpPr>
          <p:cNvPr id="4" name="Freccia in giù 3"/>
          <p:cNvSpPr/>
          <p:nvPr/>
        </p:nvSpPr>
        <p:spPr>
          <a:xfrm>
            <a:off x="5810248" y="2786058"/>
            <a:ext cx="428628"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952596" y="3714752"/>
            <a:ext cx="8429684" cy="738664"/>
          </a:xfrm>
          <a:prstGeom prst="rect">
            <a:avLst/>
          </a:prstGeom>
          <a:noFill/>
        </p:spPr>
        <p:txBody>
          <a:bodyPr wrap="square" rtlCol="0">
            <a:spAutoFit/>
          </a:bodyPr>
          <a:lstStyle/>
          <a:p>
            <a:pPr marL="342900" indent="-342900"/>
            <a:r>
              <a:rPr lang="it-IT" sz="2400" dirty="0"/>
              <a:t>Le maggiori riviste di moda internazionali e specializzate sono:</a:t>
            </a:r>
            <a:r>
              <a:rPr lang="it-IT" dirty="0"/>
              <a:t/>
            </a:r>
            <a:br>
              <a:rPr lang="it-IT" dirty="0"/>
            </a:br>
            <a:endParaRPr lang="it-IT" dirty="0"/>
          </a:p>
        </p:txBody>
      </p:sp>
      <p:sp>
        <p:nvSpPr>
          <p:cNvPr id="6" name="Rettangolo 5"/>
          <p:cNvSpPr/>
          <p:nvPr/>
        </p:nvSpPr>
        <p:spPr>
          <a:xfrm>
            <a:off x="1738282" y="3929067"/>
            <a:ext cx="6715172" cy="2585323"/>
          </a:xfrm>
          <a:prstGeom prst="rect">
            <a:avLst/>
          </a:prstGeom>
        </p:spPr>
        <p:txBody>
          <a:bodyPr wrap="square">
            <a:spAutoFit/>
          </a:bodyPr>
          <a:lstStyle/>
          <a:p>
            <a:pPr marL="342900" indent="-342900"/>
            <a:r>
              <a:rPr lang="it-IT" dirty="0">
                <a:latin typeface="Britannic Bold" pitchFamily="34" charset="0"/>
              </a:rPr>
              <a:t>   </a:t>
            </a:r>
            <a:br>
              <a:rPr lang="it-IT" dirty="0">
                <a:latin typeface="Britannic Bold" pitchFamily="34" charset="0"/>
              </a:rPr>
            </a:br>
            <a:r>
              <a:rPr lang="it-IT" dirty="0">
                <a:latin typeface="Britannic Bold" pitchFamily="34" charset="0"/>
              </a:rPr>
              <a:t> </a:t>
            </a:r>
            <a:r>
              <a:rPr lang="it-IT" dirty="0">
                <a:solidFill>
                  <a:schemeClr val="tx2">
                    <a:lumMod val="50000"/>
                  </a:schemeClr>
                </a:solidFill>
                <a:latin typeface="Britannic Bold" pitchFamily="34" charset="0"/>
              </a:rPr>
              <a:t>1. “Vogue”</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2. “Harper’s Bazar” </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3. “Elle”</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4. “</a:t>
            </a:r>
            <a:r>
              <a:rPr lang="it-IT" dirty="0" err="1">
                <a:solidFill>
                  <a:schemeClr val="tx2">
                    <a:lumMod val="50000"/>
                  </a:schemeClr>
                </a:solidFill>
                <a:latin typeface="Britannic Bold" pitchFamily="34" charset="0"/>
              </a:rPr>
              <a:t>Marie-Claire</a:t>
            </a:r>
            <a:r>
              <a:rPr lang="it-IT" dirty="0">
                <a:solidFill>
                  <a:schemeClr val="tx2">
                    <a:lumMod val="50000"/>
                  </a:schemeClr>
                </a:solidFill>
                <a:latin typeface="Britannic Bold" pitchFamily="34" charset="0"/>
              </a:rPr>
              <a:t>”</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5. “Cosmopolitan”</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6. “Allure”</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7. “Glamour”</a:t>
            </a:r>
            <a:br>
              <a:rPr lang="it-IT" dirty="0">
                <a:solidFill>
                  <a:schemeClr val="tx2">
                    <a:lumMod val="50000"/>
                  </a:schemeClr>
                </a:solidFill>
                <a:latin typeface="Britannic Bold" pitchFamily="34" charset="0"/>
              </a:rPr>
            </a:br>
            <a:r>
              <a:rPr lang="it-IT" dirty="0">
                <a:solidFill>
                  <a:schemeClr val="tx2">
                    <a:lumMod val="50000"/>
                  </a:schemeClr>
                </a:solidFill>
                <a:latin typeface="Britannic Bold" pitchFamily="34" charset="0"/>
              </a:rPr>
              <a:t> 8. “</a:t>
            </a:r>
            <a:r>
              <a:rPr lang="it-IT" dirty="0" err="1">
                <a:solidFill>
                  <a:schemeClr val="tx2">
                    <a:lumMod val="50000"/>
                  </a:schemeClr>
                </a:solidFill>
                <a:latin typeface="Britannic Bold" pitchFamily="34" charset="0"/>
              </a:rPr>
              <a:t>Lucky</a:t>
            </a:r>
            <a:r>
              <a:rPr lang="it-IT" dirty="0">
                <a:solidFill>
                  <a:schemeClr val="tx2">
                    <a:lumMod val="50000"/>
                  </a:schemeClr>
                </a:solidFill>
                <a:latin typeface="Britannic Bold" pitchFamily="34" charset="0"/>
              </a:rPr>
              <a:t>”</a:t>
            </a:r>
            <a:r>
              <a:rPr lang="it-IT" dirty="0">
                <a:latin typeface="Britannic Bold" pitchFamily="34" charset="0"/>
              </a:rPr>
              <a:t> </a:t>
            </a:r>
            <a:endParaRPr lang="it-IT" dirty="0">
              <a:solidFill>
                <a:schemeClr val="tx2">
                  <a:lumMod val="50000"/>
                </a:schemeClr>
              </a:solidFill>
              <a:latin typeface="Britannic Bold"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9434" y="137817"/>
            <a:ext cx="7886700" cy="1325563"/>
          </a:xfrm>
        </p:spPr>
        <p:txBody>
          <a:bodyPr>
            <a:normAutofit/>
          </a:bodyPr>
          <a:lstStyle/>
          <a:p>
            <a:r>
              <a:rPr lang="it-IT" sz="4000" dirty="0"/>
              <a:t>Basato sul format olandese Big Brother</a:t>
            </a:r>
          </a:p>
        </p:txBody>
      </p:sp>
      <p:sp>
        <p:nvSpPr>
          <p:cNvPr id="3" name="Segnaposto testo 2"/>
          <p:cNvSpPr>
            <a:spLocks noGrp="1"/>
          </p:cNvSpPr>
          <p:nvPr>
            <p:ph type="body" idx="1"/>
          </p:nvPr>
        </p:nvSpPr>
        <p:spPr>
          <a:xfrm>
            <a:off x="2312060" y="5198012"/>
            <a:ext cx="3868340" cy="823912"/>
          </a:xfrm>
        </p:spPr>
        <p:txBody>
          <a:bodyPr>
            <a:normAutofit fontScale="55000" lnSpcReduction="20000"/>
          </a:bodyPr>
          <a:lstStyle/>
          <a:p>
            <a:r>
              <a:rPr lang="it-IT" dirty="0"/>
              <a:t>16 edizioni del grande fratello;</a:t>
            </a:r>
          </a:p>
          <a:p>
            <a:r>
              <a:rPr lang="it-IT" dirty="0"/>
              <a:t>dal 2016 subentra Grande Fratello Vip</a:t>
            </a:r>
          </a:p>
          <a:p>
            <a:r>
              <a:rPr lang="it-IT" dirty="0"/>
              <a:t>con 3 edizioni</a:t>
            </a:r>
          </a:p>
        </p:txBody>
      </p:sp>
      <p:pic>
        <p:nvPicPr>
          <p:cNvPr id="7" name="Segnaposto contenut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94444" y="1690689"/>
            <a:ext cx="3868340" cy="3223618"/>
          </a:xfrm>
        </p:spPr>
      </p:pic>
      <p:sp>
        <p:nvSpPr>
          <p:cNvPr id="4" name="Segnaposto testo 3"/>
          <p:cNvSpPr>
            <a:spLocks noGrp="1"/>
          </p:cNvSpPr>
          <p:nvPr>
            <p:ph type="body" sz="quarter" idx="3"/>
          </p:nvPr>
        </p:nvSpPr>
        <p:spPr/>
        <p:txBody>
          <a:bodyPr>
            <a:normAutofit/>
          </a:bodyPr>
          <a:lstStyle/>
          <a:p>
            <a:r>
              <a:rPr lang="it-IT" dirty="0"/>
              <a:t>Concorrenti della prima edizione iniziata nel 2000</a:t>
            </a:r>
          </a:p>
        </p:txBody>
      </p:sp>
      <p:pic>
        <p:nvPicPr>
          <p:cNvPr id="8" name="Segnaposto contenuto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82592" y="3150111"/>
            <a:ext cx="4102782" cy="3528392"/>
          </a:xfrm>
        </p:spPr>
      </p:pic>
    </p:spTree>
    <p:extLst>
      <p:ext uri="{BB962C8B-B14F-4D97-AF65-F5344CB8AC3E}">
        <p14:creationId xmlns:p14="http://schemas.microsoft.com/office/powerpoint/2010/main" val="266779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0"/>
            <a:ext cx="8229600" cy="2276872"/>
          </a:xfrm>
        </p:spPr>
        <p:txBody>
          <a:bodyPr>
            <a:noAutofit/>
          </a:bodyPr>
          <a:lstStyle/>
          <a:p>
            <a:r>
              <a:rPr lang="it-IT" sz="2000" dirty="0"/>
              <a:t>Nel </a:t>
            </a:r>
            <a:r>
              <a:rPr lang="it-IT" sz="2000" dirty="0" smtClean="0"/>
              <a:t>2001 inizia </a:t>
            </a:r>
            <a:r>
              <a:rPr lang="it-IT" sz="2000" dirty="0"/>
              <a:t>la prima edizione di «Amici» – Saranno Famosi, condotto dalla De Filippi, dove 20 ragazzi mostrano le loro qualità di </a:t>
            </a:r>
            <a:r>
              <a:rPr lang="it-IT" sz="2000" dirty="0" smtClean="0"/>
              <a:t>attori, </a:t>
            </a:r>
            <a:r>
              <a:rPr lang="it-IT" sz="2000" dirty="0"/>
              <a:t>cantanti e ballerini all’interno di una scuola, con il sogno di sfondare nel mondo dello spettacolo.</a:t>
            </a:r>
          </a:p>
        </p:txBody>
      </p:sp>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6392" y="2276872"/>
            <a:ext cx="7859216" cy="4032448"/>
          </a:xfrm>
          <a:prstGeom prst="rect">
            <a:avLst/>
          </a:prstGeom>
          <a:ln>
            <a:noFill/>
          </a:ln>
          <a:effectLst>
            <a:softEdge rad="112500"/>
          </a:effectLst>
        </p:spPr>
      </p:pic>
    </p:spTree>
    <p:extLst>
      <p:ext uri="{BB962C8B-B14F-4D97-AF65-F5344CB8AC3E}">
        <p14:creationId xmlns:p14="http://schemas.microsoft.com/office/powerpoint/2010/main" val="2646170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a:t>Extreme Makeover</a:t>
            </a:r>
          </a:p>
        </p:txBody>
      </p:sp>
      <p:sp>
        <p:nvSpPr>
          <p:cNvPr id="6" name="Segnaposto testo 5"/>
          <p:cNvSpPr>
            <a:spLocks noGrp="1"/>
          </p:cNvSpPr>
          <p:nvPr>
            <p:ph type="body" idx="1"/>
          </p:nvPr>
        </p:nvSpPr>
        <p:spPr>
          <a:xfrm>
            <a:off x="2063552" y="5410200"/>
            <a:ext cx="3888432" cy="762000"/>
          </a:xfrm>
        </p:spPr>
        <p:txBody>
          <a:bodyPr>
            <a:normAutofit fontScale="62500" lnSpcReduction="20000"/>
          </a:bodyPr>
          <a:lstStyle/>
          <a:p>
            <a:r>
              <a:rPr lang="it-IT" dirty="0"/>
              <a:t>Jacqui McCoy</a:t>
            </a:r>
          </a:p>
          <a:p>
            <a:r>
              <a:rPr lang="it-IT" dirty="0"/>
              <a:t>ha perso 95 kg durante la seconda stagione</a:t>
            </a:r>
          </a:p>
        </p:txBody>
      </p:sp>
      <p:pic>
        <p:nvPicPr>
          <p:cNvPr id="11" name="Segnaposto contenuto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47941" y="1376362"/>
            <a:ext cx="3684588" cy="3684588"/>
          </a:xfrm>
        </p:spPr>
      </p:pic>
      <p:sp>
        <p:nvSpPr>
          <p:cNvPr id="7" name="Segnaposto testo 6"/>
          <p:cNvSpPr>
            <a:spLocks noGrp="1"/>
          </p:cNvSpPr>
          <p:nvPr>
            <p:ph type="body" sz="quarter" idx="3"/>
          </p:nvPr>
        </p:nvSpPr>
        <p:spPr/>
        <p:txBody>
          <a:bodyPr>
            <a:normAutofit/>
          </a:bodyPr>
          <a:lstStyle/>
          <a:p>
            <a:r>
              <a:rPr lang="it-IT" sz="2000" dirty="0"/>
              <a:t>Jennie da Extreme Makeover</a:t>
            </a:r>
          </a:p>
        </p:txBody>
      </p:sp>
      <p:pic>
        <p:nvPicPr>
          <p:cNvPr id="13" name="Segnaposto contenuto 1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53150" y="3218657"/>
            <a:ext cx="3887788" cy="2257425"/>
          </a:xfrm>
        </p:spPr>
      </p:pic>
    </p:spTree>
    <p:extLst>
      <p:ext uri="{BB962C8B-B14F-4D97-AF65-F5344CB8AC3E}">
        <p14:creationId xmlns:p14="http://schemas.microsoft.com/office/powerpoint/2010/main" val="3724634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10"/>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79382" y="186534"/>
            <a:ext cx="6480175" cy="3052762"/>
          </a:xfrm>
          <a:prstGeom prst="rect">
            <a:avLst/>
          </a:prstGeom>
          <a:ln>
            <a:noFill/>
          </a:ln>
          <a:effectLst>
            <a:softEdge rad="112500"/>
          </a:effectLst>
        </p:spPr>
      </p:pic>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381" y="3501008"/>
            <a:ext cx="6480720" cy="3170458"/>
          </a:xfrm>
          <a:prstGeom prst="rect">
            <a:avLst/>
          </a:prstGeom>
          <a:ln>
            <a:noFill/>
          </a:ln>
          <a:effectLst>
            <a:softEdge rad="112500"/>
          </a:effectLst>
        </p:spPr>
      </p:pic>
    </p:spTree>
    <p:extLst>
      <p:ext uri="{BB962C8B-B14F-4D97-AF65-F5344CB8AC3E}">
        <p14:creationId xmlns:p14="http://schemas.microsoft.com/office/powerpoint/2010/main" val="1748633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405" y="3008472"/>
            <a:ext cx="5144675" cy="3002099"/>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824655"/>
            <a:ext cx="3393554" cy="5090331"/>
          </a:xfrm>
          <a:prstGeom prst="rect">
            <a:avLst/>
          </a:prstGeom>
        </p:spPr>
      </p:pic>
      <p:sp>
        <p:nvSpPr>
          <p:cNvPr id="4" name="CasellaDiTesto 3"/>
          <p:cNvSpPr txBox="1"/>
          <p:nvPr/>
        </p:nvSpPr>
        <p:spPr>
          <a:xfrm>
            <a:off x="5375921" y="847430"/>
            <a:ext cx="5144675" cy="1600438"/>
          </a:xfrm>
          <a:prstGeom prst="rect">
            <a:avLst/>
          </a:prstGeom>
          <a:noFill/>
        </p:spPr>
        <p:txBody>
          <a:bodyPr wrap="square" rtlCol="0">
            <a:spAutoFit/>
          </a:bodyPr>
          <a:lstStyle/>
          <a:p>
            <a:r>
              <a:rPr lang="it-IT" sz="1400" dirty="0"/>
              <a:t>The Face è una serie di competizioni di sfilate di moda televisive della realtà britannica. </a:t>
            </a:r>
          </a:p>
          <a:p>
            <a:r>
              <a:rPr lang="it-IT" sz="1400" dirty="0"/>
              <a:t>Questa serie  vede tre team di top model, guidati da</a:t>
            </a:r>
          </a:p>
          <a:p>
            <a:r>
              <a:rPr lang="it-IT" sz="1400" dirty="0"/>
              <a:t>Caroline Winberg, Erin O'Connor e Naomi Campbell </a:t>
            </a:r>
          </a:p>
          <a:p>
            <a:r>
              <a:rPr lang="it-IT" sz="1400" dirty="0"/>
              <a:t>Con l’obiettivo di trovare "il volto" di Max Factor,</a:t>
            </a:r>
          </a:p>
          <a:p>
            <a:r>
              <a:rPr lang="it-IT" sz="1400" dirty="0"/>
              <a:t> uno dei principali rivenditori di prodotti di bellezza nel Regno Unito.</a:t>
            </a:r>
          </a:p>
          <a:p>
            <a:r>
              <a:rPr lang="it-IT" sz="1400" dirty="0"/>
              <a:t> La serie è stata presentata in anteprima il 30 settembre 2013</a:t>
            </a:r>
          </a:p>
        </p:txBody>
      </p:sp>
    </p:spTree>
    <p:extLst>
      <p:ext uri="{BB962C8B-B14F-4D97-AF65-F5344CB8AC3E}">
        <p14:creationId xmlns:p14="http://schemas.microsoft.com/office/powerpoint/2010/main" val="2171878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1340769"/>
            <a:ext cx="8075764" cy="4280155"/>
          </a:xfrm>
          <a:prstGeom prst="rect">
            <a:avLst/>
          </a:prstGeom>
        </p:spPr>
      </p:pic>
      <p:sp>
        <p:nvSpPr>
          <p:cNvPr id="4" name="CasellaDiTesto 3"/>
          <p:cNvSpPr txBox="1"/>
          <p:nvPr/>
        </p:nvSpPr>
        <p:spPr>
          <a:xfrm>
            <a:off x="5879976" y="6093296"/>
            <a:ext cx="3344442" cy="369332"/>
          </a:xfrm>
          <a:prstGeom prst="rect">
            <a:avLst/>
          </a:prstGeom>
          <a:noFill/>
        </p:spPr>
        <p:txBody>
          <a:bodyPr wrap="none" rtlCol="0">
            <a:spAutoFit/>
          </a:bodyPr>
          <a:lstStyle/>
          <a:p>
            <a:r>
              <a:rPr lang="en-US" dirty="0"/>
              <a:t>Jay McCarroll Final Runway Show </a:t>
            </a:r>
          </a:p>
        </p:txBody>
      </p:sp>
      <p:sp>
        <p:nvSpPr>
          <p:cNvPr id="5" name="Rettangolo 4"/>
          <p:cNvSpPr/>
          <p:nvPr/>
        </p:nvSpPr>
        <p:spPr>
          <a:xfrm>
            <a:off x="6003634" y="2967335"/>
            <a:ext cx="184730" cy="923330"/>
          </a:xfrm>
          <a:prstGeom prst="rect">
            <a:avLst/>
          </a:prstGeom>
          <a:noFill/>
        </p:spPr>
        <p:txBody>
          <a:bodyPr wrap="none" lIns="91440" tIns="45720" rIns="91440" bIns="45720">
            <a:spAutoFit/>
          </a:bodyPr>
          <a:lstStyle/>
          <a:p>
            <a:pPr algn="ctr"/>
            <a:endPar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CasellaDiTesto 6"/>
          <p:cNvSpPr txBox="1"/>
          <p:nvPr/>
        </p:nvSpPr>
        <p:spPr>
          <a:xfrm>
            <a:off x="3128025" y="355884"/>
            <a:ext cx="5935949" cy="984885"/>
          </a:xfrm>
          <a:prstGeom prst="rect">
            <a:avLst/>
          </a:prstGeom>
          <a:noFill/>
        </p:spPr>
        <p:txBody>
          <a:bodyPr wrap="square" rtlCol="0">
            <a:spAutoFit/>
          </a:bodyPr>
          <a:lstStyle/>
          <a:p>
            <a:pPr algn="ctr"/>
            <a:r>
              <a:rPr lang="it-IT" sz="4000" b="1" dirty="0"/>
              <a:t>Project  Runway</a:t>
            </a:r>
          </a:p>
          <a:p>
            <a:pPr algn="ctr"/>
            <a:endParaRPr lang="it-IT" dirty="0"/>
          </a:p>
        </p:txBody>
      </p:sp>
    </p:spTree>
    <p:extLst>
      <p:ext uri="{BB962C8B-B14F-4D97-AF65-F5344CB8AC3E}">
        <p14:creationId xmlns:p14="http://schemas.microsoft.com/office/powerpoint/2010/main" val="3572957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7E7EB07-A040-4D47-9CBD-7F39E834B36D}"/>
              </a:ext>
            </a:extLst>
          </p:cNvPr>
          <p:cNvSpPr>
            <a:spLocks noGrp="1"/>
          </p:cNvSpPr>
          <p:nvPr>
            <p:ph type="ctrTitle"/>
          </p:nvPr>
        </p:nvSpPr>
        <p:spPr>
          <a:xfrm>
            <a:off x="1524000" y="1789628"/>
            <a:ext cx="9144000" cy="2387600"/>
          </a:xfrm>
        </p:spPr>
        <p:txBody>
          <a:bodyPr/>
          <a:lstStyle/>
          <a:p>
            <a:r>
              <a:rPr lang="it-IT" dirty="0"/>
              <a:t>Le professioni del giornalismo di moda</a:t>
            </a:r>
          </a:p>
        </p:txBody>
      </p:sp>
    </p:spTree>
    <p:extLst>
      <p:ext uri="{BB962C8B-B14F-4D97-AF65-F5344CB8AC3E}">
        <p14:creationId xmlns:p14="http://schemas.microsoft.com/office/powerpoint/2010/main" val="4250965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F4DD1129-5EB3-45AC-8C70-EDDB8139FB2A}"/>
              </a:ext>
            </a:extLst>
          </p:cNvPr>
          <p:cNvPicPr>
            <a:picLocks noChangeAspect="1"/>
          </p:cNvPicPr>
          <p:nvPr/>
        </p:nvPicPr>
        <p:blipFill>
          <a:blip r:embed="rId2"/>
          <a:stretch>
            <a:fillRect/>
          </a:stretch>
        </p:blipFill>
        <p:spPr>
          <a:xfrm>
            <a:off x="774543" y="866911"/>
            <a:ext cx="4253055" cy="5485763"/>
          </a:xfrm>
          <a:prstGeom prst="rect">
            <a:avLst/>
          </a:prstGeom>
        </p:spPr>
      </p:pic>
      <p:pic>
        <p:nvPicPr>
          <p:cNvPr id="6" name="Immagine 5">
            <a:extLst>
              <a:ext uri="{FF2B5EF4-FFF2-40B4-BE49-F238E27FC236}">
                <a16:creationId xmlns:a16="http://schemas.microsoft.com/office/drawing/2014/main" xmlns="" id="{E2DC72B0-353F-4478-9995-F425E1D3EA03}"/>
              </a:ext>
            </a:extLst>
          </p:cNvPr>
          <p:cNvPicPr>
            <a:picLocks noChangeAspect="1"/>
          </p:cNvPicPr>
          <p:nvPr/>
        </p:nvPicPr>
        <p:blipFill>
          <a:blip r:embed="rId3"/>
          <a:stretch>
            <a:fillRect/>
          </a:stretch>
        </p:blipFill>
        <p:spPr>
          <a:xfrm>
            <a:off x="5747213" y="1367908"/>
            <a:ext cx="5826951" cy="4122184"/>
          </a:xfrm>
          <a:prstGeom prst="rect">
            <a:avLst/>
          </a:prstGeom>
        </p:spPr>
      </p:pic>
    </p:spTree>
    <p:extLst>
      <p:ext uri="{BB962C8B-B14F-4D97-AF65-F5344CB8AC3E}">
        <p14:creationId xmlns:p14="http://schemas.microsoft.com/office/powerpoint/2010/main" val="752766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430A28A-D2B1-47C7-9A9D-13C75D3AD2CE}"/>
              </a:ext>
            </a:extLst>
          </p:cNvPr>
          <p:cNvSpPr>
            <a:spLocks noGrp="1"/>
          </p:cNvSpPr>
          <p:nvPr>
            <p:ph type="ctrTitle"/>
          </p:nvPr>
        </p:nvSpPr>
        <p:spPr>
          <a:xfrm>
            <a:off x="8746211" y="1224365"/>
            <a:ext cx="3214255" cy="4695987"/>
          </a:xfrm>
        </p:spPr>
        <p:txBody>
          <a:bodyPr>
            <a:normAutofit/>
          </a:bodyPr>
          <a:lstStyle/>
          <a:p>
            <a:pPr algn="r"/>
            <a:r>
              <a:rPr lang="it-IT" sz="2800" dirty="0"/>
              <a:t>Elle Italia risponde con un post su Instagram, seguito da un editoriale, alle accuse rivoltele dall’admin della pagina Alpha woman che hanno scatenato le proteste da parte di molti utenti</a:t>
            </a:r>
          </a:p>
        </p:txBody>
      </p:sp>
      <p:pic>
        <p:nvPicPr>
          <p:cNvPr id="5" name="Immagine 4">
            <a:extLst>
              <a:ext uri="{FF2B5EF4-FFF2-40B4-BE49-F238E27FC236}">
                <a16:creationId xmlns:a16="http://schemas.microsoft.com/office/drawing/2014/main" xmlns="" id="{FFED945C-A83F-4763-BB7E-D76E8EEEEC08}"/>
              </a:ext>
            </a:extLst>
          </p:cNvPr>
          <p:cNvPicPr>
            <a:picLocks noChangeAspect="1"/>
          </p:cNvPicPr>
          <p:nvPr/>
        </p:nvPicPr>
        <p:blipFill>
          <a:blip r:embed="rId2"/>
          <a:stretch>
            <a:fillRect/>
          </a:stretch>
        </p:blipFill>
        <p:spPr>
          <a:xfrm>
            <a:off x="1169641" y="1095241"/>
            <a:ext cx="7208947" cy="4825112"/>
          </a:xfrm>
          <a:prstGeom prst="rect">
            <a:avLst/>
          </a:prstGeom>
        </p:spPr>
      </p:pic>
    </p:spTree>
    <p:extLst>
      <p:ext uri="{BB962C8B-B14F-4D97-AF65-F5344CB8AC3E}">
        <p14:creationId xmlns:p14="http://schemas.microsoft.com/office/powerpoint/2010/main" val="2408158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661CD9FF-0E71-4D79-9FF3-2F45BA6D8939}"/>
              </a:ext>
            </a:extLst>
          </p:cNvPr>
          <p:cNvPicPr>
            <a:picLocks noChangeAspect="1"/>
          </p:cNvPicPr>
          <p:nvPr/>
        </p:nvPicPr>
        <p:blipFill>
          <a:blip r:embed="rId2"/>
          <a:stretch>
            <a:fillRect/>
          </a:stretch>
        </p:blipFill>
        <p:spPr>
          <a:xfrm>
            <a:off x="0" y="700698"/>
            <a:ext cx="8798011" cy="5476765"/>
          </a:xfrm>
          <a:prstGeom prst="rect">
            <a:avLst/>
          </a:prstGeom>
        </p:spPr>
      </p:pic>
      <p:sp>
        <p:nvSpPr>
          <p:cNvPr id="3" name="CasellaDiTesto 2">
            <a:extLst>
              <a:ext uri="{FF2B5EF4-FFF2-40B4-BE49-F238E27FC236}">
                <a16:creationId xmlns:a16="http://schemas.microsoft.com/office/drawing/2014/main" xmlns="" id="{3838D2A8-9D96-4BFB-90A7-C16CB1739FCD}"/>
              </a:ext>
            </a:extLst>
          </p:cNvPr>
          <p:cNvSpPr txBox="1"/>
          <p:nvPr/>
        </p:nvSpPr>
        <p:spPr>
          <a:xfrm>
            <a:off x="8216513" y="643467"/>
            <a:ext cx="3361768" cy="5586145"/>
          </a:xfrm>
          <a:prstGeom prst="rect">
            <a:avLst/>
          </a:prstGeom>
          <a:noFill/>
        </p:spPr>
        <p:txBody>
          <a:bodyPr wrap="square" rtlCol="0">
            <a:spAutoFit/>
          </a:bodyPr>
          <a:lstStyle/>
          <a:p>
            <a:pPr algn="r"/>
            <a:r>
              <a:rPr lang="it-IT" sz="2100" dirty="0">
                <a:latin typeface="+mj-lt"/>
              </a:rPr>
              <a:t>Anna Dello Russo (Bari, 9 aprile 1962) è una giornalista italiana, direttrice creativa di Vogue Japan dal 2006.</a:t>
            </a:r>
          </a:p>
          <a:p>
            <a:pPr algn="r"/>
            <a:r>
              <a:rPr lang="it-IT" sz="2100" dirty="0">
                <a:latin typeface="+mj-lt"/>
              </a:rPr>
              <a:t>É un'icona fashion molto amata dal web e considerata una delle più importanti e capaci al mondo: Scott Schuman di Sartorialist e gli altri fashion blogger più influenti trasmettono sistematicamente alla cronaca mondana tutti i suoi look. È stata inoltre descritta dal noto fotografo tedesco Helmut Newton come «maniaca della moda».</a:t>
            </a:r>
          </a:p>
        </p:txBody>
      </p:sp>
    </p:spTree>
    <p:extLst>
      <p:ext uri="{BB962C8B-B14F-4D97-AF65-F5344CB8AC3E}">
        <p14:creationId xmlns:p14="http://schemas.microsoft.com/office/powerpoint/2010/main" val="3293025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Aharoni" pitchFamily="2" charset="-79"/>
                <a:cs typeface="Aharoni" pitchFamily="2" charset="-79"/>
              </a:rPr>
              <a:t>                         “VOGUE”</a:t>
            </a:r>
          </a:p>
        </p:txBody>
      </p:sp>
      <p:sp>
        <p:nvSpPr>
          <p:cNvPr id="3" name="Segnaposto contenuto 2"/>
          <p:cNvSpPr>
            <a:spLocks noGrp="1"/>
          </p:cNvSpPr>
          <p:nvPr>
            <p:ph idx="1"/>
          </p:nvPr>
        </p:nvSpPr>
        <p:spPr>
          <a:xfrm>
            <a:off x="1524000" y="1643050"/>
            <a:ext cx="8929718" cy="4643470"/>
          </a:xfrm>
        </p:spPr>
        <p:txBody>
          <a:bodyPr>
            <a:normAutofit/>
          </a:bodyPr>
          <a:lstStyle/>
          <a:p>
            <a:pPr algn="ctr">
              <a:buNone/>
            </a:pPr>
            <a:r>
              <a:rPr lang="it-IT" b="1" i="1" dirty="0">
                <a:latin typeface="Bodoni MT" pitchFamily="18" charset="0"/>
              </a:rPr>
              <a:t>     Vogue</a:t>
            </a:r>
            <a:r>
              <a:rPr lang="it-IT" dirty="0">
                <a:latin typeface="Bodoni MT" pitchFamily="18" charset="0"/>
              </a:rPr>
              <a:t> è un </a:t>
            </a:r>
            <a:r>
              <a:rPr lang="it-IT" dirty="0">
                <a:solidFill>
                  <a:schemeClr val="tx1">
                    <a:lumMod val="95000"/>
                    <a:lumOff val="5000"/>
                  </a:schemeClr>
                </a:solidFill>
                <a:latin typeface="Bodoni MT" pitchFamily="18" charset="0"/>
              </a:rPr>
              <a:t>periodico mensile</a:t>
            </a:r>
            <a:r>
              <a:rPr lang="it-IT" dirty="0">
                <a:latin typeface="Bodoni MT" pitchFamily="18" charset="0"/>
              </a:rPr>
              <a:t> fondato nel 1892 a New York da Arthur Baldwin Turnure. Ritenuta una delle più prestigiose e autorevoli riviste del mondo della moda, è edita dal 1909 da Condé Nast, </a:t>
            </a:r>
            <a:r>
              <a:rPr lang="it-IT" baseline="30000" dirty="0">
                <a:latin typeface="Bodoni MT" pitchFamily="18" charset="0"/>
              </a:rPr>
              <a:t> </a:t>
            </a:r>
            <a:r>
              <a:rPr lang="it-IT" dirty="0">
                <a:latin typeface="Bodoni MT" pitchFamily="18" charset="0"/>
              </a:rPr>
              <a:t>che rilevò da Turnure la pubblicazione  un anno prima della morte di quest'ultimo.</a:t>
            </a:r>
            <a:br>
              <a:rPr lang="it-IT" dirty="0">
                <a:latin typeface="Bodoni MT" pitchFamily="18" charset="0"/>
              </a:rPr>
            </a:br>
            <a:r>
              <a:rPr lang="it-IT" i="1" dirty="0">
                <a:latin typeface="Bodoni MT" pitchFamily="18" charset="0"/>
              </a:rPr>
              <a:t>Vogue</a:t>
            </a:r>
            <a:r>
              <a:rPr lang="it-IT" dirty="0">
                <a:latin typeface="Bodoni MT" pitchFamily="18" charset="0"/>
              </a:rPr>
              <a:t> è edito in altre 21 edizioni nazionali per complessive 16 lingue.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0B350B12-15E9-46D5-B31C-95E03F52CACB}"/>
              </a:ext>
            </a:extLst>
          </p:cNvPr>
          <p:cNvPicPr>
            <a:picLocks noChangeAspect="1"/>
          </p:cNvPicPr>
          <p:nvPr/>
        </p:nvPicPr>
        <p:blipFill>
          <a:blip r:embed="rId2"/>
          <a:stretch>
            <a:fillRect/>
          </a:stretch>
        </p:blipFill>
        <p:spPr>
          <a:xfrm>
            <a:off x="500403" y="827903"/>
            <a:ext cx="7568371" cy="5226907"/>
          </a:xfrm>
          <a:prstGeom prst="rect">
            <a:avLst/>
          </a:prstGeom>
        </p:spPr>
      </p:pic>
      <p:sp>
        <p:nvSpPr>
          <p:cNvPr id="5" name="Rettangolo 4">
            <a:extLst>
              <a:ext uri="{FF2B5EF4-FFF2-40B4-BE49-F238E27FC236}">
                <a16:creationId xmlns:a16="http://schemas.microsoft.com/office/drawing/2014/main" xmlns="" id="{21E25B86-48F7-4157-B834-BDCDAC177A46}"/>
              </a:ext>
            </a:extLst>
          </p:cNvPr>
          <p:cNvSpPr/>
          <p:nvPr/>
        </p:nvSpPr>
        <p:spPr>
          <a:xfrm>
            <a:off x="8649729" y="1138395"/>
            <a:ext cx="3232407" cy="4524315"/>
          </a:xfrm>
          <a:prstGeom prst="rect">
            <a:avLst/>
          </a:prstGeom>
        </p:spPr>
        <p:txBody>
          <a:bodyPr wrap="square">
            <a:spAutoFit/>
          </a:bodyPr>
          <a:lstStyle/>
          <a:p>
            <a:r>
              <a:rPr lang="it-IT" sz="3200" dirty="0"/>
              <a:t>Michelle Obama indossa il vestito di Narciso Rodriguez, stilista americano gay di origine cubana, per il discorso sullo stato dell’Unione </a:t>
            </a:r>
          </a:p>
        </p:txBody>
      </p:sp>
    </p:spTree>
    <p:extLst>
      <p:ext uri="{BB962C8B-B14F-4D97-AF65-F5344CB8AC3E}">
        <p14:creationId xmlns:p14="http://schemas.microsoft.com/office/powerpoint/2010/main" val="1964512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3302EFBA-B558-48AC-944C-ABB0B8728F6C}"/>
              </a:ext>
            </a:extLst>
          </p:cNvPr>
          <p:cNvPicPr>
            <a:picLocks noChangeAspect="1"/>
          </p:cNvPicPr>
          <p:nvPr/>
        </p:nvPicPr>
        <p:blipFill>
          <a:blip r:embed="rId2"/>
          <a:stretch>
            <a:fillRect/>
          </a:stretch>
        </p:blipFill>
        <p:spPr>
          <a:xfrm>
            <a:off x="1975021" y="269583"/>
            <a:ext cx="8241957" cy="6318834"/>
          </a:xfrm>
          <a:prstGeom prst="rect">
            <a:avLst/>
          </a:prstGeom>
        </p:spPr>
      </p:pic>
    </p:spTree>
    <p:extLst>
      <p:ext uri="{BB962C8B-B14F-4D97-AF65-F5344CB8AC3E}">
        <p14:creationId xmlns:p14="http://schemas.microsoft.com/office/powerpoint/2010/main" val="2923458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820B9654-2D5E-4AEA-BD56-3F5888BE4736}"/>
              </a:ext>
            </a:extLst>
          </p:cNvPr>
          <p:cNvSpPr txBox="1"/>
          <p:nvPr/>
        </p:nvSpPr>
        <p:spPr>
          <a:xfrm>
            <a:off x="9548304" y="709449"/>
            <a:ext cx="2310063" cy="4154984"/>
          </a:xfrm>
          <a:prstGeom prst="rect">
            <a:avLst/>
          </a:prstGeom>
          <a:noFill/>
        </p:spPr>
        <p:txBody>
          <a:bodyPr wrap="square" rtlCol="0">
            <a:spAutoFit/>
          </a:bodyPr>
          <a:lstStyle/>
          <a:p>
            <a:r>
              <a:rPr lang="it-IT" dirty="0"/>
              <a:t> </a:t>
            </a:r>
            <a:r>
              <a:rPr lang="it-IT" sz="2400" dirty="0"/>
              <a:t>Katy Perry indossa il Galaxy Dress, vero e proprio display indossabile ricamato con più di 24000 LED, creato dal brand </a:t>
            </a:r>
            <a:r>
              <a:rPr lang="it-IT" sz="2400" dirty="0" smtClean="0"/>
              <a:t>Cutecircuit </a:t>
            </a:r>
            <a:r>
              <a:rPr lang="it-IT" sz="2400" dirty="0"/>
              <a:t>che unisce moda e tecnologia.</a:t>
            </a:r>
          </a:p>
        </p:txBody>
      </p:sp>
      <p:pic>
        <p:nvPicPr>
          <p:cNvPr id="4" name="Immagine 3">
            <a:extLst>
              <a:ext uri="{FF2B5EF4-FFF2-40B4-BE49-F238E27FC236}">
                <a16:creationId xmlns:a16="http://schemas.microsoft.com/office/drawing/2014/main" xmlns="" id="{866B4C86-CC41-47AE-877A-223C0C14806A}"/>
              </a:ext>
            </a:extLst>
          </p:cNvPr>
          <p:cNvPicPr>
            <a:picLocks noChangeAspect="1"/>
          </p:cNvPicPr>
          <p:nvPr/>
        </p:nvPicPr>
        <p:blipFill>
          <a:blip r:embed="rId2"/>
          <a:stretch>
            <a:fillRect/>
          </a:stretch>
        </p:blipFill>
        <p:spPr>
          <a:xfrm>
            <a:off x="527222" y="709449"/>
            <a:ext cx="8882997" cy="5439101"/>
          </a:xfrm>
          <a:prstGeom prst="rect">
            <a:avLst/>
          </a:prstGeom>
        </p:spPr>
      </p:pic>
    </p:spTree>
    <p:extLst>
      <p:ext uri="{BB962C8B-B14F-4D97-AF65-F5344CB8AC3E}">
        <p14:creationId xmlns:p14="http://schemas.microsoft.com/office/powerpoint/2010/main" val="1593108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75398207_438881720104761_3932365506668920832_n.jpg"/>
          <p:cNvPicPr>
            <a:picLocks noGrp="1" noChangeAspect="1"/>
          </p:cNvPicPr>
          <p:nvPr>
            <p:ph idx="1"/>
          </p:nvPr>
        </p:nvPicPr>
        <p:blipFill rotWithShape="1">
          <a:blip r:embed="rId2"/>
          <a:srcRect l="4197" t="10706" b="6378"/>
          <a:stretch/>
        </p:blipFill>
        <p:spPr>
          <a:xfrm>
            <a:off x="1847529" y="1124744"/>
            <a:ext cx="2721087" cy="4447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74664580_514909329097849_6420498562991259648_n.jpg"/>
          <p:cNvPicPr>
            <a:picLocks noChangeAspect="1"/>
          </p:cNvPicPr>
          <p:nvPr/>
        </p:nvPicPr>
        <p:blipFill rotWithShape="1">
          <a:blip r:embed="rId3"/>
          <a:srcRect t="6170"/>
          <a:stretch/>
        </p:blipFill>
        <p:spPr>
          <a:xfrm>
            <a:off x="4810116" y="1124744"/>
            <a:ext cx="2437782" cy="4447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magine 5" descr="74592159_438056753409714_4916523276471107584_n.jpg"/>
          <p:cNvPicPr>
            <a:picLocks noChangeAspect="1"/>
          </p:cNvPicPr>
          <p:nvPr/>
        </p:nvPicPr>
        <p:blipFill rotWithShape="1">
          <a:blip r:embed="rId4"/>
          <a:srcRect l="-1" t="5674" r="-1074"/>
          <a:stretch/>
        </p:blipFill>
        <p:spPr>
          <a:xfrm>
            <a:off x="7381884" y="1124744"/>
            <a:ext cx="2679284" cy="4447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9720" y="214290"/>
            <a:ext cx="8229600" cy="1143000"/>
          </a:xfrm>
        </p:spPr>
        <p:txBody>
          <a:bodyPr/>
          <a:lstStyle/>
          <a:p>
            <a:pPr algn="ctr"/>
            <a:r>
              <a:rPr lang="it-IT" dirty="0">
                <a:latin typeface="Aharoni" pitchFamily="2" charset="-79"/>
                <a:cs typeface="Aharoni" pitchFamily="2" charset="-79"/>
              </a:rPr>
              <a:t>“HARPER’S BAZAR”</a:t>
            </a:r>
          </a:p>
        </p:txBody>
      </p:sp>
      <p:sp>
        <p:nvSpPr>
          <p:cNvPr id="3" name="Segnaposto contenuto 2"/>
          <p:cNvSpPr>
            <a:spLocks noGrp="1"/>
          </p:cNvSpPr>
          <p:nvPr>
            <p:ph idx="1"/>
          </p:nvPr>
        </p:nvSpPr>
        <p:spPr>
          <a:xfrm>
            <a:off x="1981200" y="1600201"/>
            <a:ext cx="8229600" cy="2686056"/>
          </a:xfrm>
        </p:spPr>
        <p:txBody>
          <a:bodyPr/>
          <a:lstStyle/>
          <a:p>
            <a:pPr algn="ctr">
              <a:buNone/>
            </a:pPr>
            <a:r>
              <a:rPr lang="it-IT" b="1" i="1" dirty="0">
                <a:latin typeface="Bodoni MT" pitchFamily="18" charset="0"/>
              </a:rPr>
              <a:t>    Harper's Bazar</a:t>
            </a:r>
            <a:r>
              <a:rPr lang="it-IT" dirty="0">
                <a:latin typeface="Bodoni MT" pitchFamily="18" charset="0"/>
              </a:rPr>
              <a:t> è una rivista statunitense di moda fondata nel 1867 da Fletcher Harper della società Harper &amp; Brothers, che si rivolge principalmente a un pubblico femminile.</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2620</Words>
  <Application>Microsoft Office PowerPoint</Application>
  <PresentationFormat>Personalizzato</PresentationFormat>
  <Paragraphs>199</Paragraphs>
  <Slides>72</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72</vt:i4>
      </vt:variant>
    </vt:vector>
  </HeadingPairs>
  <TitlesOfParts>
    <vt:vector size="74" baseType="lpstr">
      <vt:lpstr>Tema di Office</vt:lpstr>
      <vt:lpstr>Oggetto shell Packager</vt:lpstr>
      <vt:lpstr>La convergenza dei media oggi</vt:lpstr>
      <vt:lpstr>ICONE del giornalismo di moda </vt:lpstr>
      <vt:lpstr>   Trickle-down</vt:lpstr>
      <vt:lpstr>   Georg  Simmel        </vt:lpstr>
      <vt:lpstr>da ‘Il sistema della moda’  </vt:lpstr>
      <vt:lpstr>Le riviste internazionali</vt:lpstr>
      <vt:lpstr>                         “VOGUE”</vt:lpstr>
      <vt:lpstr>Presentazione standard di PowerPoint</vt:lpstr>
      <vt:lpstr>“HARPER’S BAZAR”</vt:lpstr>
      <vt:lpstr>Presentazione standard di PowerPoint</vt:lpstr>
      <vt:lpstr>“ELLE”</vt:lpstr>
      <vt:lpstr>Presentazione standard di PowerPoint</vt:lpstr>
      <vt:lpstr>“MARIE-CLAIRE”</vt:lpstr>
      <vt:lpstr>Presentazione standard di PowerPoint</vt:lpstr>
      <vt:lpstr>“COSMOPOLITAN”</vt:lpstr>
      <vt:lpstr>Presentazione standard di PowerPoint</vt:lpstr>
      <vt:lpstr>“GLAMOUR”</vt:lpstr>
      <vt:lpstr>Presentazione standard di PowerPoint</vt:lpstr>
      <vt:lpstr>“LUCKY”</vt:lpstr>
      <vt:lpstr>Presentazione standard di PowerPoint</vt:lpstr>
      <vt:lpstr>Presentazione standard di PowerPoint</vt:lpstr>
      <vt:lpstr>ANNA PIAGGI</vt:lpstr>
      <vt:lpstr>PAROLE CHIAVE:</vt:lpstr>
      <vt:lpstr>Lorenzo Lippi, Allegoria della Simulazione (1642)</vt:lpstr>
      <vt:lpstr>Presentazione standard di PowerPoint</vt:lpstr>
      <vt:lpstr>Presentazione standard di PowerPoint</vt:lpstr>
      <vt:lpstr>Reiventarsi Cosa difficile a dirsi, figuriamoci a farsi</vt:lpstr>
      <vt:lpstr>DOPPIE PAGINE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WEB-GIORNALISMO</vt:lpstr>
      <vt:lpstr>Presentazione standard di PowerPoint</vt:lpstr>
      <vt:lpstr>Presentazione standard di PowerPoint</vt:lpstr>
      <vt:lpstr>Presentazione standard di PowerPoint</vt:lpstr>
      <vt:lpstr>THE SARTORIALIST </vt:lpstr>
      <vt:lpstr>Presentazione standard di PowerPoint</vt:lpstr>
      <vt:lpstr>Presentazione standard di PowerPoint</vt:lpstr>
      <vt:lpstr>Presentazione standard di PowerPoint</vt:lpstr>
      <vt:lpstr>Presentazione standard di PowerPoint</vt:lpstr>
      <vt:lpstr>Presentazione standard di PowerPoint</vt:lpstr>
      <vt:lpstr>Blog e fashion blogger</vt:lpstr>
      <vt:lpstr>Tavi Gevinson</vt:lpstr>
      <vt:lpstr>Blog legati a stili di città </vt:lpstr>
      <vt:lpstr>              Social fashion </vt:lpstr>
      <vt:lpstr>Conseguenze del fenomeno fashion blogger</vt:lpstr>
      <vt:lpstr>LA MODA IN TELEVISIONE: DAI REPORT AI TALENT SHOW</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REALITY &amp; TALENT SHOW</vt:lpstr>
      <vt:lpstr>Basato sul format olandese Big Brother</vt:lpstr>
      <vt:lpstr>Nel 2001 inizia la prima edizione di «Amici» – Saranno Famosi, condotto dalla De Filippi, dove 20 ragazzi mostrano le loro qualità di attori, cantanti e ballerini all’interno di una scuola, con il sogno di sfondare nel mondo dello spettacolo.</vt:lpstr>
      <vt:lpstr>Extreme Makeover</vt:lpstr>
      <vt:lpstr>Presentazione standard di PowerPoint</vt:lpstr>
      <vt:lpstr>Presentazione standard di PowerPoint</vt:lpstr>
      <vt:lpstr>Presentazione standard di PowerPoint</vt:lpstr>
      <vt:lpstr>Le professioni del giornalismo di moda</vt:lpstr>
      <vt:lpstr>Presentazione standard di PowerPoint</vt:lpstr>
      <vt:lpstr>Elle Italia risponde con un post su Instagram, seguito da un editoriale, alle accuse rivoltele dall’admin della pagina Alpha woman che hanno scatenato le proteste da parte di molti utenti</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convergenza dei media oggi</dc:title>
  <dc:creator>GABRIELLA MORELLI</dc:creator>
  <cp:lastModifiedBy>Utente</cp:lastModifiedBy>
  <cp:revision>55</cp:revision>
  <dcterms:created xsi:type="dcterms:W3CDTF">2019-11-13T14:32:53Z</dcterms:created>
  <dcterms:modified xsi:type="dcterms:W3CDTF">2019-11-18T22:17:23Z</dcterms:modified>
</cp:coreProperties>
</file>