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3C7A6-F6F5-43AC-8170-40AE341B8D5B}" type="datetimeFigureOut">
              <a:rPr lang="it-IT"/>
              <a:pPr/>
              <a:t>27/02/2017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261E3-D74E-4A32-AC49-F550C8259FE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83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261E3-D74E-4A32-AC49-F550C8259FE9}" type="slidenum">
              <a:rPr lang="it-IT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09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67427BE-F9DF-4298-AC4D-48D8B8416DB1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91A0-B746-4E4E-9BD3-43BBFDD4116F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5E1A5E-F09B-45E8-93C8-8B9C4BADF507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D1883E-77CC-4F3A-AAA8-1EB592504DDE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899B18-5D75-4864-ACFE-3079B7D14CA8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AEA7-9637-41E2-935F-12175CA29AE3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2428-875A-4FBF-AF3C-C5B9FF819E86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69FB-C946-4311-9B6B-37B65207A841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B54956-44D3-4F2E-A44F-E5B52D1675C0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3504-D5BD-4FA2-B4C6-51A09220DA1F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67C3CCA-DCBE-4E01-8669-F9362E478FCF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349F-F412-46C2-8AFA-45E4B9C90B62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6A2A-7AC5-4140-AAFC-9C439417A5CF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109A-0CE6-444C-B7B7-C33A8B62E62E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91BF-69F7-4DCF-B436-78233B4749FF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B00C-607F-484D-9044-C68CADD86DFC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AD4-DA7E-4218-9BDB-2F86967F8176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1A95-C822-4A74-AC8A-28E78537C050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  <a:latin typeface="Calibri" charset="0"/>
              </a:rPr>
              <a:t>sociologia dei processi culturali</a:t>
            </a:r>
            <a:r>
              <a:rPr lang="it-IT" dirty="0">
                <a:solidFill>
                  <a:srgbClr val="000000"/>
                </a:solidFill>
                <a:latin typeface="Calibri" charset="0"/>
              </a:rPr>
              <a:t> </a:t>
            </a:r>
            <a:endParaRPr lang="it-IT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19550"/>
            <a:ext cx="9448800" cy="25135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 smtClean="0">
                <a:solidFill>
                  <a:srgbClr val="FFFFFF"/>
                </a:solidFill>
                <a:latin typeface="Century Gothic"/>
              </a:rPr>
              <a:t>SPRISE</a:t>
            </a:r>
            <a:endParaRPr lang="it-IT" dirty="0">
              <a:solidFill>
                <a:srgbClr val="FFFFFF"/>
              </a:solidFill>
              <a:latin typeface="Century Gothic"/>
            </a:endParaRPr>
          </a:p>
          <a:p>
            <a:r>
              <a:rPr lang="it-IT" dirty="0"/>
              <a:t>Anno </a:t>
            </a:r>
            <a:r>
              <a:rPr lang="it-IT" dirty="0" err="1"/>
              <a:t>acc</a:t>
            </a:r>
            <a:r>
              <a:rPr lang="it-IT" dirty="0"/>
              <a:t>. </a:t>
            </a:r>
            <a:r>
              <a:rPr lang="it-IT" dirty="0" smtClean="0"/>
              <a:t>2016-17</a:t>
            </a:r>
            <a:endParaRPr lang="it-IT" dirty="0"/>
          </a:p>
          <a:p>
            <a:r>
              <a:rPr lang="it-IT" dirty="0">
                <a:solidFill>
                  <a:srgbClr val="FFFFFF"/>
                </a:solidFill>
                <a:latin typeface="Century Gothic"/>
              </a:rPr>
              <a:t>Prof. Patrizia </a:t>
            </a:r>
            <a:r>
              <a:rPr lang="it-IT" dirty="0" smtClean="0">
                <a:solidFill>
                  <a:srgbClr val="FFFFFF"/>
                </a:solidFill>
                <a:latin typeface="Century Gothic"/>
              </a:rPr>
              <a:t>Calefato</a:t>
            </a:r>
          </a:p>
          <a:p>
            <a:endParaRPr lang="it-IT" dirty="0" smtClean="0">
              <a:solidFill>
                <a:srgbClr val="FFFFFF"/>
              </a:solidFill>
              <a:latin typeface="Century Gothic"/>
            </a:endParaRPr>
          </a:p>
          <a:p>
            <a:pPr algn="ctr"/>
            <a:r>
              <a:rPr lang="it-IT" b="1" dirty="0" smtClean="0">
                <a:solidFill>
                  <a:srgbClr val="FFFFFF"/>
                </a:solidFill>
                <a:latin typeface="Century Gothic"/>
              </a:rPr>
              <a:t>Presentazione 1.</a:t>
            </a:r>
            <a:endParaRPr lang="it-IT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2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e’ moda e cosa e’ costume?</a:t>
            </a:r>
            <a:endParaRPr lang="it-IT" dirty="0"/>
          </a:p>
        </p:txBody>
      </p:sp>
      <p:pic>
        <p:nvPicPr>
          <p:cNvPr id="6" name="Segnaposto contenuto 5" descr="1146567_lazydo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2942" y="1552075"/>
            <a:ext cx="3533647" cy="4666164"/>
          </a:xfrm>
        </p:spPr>
      </p:pic>
      <p:pic>
        <p:nvPicPr>
          <p:cNvPr id="7" name="Segnaposto contenuto 6" descr="12517_769147049808145_9091591849839935805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4681" y="2971800"/>
            <a:ext cx="6533375" cy="2418347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e’ moda e cosa e’ costume?</a:t>
            </a:r>
            <a:endParaRPr lang="it-IT" dirty="0"/>
          </a:p>
        </p:txBody>
      </p:sp>
      <p:pic>
        <p:nvPicPr>
          <p:cNvPr id="7" name="Segnaposto contenuto 6" descr="etro_ss13-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6737" y="3403726"/>
            <a:ext cx="5334000" cy="3000375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Segnaposto contenuto 8" descr="shanghai_fashion_week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46684"/>
            <a:ext cx="6323990" cy="265742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e’ moda e cosa e’ costume?</a:t>
            </a:r>
            <a:endParaRPr lang="it-IT" dirty="0"/>
          </a:p>
        </p:txBody>
      </p:sp>
      <p:pic>
        <p:nvPicPr>
          <p:cNvPr id="6" name="Segnaposto contenuto 5" descr="image_lar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8830" y="1359569"/>
            <a:ext cx="3232787" cy="485867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Segnaposto contenuto 8" descr="11013236_921729111216604_8215779149758459696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09672" y="2570338"/>
            <a:ext cx="6585553" cy="243479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e’ moda e cosa e’ costume?</a:t>
            </a:r>
            <a:endParaRPr lang="it-IT" dirty="0"/>
          </a:p>
        </p:txBody>
      </p:sp>
      <p:pic>
        <p:nvPicPr>
          <p:cNvPr id="10" name="Segnaposto contenuto 9" descr="hipster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0979" y="2098999"/>
            <a:ext cx="3143989" cy="4119239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Segnaposto contenuto 8" descr="hipster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1732" y="1022685"/>
            <a:ext cx="3461750" cy="519555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Fratture “at </a:t>
            </a:r>
            <a:r>
              <a:rPr lang="it-IT" dirty="0" err="1" smtClean="0"/>
              <a:t>large</a:t>
            </a:r>
            <a:r>
              <a:rPr lang="it-IT" dirty="0" smtClean="0"/>
              <a:t>” secondo </a:t>
            </a:r>
            <a:r>
              <a:rPr lang="it-IT" dirty="0" err="1" smtClean="0"/>
              <a:t>appadurai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Comunicazione di massa</a:t>
            </a:r>
          </a:p>
          <a:p>
            <a:endParaRPr lang="it-IT" sz="2800" dirty="0" smtClean="0"/>
          </a:p>
          <a:p>
            <a:r>
              <a:rPr lang="it-IT" sz="2800" dirty="0" smtClean="0"/>
              <a:t>Migrazione</a:t>
            </a:r>
            <a:endParaRPr lang="it-IT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Arjun</a:t>
            </a:r>
            <a:r>
              <a:rPr lang="it-IT" dirty="0" smtClean="0"/>
              <a:t> </a:t>
            </a:r>
            <a:r>
              <a:rPr lang="it-IT" dirty="0" err="1" smtClean="0"/>
              <a:t>Appadurai</a:t>
            </a:r>
            <a:endParaRPr lang="it-IT" dirty="0"/>
          </a:p>
        </p:txBody>
      </p:sp>
      <p:pic>
        <p:nvPicPr>
          <p:cNvPr id="6" name="Segnaposto contenuto 5" descr="Appadurai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62174" y="1716347"/>
            <a:ext cx="2746709" cy="4394734"/>
          </a:xfrm>
        </p:spPr>
      </p:pic>
      <p:pic>
        <p:nvPicPr>
          <p:cNvPr id="7" name="Segnaposto contenuto 6" descr="co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12242" y="2324342"/>
            <a:ext cx="2514099" cy="4081714"/>
          </a:xfr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Cultura-culturale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‘Cultura’ – sostanza, essenzialismo.</a:t>
            </a:r>
          </a:p>
          <a:p>
            <a:pPr>
              <a:buNone/>
            </a:pPr>
            <a:r>
              <a:rPr lang="it-IT" sz="2800" dirty="0" smtClean="0"/>
              <a:t>                   ↓</a:t>
            </a:r>
          </a:p>
          <a:p>
            <a:r>
              <a:rPr lang="it-IT" sz="2800" dirty="0" smtClean="0"/>
              <a:t>Razza, etnia, identità.</a:t>
            </a:r>
            <a:endParaRPr lang="it-IT" sz="2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sz="2800" dirty="0" smtClean="0"/>
              <a:t>‘Culturale’ – differenze, relazioni.</a:t>
            </a:r>
          </a:p>
          <a:p>
            <a:pPr>
              <a:buNone/>
            </a:pPr>
            <a:r>
              <a:rPr lang="it-IT" sz="2800" dirty="0" smtClean="0"/>
              <a:t>                     ↓</a:t>
            </a:r>
          </a:p>
          <a:p>
            <a:r>
              <a:rPr lang="it-IT" sz="2800" dirty="0" smtClean="0"/>
              <a:t>Dimensione euristica, generativa.</a:t>
            </a:r>
            <a:endParaRPr lang="it-IT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Cultura-culturale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800" dirty="0" smtClean="0"/>
          </a:p>
          <a:p>
            <a:r>
              <a:rPr lang="it-IT" sz="2800" dirty="0" smtClean="0"/>
              <a:t>Le molteplici differenze che oggi caratterizzano il mondo.</a:t>
            </a:r>
          </a:p>
          <a:p>
            <a:r>
              <a:rPr lang="it-IT" sz="2800" dirty="0" smtClean="0"/>
              <a:t>Dimensione in processo, pratica.</a:t>
            </a:r>
          </a:p>
          <a:p>
            <a:r>
              <a:rPr lang="it-IT" sz="2800" dirty="0" smtClean="0"/>
              <a:t>Cultura come sistema, struttura.</a:t>
            </a:r>
          </a:p>
          <a:p>
            <a:r>
              <a:rPr lang="it-IT" sz="2800" dirty="0" smtClean="0"/>
              <a:t>I segni della cultura.</a:t>
            </a:r>
          </a:p>
          <a:p>
            <a:r>
              <a:rPr lang="it-IT" sz="2800" dirty="0" smtClean="0"/>
              <a:t>I luoghi della cultura.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dall’antropologia strutturale: il tatuaggio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024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Il tatuaggio, come ha mostrato </a:t>
            </a:r>
            <a:r>
              <a:rPr lang="it-IT" dirty="0" err="1" smtClean="0"/>
              <a:t>Lévi-Strauss</a:t>
            </a:r>
            <a:r>
              <a:rPr lang="it-IT" dirty="0" smtClean="0"/>
              <a:t>, ha in molte società un significato sociale al quale si aggiungono messaggi permeati di finalità spirituali. Il significato sociale ed estetico del tatuaggio come segno-immagine, nel caso dei Maori (Nuova Zelanda) studiato da </a:t>
            </a:r>
            <a:r>
              <a:rPr lang="it-IT" dirty="0" err="1" smtClean="0"/>
              <a:t>Lévi-Strauss</a:t>
            </a:r>
            <a:r>
              <a:rPr lang="it-IT" dirty="0" smtClean="0"/>
              <a:t> in confronto con la pitturazione del volto dei </a:t>
            </a:r>
            <a:r>
              <a:rPr lang="it-IT" dirty="0" err="1" smtClean="0"/>
              <a:t>Caduveo</a:t>
            </a:r>
            <a:r>
              <a:rPr lang="it-IT" dirty="0" smtClean="0"/>
              <a:t> (Brasile), si realizza a pieno se si considera l’aspetto dello sdoppiamento del volto e del corpo che vengono decorati come se fossero stati tagliati a metà. Secondo </a:t>
            </a:r>
            <a:r>
              <a:rPr lang="it-IT" dirty="0" err="1" smtClean="0"/>
              <a:t>Lévi-Strauss</a:t>
            </a:r>
            <a:r>
              <a:rPr lang="it-IT" dirty="0" smtClean="0"/>
              <a:t>, “la decorazione è il volto, o piuttosto lo crea” conferendo al volto essere sociale, dignità umana, significato spirituale. La duplice rappresentazione del volto, realizzata graficamente dai Maori e dai </a:t>
            </a:r>
            <a:r>
              <a:rPr lang="it-IT" dirty="0" err="1" smtClean="0"/>
              <a:t>Caduveo</a:t>
            </a:r>
            <a:r>
              <a:rPr lang="it-IT" dirty="0" smtClean="0"/>
              <a:t>, mostra uno sdoppiamento profondo: “quello dell’individuo biologico ‘stupido’, e del personaggio sociale che ha la missione di incarnare”. Il segno-tatuaggio o il segno-pitturazione del volto, dunque, significa non in virtù di ciascun singolo elemento grafico, bensì in base alla interna opposizione-complementarietà che si stabilisce tra le due parti del volto o del corpo incisi o dipinti.</a:t>
            </a:r>
          </a:p>
          <a:p>
            <a:pPr>
              <a:buNone/>
            </a:pPr>
            <a:r>
              <a:rPr lang="it-IT" sz="1500" dirty="0" smtClean="0"/>
              <a:t>C. </a:t>
            </a:r>
            <a:r>
              <a:rPr lang="it-IT" sz="1500" dirty="0" err="1" smtClean="0"/>
              <a:t>Lévi-Strauss</a:t>
            </a:r>
            <a:r>
              <a:rPr lang="it-IT" sz="1500" dirty="0" smtClean="0"/>
              <a:t>, </a:t>
            </a:r>
            <a:r>
              <a:rPr lang="it-IT" sz="1500" i="1" dirty="0" smtClean="0"/>
              <a:t>Antropologia strutturale</a:t>
            </a:r>
            <a:r>
              <a:rPr lang="it-IT" sz="1500" dirty="0" smtClean="0"/>
              <a:t>, Milano, Il Saggiatore, 1980.</a:t>
            </a:r>
          </a:p>
          <a:p>
            <a:pPr>
              <a:buNone/>
            </a:pPr>
            <a:endParaRPr lang="it-IT" sz="15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 smtClean="0"/>
              <a:t>Modernity</a:t>
            </a:r>
            <a:r>
              <a:rPr lang="it-IT" i="1" dirty="0" smtClean="0"/>
              <a:t> at </a:t>
            </a:r>
            <a:r>
              <a:rPr lang="it-IT" i="1" dirty="0" err="1" smtClean="0"/>
              <a:t>large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Titolo originale del libro di </a:t>
            </a:r>
            <a:r>
              <a:rPr lang="it-IT" dirty="0" err="1" smtClean="0"/>
              <a:t>Appadurai</a:t>
            </a:r>
            <a:r>
              <a:rPr lang="it-IT" dirty="0" smtClean="0"/>
              <a:t>, che alla lettera significa sia: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Modernità ‘nel  suo insieme’ (come in “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issue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debated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society at </a:t>
            </a:r>
            <a:r>
              <a:rPr lang="it-IT" dirty="0" err="1" smtClean="0"/>
              <a:t>large</a:t>
            </a:r>
            <a:r>
              <a:rPr lang="it-IT" dirty="0" smtClean="0"/>
              <a:t>”)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Modernità ‘alla macchia, libera, senza permesso’ (come in “</a:t>
            </a:r>
            <a:r>
              <a:rPr lang="it-IT" dirty="0" err="1" smtClean="0"/>
              <a:t>Twelve</a:t>
            </a:r>
            <a:r>
              <a:rPr lang="it-IT" dirty="0" smtClean="0"/>
              <a:t> </a:t>
            </a:r>
            <a:r>
              <a:rPr lang="it-IT" dirty="0" err="1" smtClean="0"/>
              <a:t>prisoners</a:t>
            </a:r>
            <a:r>
              <a:rPr lang="it-IT" dirty="0" smtClean="0"/>
              <a:t> are at </a:t>
            </a:r>
            <a:r>
              <a:rPr lang="it-IT" dirty="0" err="1" smtClean="0"/>
              <a:t>large</a:t>
            </a:r>
            <a:r>
              <a:rPr lang="it-IT" dirty="0" smtClean="0"/>
              <a:t> </a:t>
            </a:r>
            <a:r>
              <a:rPr lang="it-IT" dirty="0" err="1" smtClean="0"/>
              <a:t>following</a:t>
            </a:r>
            <a:r>
              <a:rPr lang="it-IT" dirty="0" smtClean="0"/>
              <a:t> a </a:t>
            </a:r>
            <a:r>
              <a:rPr lang="it-IT" dirty="0" err="1" smtClean="0"/>
              <a:t>series</a:t>
            </a:r>
            <a:r>
              <a:rPr lang="it-IT" dirty="0" smtClean="0"/>
              <a:t> of </a:t>
            </a:r>
            <a:r>
              <a:rPr lang="it-IT" dirty="0" err="1" smtClean="0"/>
              <a:t>escapes</a:t>
            </a:r>
            <a:r>
              <a:rPr lang="it-IT" dirty="0" smtClean="0"/>
              <a:t>”)</a:t>
            </a:r>
          </a:p>
          <a:p>
            <a:pPr marL="457200" indent="-457200">
              <a:buFont typeface="+mj-lt"/>
              <a:buAutoNum type="arabicPeriod"/>
            </a:pPr>
            <a:endParaRPr lang="it-IT" dirty="0" smtClean="0"/>
          </a:p>
          <a:p>
            <a:pPr marL="457200" indent="-457200">
              <a:buNone/>
            </a:pPr>
            <a:r>
              <a:rPr lang="it-IT" dirty="0" smtClean="0"/>
              <a:t>‘In polvere’ non è la traduzione letterale di ‘at </a:t>
            </a:r>
            <a:r>
              <a:rPr lang="it-IT" dirty="0" err="1" smtClean="0"/>
              <a:t>large</a:t>
            </a:r>
            <a:r>
              <a:rPr lang="it-IT" dirty="0" smtClean="0"/>
              <a:t>’, ma rende l’idea di una modernità frantumata, però pronta ad essere ricostituita secondo pratiche soggettive (Nota del curatore, Pietro </a:t>
            </a:r>
            <a:r>
              <a:rPr lang="it-IT" dirty="0" err="1" smtClean="0"/>
              <a:t>Vereni</a:t>
            </a:r>
            <a:r>
              <a:rPr lang="it-IT" dirty="0" smtClean="0"/>
              <a:t>).</a:t>
            </a:r>
          </a:p>
          <a:p>
            <a:pPr marL="457200" indent="-45720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globale attuale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“vi è stata negli ultimi decenni una frattura nel tenore generale delle relazioni tra società, ma questa concezione del cambiamento deve essere spiegata e distinta da alcune precedenti teorie della trasformazione radicale” (p. 9).</a:t>
            </a:r>
          </a:p>
          <a:p>
            <a:endParaRPr lang="it-IT" dirty="0" smtClean="0"/>
          </a:p>
          <a:p>
            <a:r>
              <a:rPr lang="it-IT" dirty="0" smtClean="0"/>
              <a:t>Il “MODERNO” secondo le teorie sociali occidentali classiche (</a:t>
            </a:r>
            <a:r>
              <a:rPr lang="it-IT" dirty="0" err="1" smtClean="0"/>
              <a:t>Comte</a:t>
            </a:r>
            <a:r>
              <a:rPr lang="it-IT" dirty="0" smtClean="0"/>
              <a:t>, </a:t>
            </a:r>
            <a:r>
              <a:rPr lang="it-IT" dirty="0" err="1" smtClean="0"/>
              <a:t>Marx</a:t>
            </a:r>
            <a:r>
              <a:rPr lang="it-IT" dirty="0" smtClean="0"/>
              <a:t>, Weber, </a:t>
            </a:r>
            <a:r>
              <a:rPr lang="it-IT" dirty="0" err="1" smtClean="0"/>
              <a:t>Durkheim</a:t>
            </a:r>
            <a:r>
              <a:rPr lang="it-IT" dirty="0" smtClean="0"/>
              <a:t>): frattura tra passato e presente secondo un’idea lineare di passaggio dalla “tradizione” alla “modernità”.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Esempio: moda e costume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73180"/>
            <a:ext cx="10820400" cy="4245506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Moda- moderno.</a:t>
            </a:r>
          </a:p>
          <a:p>
            <a:r>
              <a:rPr lang="it-IT" dirty="0" err="1" smtClean="0"/>
              <a:t>Costume-tradizione</a:t>
            </a:r>
            <a:r>
              <a:rPr lang="it-IT" dirty="0" smtClean="0"/>
              <a:t> culturale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 visione eurocentrica ha portato sino a qualche tempo fa a considerare impropriamente i segni dell’abbigliamento non occidentale (specificamente non-parigino, non-londinese, non-italiano anche) come segni di alterità totale rispetto alla moda, ritenuta invece patrimonio esclusivo del mondo occidentale.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e’ moda e cosa e’ costume?</a:t>
            </a:r>
            <a:endParaRPr lang="it-IT" dirty="0"/>
          </a:p>
        </p:txBody>
      </p:sp>
      <p:pic>
        <p:nvPicPr>
          <p:cNvPr id="9" name="Segnaposto contenuto 8" descr="952452966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539206"/>
            <a:ext cx="5334000" cy="3333750"/>
          </a:xfrm>
        </p:spPr>
      </p:pic>
      <p:pic>
        <p:nvPicPr>
          <p:cNvPr id="11" name="Segnaposto contenuto 10" descr="11230790_830273170382241_363294033126863804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89187"/>
            <a:ext cx="5334000" cy="3633788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TC104033937[[fn=Scia di vapore]]</Template>
  <TotalTime>119</TotalTime>
  <Words>603</Words>
  <Application>Microsoft Office PowerPoint</Application>
  <PresentationFormat>Personalizzato</PresentationFormat>
  <Paragraphs>67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Scia di vapore</vt:lpstr>
      <vt:lpstr>sociologia dei processi culturali </vt:lpstr>
      <vt:lpstr>Arjun Appadurai</vt:lpstr>
      <vt:lpstr>Cultura-culturale</vt:lpstr>
      <vt:lpstr>Cultura-culturale</vt:lpstr>
      <vt:lpstr>Esempio dall’antropologia strutturale: il tatuaggio </vt:lpstr>
      <vt:lpstr>Modernity at large</vt:lpstr>
      <vt:lpstr>Il globale attuale</vt:lpstr>
      <vt:lpstr>Esempio: moda e costume</vt:lpstr>
      <vt:lpstr>Cosa e’ moda e cosa e’ costume?</vt:lpstr>
      <vt:lpstr>Cosa e’ moda e cosa e’ costume?</vt:lpstr>
      <vt:lpstr>Cosa e’ moda e cosa e’ costume?</vt:lpstr>
      <vt:lpstr>Cosa e’ moda e cosa e’ costume?</vt:lpstr>
      <vt:lpstr>Cosa e’ moda e cosa e’ costume?</vt:lpstr>
      <vt:lpstr>Fratture “at large” secondo appadurai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Petr Barborik</dc:creator>
  <cp:lastModifiedBy>Calefato</cp:lastModifiedBy>
  <cp:revision>18</cp:revision>
  <dcterms:created xsi:type="dcterms:W3CDTF">2013-08-01T12:31:02Z</dcterms:created>
  <dcterms:modified xsi:type="dcterms:W3CDTF">2017-02-27T17:50:23Z</dcterms:modified>
</cp:coreProperties>
</file>