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65" r:id="rId4"/>
    <p:sldId id="266" r:id="rId5"/>
    <p:sldId id="267" r:id="rId6"/>
    <p:sldId id="269" r:id="rId7"/>
    <p:sldId id="268" r:id="rId8"/>
    <p:sldId id="270" r:id="rId9"/>
    <p:sldId id="271" r:id="rId10"/>
    <p:sldId id="261" r:id="rId11"/>
    <p:sldId id="262" r:id="rId12"/>
    <p:sldId id="263" r:id="rId13"/>
    <p:sldId id="280" r:id="rId14"/>
    <p:sldId id="272" r:id="rId15"/>
    <p:sldId id="273" r:id="rId16"/>
    <p:sldId id="274" r:id="rId17"/>
    <p:sldId id="275" r:id="rId18"/>
    <p:sldId id="276" r:id="rId19"/>
    <p:sldId id="277" r:id="rId20"/>
    <p:sldId id="278" r:id="rId21"/>
    <p:sldId id="279" r:id="rId22"/>
    <p:sldId id="260" r:id="rId23"/>
    <p:sldId id="259" r:id="rId24"/>
    <p:sldId id="264"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5887E-4B5E-414C-AEDD-45EA421B5B16}" type="datetimeFigureOut">
              <a:rPr lang="it-IT" smtClean="0"/>
              <a:t>27/03/2017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FC875-13AA-421D-9B35-07EAB0AED343}" type="slidenum">
              <a:rPr lang="it-IT" smtClean="0"/>
              <a:t>‹N›</a:t>
            </a:fld>
            <a:endParaRPr lang="it-IT"/>
          </a:p>
        </p:txBody>
      </p:sp>
    </p:spTree>
    <p:extLst>
      <p:ext uri="{BB962C8B-B14F-4D97-AF65-F5344CB8AC3E}">
        <p14:creationId xmlns:p14="http://schemas.microsoft.com/office/powerpoint/2010/main" val="387298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BFFC875-13AA-421D-9B35-07EAB0AED343}" type="slidenum">
              <a:rPr lang="it-IT" smtClean="0"/>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6AFA9994-C4CC-4E2C-AD25-9DBB3702B459}" type="datetimeFigureOut">
              <a:rPr lang="it-IT" smtClean="0"/>
              <a:pPr/>
              <a:t>27/03/2017</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C4C541FB-F427-4D82-A619-516AD5369C1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AFA9994-C4CC-4E2C-AD25-9DBB3702B459}" type="datetimeFigureOut">
              <a:rPr lang="it-IT" smtClean="0"/>
              <a:pPr/>
              <a:t>27/03/2017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4C541FB-F427-4D82-A619-516AD5369C1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AFA9994-C4CC-4E2C-AD25-9DBB3702B459}" type="datetimeFigureOut">
              <a:rPr lang="it-IT" smtClean="0"/>
              <a:pPr/>
              <a:t>27/03/2017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4C541FB-F427-4D82-A619-516AD5369C1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6AFA9994-C4CC-4E2C-AD25-9DBB3702B459}" type="datetimeFigureOut">
              <a:rPr lang="it-IT" smtClean="0"/>
              <a:pPr/>
              <a:t>27/03/2017</a:t>
            </a:fld>
            <a:endParaRPr lang="it-IT"/>
          </a:p>
        </p:txBody>
      </p:sp>
      <p:sp>
        <p:nvSpPr>
          <p:cNvPr id="9" name="Segnaposto numero diapositiva 8"/>
          <p:cNvSpPr>
            <a:spLocks noGrp="1"/>
          </p:cNvSpPr>
          <p:nvPr>
            <p:ph type="sldNum" sz="quarter" idx="15"/>
          </p:nvPr>
        </p:nvSpPr>
        <p:spPr/>
        <p:txBody>
          <a:bodyPr rtlCol="0"/>
          <a:lstStyle/>
          <a:p>
            <a:fld id="{C4C541FB-F427-4D82-A619-516AD5369C14}"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6AFA9994-C4CC-4E2C-AD25-9DBB3702B459}" type="datetimeFigureOut">
              <a:rPr lang="it-IT" smtClean="0"/>
              <a:pPr/>
              <a:t>27/03/2017</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C4C541FB-F427-4D82-A619-516AD5369C1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6AFA9994-C4CC-4E2C-AD25-9DBB3702B459}" type="datetimeFigureOut">
              <a:rPr lang="it-IT" smtClean="0"/>
              <a:pPr/>
              <a:t>27/03/2017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4C541FB-F427-4D82-A619-516AD5369C14}"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6AFA9994-C4CC-4E2C-AD25-9DBB3702B459}" type="datetimeFigureOut">
              <a:rPr lang="it-IT" smtClean="0"/>
              <a:pPr/>
              <a:t>27/03/2017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4C541FB-F427-4D82-A619-516AD5369C14}"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6AFA9994-C4CC-4E2C-AD25-9DBB3702B459}" type="datetimeFigureOut">
              <a:rPr lang="it-IT" smtClean="0"/>
              <a:pPr/>
              <a:t>27/03/2017</a:t>
            </a:fld>
            <a:endParaRPr lang="it-IT"/>
          </a:p>
        </p:txBody>
      </p:sp>
      <p:sp>
        <p:nvSpPr>
          <p:cNvPr id="7" name="Segnaposto numero diapositiva 6"/>
          <p:cNvSpPr>
            <a:spLocks noGrp="1"/>
          </p:cNvSpPr>
          <p:nvPr>
            <p:ph type="sldNum" sz="quarter" idx="11"/>
          </p:nvPr>
        </p:nvSpPr>
        <p:spPr/>
        <p:txBody>
          <a:bodyPr rtlCol="0"/>
          <a:lstStyle/>
          <a:p>
            <a:fld id="{C4C541FB-F427-4D82-A619-516AD5369C14}"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AFA9994-C4CC-4E2C-AD25-9DBB3702B459}" type="datetimeFigureOut">
              <a:rPr lang="it-IT" smtClean="0"/>
              <a:pPr/>
              <a:t>27/03/2017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4C541FB-F427-4D82-A619-516AD5369C1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6AFA9994-C4CC-4E2C-AD25-9DBB3702B459}" type="datetimeFigureOut">
              <a:rPr lang="it-IT" smtClean="0"/>
              <a:pPr/>
              <a:t>27/03/2017</a:t>
            </a:fld>
            <a:endParaRPr lang="it-IT"/>
          </a:p>
        </p:txBody>
      </p:sp>
      <p:sp>
        <p:nvSpPr>
          <p:cNvPr id="22" name="Segnaposto numero diapositiva 21"/>
          <p:cNvSpPr>
            <a:spLocks noGrp="1"/>
          </p:cNvSpPr>
          <p:nvPr>
            <p:ph type="sldNum" sz="quarter" idx="15"/>
          </p:nvPr>
        </p:nvSpPr>
        <p:spPr/>
        <p:txBody>
          <a:bodyPr rtlCol="0"/>
          <a:lstStyle/>
          <a:p>
            <a:fld id="{C4C541FB-F427-4D82-A619-516AD5369C14}"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6AFA9994-C4CC-4E2C-AD25-9DBB3702B459}" type="datetimeFigureOut">
              <a:rPr lang="it-IT" smtClean="0"/>
              <a:pPr/>
              <a:t>27/03/2017</a:t>
            </a:fld>
            <a:endParaRPr lang="it-IT"/>
          </a:p>
        </p:txBody>
      </p:sp>
      <p:sp>
        <p:nvSpPr>
          <p:cNvPr id="18" name="Segnaposto numero diapositiva 17"/>
          <p:cNvSpPr>
            <a:spLocks noGrp="1"/>
          </p:cNvSpPr>
          <p:nvPr>
            <p:ph type="sldNum" sz="quarter" idx="11"/>
          </p:nvPr>
        </p:nvSpPr>
        <p:spPr/>
        <p:txBody>
          <a:bodyPr rtlCol="0"/>
          <a:lstStyle/>
          <a:p>
            <a:fld id="{C4C541FB-F427-4D82-A619-516AD5369C14}"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AFA9994-C4CC-4E2C-AD25-9DBB3702B459}" type="datetimeFigureOut">
              <a:rPr lang="it-IT" smtClean="0"/>
              <a:pPr/>
              <a:t>27/03/2017</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4C541FB-F427-4D82-A619-516AD5369C1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cm.com/mediaroom/video/577220/Lady-Vanishes-The-Movie-Clip-What-s-Happening-To-England.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it.wikipedia.org/wiki/Lagaan_-_C'era_una_volta_in_Indi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oSIGQ0YkFxs&amp;t=31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qNnvL0ztJh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LlirOOpL9d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“Giocare con la modernità”: cricket, orientalismo e media</a:t>
            </a:r>
            <a:endParaRPr lang="it-IT" dirty="0"/>
          </a:p>
        </p:txBody>
      </p:sp>
      <p:sp>
        <p:nvSpPr>
          <p:cNvPr id="3" name="Sottotitolo 2"/>
          <p:cNvSpPr>
            <a:spLocks noGrp="1"/>
          </p:cNvSpPr>
          <p:nvPr>
            <p:ph type="subTitle" idx="1"/>
          </p:nvPr>
        </p:nvSpPr>
        <p:spPr/>
        <p:txBody>
          <a:bodyPr/>
          <a:lstStyle/>
          <a:p>
            <a:endParaRPr lang="it-IT" dirty="0" smtClean="0"/>
          </a:p>
          <a:p>
            <a:endParaRPr lang="it-IT" dirty="0" smtClean="0"/>
          </a:p>
          <a:p>
            <a:r>
              <a:rPr lang="it-IT" dirty="0" smtClean="0"/>
              <a:t>(A partire da A. </a:t>
            </a:r>
            <a:r>
              <a:rPr lang="it-IT" dirty="0" err="1" smtClean="0"/>
              <a:t>Appadurai</a:t>
            </a:r>
            <a:r>
              <a:rPr lang="it-IT" dirty="0" smtClean="0"/>
              <a:t>, </a:t>
            </a:r>
            <a:r>
              <a:rPr lang="it-IT" i="1" dirty="0" smtClean="0"/>
              <a:t>Modernità in polvere</a:t>
            </a:r>
            <a:r>
              <a:rPr lang="it-IT" dirty="0" smtClean="0"/>
              <a:t>)</a:t>
            </a:r>
            <a:endParaRPr lang="it-IT"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Ranjitsinhji</a:t>
            </a:r>
            <a:r>
              <a:rPr lang="it-IT" dirty="0" smtClean="0"/>
              <a:t> (1872-1933)</a:t>
            </a:r>
            <a:endParaRPr lang="it-IT" dirty="0"/>
          </a:p>
        </p:txBody>
      </p:sp>
      <p:pic>
        <p:nvPicPr>
          <p:cNvPr id="4" name="Segnaposto contenuto 3" descr="picture.jpg"/>
          <p:cNvPicPr>
            <a:picLocks noGrp="1" noChangeAspect="1"/>
          </p:cNvPicPr>
          <p:nvPr>
            <p:ph sz="quarter" idx="1"/>
          </p:nvPr>
        </p:nvPicPr>
        <p:blipFill>
          <a:blip r:embed="rId2" cstate="print"/>
          <a:stretch>
            <a:fillRect/>
          </a:stretch>
        </p:blipFill>
        <p:spPr>
          <a:xfrm>
            <a:off x="2414587" y="1751012"/>
            <a:ext cx="3552825" cy="4572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Ranji</a:t>
            </a:r>
            <a:r>
              <a:rPr lang="it-IT" dirty="0" smtClean="0"/>
              <a:t> campione di cricket</a:t>
            </a:r>
            <a:endParaRPr lang="it-IT" dirty="0"/>
          </a:p>
        </p:txBody>
      </p:sp>
      <p:pic>
        <p:nvPicPr>
          <p:cNvPr id="4" name="Segnaposto contenuto 3" descr="india-cricket-kumar-shri-ranjitsinhji-cambridge-blue-gentlemen-sussex-1896-148703-p.jpg"/>
          <p:cNvPicPr>
            <a:picLocks noGrp="1" noChangeAspect="1"/>
          </p:cNvPicPr>
          <p:nvPr>
            <p:ph sz="quarter" idx="1"/>
          </p:nvPr>
        </p:nvPicPr>
        <p:blipFill>
          <a:blip r:embed="rId2" cstate="print"/>
          <a:stretch>
            <a:fillRect/>
          </a:stretch>
        </p:blipFill>
        <p:spPr>
          <a:xfrm>
            <a:off x="1043608" y="1556792"/>
            <a:ext cx="3078506" cy="4873625"/>
          </a:xfrm>
        </p:spPr>
      </p:pic>
      <p:sp>
        <p:nvSpPr>
          <p:cNvPr id="5" name="CasellaDiTesto 4"/>
          <p:cNvSpPr txBox="1"/>
          <p:nvPr/>
        </p:nvSpPr>
        <p:spPr>
          <a:xfrm>
            <a:off x="4932040" y="2204864"/>
            <a:ext cx="2736304" cy="2585323"/>
          </a:xfrm>
          <a:prstGeom prst="rect">
            <a:avLst/>
          </a:prstGeom>
          <a:noFill/>
        </p:spPr>
        <p:txBody>
          <a:bodyPr wrap="square" rtlCol="0">
            <a:spAutoFit/>
          </a:bodyPr>
          <a:lstStyle/>
          <a:p>
            <a:r>
              <a:rPr lang="it-IT" dirty="0" smtClean="0"/>
              <a:t>Inventore di un peculiare stile indiano nella battuta, con riferimento a elementi magici e acrobatici.</a:t>
            </a:r>
          </a:p>
          <a:p>
            <a:r>
              <a:rPr lang="it-IT" dirty="0" smtClean="0"/>
              <a:t>Opposto allo stereotipo coloniale dell’indiano pigro, effeminato, fiacco.</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perfetto inglese di pelle scura”</a:t>
            </a:r>
            <a:endParaRPr lang="it-IT" dirty="0"/>
          </a:p>
        </p:txBody>
      </p:sp>
      <p:pic>
        <p:nvPicPr>
          <p:cNvPr id="4" name="Segnaposto contenuto 3" descr="kumar-ranji.jpg"/>
          <p:cNvPicPr>
            <a:picLocks noGrp="1" noChangeAspect="1"/>
          </p:cNvPicPr>
          <p:nvPr>
            <p:ph sz="quarter" idx="1"/>
          </p:nvPr>
        </p:nvPicPr>
        <p:blipFill>
          <a:blip r:embed="rId2" cstate="print"/>
          <a:stretch>
            <a:fillRect/>
          </a:stretch>
        </p:blipFill>
        <p:spPr>
          <a:xfrm>
            <a:off x="2627784" y="1832289"/>
            <a:ext cx="3168352" cy="446857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cricket e lo stile inglese: </a:t>
            </a:r>
            <a:r>
              <a:rPr lang="it-IT" i="1" dirty="0" smtClean="0"/>
              <a:t>The Lady </a:t>
            </a:r>
            <a:r>
              <a:rPr lang="it-IT" i="1" dirty="0" err="1" smtClean="0"/>
              <a:t>vanishes</a:t>
            </a:r>
            <a:r>
              <a:rPr lang="it-IT" i="1" dirty="0" smtClean="0"/>
              <a:t>, </a:t>
            </a:r>
            <a:r>
              <a:rPr lang="it-IT" dirty="0" smtClean="0"/>
              <a:t>A. Hitchcock, 1938</a:t>
            </a:r>
            <a:endParaRPr lang="it-IT" dirty="0"/>
          </a:p>
        </p:txBody>
      </p:sp>
      <p:pic>
        <p:nvPicPr>
          <p:cNvPr id="4" name="Segnaposto contenuto 3" descr="download.jpg">
            <a:hlinkClick r:id="rId2"/>
          </p:cNvPr>
          <p:cNvPicPr>
            <a:picLocks noGrp="1" noChangeAspect="1"/>
          </p:cNvPicPr>
          <p:nvPr>
            <p:ph sz="quarter" idx="1"/>
          </p:nvPr>
        </p:nvPicPr>
        <p:blipFill>
          <a:blip r:embed="rId3" cstate="print"/>
          <a:stretch>
            <a:fillRect/>
          </a:stretch>
        </p:blipFill>
        <p:spPr>
          <a:xfrm>
            <a:off x="2339752" y="2061883"/>
            <a:ext cx="5256584" cy="3973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giochi e gli uomini (Roger </a:t>
            </a:r>
            <a:r>
              <a:rPr lang="it-IT" dirty="0" err="1" smtClean="0"/>
              <a:t>Caillois</a:t>
            </a:r>
            <a:r>
              <a:rPr lang="it-IT" dirty="0" smtClean="0"/>
              <a:t>)</a:t>
            </a:r>
            <a:endParaRPr lang="it-IT" dirty="0"/>
          </a:p>
        </p:txBody>
      </p:sp>
      <p:sp>
        <p:nvSpPr>
          <p:cNvPr id="3" name="Segnaposto contenuto 2"/>
          <p:cNvSpPr>
            <a:spLocks noGrp="1"/>
          </p:cNvSpPr>
          <p:nvPr>
            <p:ph sz="quarter" idx="1"/>
          </p:nvPr>
        </p:nvSpPr>
        <p:spPr/>
        <p:txBody>
          <a:bodyPr/>
          <a:lstStyle/>
          <a:p>
            <a:pPr>
              <a:buNone/>
            </a:pPr>
            <a:r>
              <a:rPr lang="it-IT" dirty="0" err="1" smtClean="0"/>
              <a:t>Caillois</a:t>
            </a:r>
            <a:r>
              <a:rPr lang="it-IT" dirty="0" smtClean="0"/>
              <a:t> distingue tra quattro categorie principali di giochi: </a:t>
            </a:r>
          </a:p>
          <a:p>
            <a:pPr>
              <a:buNone/>
            </a:pPr>
            <a:endParaRPr lang="it-IT" dirty="0" smtClean="0"/>
          </a:p>
          <a:p>
            <a:r>
              <a:rPr lang="it-IT" i="1" dirty="0" err="1" smtClean="0"/>
              <a:t>Agon</a:t>
            </a:r>
            <a:r>
              <a:rPr lang="it-IT" i="1" dirty="0" smtClean="0"/>
              <a:t>:</a:t>
            </a:r>
            <a:r>
              <a:rPr lang="it-IT" dirty="0" smtClean="0"/>
              <a:t> competizione </a:t>
            </a:r>
          </a:p>
          <a:p>
            <a:r>
              <a:rPr lang="it-IT" i="1" dirty="0" smtClean="0"/>
              <a:t>Alea: </a:t>
            </a:r>
            <a:r>
              <a:rPr lang="it-IT" dirty="0" smtClean="0"/>
              <a:t>caso</a:t>
            </a:r>
          </a:p>
          <a:p>
            <a:r>
              <a:rPr lang="it-IT" i="1" dirty="0" err="1" smtClean="0"/>
              <a:t>Mimicry</a:t>
            </a:r>
            <a:r>
              <a:rPr lang="it-IT" i="1" dirty="0" smtClean="0"/>
              <a:t>: </a:t>
            </a:r>
            <a:r>
              <a:rPr lang="it-IT" dirty="0" smtClean="0"/>
              <a:t>simulacro</a:t>
            </a:r>
          </a:p>
          <a:p>
            <a:r>
              <a:rPr lang="it-IT" i="1" dirty="0" err="1" smtClean="0"/>
              <a:t>Ilinx</a:t>
            </a:r>
            <a:r>
              <a:rPr lang="it-IT" i="1" dirty="0" smtClean="0"/>
              <a:t>: </a:t>
            </a:r>
            <a:r>
              <a:rPr lang="it-IT" dirty="0" smtClean="0"/>
              <a:t>vertigine</a:t>
            </a:r>
          </a:p>
          <a:p>
            <a:endParaRPr lang="it-IT" dirty="0" smtClean="0"/>
          </a:p>
          <a:p>
            <a:pPr>
              <a:buNone/>
            </a:pPr>
            <a:r>
              <a:rPr lang="it-IT" dirty="0" smtClean="0"/>
              <a:t>Cricket: sia </a:t>
            </a:r>
            <a:r>
              <a:rPr lang="it-IT" dirty="0" err="1" smtClean="0"/>
              <a:t>agon</a:t>
            </a:r>
            <a:r>
              <a:rPr lang="it-IT" dirty="0" smtClean="0"/>
              <a:t> che </a:t>
            </a:r>
            <a:r>
              <a:rPr lang="it-IT" dirty="0" err="1" smtClean="0"/>
              <a:t>mimicry</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Orientalismo </a:t>
            </a:r>
            <a:endParaRPr lang="it-IT" dirty="0"/>
          </a:p>
        </p:txBody>
      </p:sp>
      <p:sp>
        <p:nvSpPr>
          <p:cNvPr id="3" name="Segnaposto contenuto 2"/>
          <p:cNvSpPr>
            <a:spLocks noGrp="1"/>
          </p:cNvSpPr>
          <p:nvPr>
            <p:ph sz="quarter" idx="1"/>
          </p:nvPr>
        </p:nvSpPr>
        <p:spPr/>
        <p:txBody>
          <a:bodyPr>
            <a:normAutofit fontScale="77500" lnSpcReduction="20000"/>
          </a:bodyPr>
          <a:lstStyle/>
          <a:p>
            <a:r>
              <a:rPr lang="it-IT" dirty="0" smtClean="0"/>
              <a:t>L’ “orientalismo” è quell’atteggiamento che ha portato gli Europei, in diverse epoche storiche, ad ammirare e ispirarsi a forme, idee, stili che provengono da quell’area </a:t>
            </a:r>
            <a:r>
              <a:rPr lang="it-IT" dirty="0" err="1" smtClean="0"/>
              <a:t>geografico-culturale</a:t>
            </a:r>
            <a:r>
              <a:rPr lang="it-IT" dirty="0" smtClean="0"/>
              <a:t> situata genericamente “ad est” rispetto al vecchio continente.</a:t>
            </a:r>
          </a:p>
          <a:p>
            <a:r>
              <a:rPr lang="it-IT" dirty="0" smtClean="0"/>
              <a:t>Fanno parte di quest’area paesi, popoli e culture composite e anche molto distanti tra loro, e tuttavia il “misterioso Oriente” vive come un indistinto “altro” che esercita sugli europei un fascino unico. </a:t>
            </a:r>
          </a:p>
          <a:p>
            <a:r>
              <a:rPr lang="it-IT" dirty="0" smtClean="0"/>
              <a:t>Lo studioso palestinese Edward </a:t>
            </a:r>
            <a:r>
              <a:rPr lang="it-IT" dirty="0" err="1" smtClean="0"/>
              <a:t>Said</a:t>
            </a:r>
            <a:r>
              <a:rPr lang="it-IT" dirty="0" smtClean="0"/>
              <a:t> (1935-2003) ha però smontato in maniera puntuale il concetto di orientalismo in un suo saggio intitolato proprio </a:t>
            </a:r>
            <a:r>
              <a:rPr lang="it-IT" i="1" dirty="0" smtClean="0"/>
              <a:t>Orientalismo</a:t>
            </a:r>
            <a:r>
              <a:rPr lang="it-IT" dirty="0" smtClean="0"/>
              <a:t> pubblicato alla fine degli anni ’70. L’ “Oriente”, quello che l’Europa ha conosciuto attraverso le filosofie buddiste o le porcellane raffinate, le </a:t>
            </a:r>
            <a:r>
              <a:rPr lang="it-IT" dirty="0" err="1" smtClean="0"/>
              <a:t>geishe</a:t>
            </a:r>
            <a:r>
              <a:rPr lang="it-IT" dirty="0" smtClean="0"/>
              <a:t> o gli harem, i bachi da seta o la Grande Muraglia, da Alessandro Magno, a Marco Polo, al colonialismo moderno, non è che una proiezione, secondo </a:t>
            </a:r>
            <a:r>
              <a:rPr lang="it-IT" dirty="0" err="1" smtClean="0"/>
              <a:t>Said</a:t>
            </a:r>
            <a:r>
              <a:rPr lang="it-IT" dirty="0" smtClean="0"/>
              <a:t>, di stereotipi culturali e politici che nascondono la presunzione tutta europea di considerare se stessi il centro e tutto il resto “altro”, periferia. </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Nostalgia e </a:t>
            </a:r>
            <a:r>
              <a:rPr lang="it-IT" dirty="0" err="1" smtClean="0"/>
              <a:t>postcolonialismo</a:t>
            </a:r>
            <a:endParaRPr lang="it-IT" dirty="0"/>
          </a:p>
        </p:txBody>
      </p:sp>
      <p:sp>
        <p:nvSpPr>
          <p:cNvPr id="3" name="Segnaposto contenuto 2"/>
          <p:cNvSpPr>
            <a:spLocks noGrp="1"/>
          </p:cNvSpPr>
          <p:nvPr>
            <p:ph sz="quarter" idx="1"/>
          </p:nvPr>
        </p:nvSpPr>
        <p:spPr/>
        <p:txBody>
          <a:bodyPr/>
          <a:lstStyle/>
          <a:p>
            <a:r>
              <a:rPr lang="it-IT" dirty="0" smtClean="0"/>
              <a:t>L'orientalismo come stereotipo vale anche per il continente africano, latino-americano, o per la Nuova Zelanda, per tutto il mondo, cioè, vagamente definibile come “non-occidentale”. </a:t>
            </a:r>
          </a:p>
          <a:p>
            <a:r>
              <a:rPr lang="it-IT" dirty="0" smtClean="0"/>
              <a:t>Pur amandolo a volte sconfinatamente, lasciandosene influenzare, o vivendolo nostalgicamente, questo spazio presunto “altro” è oggi in realtà il sedimento di secoli di colonialismo europeo che pesano sulla comune memoria e sul presente molto più di quanto potremmo immaginare. </a:t>
            </a:r>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Condizione postcoloniale</a:t>
            </a:r>
            <a:endParaRPr lang="it-IT" dirty="0"/>
          </a:p>
        </p:txBody>
      </p:sp>
      <p:sp>
        <p:nvSpPr>
          <p:cNvPr id="3" name="Segnaposto contenuto 2"/>
          <p:cNvSpPr>
            <a:spLocks noGrp="1"/>
          </p:cNvSpPr>
          <p:nvPr>
            <p:ph sz="quarter" idx="1"/>
          </p:nvPr>
        </p:nvSpPr>
        <p:spPr/>
        <p:txBody>
          <a:bodyPr>
            <a:normAutofit fontScale="85000" lnSpcReduction="20000"/>
          </a:bodyPr>
          <a:lstStyle/>
          <a:p>
            <a:r>
              <a:rPr lang="it-IT" dirty="0" smtClean="0"/>
              <a:t>Il “postcoloniale” non è semplicemente ciò che viene dopo il colonialismo, cioè l’evento storico, avviatosi nella seconda metà del Novecento, che ha visto l’emancipazione (non ancora completata) degli stati extraeuropei su cui le grandi potenze europee - Inghilterra, Francia, Portogallo, Spagna, Olanda (e anche l’Italia se pensiamo alla sua “avventura” coloniale novecentesca) - si erano insediate da secoli. </a:t>
            </a:r>
          </a:p>
          <a:p>
            <a:r>
              <a:rPr lang="it-IT" dirty="0" smtClean="0"/>
              <a:t>Oggi siamo – storicamente e </a:t>
            </a:r>
            <a:r>
              <a:rPr lang="it-IT" dirty="0" err="1" smtClean="0"/>
              <a:t>geopoliticamente</a:t>
            </a:r>
            <a:r>
              <a:rPr lang="it-IT" dirty="0" smtClean="0"/>
              <a:t> –  “dopo” il postcoloniale, siamo in quella globalizzazione in cui però i motivi profondi del colonialismo, insieme ai conflitti postcoloniali e alla violenza mondializzata che sta trasformando le minoranze in esodi, hanno aperto nuovi scenari. </a:t>
            </a:r>
          </a:p>
          <a:p>
            <a:r>
              <a:rPr lang="it-IT" dirty="0" smtClean="0"/>
              <a:t>Il postcoloniale “si presenta come spazio teorico e politico che consente di scavare a fondo nella conoscenza occidentale, intesa sia come disposizione di discipline che come specifica disposizione storica della verità” (</a:t>
            </a:r>
            <a:r>
              <a:rPr lang="it-IT" dirty="0" err="1" smtClean="0"/>
              <a:t>Iain</a:t>
            </a:r>
            <a:r>
              <a:rPr lang="it-IT" dirty="0" smtClean="0"/>
              <a:t> </a:t>
            </a:r>
            <a:r>
              <a:rPr lang="it-IT" dirty="0" err="1" smtClean="0"/>
              <a:t>Chambers</a:t>
            </a:r>
            <a:r>
              <a:rPr lang="it-IT" dirty="0" smtClean="0"/>
              <a:t> 2003). </a:t>
            </a:r>
          </a:p>
          <a:p>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Critica della ragione postcoloniale</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err="1" smtClean="0"/>
              <a:t>Gayatri</a:t>
            </a:r>
            <a:r>
              <a:rPr lang="it-IT" dirty="0" smtClean="0"/>
              <a:t> C. </a:t>
            </a:r>
            <a:r>
              <a:rPr lang="it-IT" dirty="0" err="1" smtClean="0"/>
              <a:t>Spivak</a:t>
            </a:r>
            <a:r>
              <a:rPr lang="it-IT" dirty="0" smtClean="0"/>
              <a:t>: Can the </a:t>
            </a:r>
            <a:r>
              <a:rPr lang="it-IT" dirty="0" err="1" smtClean="0"/>
              <a:t>subaltern</a:t>
            </a:r>
            <a:r>
              <a:rPr lang="it-IT" dirty="0" smtClean="0"/>
              <a:t> </a:t>
            </a:r>
            <a:r>
              <a:rPr lang="it-IT" dirty="0" err="1" smtClean="0"/>
              <a:t>speak</a:t>
            </a:r>
            <a:r>
              <a:rPr lang="it-IT" dirty="0" smtClean="0"/>
              <a:t>?</a:t>
            </a:r>
          </a:p>
          <a:p>
            <a:r>
              <a:rPr lang="it-IT" dirty="0" smtClean="0"/>
              <a:t>Nel 1926, una giovanissima donna indù, </a:t>
            </a:r>
            <a:r>
              <a:rPr lang="it-IT" dirty="0" err="1" smtClean="0"/>
              <a:t>Bhubaneswari</a:t>
            </a:r>
            <a:r>
              <a:rPr lang="it-IT" dirty="0" smtClean="0"/>
              <a:t> </a:t>
            </a:r>
            <a:r>
              <a:rPr lang="it-IT" dirty="0" err="1" smtClean="0"/>
              <a:t>Bhaduri</a:t>
            </a:r>
            <a:r>
              <a:rPr lang="it-IT" dirty="0" smtClean="0"/>
              <a:t>, si suicidò nell’appartamento del padre a Calcutta senza un’apparente spiegazione. Quasi dieci anni più tardi, in una lettera lasciata alla sorella maggiore, si scoprì che ella faceva parte di uno dei molti gruppi coinvolti nella lotta armata per l’indipendenza indiana e che le era stato affidato un assassinio politico che non era però riuscita ad eseguire. Si uccise che aveva 16 o 17 anni, malinconica o sventurata come fu detto di lei, ma per farlo aveva aspettato i giorni delle sue mestruazioni per evitare che il suo atto fosse interpretato come un suicidio di stampo “tradizionale” per una gravidanza illecita.</a:t>
            </a:r>
          </a:p>
          <a:p>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a:t>
            </a:r>
            <a:r>
              <a:rPr lang="it-IT" dirty="0" err="1" smtClean="0"/>
              <a:t>Rani</a:t>
            </a:r>
            <a:r>
              <a:rPr lang="it-IT" dirty="0" smtClean="0"/>
              <a:t> di </a:t>
            </a:r>
            <a:r>
              <a:rPr lang="it-IT" dirty="0" err="1" smtClean="0"/>
              <a:t>Sirmur</a:t>
            </a:r>
            <a:r>
              <a:rPr lang="it-IT" dirty="0" smtClean="0"/>
              <a:t>: la “missione civilizzatrice” dell’occidente </a:t>
            </a:r>
            <a:endParaRPr lang="it-IT" dirty="0"/>
          </a:p>
        </p:txBody>
      </p:sp>
      <p:sp>
        <p:nvSpPr>
          <p:cNvPr id="3" name="Segnaposto contenuto 2"/>
          <p:cNvSpPr>
            <a:spLocks noGrp="1"/>
          </p:cNvSpPr>
          <p:nvPr>
            <p:ph sz="quarter" idx="1"/>
          </p:nvPr>
        </p:nvSpPr>
        <p:spPr/>
        <p:txBody>
          <a:bodyPr>
            <a:normAutofit fontScale="85000" lnSpcReduction="10000"/>
          </a:bodyPr>
          <a:lstStyle/>
          <a:p>
            <a:r>
              <a:rPr lang="it-IT" dirty="0" smtClean="0"/>
              <a:t>Spostiamo di un secolo indietro lo sguardo, intorno al 1820, restando sempre nel subcontinente indiano, ma questa volta sfiorando le colline di </a:t>
            </a:r>
            <a:r>
              <a:rPr lang="it-IT" dirty="0" err="1" smtClean="0"/>
              <a:t>Sirmur</a:t>
            </a:r>
            <a:r>
              <a:rPr lang="it-IT" dirty="0" smtClean="0"/>
              <a:t> nel basso Himalaya, cime che arrivano anche ai 4000 metri, ma che si chiamano “colline” forse perché deferenti verso le vicine montagne più alte del mondo, che i colonialisti ribattezzarono con nomi propri in lingua inglese. Lì visse una </a:t>
            </a:r>
            <a:r>
              <a:rPr lang="it-IT" dirty="0" err="1" smtClean="0"/>
              <a:t>Rani</a:t>
            </a:r>
            <a:r>
              <a:rPr lang="it-IT" dirty="0" smtClean="0"/>
              <a:t>, una “regina”, sposata ad un Rajah spodestato dagli inglesi (ufficialmente a causa della sua barbarie e dissolutezza), la quale dichiarò la sua intenzione di compiere il rituale </a:t>
            </a:r>
            <a:r>
              <a:rPr lang="it-IT" i="1" dirty="0" smtClean="0"/>
              <a:t>sati</a:t>
            </a:r>
            <a:r>
              <a:rPr lang="it-IT" dirty="0" smtClean="0"/>
              <a:t>, il suicidio delle vedove, malgrado il marito fosse ancora in vita. Gli ufficiali e i consiglieri britannici cercarono di convincerla a non compiere questo gesto “barbaro”: come emissari dell’Europa, essi si sentivano in dovere di portare nelle colonie la loro “missione civilizzatrice” e di tagliare i ponti con il “passato”. La </a:t>
            </a:r>
            <a:r>
              <a:rPr lang="it-IT" dirty="0" err="1" smtClean="0"/>
              <a:t>Rani</a:t>
            </a:r>
            <a:r>
              <a:rPr lang="it-IT" dirty="0" smtClean="0"/>
              <a:t> di </a:t>
            </a:r>
            <a:r>
              <a:rPr lang="it-IT" dirty="0" err="1" smtClean="0"/>
              <a:t>Sirmur</a:t>
            </a:r>
            <a:r>
              <a:rPr lang="it-IT" dirty="0" smtClean="0"/>
              <a:t> non divenne mai una </a:t>
            </a:r>
            <a:r>
              <a:rPr lang="it-IT" i="1" dirty="0" smtClean="0"/>
              <a:t>sati</a:t>
            </a:r>
            <a:r>
              <a:rPr lang="it-IT" dirty="0" smtClean="0"/>
              <a:t>. Morì nel 1837, di morte “normale”.</a:t>
            </a:r>
          </a:p>
          <a:p>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cricket, per </a:t>
            </a:r>
            <a:r>
              <a:rPr lang="it-IT" dirty="0" err="1" smtClean="0"/>
              <a:t>Appadurai</a:t>
            </a:r>
            <a:endParaRPr lang="it-IT" dirty="0"/>
          </a:p>
        </p:txBody>
      </p:sp>
      <p:sp>
        <p:nvSpPr>
          <p:cNvPr id="3" name="Segnaposto contenuto 2"/>
          <p:cNvSpPr>
            <a:spLocks noGrp="1"/>
          </p:cNvSpPr>
          <p:nvPr>
            <p:ph sz="quarter" idx="1"/>
          </p:nvPr>
        </p:nvSpPr>
        <p:spPr/>
        <p:txBody>
          <a:bodyPr/>
          <a:lstStyle/>
          <a:p>
            <a:r>
              <a:rPr lang="it-IT" dirty="0" smtClean="0"/>
              <a:t>“C’è una parte della cultura indiana che sembra essere fortissimamente inglese, e questa parte è il cricket”.</a:t>
            </a:r>
          </a:p>
          <a:p>
            <a:endParaRPr lang="it-IT" dirty="0" smtClean="0"/>
          </a:p>
          <a:p>
            <a:r>
              <a:rPr lang="it-IT" dirty="0" smtClean="0"/>
              <a:t>Forme culturali “dure” e “morbide”:</a:t>
            </a:r>
          </a:p>
          <a:p>
            <a:r>
              <a:rPr lang="it-IT" sz="1800" dirty="0" smtClean="0"/>
              <a:t>Le dure si presentano come un insieme di collegamenti tra valori, significati e pratiche incarnate difficili da sciogliere e resistenti alla trasformazione.</a:t>
            </a:r>
          </a:p>
          <a:p>
            <a:r>
              <a:rPr lang="it-IT" sz="1800" dirty="0" smtClean="0"/>
              <a:t>Le morbide consentono separazioni, trasformazioni e modificazioni.</a:t>
            </a:r>
          </a:p>
          <a:p>
            <a:endParaRPr lang="it-IT" dirty="0" smtClean="0"/>
          </a:p>
          <a:p>
            <a:r>
              <a:rPr lang="it-IT" dirty="0" smtClean="0"/>
              <a:t>Il cricket è una forma culturale dura.</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Cricket e media</a:t>
            </a:r>
            <a:endParaRPr lang="it-IT" dirty="0"/>
          </a:p>
        </p:txBody>
      </p:sp>
      <p:sp>
        <p:nvSpPr>
          <p:cNvPr id="3" name="Segnaposto contenuto 2"/>
          <p:cNvSpPr>
            <a:spLocks noGrp="1"/>
          </p:cNvSpPr>
          <p:nvPr>
            <p:ph sz="quarter" idx="1"/>
          </p:nvPr>
        </p:nvSpPr>
        <p:spPr/>
        <p:txBody>
          <a:bodyPr/>
          <a:lstStyle/>
          <a:p>
            <a:r>
              <a:rPr lang="it-IT" dirty="0" smtClean="0"/>
              <a:t>Radio</a:t>
            </a:r>
          </a:p>
          <a:p>
            <a:r>
              <a:rPr lang="it-IT" dirty="0" smtClean="0"/>
              <a:t>Televisione</a:t>
            </a:r>
          </a:p>
          <a:p>
            <a:r>
              <a:rPr lang="it-IT" dirty="0" smtClean="0"/>
              <a:t>Lingua</a:t>
            </a:r>
          </a:p>
          <a:p>
            <a:r>
              <a:rPr lang="it-IT" dirty="0" smtClean="0"/>
              <a:t>Sport come medium di massa</a:t>
            </a:r>
          </a:p>
          <a:p>
            <a:r>
              <a:rPr lang="it-IT" dirty="0" smtClean="0"/>
              <a:t>“L’impero colpisce ancora”: giocatori come meta-merci in vendita loro stessi mentre pubblicizzano altre merci.</a:t>
            </a:r>
          </a:p>
          <a:p>
            <a:r>
              <a:rPr lang="it-IT" dirty="0" smtClean="0"/>
              <a:t>Dal fair-play all’aggressività.</a:t>
            </a:r>
          </a:p>
          <a:p>
            <a:r>
              <a:rPr lang="it-IT" dirty="0" smtClean="0"/>
              <a:t>Nazionalismi.</a:t>
            </a:r>
          </a:p>
          <a:p>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Film sul cricket: </a:t>
            </a:r>
            <a:r>
              <a:rPr lang="it-IT" i="1" dirty="0" err="1" smtClean="0"/>
              <a:t>Lagaan</a:t>
            </a:r>
            <a:r>
              <a:rPr lang="it-IT" i="1" dirty="0" smtClean="0"/>
              <a:t>. C’era una volta in india</a:t>
            </a:r>
            <a:endParaRPr lang="it-IT" i="1" dirty="0"/>
          </a:p>
        </p:txBody>
      </p:sp>
      <p:pic>
        <p:nvPicPr>
          <p:cNvPr id="4" name="Segnaposto contenuto 3" descr="Cattura.JPG">
            <a:hlinkClick r:id="rId2"/>
          </p:cNvPr>
          <p:cNvPicPr>
            <a:picLocks noGrp="1" noChangeAspect="1"/>
          </p:cNvPicPr>
          <p:nvPr>
            <p:ph sz="quarter" idx="1"/>
          </p:nvPr>
        </p:nvPicPr>
        <p:blipFill>
          <a:blip r:embed="rId3" cstate="print"/>
          <a:stretch>
            <a:fillRect/>
          </a:stretch>
        </p:blipFill>
        <p:spPr>
          <a:xfrm>
            <a:off x="852459" y="1600200"/>
            <a:ext cx="6677081" cy="48736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 </a:t>
            </a:r>
            <a:r>
              <a:rPr lang="it-IT" dirty="0" err="1" smtClean="0"/>
              <a:t>Lagaan</a:t>
            </a:r>
            <a:r>
              <a:rPr lang="it-IT" dirty="0" smtClean="0"/>
              <a:t>, ultime battute della partita</a:t>
            </a:r>
            <a:endParaRPr lang="it-IT" dirty="0"/>
          </a:p>
        </p:txBody>
      </p:sp>
      <p:pic>
        <p:nvPicPr>
          <p:cNvPr id="10" name="Segnaposto contenuto 9" descr="lagaan-movie.jpg">
            <a:hlinkClick r:id="rId2"/>
          </p:cNvPr>
          <p:cNvPicPr>
            <a:picLocks noGrp="1" noChangeAspect="1"/>
          </p:cNvPicPr>
          <p:nvPr>
            <p:ph sz="quarter" idx="1"/>
          </p:nvPr>
        </p:nvPicPr>
        <p:blipFill>
          <a:blip r:embed="rId3" cstate="print"/>
          <a:stretch>
            <a:fillRect/>
          </a:stretch>
        </p:blipFill>
        <p:spPr>
          <a:xfrm>
            <a:off x="457200" y="2320384"/>
            <a:ext cx="7467600" cy="348488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 </a:t>
            </a:r>
            <a:r>
              <a:rPr lang="it-IT" dirty="0" err="1" smtClean="0"/>
              <a:t>lagaan</a:t>
            </a:r>
            <a:r>
              <a:rPr lang="it-IT" dirty="0" smtClean="0"/>
              <a:t>, ballo “</a:t>
            </a:r>
            <a:r>
              <a:rPr lang="it-IT" dirty="0" err="1" smtClean="0"/>
              <a:t>bollywoodiano</a:t>
            </a:r>
            <a:r>
              <a:rPr lang="it-IT" dirty="0" smtClean="0"/>
              <a:t>”</a:t>
            </a:r>
            <a:endParaRPr lang="it-IT" dirty="0"/>
          </a:p>
        </p:txBody>
      </p:sp>
      <p:pic>
        <p:nvPicPr>
          <p:cNvPr id="10" name="Segnaposto contenuto 9" descr="MV5BMTM2OTE3MjE2MV5BMl5BanBnXkFtZTYwMDM3Mzc2._V1_SX640_SY720_.jpg">
            <a:hlinkClick r:id="rId2"/>
          </p:cNvPr>
          <p:cNvPicPr>
            <a:picLocks noGrp="1" noChangeAspect="1"/>
          </p:cNvPicPr>
          <p:nvPr>
            <p:ph sz="quarter" idx="1"/>
          </p:nvPr>
        </p:nvPicPr>
        <p:blipFill>
          <a:blip r:embed="rId3" cstate="print"/>
          <a:stretch>
            <a:fillRect/>
          </a:stretch>
        </p:blipFill>
        <p:spPr>
          <a:xfrm>
            <a:off x="1763689" y="1961958"/>
            <a:ext cx="5184576" cy="3901794"/>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Partita </a:t>
            </a:r>
            <a:r>
              <a:rPr lang="it-IT" sz="2400" dirty="0" err="1" smtClean="0"/>
              <a:t>india-pakistan</a:t>
            </a:r>
            <a:r>
              <a:rPr lang="it-IT" sz="2400" dirty="0" smtClean="0"/>
              <a:t>. Coppa del mondo, Adelaide 15/2/2015, Inno nazionale indiano</a:t>
            </a:r>
            <a:endParaRPr lang="it-IT" sz="2400" dirty="0"/>
          </a:p>
        </p:txBody>
      </p:sp>
      <p:pic>
        <p:nvPicPr>
          <p:cNvPr id="4" name="Segnaposto contenuto 3" descr="adelaide-fans.jpg">
            <a:hlinkClick r:id="rId2"/>
          </p:cNvPr>
          <p:cNvPicPr>
            <a:picLocks noGrp="1" noChangeAspect="1"/>
          </p:cNvPicPr>
          <p:nvPr>
            <p:ph sz="quarter" idx="1"/>
          </p:nvPr>
        </p:nvPicPr>
        <p:blipFill>
          <a:blip r:embed="rId3" cstate="print"/>
          <a:stretch>
            <a:fillRect/>
          </a:stretch>
        </p:blipFill>
        <p:spPr>
          <a:xfrm>
            <a:off x="857250" y="1803400"/>
            <a:ext cx="6667500" cy="44672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Caratteri del cricket</a:t>
            </a:r>
            <a:endParaRPr lang="it-IT" dirty="0"/>
          </a:p>
        </p:txBody>
      </p:sp>
      <p:sp>
        <p:nvSpPr>
          <p:cNvPr id="3" name="Segnaposto contenuto 2"/>
          <p:cNvSpPr>
            <a:spLocks noGrp="1"/>
          </p:cNvSpPr>
          <p:nvPr>
            <p:ph sz="quarter" idx="1"/>
          </p:nvPr>
        </p:nvSpPr>
        <p:spPr/>
        <p:txBody>
          <a:bodyPr/>
          <a:lstStyle/>
          <a:p>
            <a:r>
              <a:rPr lang="it-IT" dirty="0" smtClean="0"/>
              <a:t>Puritanesimo</a:t>
            </a:r>
          </a:p>
          <a:p>
            <a:r>
              <a:rPr lang="it-IT" dirty="0" smtClean="0"/>
              <a:t>Valori morali</a:t>
            </a:r>
          </a:p>
          <a:p>
            <a:r>
              <a:rPr lang="it-IT" dirty="0" smtClean="0"/>
              <a:t>Fair play</a:t>
            </a:r>
          </a:p>
          <a:p>
            <a:r>
              <a:rPr lang="it-IT" dirty="0" err="1" smtClean="0"/>
              <a:t>Vittorianesimo</a:t>
            </a:r>
            <a:endParaRPr lang="it-IT" dirty="0" smtClean="0"/>
          </a:p>
          <a:p>
            <a:r>
              <a:rPr lang="it-IT" dirty="0" smtClean="0"/>
              <a:t>Mascolinità</a:t>
            </a:r>
          </a:p>
          <a:p>
            <a:endParaRPr lang="it-IT" dirty="0" smtClean="0"/>
          </a:p>
          <a:p>
            <a:endParaRPr lang="it-IT" dirty="0" smtClean="0"/>
          </a:p>
          <a:p>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Hampton court green</a:t>
            </a:r>
            <a:endParaRPr lang="it-IT" dirty="0"/>
          </a:p>
        </p:txBody>
      </p:sp>
      <p:pic>
        <p:nvPicPr>
          <p:cNvPr id="4" name="Segnaposto contenuto 3" descr="1280px-First_Grand_Match_of_Cricket_Played_by_Members_of_the_Royal_Amateur_Society_on_Hampton_Court_Green,_..._-_Google_Art_Project.jpg"/>
          <p:cNvPicPr>
            <a:picLocks noGrp="1" noChangeAspect="1"/>
          </p:cNvPicPr>
          <p:nvPr>
            <p:ph sz="quarter" idx="1"/>
          </p:nvPr>
        </p:nvPicPr>
        <p:blipFill>
          <a:blip r:embed="rId2" cstate="print"/>
          <a:stretch>
            <a:fillRect/>
          </a:stretch>
        </p:blipFill>
        <p:spPr>
          <a:xfrm>
            <a:off x="547168" y="1600200"/>
            <a:ext cx="7287663" cy="48736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Marylebone Fields, </a:t>
            </a:r>
            <a:r>
              <a:rPr lang="en-US" dirty="0" err="1" smtClean="0"/>
              <a:t>ora</a:t>
            </a:r>
            <a:r>
              <a:rPr lang="en-US" dirty="0" smtClean="0"/>
              <a:t> Regent's Park, c. 1790-1799</a:t>
            </a:r>
            <a:endParaRPr lang="it-IT" dirty="0"/>
          </a:p>
        </p:txBody>
      </p:sp>
      <p:pic>
        <p:nvPicPr>
          <p:cNvPr id="4" name="Segnaposto contenuto 3" descr="A_Game_of_Cricket_(The_Royal_Academy_Club_in_Marylebone_Fields,_now_Regent's_Park)_-_Google_Art_Project.jpg"/>
          <p:cNvPicPr>
            <a:picLocks noGrp="1" noChangeAspect="1"/>
          </p:cNvPicPr>
          <p:nvPr>
            <p:ph sz="quarter" idx="1"/>
          </p:nvPr>
        </p:nvPicPr>
        <p:blipFill>
          <a:blip r:embed="rId2" cstate="print"/>
          <a:stretch>
            <a:fillRect/>
          </a:stretch>
        </p:blipFill>
        <p:spPr>
          <a:xfrm>
            <a:off x="1365070" y="1600200"/>
            <a:ext cx="5651860" cy="48736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Britishness</a:t>
            </a:r>
            <a:endParaRPr lang="it-IT" dirty="0"/>
          </a:p>
        </p:txBody>
      </p:sp>
      <p:pic>
        <p:nvPicPr>
          <p:cNvPr id="4" name="Segnaposto contenuto 3" descr="Cricket,_WG_Grace,_1891-_A_Young_Cricketer_(Gainsborough).jpg"/>
          <p:cNvPicPr>
            <a:picLocks noGrp="1" noChangeAspect="1"/>
          </p:cNvPicPr>
          <p:nvPr>
            <p:ph sz="quarter" idx="1"/>
          </p:nvPr>
        </p:nvPicPr>
        <p:blipFill>
          <a:blip r:embed="rId2" cstate="print"/>
          <a:stretch>
            <a:fillRect/>
          </a:stretch>
        </p:blipFill>
        <p:spPr>
          <a:xfrm>
            <a:off x="2321137" y="1600200"/>
            <a:ext cx="3739725" cy="48736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cricket e il </a:t>
            </a:r>
            <a:r>
              <a:rPr lang="it-IT" dirty="0" err="1" smtClean="0"/>
              <a:t>commonwealth</a:t>
            </a:r>
            <a:endParaRPr lang="it-IT" dirty="0"/>
          </a:p>
        </p:txBody>
      </p:sp>
      <p:pic>
        <p:nvPicPr>
          <p:cNvPr id="4" name="Segnaposto contenuto 3" descr="Cricket-in-India.jpg"/>
          <p:cNvPicPr>
            <a:picLocks noGrp="1" noChangeAspect="1"/>
          </p:cNvPicPr>
          <p:nvPr>
            <p:ph sz="quarter" idx="1"/>
          </p:nvPr>
        </p:nvPicPr>
        <p:blipFill>
          <a:blip r:embed="rId2" cstate="print"/>
          <a:stretch>
            <a:fillRect/>
          </a:stretch>
        </p:blipFill>
        <p:spPr>
          <a:xfrm>
            <a:off x="539552" y="1772816"/>
            <a:ext cx="3316482" cy="1874763"/>
          </a:xfrm>
        </p:spPr>
      </p:pic>
      <p:pic>
        <p:nvPicPr>
          <p:cNvPr id="7" name="Immagine 6" descr="1932_Indian_Test_Cricket_team.jpg"/>
          <p:cNvPicPr>
            <a:picLocks noChangeAspect="1"/>
          </p:cNvPicPr>
          <p:nvPr/>
        </p:nvPicPr>
        <p:blipFill>
          <a:blip r:embed="rId3" cstate="print"/>
          <a:stretch>
            <a:fillRect/>
          </a:stretch>
        </p:blipFill>
        <p:spPr>
          <a:xfrm>
            <a:off x="1619672" y="4077072"/>
            <a:ext cx="4578979" cy="2619176"/>
          </a:xfrm>
          <a:prstGeom prst="rect">
            <a:avLst/>
          </a:prstGeom>
        </p:spPr>
      </p:pic>
      <p:pic>
        <p:nvPicPr>
          <p:cNvPr id="9" name="Immagine 8" descr="cricket.jpg"/>
          <p:cNvPicPr>
            <a:picLocks noChangeAspect="1"/>
          </p:cNvPicPr>
          <p:nvPr/>
        </p:nvPicPr>
        <p:blipFill>
          <a:blip r:embed="rId4" cstate="print"/>
          <a:stretch>
            <a:fillRect/>
          </a:stretch>
        </p:blipFill>
        <p:spPr>
          <a:xfrm>
            <a:off x="4499992" y="1412776"/>
            <a:ext cx="4154719" cy="260362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Indigenizzazione</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t>Trasformazione di un sistema </a:t>
            </a:r>
            <a:r>
              <a:rPr lang="it-IT" dirty="0" err="1" smtClean="0"/>
              <a:t>segnico</a:t>
            </a:r>
            <a:r>
              <a:rPr lang="it-IT" dirty="0" smtClean="0"/>
              <a:t> (culturale, o linguistico, o visivo, ecc.) giunto attraverso l’esterno – colonialismo – in qualcosa di interno.</a:t>
            </a:r>
          </a:p>
          <a:p>
            <a:r>
              <a:rPr lang="it-IT" dirty="0" smtClean="0"/>
              <a:t>Per le lingue si parla di </a:t>
            </a:r>
            <a:r>
              <a:rPr lang="it-IT" b="1" dirty="0" err="1" smtClean="0"/>
              <a:t>pidginizzazione</a:t>
            </a:r>
            <a:r>
              <a:rPr lang="it-IT" dirty="0" smtClean="0"/>
              <a:t> e di </a:t>
            </a:r>
            <a:r>
              <a:rPr lang="it-IT" b="1" dirty="0" smtClean="0"/>
              <a:t>creolizzazione </a:t>
            </a:r>
            <a:r>
              <a:rPr lang="it-IT" dirty="0" smtClean="0"/>
              <a:t>(lingue pidgin, lingue creole: mescolamento tra lingua coloniale e lingue indigene per ragioni di scambio – pidgin; per uso consolidato - creolo).</a:t>
            </a:r>
          </a:p>
          <a:p>
            <a:r>
              <a:rPr lang="it-IT" dirty="0" smtClean="0"/>
              <a:t>Meccanismo della </a:t>
            </a:r>
            <a:r>
              <a:rPr lang="it-IT" b="1" dirty="0" smtClean="0"/>
              <a:t>mimesi</a:t>
            </a:r>
            <a:r>
              <a:rPr lang="it-IT" dirty="0" smtClean="0"/>
              <a:t>: volere essere come i bianchi o ancora più dei bianchi - </a:t>
            </a:r>
            <a:r>
              <a:rPr lang="it-IT" dirty="0" err="1" smtClean="0"/>
              <a:t>Frantz</a:t>
            </a:r>
            <a:r>
              <a:rPr lang="it-IT" dirty="0" smtClean="0"/>
              <a:t> </a:t>
            </a:r>
            <a:r>
              <a:rPr lang="it-IT" dirty="0" err="1" smtClean="0"/>
              <a:t>Fanon</a:t>
            </a:r>
            <a:r>
              <a:rPr lang="it-IT" dirty="0" smtClean="0"/>
              <a:t>: Pelle nera, maschere bianche (1952).</a:t>
            </a:r>
          </a:p>
          <a:p>
            <a:r>
              <a:rPr lang="it-IT" b="1" dirty="0" smtClean="0"/>
              <a:t>Doppia coscienza </a:t>
            </a:r>
            <a:r>
              <a:rPr lang="it-IT" dirty="0" smtClean="0"/>
              <a:t>- Paul </a:t>
            </a:r>
            <a:r>
              <a:rPr lang="it-IT" dirty="0" err="1" smtClean="0"/>
              <a:t>Gilroy</a:t>
            </a:r>
            <a:r>
              <a:rPr lang="it-IT" dirty="0" smtClean="0"/>
              <a:t>: L’atlantico nero(1993).</a:t>
            </a:r>
            <a:endParaRPr lang="it-IT"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cricket in India</a:t>
            </a:r>
            <a:endParaRPr lang="it-IT" dirty="0"/>
          </a:p>
        </p:txBody>
      </p:sp>
      <p:sp>
        <p:nvSpPr>
          <p:cNvPr id="3" name="Segnaposto contenuto 2"/>
          <p:cNvSpPr>
            <a:spLocks noGrp="1"/>
          </p:cNvSpPr>
          <p:nvPr>
            <p:ph sz="quarter" idx="1"/>
          </p:nvPr>
        </p:nvSpPr>
        <p:spPr/>
        <p:txBody>
          <a:bodyPr/>
          <a:lstStyle/>
          <a:p>
            <a:r>
              <a:rPr lang="it-IT" dirty="0" smtClean="0"/>
              <a:t>Da sport elitario a sport “inclusivo” (giocatori di classi sociali inferiori).</a:t>
            </a:r>
          </a:p>
          <a:p>
            <a:endParaRPr lang="it-IT" dirty="0" smtClean="0"/>
          </a:p>
          <a:p>
            <a:r>
              <a:rPr lang="it-IT" dirty="0" smtClean="0"/>
              <a:t>“Paradosso sociale”: solidarietà di squadra, mobilità sociale. </a:t>
            </a:r>
          </a:p>
          <a:p>
            <a:endParaRPr lang="it-IT" dirty="0" smtClean="0"/>
          </a:p>
          <a:p>
            <a:r>
              <a:rPr lang="it-IT" dirty="0" smtClean="0"/>
              <a:t>Impero e nazione</a:t>
            </a:r>
          </a:p>
          <a:p>
            <a:endParaRPr lang="it-IT" dirty="0" smtClean="0"/>
          </a:p>
          <a:p>
            <a:r>
              <a:rPr lang="it-IT" dirty="0" smtClean="0"/>
              <a:t>Simboli “</a:t>
            </a:r>
            <a:r>
              <a:rPr lang="it-IT" dirty="0" err="1" smtClean="0"/>
              <a:t>nazionali-transnazionali</a:t>
            </a:r>
            <a:r>
              <a:rPr lang="it-IT" dirty="0" smtClean="0"/>
              <a:t>” (</a:t>
            </a:r>
            <a:r>
              <a:rPr lang="it-IT" dirty="0" err="1" smtClean="0"/>
              <a:t>Raji</a:t>
            </a:r>
            <a:r>
              <a:rPr lang="it-IT" dirty="0" smtClean="0"/>
              <a:t>).</a:t>
            </a:r>
          </a:p>
          <a:p>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157</TotalTime>
  <Words>1203</Words>
  <Application>Microsoft Office PowerPoint</Application>
  <PresentationFormat>Presentazione su schermo (4:3)</PresentationFormat>
  <Paragraphs>81</Paragraphs>
  <Slides>24</Slides>
  <Notes>1</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Loggia</vt:lpstr>
      <vt:lpstr>“Giocare con la modernità”: cricket, orientalismo e media</vt:lpstr>
      <vt:lpstr>Il cricket, per Appadurai</vt:lpstr>
      <vt:lpstr>Caratteri del cricket</vt:lpstr>
      <vt:lpstr>Hampton court green</vt:lpstr>
      <vt:lpstr>Marylebone Fields, ora Regent's Park, c. 1790-1799</vt:lpstr>
      <vt:lpstr>Britishness</vt:lpstr>
      <vt:lpstr>Il cricket e il commonwealth</vt:lpstr>
      <vt:lpstr>Indigenizzazione</vt:lpstr>
      <vt:lpstr>Il cricket in India</vt:lpstr>
      <vt:lpstr>Ranjitsinhji (1872-1933)</vt:lpstr>
      <vt:lpstr>Ranji campione di cricket</vt:lpstr>
      <vt:lpstr>“il perfetto inglese di pelle scura”</vt:lpstr>
      <vt:lpstr>Il cricket e lo stile inglese: The Lady vanishes, A. Hitchcock, 1938</vt:lpstr>
      <vt:lpstr>I giochi e gli uomini (Roger Caillois)</vt:lpstr>
      <vt:lpstr>Orientalismo </vt:lpstr>
      <vt:lpstr>Nostalgia e postcolonialismo</vt:lpstr>
      <vt:lpstr>Condizione postcoloniale</vt:lpstr>
      <vt:lpstr>Critica della ragione postcoloniale</vt:lpstr>
      <vt:lpstr>La Rani di Sirmur: la “missione civilizzatrice” dell’occidente </vt:lpstr>
      <vt:lpstr>Cricket e media</vt:lpstr>
      <vt:lpstr>Film sul cricket: Lagaan. C’era una volta in india</vt:lpstr>
      <vt:lpstr>Da Lagaan, ultime battute della partita</vt:lpstr>
      <vt:lpstr>Da lagaan, ballo “bollywoodiano”</vt:lpstr>
      <vt:lpstr>Partita india-pakistan. Coppa del mondo, Adelaide 15/2/2015, Inno nazionale indiano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“Giocare con la modernità”: cricket, orientalismo e media</dc:title>
  <dc:creator>Patrizia</dc:creator>
  <cp:lastModifiedBy>Calefato</cp:lastModifiedBy>
  <cp:revision>17</cp:revision>
  <dcterms:created xsi:type="dcterms:W3CDTF">2015-10-20T17:22:59Z</dcterms:created>
  <dcterms:modified xsi:type="dcterms:W3CDTF">2017-03-27T15:49:17Z</dcterms:modified>
</cp:coreProperties>
</file>