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20"/>
  </p:notesMasterIdLst>
  <p:sldIdLst>
    <p:sldId id="256" r:id="rId2"/>
    <p:sldId id="296" r:id="rId3"/>
    <p:sldId id="277" r:id="rId4"/>
    <p:sldId id="278" r:id="rId5"/>
    <p:sldId id="279" r:id="rId6"/>
    <p:sldId id="280" r:id="rId7"/>
    <p:sldId id="281" r:id="rId8"/>
    <p:sldId id="282" r:id="rId9"/>
    <p:sldId id="285" r:id="rId10"/>
    <p:sldId id="286" r:id="rId11"/>
    <p:sldId id="287" r:id="rId12"/>
    <p:sldId id="288" r:id="rId13"/>
    <p:sldId id="289" r:id="rId14"/>
    <p:sldId id="290" r:id="rId15"/>
    <p:sldId id="297" r:id="rId16"/>
    <p:sldId id="298" r:id="rId17"/>
    <p:sldId id="299" r:id="rId18"/>
    <p:sldId id="300"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35"/>
    <p:restoredTop sz="94772"/>
  </p:normalViewPr>
  <p:slideViewPr>
    <p:cSldViewPr>
      <p:cViewPr varScale="1">
        <p:scale>
          <a:sx n="41" d="100"/>
          <a:sy n="41" d="100"/>
        </p:scale>
        <p:origin x="62" y="2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0A0D30-71C7-4345-B2BF-4C23DCEDE850}" type="datetimeFigureOut">
              <a:rPr lang="it-IT" smtClean="0"/>
              <a:t>13/12/2021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539791-846B-4111-A0F6-5ABE063EF328}" type="slidenum">
              <a:rPr lang="it-IT" smtClean="0"/>
              <a:t>‹N›</a:t>
            </a:fld>
            <a:endParaRPr lang="it-IT"/>
          </a:p>
        </p:txBody>
      </p:sp>
    </p:spTree>
    <p:extLst>
      <p:ext uri="{BB962C8B-B14F-4D97-AF65-F5344CB8AC3E}">
        <p14:creationId xmlns:p14="http://schemas.microsoft.com/office/powerpoint/2010/main" val="3778701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6539791-846B-4111-A0F6-5ABE063EF328}" type="slidenum">
              <a:rPr lang="it-IT" smtClean="0"/>
              <a:t>1</a:t>
            </a:fld>
            <a:endParaRPr lang="it-IT"/>
          </a:p>
        </p:txBody>
      </p:sp>
    </p:spTree>
    <p:extLst>
      <p:ext uri="{BB962C8B-B14F-4D97-AF65-F5344CB8AC3E}">
        <p14:creationId xmlns:p14="http://schemas.microsoft.com/office/powerpoint/2010/main" val="4113986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BECC6DA-D71D-4493-88CA-C418BB997484}" type="datetime1">
              <a:rPr lang="it-IT" smtClean="0"/>
              <a:t>13/12/2021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10123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E94C763-8F46-479C-83A0-15DA32ED459D}" type="datetime1">
              <a:rPr lang="it-IT" smtClean="0"/>
              <a:t>13/12/2021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616231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05D34C9-6B17-4D5A-94F0-AFF69319505F}" type="datetime1">
              <a:rPr lang="it-IT" smtClean="0"/>
              <a:t>13/12/2021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605554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3D834BA-ACCA-4394-B479-DEAED9F22C3B}" type="datetime1">
              <a:rPr lang="it-IT" smtClean="0"/>
              <a:t>13/12/2021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59641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E3327D7C-D4B3-4D59-81DD-A31E2FF9C660}" type="datetime1">
              <a:rPr lang="it-IT" smtClean="0"/>
              <a:t>13/12/2021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310769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35F9C3A8-3FF7-4E0E-AB0F-28C1F78EEC7B}" type="datetime1">
              <a:rPr lang="it-IT" smtClean="0"/>
              <a:t>13/12/2021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37814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50B3A6C-DB81-422A-BF37-81EBC1254AAC}" type="datetime1">
              <a:rPr lang="it-IT" smtClean="0"/>
              <a:t>13/12/2021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55115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EEDF6CC-52D6-4E10-BB4E-3BD2AF787078}" type="datetime1">
              <a:rPr lang="it-IT" smtClean="0"/>
              <a:t>13/12/2021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276667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1400E70-A1B4-4242-870D-66B528D62770}" type="datetime1">
              <a:rPr lang="it-IT" smtClean="0"/>
              <a:t>13/12/2021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86999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10FE1DD-4F3B-43DB-9B90-8EAC2FD05547}" type="datetime1">
              <a:rPr lang="it-IT" smtClean="0"/>
              <a:t>13/12/2021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95550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9DA7375-22A2-4494-9FF5-F13F49B6E7D4}" type="datetime1">
              <a:rPr lang="it-IT" smtClean="0"/>
              <a:t>13/12/2021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272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38DAE-E5F7-4081-86A8-AA6737B1F0CB}" type="datetime1">
              <a:rPr lang="it-IT" smtClean="0"/>
              <a:t>13/12/2021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extLst>
      <p:ext uri="{BB962C8B-B14F-4D97-AF65-F5344CB8AC3E}">
        <p14:creationId xmlns:p14="http://schemas.microsoft.com/office/powerpoint/2010/main" val="6499337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mt="90000"/>
          </a:blip>
          <a:tile tx="0" ty="0" sx="100000" sy="100000" flip="none" algn="tl"/>
        </a:blipFill>
        <a:effectLst/>
      </p:bgPr>
    </p:bg>
    <p:spTree>
      <p:nvGrpSpPr>
        <p:cNvPr id="1" name=""/>
        <p:cNvGrpSpPr/>
        <p:nvPr/>
      </p:nvGrpSpPr>
      <p:grpSpPr>
        <a:xfrm>
          <a:off x="0" y="0"/>
          <a:ext cx="0" cy="0"/>
          <a:chOff x="0" y="0"/>
          <a:chExt cx="0" cy="0"/>
        </a:xfrm>
      </p:grpSpPr>
      <p:sp>
        <p:nvSpPr>
          <p:cNvPr id="9" name="Triangolo isoscele 8"/>
          <p:cNvSpPr/>
          <p:nvPr/>
        </p:nvSpPr>
        <p:spPr>
          <a:xfrm>
            <a:off x="3347864" y="4500491"/>
            <a:ext cx="5868144" cy="2454749"/>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ctrTitle"/>
          </p:nvPr>
        </p:nvSpPr>
        <p:spPr>
          <a:xfrm>
            <a:off x="-17319" y="1268760"/>
            <a:ext cx="9144000" cy="1470025"/>
          </a:xfrm>
        </p:spPr>
        <p:txBody>
          <a:bodyPr>
            <a:normAutofit/>
          </a:bodyPr>
          <a:lstStyle/>
          <a:p>
            <a:r>
              <a:rPr lang="it-IT" cap="small" dirty="0">
                <a:solidFill>
                  <a:schemeClr val="tx1">
                    <a:lumMod val="75000"/>
                    <a:lumOff val="25000"/>
                  </a:schemeClr>
                </a:solidFill>
                <a:latin typeface="Aharoni" panose="02010803020104030203" pitchFamily="2" charset="-79"/>
                <a:cs typeface="Aharoni" panose="02010803020104030203" pitchFamily="2" charset="-79"/>
              </a:rPr>
              <a:t>Sant’Agostino e la Peste</a:t>
            </a:r>
          </a:p>
        </p:txBody>
      </p:sp>
      <p:sp>
        <p:nvSpPr>
          <p:cNvPr id="3" name="Sottotitolo 2"/>
          <p:cNvSpPr>
            <a:spLocks noGrp="1"/>
          </p:cNvSpPr>
          <p:nvPr>
            <p:ph type="subTitle" idx="1"/>
          </p:nvPr>
        </p:nvSpPr>
        <p:spPr>
          <a:xfrm>
            <a:off x="-17319" y="3203928"/>
            <a:ext cx="9144000" cy="1752600"/>
          </a:xfrm>
        </p:spPr>
        <p:txBody>
          <a:bodyPr>
            <a:noAutofit/>
          </a:bodyPr>
          <a:lstStyle/>
          <a:p>
            <a:r>
              <a:rPr lang="it-IT" sz="2200" i="1" dirty="0">
                <a:solidFill>
                  <a:schemeClr val="accent2">
                    <a:lumMod val="50000"/>
                  </a:schemeClr>
                </a:solidFill>
                <a:latin typeface="Aharoni" panose="02010803020104030203" pitchFamily="2" charset="-79"/>
                <a:cs typeface="Aharoni" panose="02010803020104030203" pitchFamily="2" charset="-79"/>
              </a:rPr>
              <a:t>Qualche riflessione sulle epidemie fra tardo Antico e alto Medioevo</a:t>
            </a:r>
          </a:p>
          <a:p>
            <a:endParaRPr lang="it-IT" sz="2200" i="1" dirty="0">
              <a:solidFill>
                <a:schemeClr val="accent2">
                  <a:lumMod val="50000"/>
                </a:schemeClr>
              </a:solidFill>
              <a:latin typeface="Aharoni" panose="02010803020104030203" pitchFamily="2" charset="-79"/>
              <a:cs typeface="Aharoni" panose="02010803020104030203" pitchFamily="2" charset="-79"/>
            </a:endParaRPr>
          </a:p>
          <a:p>
            <a:r>
              <a:rPr lang="it-IT" sz="2200" i="1" dirty="0">
                <a:solidFill>
                  <a:schemeClr val="accent2">
                    <a:lumMod val="50000"/>
                  </a:schemeClr>
                </a:solidFill>
                <a:latin typeface="Aharoni" panose="02010803020104030203" pitchFamily="2" charset="-79"/>
                <a:cs typeface="Aharoni" panose="02010803020104030203" pitchFamily="2" charset="-79"/>
              </a:rPr>
              <a:t>Università degli Studi di Bari ‘Aldo </a:t>
            </a:r>
            <a:r>
              <a:rPr lang="it-IT" sz="2200" i="1" dirty="0" err="1">
                <a:solidFill>
                  <a:schemeClr val="accent2">
                    <a:lumMod val="50000"/>
                  </a:schemeClr>
                </a:solidFill>
                <a:latin typeface="Aharoni" panose="02010803020104030203" pitchFamily="2" charset="-79"/>
                <a:cs typeface="Aharoni" panose="02010803020104030203" pitchFamily="2" charset="-79"/>
              </a:rPr>
              <a:t>Moro’</a:t>
            </a:r>
            <a:endParaRPr lang="it-IT" sz="2200" i="1" dirty="0">
              <a:solidFill>
                <a:schemeClr val="accent2">
                  <a:lumMod val="50000"/>
                </a:schemeClr>
              </a:solidFill>
              <a:latin typeface="Aharoni" panose="02010803020104030203" pitchFamily="2" charset="-79"/>
              <a:cs typeface="Aharoni" panose="02010803020104030203" pitchFamily="2" charset="-79"/>
            </a:endParaRPr>
          </a:p>
          <a:p>
            <a:r>
              <a:rPr lang="it-IT" sz="2200" i="1" dirty="0">
                <a:solidFill>
                  <a:schemeClr val="accent2">
                    <a:lumMod val="50000"/>
                  </a:schemeClr>
                </a:solidFill>
                <a:latin typeface="Aharoni" panose="02010803020104030203" pitchFamily="2" charset="-79"/>
                <a:cs typeface="Aharoni" panose="02010803020104030203" pitchFamily="2" charset="-79"/>
              </a:rPr>
              <a:t>19 Ottobre 2021</a:t>
            </a:r>
          </a:p>
        </p:txBody>
      </p:sp>
      <p:sp>
        <p:nvSpPr>
          <p:cNvPr id="5" name="Triangolo isoscele 4"/>
          <p:cNvSpPr/>
          <p:nvPr/>
        </p:nvSpPr>
        <p:spPr>
          <a:xfrm>
            <a:off x="3347864" y="4484487"/>
            <a:ext cx="5868144" cy="2454749"/>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Triangolo isoscele 3"/>
          <p:cNvSpPr/>
          <p:nvPr/>
        </p:nvSpPr>
        <p:spPr>
          <a:xfrm>
            <a:off x="-180528" y="3238208"/>
            <a:ext cx="5652120" cy="3717032"/>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26" name="Picture 2" descr="Risultati immagini per centro fitm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24328" y="5635869"/>
            <a:ext cx="1006667" cy="10066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Sottotitolo 2"/>
          <p:cNvSpPr txBox="1">
            <a:spLocks/>
          </p:cNvSpPr>
          <p:nvPr/>
        </p:nvSpPr>
        <p:spPr>
          <a:xfrm>
            <a:off x="613005" y="4956528"/>
            <a:ext cx="2645532"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it-IT" sz="1800" dirty="0">
              <a:solidFill>
                <a:schemeClr val="tx1">
                  <a:lumMod val="75000"/>
                  <a:lumOff val="25000"/>
                </a:schemeClr>
              </a:solidFill>
              <a:latin typeface="Aharoni" panose="02010803020104030203" pitchFamily="2" charset="-79"/>
              <a:cs typeface="Aharoni" panose="02010803020104030203" pitchFamily="2" charset="-79"/>
            </a:endParaRPr>
          </a:p>
          <a:p>
            <a:pPr algn="l"/>
            <a:endParaRPr lang="it-IT" sz="1800" dirty="0">
              <a:solidFill>
                <a:schemeClr val="tx1">
                  <a:lumMod val="75000"/>
                  <a:lumOff val="25000"/>
                </a:schemeClr>
              </a:solidFill>
              <a:latin typeface="Aharoni" panose="02010803020104030203" pitchFamily="2" charset="-79"/>
              <a:cs typeface="Aharoni" panose="02010803020104030203" pitchFamily="2" charset="-79"/>
            </a:endParaRPr>
          </a:p>
          <a:p>
            <a:pPr algn="l"/>
            <a:r>
              <a:rPr lang="it-IT" sz="2000" dirty="0">
                <a:solidFill>
                  <a:schemeClr val="tx1">
                    <a:lumMod val="75000"/>
                    <a:lumOff val="2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Renato de </a:t>
            </a:r>
            <a:r>
              <a:rPr lang="it-IT" sz="2000" dirty="0" err="1">
                <a:solidFill>
                  <a:schemeClr val="tx1">
                    <a:lumMod val="75000"/>
                    <a:lumOff val="2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Filippis</a:t>
            </a:r>
            <a:endParaRPr lang="it-IT" sz="2000" dirty="0">
              <a:solidFill>
                <a:schemeClr val="tx1">
                  <a:lumMod val="75000"/>
                  <a:lumOff val="2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pPr algn="l"/>
            <a:r>
              <a:rPr lang="it-IT" sz="2000" dirty="0" err="1">
                <a:solidFill>
                  <a:schemeClr val="tx1">
                    <a:lumMod val="75000"/>
                    <a:lumOff val="2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rdefilippis@unisa.it</a:t>
            </a:r>
            <a:endParaRPr lang="it-IT" sz="2000" dirty="0">
              <a:solidFill>
                <a:schemeClr val="tx1">
                  <a:lumMod val="75000"/>
                  <a:lumOff val="2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662996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683568" y="692696"/>
            <a:ext cx="7488832" cy="5262979"/>
          </a:xfrm>
          <a:prstGeom prst="rect">
            <a:avLst/>
          </a:prstGeom>
        </p:spPr>
        <p:txBody>
          <a:bodyPr wrap="square">
            <a:spAutoFit/>
          </a:bodyPr>
          <a:lstStyle/>
          <a:p>
            <a:pPr algn="just"/>
            <a:r>
              <a:rPr lang="it-IT" sz="2400" dirty="0">
                <a:latin typeface="Garamond" charset="0"/>
                <a:ea typeface="Garamond" charset="0"/>
                <a:cs typeface="Garamond" charset="0"/>
              </a:rPr>
              <a:t>E il contagio non cessò perché in un popolo dedito alla guerra e abituato soltanto agli spettacoli del circo si insinuò la raffinata pazzia degli spettacoli del teatro, ma l'astuzia degli spiriti innominabili, prevedendo che il contagio sarebbe cessato a tempo dovuto, si preoccupò, approfittando della circostanza, di cagionarne non nei corpi ma nei costumi uno molto più grave, di cui particolarmente si compiace. Esso ha accecato la coscienza dei poveretti con tenebre tanto grandi e li ha bruttati di tanto obbrobrio che anche adesso (e forse sarà incredibile se si saprà dai posteri), dopo il saccheggio di Roma, coloro che furono posseduti da tale contagio e poterono fuggendo di lì arrivare a Cartagine, tutti i giorni hanno gareggiato nel far tifo per gli attori nei teatri» (Agostino d’Ippona, </a:t>
            </a:r>
            <a:r>
              <a:rPr lang="it-IT" sz="2400" i="1" dirty="0">
                <a:latin typeface="Garamond" charset="0"/>
                <a:ea typeface="Garamond" charset="0"/>
                <a:cs typeface="Garamond" charset="0"/>
              </a:rPr>
              <a:t>De </a:t>
            </a:r>
            <a:r>
              <a:rPr lang="it-IT" sz="2400" i="1" dirty="0" err="1">
                <a:latin typeface="Garamond" charset="0"/>
                <a:ea typeface="Garamond" charset="0"/>
                <a:cs typeface="Garamond" charset="0"/>
              </a:rPr>
              <a:t>civitate</a:t>
            </a:r>
            <a:r>
              <a:rPr lang="it-IT" sz="2400" i="1" dirty="0">
                <a:latin typeface="Garamond" charset="0"/>
                <a:ea typeface="Garamond" charset="0"/>
                <a:cs typeface="Garamond" charset="0"/>
              </a:rPr>
              <a:t> Dei</a:t>
            </a:r>
            <a:r>
              <a:rPr lang="it-IT" sz="2400" dirty="0">
                <a:latin typeface="Garamond" charset="0"/>
                <a:ea typeface="Garamond" charset="0"/>
                <a:cs typeface="Garamond" charset="0"/>
              </a:rPr>
              <a:t>, I, 32).</a:t>
            </a:r>
          </a:p>
        </p:txBody>
      </p:sp>
    </p:spTree>
    <p:extLst>
      <p:ext uri="{BB962C8B-B14F-4D97-AF65-F5344CB8AC3E}">
        <p14:creationId xmlns:p14="http://schemas.microsoft.com/office/powerpoint/2010/main" val="1674083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3600986"/>
          </a:xfrm>
          <a:prstGeom prst="rect">
            <a:avLst/>
          </a:prstGeom>
        </p:spPr>
        <p:txBody>
          <a:bodyPr wrap="square">
            <a:spAutoFit/>
          </a:bodyPr>
          <a:lstStyle/>
          <a:p>
            <a:pPr algn="just"/>
            <a:r>
              <a:rPr lang="it-IT" sz="2000" dirty="0">
                <a:latin typeface="Garamond" charset="0"/>
                <a:ea typeface="Garamond" charset="0"/>
                <a:cs typeface="Garamond" charset="0"/>
              </a:rPr>
              <a:t>«Dove erano dunque quegli </a:t>
            </a:r>
            <a:r>
              <a:rPr lang="it-IT" sz="2000" dirty="0" err="1">
                <a:latin typeface="Garamond" charset="0"/>
                <a:ea typeface="Garamond" charset="0"/>
                <a:cs typeface="Garamond" charset="0"/>
              </a:rPr>
              <a:t>dèi</a:t>
            </a:r>
            <a:r>
              <a:rPr lang="it-IT" sz="2000" dirty="0">
                <a:latin typeface="Garamond" charset="0"/>
                <a:ea typeface="Garamond" charset="0"/>
                <a:cs typeface="Garamond" charset="0"/>
              </a:rPr>
              <a:t>, che si ritiene di dover onorare in vista dell'insignificante e fuggevole felicità di questo mondo, quando i Romani, ai quali con l'astuzia dell'impostore si esibivano per farsi onorare, erano travagliati da tante sciagure? (…) Dove erano quando, scoppiata una gravissima epidemia, il popolo a lungo e pesantemente logorato, prese la deliberazione, mai avutasi prima, di offrire nuovi lettisterni agli </a:t>
            </a:r>
            <a:r>
              <a:rPr lang="it-IT" sz="2000" dirty="0" err="1">
                <a:latin typeface="Garamond" charset="0"/>
                <a:ea typeface="Garamond" charset="0"/>
                <a:cs typeface="Garamond" charset="0"/>
              </a:rPr>
              <a:t>dèi</a:t>
            </a:r>
            <a:r>
              <a:rPr lang="it-IT" sz="2000" dirty="0">
                <a:latin typeface="Garamond" charset="0"/>
                <a:ea typeface="Garamond" charset="0"/>
                <a:cs typeface="Garamond" charset="0"/>
              </a:rPr>
              <a:t> inefficienti? Si stendevano dei letti conviviali in onore degli </a:t>
            </a:r>
            <a:r>
              <a:rPr lang="it-IT" sz="2000" dirty="0" err="1">
                <a:latin typeface="Garamond" charset="0"/>
                <a:ea typeface="Garamond" charset="0"/>
                <a:cs typeface="Garamond" charset="0"/>
              </a:rPr>
              <a:t>dèi</a:t>
            </a:r>
            <a:r>
              <a:rPr lang="it-IT" sz="2000" dirty="0">
                <a:latin typeface="Garamond" charset="0"/>
                <a:ea typeface="Garamond" charset="0"/>
                <a:cs typeface="Garamond" charset="0"/>
              </a:rPr>
              <a:t> e da quell'uso ebbe nome questo rito sacro o meglio sacrilegio. (…) Dove erano quando una straordinaria epidemia menò tanta strage di cui morì anche Furio Camillo che difese prima l'ingrata patria dai </a:t>
            </a:r>
            <a:r>
              <a:rPr lang="it-IT" sz="2000" dirty="0" err="1">
                <a:latin typeface="Garamond" charset="0"/>
                <a:ea typeface="Garamond" charset="0"/>
                <a:cs typeface="Garamond" charset="0"/>
              </a:rPr>
              <a:t>Veienti</a:t>
            </a:r>
            <a:r>
              <a:rPr lang="it-IT" sz="2000" dirty="0">
                <a:latin typeface="Garamond" charset="0"/>
                <a:ea typeface="Garamond" charset="0"/>
                <a:cs typeface="Garamond" charset="0"/>
              </a:rPr>
              <a:t> e poi la protesse anche dai Galli? </a:t>
            </a:r>
          </a:p>
        </p:txBody>
      </p:sp>
    </p:spTree>
    <p:extLst>
      <p:ext uri="{BB962C8B-B14F-4D97-AF65-F5344CB8AC3E}">
        <p14:creationId xmlns:p14="http://schemas.microsoft.com/office/powerpoint/2010/main" val="631465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878932" y="524520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4524315"/>
          </a:xfrm>
          <a:prstGeom prst="rect">
            <a:avLst/>
          </a:prstGeom>
        </p:spPr>
        <p:txBody>
          <a:bodyPr wrap="square">
            <a:spAutoFit/>
          </a:bodyPr>
          <a:lstStyle/>
          <a:p>
            <a:pPr algn="just"/>
            <a:r>
              <a:rPr lang="it-IT" sz="2400" dirty="0">
                <a:latin typeface="Garamond" charset="0"/>
                <a:ea typeface="Garamond" charset="0"/>
                <a:cs typeface="Garamond" charset="0"/>
              </a:rPr>
              <a:t>Durante questa epidemia i Romani introdussero gli spettacoli teatrali, altra nuova peste non per il loro corpo ma, che è molto più funesto, per la loro moralità Dove erano quando si sospettò che un'altra forte mortalità fosse dovuta ai veleni propinati da certe matrone e si scoprì che la moralità di molte nobili donne insospettate era più rovinosa di qualsiasi epidemia? (…) O quando, scoppiata un'altra paurosa epidemia, Roma fu costretta a chiamare Esculapio da Epidauro per servirsene come di un dio medico, perché le frequenti fornicazioni, cui aveva atteso da giovanotto, non avevano permesso a Giove, che da tempo comandava in Campidoglio, di apprendere la medicina?» </a:t>
            </a:r>
            <a:r>
              <a:rPr lang="it-IT" sz="2400" i="1" dirty="0">
                <a:latin typeface="Garamond" charset="0"/>
                <a:ea typeface="Garamond" charset="0"/>
                <a:cs typeface="Garamond" charset="0"/>
              </a:rPr>
              <a:t>(Ibid</a:t>
            </a:r>
            <a:r>
              <a:rPr lang="it-IT" sz="2400" dirty="0">
                <a:latin typeface="Garamond" charset="0"/>
                <a:ea typeface="Garamond" charset="0"/>
                <a:cs typeface="Garamond" charset="0"/>
              </a:rPr>
              <a:t>., III, 17</a:t>
            </a:r>
            <a:r>
              <a:rPr lang="it-IT" sz="2400" i="1" dirty="0">
                <a:latin typeface="Garamond" charset="0"/>
                <a:ea typeface="Garamond" charset="0"/>
                <a:cs typeface="Garamond" charset="0"/>
              </a:rPr>
              <a:t>).</a:t>
            </a:r>
          </a:p>
        </p:txBody>
      </p:sp>
    </p:spTree>
    <p:extLst>
      <p:ext uri="{BB962C8B-B14F-4D97-AF65-F5344CB8AC3E}">
        <p14:creationId xmlns:p14="http://schemas.microsoft.com/office/powerpoint/2010/main" val="561742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4832092"/>
          </a:xfrm>
          <a:prstGeom prst="rect">
            <a:avLst/>
          </a:prstGeom>
        </p:spPr>
        <p:txBody>
          <a:bodyPr wrap="square">
            <a:spAutoFit/>
          </a:bodyPr>
          <a:lstStyle/>
          <a:p>
            <a:pPr algn="just"/>
            <a:r>
              <a:rPr lang="it-IT" sz="2200" dirty="0">
                <a:latin typeface="Garamond" charset="0"/>
                <a:ea typeface="Garamond" charset="0"/>
                <a:cs typeface="Garamond" charset="0"/>
              </a:rPr>
              <a:t>«Nelle vicinanze della nostra vigna sorgeva una pianta di pere carica di frutti d'aspetto e sapore per nulla allettanti. In piena notte, dopo aver protratto i nostri giochi sulle piazze, come usavamo fare pestiferamente (</a:t>
            </a:r>
            <a:r>
              <a:rPr lang="it-IT" sz="2200" i="1" dirty="0">
                <a:latin typeface="Garamond" charset="0"/>
                <a:ea typeface="Garamond" charset="0"/>
                <a:cs typeface="Garamond" charset="0"/>
              </a:rPr>
              <a:t>de </a:t>
            </a:r>
            <a:r>
              <a:rPr lang="it-IT" sz="2200" i="1" dirty="0" err="1">
                <a:latin typeface="Garamond" charset="0"/>
                <a:ea typeface="Garamond" charset="0"/>
                <a:cs typeface="Garamond" charset="0"/>
              </a:rPr>
              <a:t>pestilentiae</a:t>
            </a:r>
            <a:r>
              <a:rPr lang="it-IT" sz="2200" i="1" dirty="0">
                <a:latin typeface="Garamond" charset="0"/>
                <a:ea typeface="Garamond" charset="0"/>
                <a:cs typeface="Garamond" charset="0"/>
              </a:rPr>
              <a:t> more</a:t>
            </a:r>
            <a:r>
              <a:rPr lang="it-IT" sz="2200" dirty="0">
                <a:latin typeface="Garamond" charset="0"/>
                <a:ea typeface="Garamond" charset="0"/>
                <a:cs typeface="Garamond" charset="0"/>
              </a:rPr>
              <a:t>), ce ne andammo, giovinetti depravatissimi quali eravamo, a scuotere la pianta, di cui poi asportammo i frutti. Venimmo via con un carico ingente e non già per mangiarne noi stessi, ma per gettarli addirittura ai porci. Se alcuno ne gustammo, fu soltanto per il gusto dell'ingiusto. Così è fatto il mio cuore, o Dio, così è fatto il mio cuore, di cui hai avuto misericordia mentre era nel fondo dell'abisso. Ora, ecco, il mio cuore ti confesserà cosa andava cercando laggiù, tanto da essere malvagio senza motivo, senza che esistesse alcuna ragione della mia malvagità. Era laida e l'amai, amai la morte, amai il mio annientamento» (Id., </a:t>
            </a:r>
            <a:r>
              <a:rPr lang="it-IT" sz="2200" i="1" dirty="0" err="1">
                <a:latin typeface="Garamond" charset="0"/>
                <a:ea typeface="Garamond" charset="0"/>
                <a:cs typeface="Garamond" charset="0"/>
              </a:rPr>
              <a:t>Confessiones</a:t>
            </a:r>
            <a:r>
              <a:rPr lang="it-IT" sz="2200" dirty="0">
                <a:latin typeface="Garamond" charset="0"/>
                <a:ea typeface="Garamond" charset="0"/>
                <a:cs typeface="Garamond" charset="0"/>
              </a:rPr>
              <a:t>, II, 4, 9).</a:t>
            </a:r>
          </a:p>
        </p:txBody>
      </p:sp>
    </p:spTree>
    <p:extLst>
      <p:ext uri="{BB962C8B-B14F-4D97-AF65-F5344CB8AC3E}">
        <p14:creationId xmlns:p14="http://schemas.microsoft.com/office/powerpoint/2010/main" val="1797376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3847207"/>
          </a:xfrm>
          <a:prstGeom prst="rect">
            <a:avLst/>
          </a:prstGeom>
        </p:spPr>
        <p:txBody>
          <a:bodyPr wrap="square">
            <a:spAutoFit/>
          </a:bodyPr>
          <a:lstStyle/>
          <a:p>
            <a:pPr algn="just"/>
            <a:r>
              <a:rPr lang="it-IT" sz="2400" dirty="0">
                <a:latin typeface="Garamond" charset="0"/>
                <a:ea typeface="Garamond" charset="0"/>
                <a:cs typeface="Garamond" charset="0"/>
              </a:rPr>
              <a:t>«Ecce </a:t>
            </a:r>
            <a:r>
              <a:rPr lang="it-IT" sz="2400" dirty="0" err="1">
                <a:latin typeface="Garamond" charset="0"/>
                <a:ea typeface="Garamond" charset="0"/>
                <a:cs typeface="Garamond" charset="0"/>
              </a:rPr>
              <a:t>quomodo</a:t>
            </a:r>
            <a:r>
              <a:rPr lang="it-IT" sz="2400" dirty="0">
                <a:latin typeface="Garamond" charset="0"/>
                <a:ea typeface="Garamond" charset="0"/>
                <a:cs typeface="Garamond" charset="0"/>
              </a:rPr>
              <a:t> Deus </a:t>
            </a:r>
            <a:r>
              <a:rPr lang="it-IT" sz="2400" dirty="0" err="1">
                <a:latin typeface="Garamond" charset="0"/>
                <a:ea typeface="Garamond" charset="0"/>
                <a:cs typeface="Garamond" charset="0"/>
              </a:rPr>
              <a:t>diligit</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homines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Attendamus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fratres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numquid</a:t>
            </a:r>
            <a:r>
              <a:rPr lang="it-IT" sz="2400" dirty="0">
                <a:latin typeface="Garamond" charset="0"/>
                <a:ea typeface="Garamond" charset="0"/>
                <a:cs typeface="Garamond" charset="0"/>
              </a:rPr>
              <a:t> non </a:t>
            </a:r>
            <a:r>
              <a:rPr lang="it-IT" sz="2400" dirty="0" err="1">
                <a:latin typeface="Garamond" charset="0"/>
                <a:ea typeface="Garamond" charset="0"/>
                <a:cs typeface="Garamond" charset="0"/>
              </a:rPr>
              <a:t>illos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flagellat</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numquid</a:t>
            </a:r>
            <a:r>
              <a:rPr lang="it-IT" sz="2400" dirty="0">
                <a:latin typeface="Garamond" charset="0"/>
                <a:ea typeface="Garamond" charset="0"/>
                <a:cs typeface="Garamond" charset="0"/>
              </a:rPr>
              <a:t> non </a:t>
            </a:r>
            <a:r>
              <a:rPr lang="it-IT" sz="2400" dirty="0" err="1">
                <a:latin typeface="Garamond" charset="0"/>
                <a:ea typeface="Garamond" charset="0"/>
                <a:cs typeface="Garamond" charset="0"/>
              </a:rPr>
              <a:t>illos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corripit</a:t>
            </a:r>
            <a:r>
              <a:rPr lang="it-IT" sz="2400" dirty="0">
                <a:latin typeface="Garamond" charset="0"/>
                <a:ea typeface="Garamond" charset="0"/>
                <a:cs typeface="Garamond" charset="0"/>
              </a:rPr>
              <a:t>? Si non </a:t>
            </a:r>
            <a:r>
              <a:rPr lang="it-IT" sz="2400" dirty="0" err="1">
                <a:latin typeface="Garamond" charset="0"/>
                <a:ea typeface="Garamond" charset="0"/>
                <a:cs typeface="Garamond" charset="0"/>
              </a:rPr>
              <a:t>illos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corripit</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unde</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fames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unde</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aegritudines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unde</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pestilentiae</a:t>
            </a:r>
            <a:r>
              <a:rPr lang="it-IT" sz="2400" dirty="0">
                <a:latin typeface="Garamond" charset="0"/>
                <a:ea typeface="Garamond" charset="0"/>
                <a:cs typeface="Garamond" charset="0"/>
              </a:rPr>
              <a:t> et morbi? </a:t>
            </a:r>
            <a:r>
              <a:rPr lang="it-IT" sz="2400" dirty="0" err="1">
                <a:latin typeface="Garamond" charset="0"/>
                <a:ea typeface="Garamond" charset="0"/>
                <a:cs typeface="Garamond" charset="0"/>
              </a:rPr>
              <a:t>Omnes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enim</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istae</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correptiones</a:t>
            </a:r>
            <a:r>
              <a:rPr lang="it-IT" sz="2400" dirty="0">
                <a:latin typeface="Garamond" charset="0"/>
                <a:ea typeface="Garamond" charset="0"/>
                <a:cs typeface="Garamond" charset="0"/>
              </a:rPr>
              <a:t> Dei </a:t>
            </a:r>
            <a:r>
              <a:rPr lang="it-IT" sz="2400" dirty="0" err="1">
                <a:latin typeface="Garamond" charset="0"/>
                <a:ea typeface="Garamond" charset="0"/>
                <a:cs typeface="Garamond" charset="0"/>
              </a:rPr>
              <a:t>sunt</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Sicut</a:t>
            </a:r>
            <a:r>
              <a:rPr lang="it-IT" sz="2400" dirty="0">
                <a:latin typeface="Garamond" charset="0"/>
                <a:ea typeface="Garamond" charset="0"/>
                <a:cs typeface="Garamond" charset="0"/>
              </a:rPr>
              <a:t> ergo </a:t>
            </a:r>
            <a:r>
              <a:rPr lang="it-IT" sz="2400" dirty="0" err="1">
                <a:latin typeface="Garamond" charset="0"/>
                <a:ea typeface="Garamond" charset="0"/>
                <a:cs typeface="Garamond" charset="0"/>
              </a:rPr>
              <a:t>ille</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diligit</a:t>
            </a:r>
            <a:r>
              <a:rPr lang="it-IT" sz="2400" dirty="0">
                <a:latin typeface="Garamond" charset="0"/>
                <a:ea typeface="Garamond" charset="0"/>
                <a:cs typeface="Garamond" charset="0"/>
              </a:rPr>
              <a:t>, et </a:t>
            </a:r>
            <a:r>
              <a:rPr lang="it-IT" sz="2400" dirty="0" err="1">
                <a:latin typeface="Garamond" charset="0"/>
                <a:ea typeface="Garamond" charset="0"/>
                <a:cs typeface="Garamond" charset="0"/>
              </a:rPr>
              <a:t>tamen</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corripit</a:t>
            </a:r>
            <a:r>
              <a:rPr lang="it-IT" sz="2400" dirty="0">
                <a:latin typeface="Garamond" charset="0"/>
                <a:ea typeface="Garamond" charset="0"/>
                <a:cs typeface="Garamond" charset="0"/>
              </a:rPr>
              <a:t>: sic et tu, si </a:t>
            </a:r>
            <a:r>
              <a:rPr lang="it-IT" sz="2400" dirty="0" err="1">
                <a:latin typeface="Garamond" charset="0"/>
                <a:ea typeface="Garamond" charset="0"/>
                <a:cs typeface="Garamond" charset="0"/>
              </a:rPr>
              <a:t>habes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aliquem</a:t>
            </a:r>
            <a:r>
              <a:rPr lang="it-IT" sz="2400" dirty="0">
                <a:latin typeface="Garamond" charset="0"/>
                <a:ea typeface="Garamond" charset="0"/>
                <a:cs typeface="Garamond" charset="0"/>
              </a:rPr>
              <a:t> in </a:t>
            </a:r>
            <a:r>
              <a:rPr lang="it-IT" sz="2400" dirty="0" err="1">
                <a:latin typeface="Garamond" charset="0"/>
                <a:ea typeface="Garamond" charset="0"/>
                <a:cs typeface="Garamond" charset="0"/>
              </a:rPr>
              <a:t>potestate</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quamvis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serves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affectum</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dilectionis</a:t>
            </a:r>
            <a:r>
              <a:rPr lang="it-IT" sz="2400" dirty="0">
                <a:latin typeface="Garamond" charset="0"/>
                <a:ea typeface="Garamond" charset="0"/>
                <a:cs typeface="Garamond" charset="0"/>
              </a:rPr>
              <a:t>, noli </a:t>
            </a:r>
            <a:r>
              <a:rPr lang="it-IT" sz="2400" dirty="0" err="1">
                <a:latin typeface="Garamond" charset="0"/>
                <a:ea typeface="Garamond" charset="0"/>
                <a:cs typeface="Garamond" charset="0"/>
              </a:rPr>
              <a:t>tamen</a:t>
            </a:r>
            <a:r>
              <a:rPr lang="it-IT" sz="2400" dirty="0">
                <a:latin typeface="Garamond" charset="0"/>
                <a:ea typeface="Garamond" charset="0"/>
                <a:cs typeface="Garamond" charset="0"/>
              </a:rPr>
              <a:t> negare </a:t>
            </a:r>
            <a:r>
              <a:rPr lang="it-IT" sz="2400" dirty="0" err="1">
                <a:latin typeface="Garamond" charset="0"/>
                <a:ea typeface="Garamond" charset="0"/>
                <a:cs typeface="Garamond" charset="0"/>
              </a:rPr>
              <a:t>flagellum</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correptionis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Quia</a:t>
            </a:r>
            <a:r>
              <a:rPr lang="it-IT" sz="2400" dirty="0">
                <a:latin typeface="Garamond" charset="0"/>
                <a:ea typeface="Garamond" charset="0"/>
                <a:cs typeface="Garamond" charset="0"/>
              </a:rPr>
              <a:t> si </a:t>
            </a:r>
            <a:r>
              <a:rPr lang="it-IT" sz="2400" dirty="0" err="1">
                <a:latin typeface="Garamond" charset="0"/>
                <a:ea typeface="Garamond" charset="0"/>
                <a:cs typeface="Garamond" charset="0"/>
              </a:rPr>
              <a:t>negaveris</a:t>
            </a:r>
            <a:r>
              <a:rPr lang="it-IT" sz="2400" dirty="0">
                <a:latin typeface="Garamond" charset="0"/>
                <a:ea typeface="Garamond" charset="0"/>
                <a:cs typeface="Garamond" charset="0"/>
              </a:rPr>
              <a:t>, non </a:t>
            </a:r>
            <a:r>
              <a:rPr lang="it-IT" sz="2400" dirty="0" err="1">
                <a:latin typeface="Garamond" charset="0"/>
                <a:ea typeface="Garamond" charset="0"/>
                <a:cs typeface="Garamond" charset="0"/>
              </a:rPr>
              <a:t>tenebis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dilectionem</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quia</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ille</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moritur</a:t>
            </a:r>
            <a:r>
              <a:rPr lang="it-IT" sz="2400" dirty="0">
                <a:latin typeface="Garamond" charset="0"/>
                <a:ea typeface="Garamond" charset="0"/>
                <a:cs typeface="Garamond" charset="0"/>
              </a:rPr>
              <a:t> in </a:t>
            </a:r>
            <a:r>
              <a:rPr lang="it-IT" sz="2400" dirty="0" err="1">
                <a:latin typeface="Garamond" charset="0"/>
                <a:ea typeface="Garamond" charset="0"/>
                <a:cs typeface="Garamond" charset="0"/>
              </a:rPr>
              <a:t>peccatis</a:t>
            </a:r>
            <a:r>
              <a:rPr lang="it-IT" sz="2400" dirty="0">
                <a:latin typeface="Garamond" charset="0"/>
                <a:ea typeface="Garamond" charset="0"/>
                <a:cs typeface="Garamond" charset="0"/>
              </a:rPr>
              <a:t>, qui forte </a:t>
            </a:r>
            <a:r>
              <a:rPr lang="it-IT" sz="2400" dirty="0" err="1">
                <a:latin typeface="Garamond" charset="0"/>
                <a:ea typeface="Garamond" charset="0"/>
                <a:cs typeface="Garamond" charset="0"/>
              </a:rPr>
              <a:t>correptus</a:t>
            </a:r>
            <a:r>
              <a:rPr lang="it-IT" sz="2400" dirty="0">
                <a:latin typeface="Garamond" charset="0"/>
                <a:ea typeface="Garamond" charset="0"/>
                <a:cs typeface="Garamond" charset="0"/>
              </a:rPr>
              <a:t> ea </a:t>
            </a:r>
            <a:r>
              <a:rPr lang="it-IT" sz="2400" dirty="0" err="1">
                <a:latin typeface="Garamond" charset="0"/>
                <a:ea typeface="Garamond" charset="0"/>
                <a:cs typeface="Garamond" charset="0"/>
              </a:rPr>
              <a:t>relinqueret</a:t>
            </a:r>
            <a:r>
              <a:rPr lang="it-IT" sz="2400" dirty="0">
                <a:latin typeface="Garamond" charset="0"/>
                <a:ea typeface="Garamond" charset="0"/>
                <a:cs typeface="Garamond" charset="0"/>
              </a:rPr>
              <a:t>; et </a:t>
            </a:r>
            <a:r>
              <a:rPr lang="it-IT" sz="2400" dirty="0" err="1">
                <a:latin typeface="Garamond" charset="0"/>
                <a:ea typeface="Garamond" charset="0"/>
                <a:cs typeface="Garamond" charset="0"/>
              </a:rPr>
              <a:t>magis</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tibi</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imputatur</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verum</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odium</a:t>
            </a:r>
            <a:r>
              <a:rPr lang="it-IT" sz="2400" dirty="0">
                <a:latin typeface="Garamond" charset="0"/>
                <a:ea typeface="Garamond" charset="0"/>
                <a:cs typeface="Garamond" charset="0"/>
              </a:rPr>
              <a:t>» (Id., </a:t>
            </a:r>
            <a:r>
              <a:rPr lang="it-IT" sz="2400" i="1" dirty="0" err="1">
                <a:latin typeface="Garamond" charset="0"/>
                <a:ea typeface="Garamond" charset="0"/>
                <a:cs typeface="Garamond" charset="0"/>
              </a:rPr>
              <a:t>Sermo</a:t>
            </a:r>
            <a:r>
              <a:rPr lang="it-IT" sz="2400" i="1" dirty="0">
                <a:latin typeface="Garamond" charset="0"/>
                <a:ea typeface="Garamond" charset="0"/>
                <a:cs typeface="Garamond" charset="0"/>
              </a:rPr>
              <a:t> V</a:t>
            </a:r>
            <a:r>
              <a:rPr lang="it-IT" sz="2400" dirty="0">
                <a:latin typeface="Garamond" charset="0"/>
                <a:ea typeface="Garamond" charset="0"/>
                <a:cs typeface="Garamond" charset="0"/>
              </a:rPr>
              <a:t>, </a:t>
            </a:r>
            <a:r>
              <a:rPr lang="it-IT" sz="2400" i="1" dirty="0">
                <a:latin typeface="Garamond" charset="0"/>
                <a:ea typeface="Garamond" charset="0"/>
                <a:cs typeface="Garamond" charset="0"/>
              </a:rPr>
              <a:t>De </a:t>
            </a:r>
            <a:r>
              <a:rPr lang="it-IT" sz="2400" i="1" dirty="0" err="1">
                <a:latin typeface="Garamond" charset="0"/>
                <a:ea typeface="Garamond" charset="0"/>
                <a:cs typeface="Garamond" charset="0"/>
              </a:rPr>
              <a:t>luctatione</a:t>
            </a:r>
            <a:r>
              <a:rPr lang="it-IT" sz="2400" i="1" dirty="0">
                <a:latin typeface="Garamond" charset="0"/>
                <a:ea typeface="Garamond" charset="0"/>
                <a:cs typeface="Garamond" charset="0"/>
              </a:rPr>
              <a:t> Jacob </a:t>
            </a:r>
            <a:r>
              <a:rPr lang="it-IT" sz="2400" i="1" dirty="0" err="1">
                <a:latin typeface="Garamond" charset="0"/>
                <a:ea typeface="Garamond" charset="0"/>
                <a:cs typeface="Garamond" charset="0"/>
              </a:rPr>
              <a:t>cum</a:t>
            </a:r>
            <a:r>
              <a:rPr lang="it-IT" sz="2400" i="1" dirty="0">
                <a:latin typeface="Garamond" charset="0"/>
                <a:ea typeface="Garamond" charset="0"/>
                <a:cs typeface="Garamond" charset="0"/>
              </a:rPr>
              <a:t> angelo</a:t>
            </a:r>
            <a:r>
              <a:rPr lang="it-IT" sz="2400" dirty="0">
                <a:latin typeface="Garamond" charset="0"/>
                <a:ea typeface="Garamond" charset="0"/>
                <a:cs typeface="Garamond" charset="0"/>
              </a:rPr>
              <a:t>, 2).</a:t>
            </a:r>
          </a:p>
        </p:txBody>
      </p:sp>
    </p:spTree>
    <p:extLst>
      <p:ext uri="{BB962C8B-B14F-4D97-AF65-F5344CB8AC3E}">
        <p14:creationId xmlns:p14="http://schemas.microsoft.com/office/powerpoint/2010/main" val="722742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4893647"/>
          </a:xfrm>
          <a:prstGeom prst="rect">
            <a:avLst/>
          </a:prstGeom>
        </p:spPr>
        <p:txBody>
          <a:bodyPr wrap="square">
            <a:spAutoFit/>
          </a:bodyPr>
          <a:lstStyle/>
          <a:p>
            <a:pPr algn="just"/>
            <a:r>
              <a:rPr lang="it-IT" sz="2400" i="1" dirty="0" err="1">
                <a:latin typeface="Garamond" charset="0"/>
                <a:ea typeface="Garamond" charset="0"/>
                <a:cs typeface="Garamond" charset="0"/>
              </a:rPr>
              <a:t>Psalmum</a:t>
            </a:r>
            <a:r>
              <a:rPr lang="it-IT" sz="2400" i="1" dirty="0">
                <a:latin typeface="Garamond" charset="0"/>
                <a:ea typeface="Garamond" charset="0"/>
                <a:cs typeface="Garamond" charset="0"/>
              </a:rPr>
              <a:t> </a:t>
            </a:r>
            <a:r>
              <a:rPr lang="it-IT" sz="2400" dirty="0">
                <a:latin typeface="Garamond" charset="0"/>
                <a:ea typeface="Garamond" charset="0"/>
                <a:cs typeface="Garamond" charset="0"/>
              </a:rPr>
              <a:t>1, 1: </a:t>
            </a:r>
          </a:p>
          <a:p>
            <a:pPr algn="just"/>
            <a:endParaRPr lang="it-IT" sz="2400" dirty="0">
              <a:latin typeface="Garamond" charset="0"/>
              <a:ea typeface="Garamond" charset="0"/>
              <a:cs typeface="Garamond" charset="0"/>
            </a:endParaRPr>
          </a:p>
          <a:p>
            <a:pPr algn="just"/>
            <a:r>
              <a:rPr lang="it-IT" sz="2400" dirty="0">
                <a:latin typeface="Garamond" charset="0"/>
                <a:ea typeface="Garamond" charset="0"/>
                <a:cs typeface="Garamond" charset="0"/>
              </a:rPr>
              <a:t>«Beatus </a:t>
            </a:r>
            <a:r>
              <a:rPr lang="it-IT" sz="2400" dirty="0" err="1">
                <a:latin typeface="Garamond" charset="0"/>
                <a:ea typeface="Garamond" charset="0"/>
                <a:cs typeface="Garamond" charset="0"/>
              </a:rPr>
              <a:t>vir</a:t>
            </a:r>
            <a:r>
              <a:rPr lang="it-IT" sz="2400" dirty="0">
                <a:latin typeface="Garamond" charset="0"/>
                <a:ea typeface="Garamond" charset="0"/>
                <a:cs typeface="Garamond" charset="0"/>
              </a:rPr>
              <a:t>, qui non </a:t>
            </a:r>
            <a:r>
              <a:rPr lang="it-IT" sz="2400" dirty="0" err="1">
                <a:latin typeface="Garamond" charset="0"/>
                <a:ea typeface="Garamond" charset="0"/>
                <a:cs typeface="Garamond" charset="0"/>
              </a:rPr>
              <a:t>abiit</a:t>
            </a:r>
            <a:r>
              <a:rPr lang="it-IT" sz="2400" dirty="0">
                <a:latin typeface="Garamond" charset="0"/>
                <a:ea typeface="Garamond" charset="0"/>
                <a:cs typeface="Garamond" charset="0"/>
              </a:rPr>
              <a:t> in </a:t>
            </a:r>
            <a:r>
              <a:rPr lang="it-IT" sz="2400" dirty="0" err="1">
                <a:latin typeface="Garamond" charset="0"/>
                <a:ea typeface="Garamond" charset="0"/>
                <a:cs typeface="Garamond" charset="0"/>
              </a:rPr>
              <a:t>consilio</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impiorum</a:t>
            </a:r>
            <a:endParaRPr lang="it-IT" sz="2400" dirty="0">
              <a:latin typeface="Garamond" charset="0"/>
              <a:ea typeface="Garamond" charset="0"/>
              <a:cs typeface="Garamond" charset="0"/>
            </a:endParaRPr>
          </a:p>
          <a:p>
            <a:pPr algn="just"/>
            <a:r>
              <a:rPr lang="it-IT" sz="2400" dirty="0">
                <a:latin typeface="Garamond" charset="0"/>
                <a:ea typeface="Garamond" charset="0"/>
                <a:cs typeface="Garamond" charset="0"/>
              </a:rPr>
              <a:t>et in via </a:t>
            </a:r>
            <a:r>
              <a:rPr lang="it-IT" sz="2400" dirty="0" err="1">
                <a:latin typeface="Garamond" charset="0"/>
                <a:ea typeface="Garamond" charset="0"/>
                <a:cs typeface="Garamond" charset="0"/>
              </a:rPr>
              <a:t>peccatorum</a:t>
            </a:r>
            <a:r>
              <a:rPr lang="it-IT" sz="2400" dirty="0">
                <a:latin typeface="Garamond" charset="0"/>
                <a:ea typeface="Garamond" charset="0"/>
                <a:cs typeface="Garamond" charset="0"/>
              </a:rPr>
              <a:t> non </a:t>
            </a:r>
            <a:r>
              <a:rPr lang="it-IT" sz="2400" dirty="0" err="1">
                <a:latin typeface="Garamond" charset="0"/>
                <a:ea typeface="Garamond" charset="0"/>
                <a:cs typeface="Garamond" charset="0"/>
              </a:rPr>
              <a:t>stetit</a:t>
            </a:r>
            <a:endParaRPr lang="it-IT" sz="2400" dirty="0">
              <a:latin typeface="Garamond" charset="0"/>
              <a:ea typeface="Garamond" charset="0"/>
              <a:cs typeface="Garamond" charset="0"/>
            </a:endParaRPr>
          </a:p>
          <a:p>
            <a:pPr algn="just"/>
            <a:r>
              <a:rPr lang="it-IT" sz="2400" dirty="0">
                <a:latin typeface="Garamond" charset="0"/>
                <a:ea typeface="Garamond" charset="0"/>
                <a:cs typeface="Garamond" charset="0"/>
              </a:rPr>
              <a:t>et in </a:t>
            </a:r>
            <a:r>
              <a:rPr lang="it-IT" sz="2400" dirty="0" err="1">
                <a:latin typeface="Garamond" charset="0"/>
                <a:ea typeface="Garamond" charset="0"/>
                <a:cs typeface="Garamond" charset="0"/>
              </a:rPr>
              <a:t>conventu</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derisorum</a:t>
            </a:r>
            <a:r>
              <a:rPr lang="it-IT" sz="2400" dirty="0">
                <a:latin typeface="Garamond" charset="0"/>
                <a:ea typeface="Garamond" charset="0"/>
                <a:cs typeface="Garamond" charset="0"/>
              </a:rPr>
              <a:t> non </a:t>
            </a:r>
            <a:r>
              <a:rPr lang="it-IT" sz="2400" dirty="0" err="1">
                <a:latin typeface="Garamond" charset="0"/>
                <a:ea typeface="Garamond" charset="0"/>
                <a:cs typeface="Garamond" charset="0"/>
              </a:rPr>
              <a:t>sedit</a:t>
            </a:r>
            <a:r>
              <a:rPr lang="it-IT" sz="2400" dirty="0">
                <a:latin typeface="Garamond" charset="0"/>
                <a:ea typeface="Garamond" charset="0"/>
                <a:cs typeface="Garamond" charset="0"/>
              </a:rPr>
              <a:t>».</a:t>
            </a:r>
          </a:p>
          <a:p>
            <a:pPr algn="just"/>
            <a:r>
              <a:rPr lang="it-IT" sz="2400" dirty="0">
                <a:latin typeface="Garamond" charset="0"/>
                <a:ea typeface="Garamond" charset="0"/>
                <a:cs typeface="Garamond" charset="0"/>
              </a:rPr>
              <a:t> </a:t>
            </a:r>
          </a:p>
          <a:p>
            <a:pPr algn="just"/>
            <a:r>
              <a:rPr lang="it-IT" sz="2400" dirty="0">
                <a:latin typeface="Garamond" charset="0"/>
                <a:ea typeface="Garamond" charset="0"/>
                <a:cs typeface="Garamond" charset="0"/>
              </a:rPr>
              <a:t>«Beato l’uomo che non entra nel consiglio dei malvagi,</a:t>
            </a:r>
          </a:p>
          <a:p>
            <a:pPr algn="just"/>
            <a:r>
              <a:rPr lang="it-IT" sz="2400" dirty="0">
                <a:latin typeface="Garamond" charset="0"/>
                <a:ea typeface="Garamond" charset="0"/>
                <a:cs typeface="Garamond" charset="0"/>
              </a:rPr>
              <a:t>non resta nella via dei peccatori</a:t>
            </a:r>
          </a:p>
          <a:p>
            <a:pPr algn="just"/>
            <a:r>
              <a:rPr lang="it-IT" sz="2400" dirty="0">
                <a:latin typeface="Garamond" charset="0"/>
                <a:ea typeface="Garamond" charset="0"/>
                <a:cs typeface="Garamond" charset="0"/>
              </a:rPr>
              <a:t>e non siede in compagnia degli arroganti».</a:t>
            </a:r>
          </a:p>
          <a:p>
            <a:pPr algn="just"/>
            <a:r>
              <a:rPr lang="it-IT" sz="2400" dirty="0">
                <a:latin typeface="Garamond" charset="0"/>
                <a:ea typeface="Garamond" charset="0"/>
                <a:cs typeface="Garamond" charset="0"/>
              </a:rPr>
              <a:t> </a:t>
            </a:r>
          </a:p>
          <a:p>
            <a:pPr algn="just"/>
            <a:r>
              <a:rPr lang="it-IT" sz="2400" dirty="0">
                <a:latin typeface="Garamond" charset="0"/>
                <a:ea typeface="Garamond" charset="0"/>
                <a:cs typeface="Garamond" charset="0"/>
              </a:rPr>
              <a:t>«Beatus </a:t>
            </a:r>
            <a:r>
              <a:rPr lang="it-IT" sz="2400" dirty="0" err="1">
                <a:latin typeface="Garamond" charset="0"/>
                <a:ea typeface="Garamond" charset="0"/>
                <a:cs typeface="Garamond" charset="0"/>
              </a:rPr>
              <a:t>vir</a:t>
            </a:r>
            <a:r>
              <a:rPr lang="it-IT" sz="2400" dirty="0">
                <a:latin typeface="Garamond" charset="0"/>
                <a:ea typeface="Garamond" charset="0"/>
                <a:cs typeface="Garamond" charset="0"/>
              </a:rPr>
              <a:t> qui non </a:t>
            </a:r>
            <a:r>
              <a:rPr lang="it-IT" sz="2400" dirty="0" err="1">
                <a:latin typeface="Garamond" charset="0"/>
                <a:ea typeface="Garamond" charset="0"/>
                <a:cs typeface="Garamond" charset="0"/>
              </a:rPr>
              <a:t>abiit</a:t>
            </a:r>
            <a:r>
              <a:rPr lang="it-IT" sz="2400" dirty="0">
                <a:latin typeface="Garamond" charset="0"/>
                <a:ea typeface="Garamond" charset="0"/>
                <a:cs typeface="Garamond" charset="0"/>
              </a:rPr>
              <a:t> in </a:t>
            </a:r>
            <a:r>
              <a:rPr lang="it-IT" sz="2400" dirty="0" err="1">
                <a:latin typeface="Garamond" charset="0"/>
                <a:ea typeface="Garamond" charset="0"/>
                <a:cs typeface="Garamond" charset="0"/>
              </a:rPr>
              <a:t>consilio</a:t>
            </a:r>
            <a:r>
              <a:rPr lang="it-IT" sz="2400" dirty="0">
                <a:latin typeface="Garamond" charset="0"/>
                <a:ea typeface="Garamond" charset="0"/>
                <a:cs typeface="Garamond" charset="0"/>
              </a:rPr>
              <a:t> </a:t>
            </a:r>
            <a:r>
              <a:rPr lang="it-IT" sz="2400" dirty="0" err="1">
                <a:latin typeface="Garamond" charset="0"/>
                <a:ea typeface="Garamond" charset="0"/>
                <a:cs typeface="Garamond" charset="0"/>
              </a:rPr>
              <a:t>impiorum</a:t>
            </a:r>
            <a:r>
              <a:rPr lang="it-IT" sz="2400" dirty="0">
                <a:latin typeface="Garamond" charset="0"/>
                <a:ea typeface="Garamond" charset="0"/>
                <a:cs typeface="Garamond" charset="0"/>
              </a:rPr>
              <a:t>,</a:t>
            </a:r>
          </a:p>
          <a:p>
            <a:pPr algn="just"/>
            <a:r>
              <a:rPr lang="it-IT" sz="2400" dirty="0">
                <a:latin typeface="Garamond" charset="0"/>
                <a:ea typeface="Garamond" charset="0"/>
                <a:cs typeface="Garamond" charset="0"/>
              </a:rPr>
              <a:t>et in via </a:t>
            </a:r>
            <a:r>
              <a:rPr lang="it-IT" sz="2400" dirty="0" err="1">
                <a:latin typeface="Garamond" charset="0"/>
                <a:ea typeface="Garamond" charset="0"/>
                <a:cs typeface="Garamond" charset="0"/>
              </a:rPr>
              <a:t>peccatorum</a:t>
            </a:r>
            <a:r>
              <a:rPr lang="it-IT" sz="2400" dirty="0">
                <a:latin typeface="Garamond" charset="0"/>
                <a:ea typeface="Garamond" charset="0"/>
                <a:cs typeface="Garamond" charset="0"/>
              </a:rPr>
              <a:t> non </a:t>
            </a:r>
            <a:r>
              <a:rPr lang="it-IT" sz="2400" dirty="0" err="1">
                <a:latin typeface="Garamond" charset="0"/>
                <a:ea typeface="Garamond" charset="0"/>
                <a:cs typeface="Garamond" charset="0"/>
              </a:rPr>
              <a:t>stetit</a:t>
            </a:r>
            <a:r>
              <a:rPr lang="it-IT" sz="2400" dirty="0">
                <a:latin typeface="Garamond" charset="0"/>
                <a:ea typeface="Garamond" charset="0"/>
                <a:cs typeface="Garamond" charset="0"/>
              </a:rPr>
              <a:t>, </a:t>
            </a:r>
          </a:p>
          <a:p>
            <a:pPr algn="just"/>
            <a:r>
              <a:rPr lang="it-IT" sz="2400" dirty="0">
                <a:latin typeface="Garamond" charset="0"/>
                <a:ea typeface="Garamond" charset="0"/>
                <a:cs typeface="Garamond" charset="0"/>
              </a:rPr>
              <a:t>et in cathedra </a:t>
            </a:r>
            <a:r>
              <a:rPr lang="it-IT" sz="2400" dirty="0" err="1">
                <a:latin typeface="Garamond" charset="0"/>
                <a:ea typeface="Garamond" charset="0"/>
                <a:cs typeface="Garamond" charset="0"/>
              </a:rPr>
              <a:t>pestilentiae</a:t>
            </a:r>
            <a:r>
              <a:rPr lang="it-IT" sz="2400" dirty="0">
                <a:latin typeface="Garamond" charset="0"/>
                <a:ea typeface="Garamond" charset="0"/>
                <a:cs typeface="Garamond" charset="0"/>
              </a:rPr>
              <a:t> non </a:t>
            </a:r>
            <a:r>
              <a:rPr lang="it-IT" sz="2400" dirty="0" err="1">
                <a:latin typeface="Garamond" charset="0"/>
                <a:ea typeface="Garamond" charset="0"/>
                <a:cs typeface="Garamond" charset="0"/>
              </a:rPr>
              <a:t>sedit</a:t>
            </a:r>
            <a:r>
              <a:rPr lang="it-IT" sz="2400" dirty="0">
                <a:latin typeface="Garamond" charset="0"/>
                <a:ea typeface="Garamond" charset="0"/>
                <a:cs typeface="Garamond" charset="0"/>
              </a:rPr>
              <a:t>».</a:t>
            </a:r>
          </a:p>
        </p:txBody>
      </p:sp>
    </p:spTree>
    <p:extLst>
      <p:ext uri="{BB962C8B-B14F-4D97-AF65-F5344CB8AC3E}">
        <p14:creationId xmlns:p14="http://schemas.microsoft.com/office/powerpoint/2010/main" val="730403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4832092"/>
          </a:xfrm>
          <a:prstGeom prst="rect">
            <a:avLst/>
          </a:prstGeom>
        </p:spPr>
        <p:txBody>
          <a:bodyPr wrap="square">
            <a:spAutoFit/>
          </a:bodyPr>
          <a:lstStyle/>
          <a:p>
            <a:pPr algn="just"/>
            <a:r>
              <a:rPr lang="it-IT" sz="2000" dirty="0">
                <a:latin typeface="Garamond" charset="0"/>
                <a:ea typeface="Garamond" charset="0"/>
                <a:cs typeface="Garamond" charset="0"/>
              </a:rPr>
              <a:t>«</a:t>
            </a:r>
            <a:r>
              <a:rPr lang="it-IT" sz="2000" i="1" dirty="0">
                <a:latin typeface="Garamond" charset="0"/>
                <a:ea typeface="Garamond" charset="0"/>
                <a:cs typeface="Garamond" charset="0"/>
              </a:rPr>
              <a:t>Beato l'uomo che non va secondo il consiglio degli empi</a:t>
            </a:r>
            <a:r>
              <a:rPr lang="it-IT" sz="2000" dirty="0">
                <a:latin typeface="Garamond" charset="0"/>
                <a:ea typeface="Garamond" charset="0"/>
                <a:cs typeface="Garamond" charset="0"/>
              </a:rPr>
              <a:t>: queste parole van riferite a Nostro Signor Gesù Cristo, cioè all'Uomo del Signore. </a:t>
            </a:r>
            <a:r>
              <a:rPr lang="it-IT" sz="2000" i="1" dirty="0">
                <a:latin typeface="Garamond" charset="0"/>
                <a:ea typeface="Garamond" charset="0"/>
                <a:cs typeface="Garamond" charset="0"/>
              </a:rPr>
              <a:t>Beato l'uomo che non va secondo il consiglio degli empi</a:t>
            </a:r>
            <a:r>
              <a:rPr lang="it-IT" sz="2000" dirty="0">
                <a:latin typeface="Garamond" charset="0"/>
                <a:ea typeface="Garamond" charset="0"/>
                <a:cs typeface="Garamond" charset="0"/>
              </a:rPr>
              <a:t>, come l'uomo terrestre il quale acconsentì alla donna ingannata dal serpente, trasgredendo in tal modo ai precetti divini. </a:t>
            </a:r>
            <a:r>
              <a:rPr lang="it-IT" sz="2000" i="1" dirty="0">
                <a:latin typeface="Garamond" charset="0"/>
                <a:ea typeface="Garamond" charset="0"/>
                <a:cs typeface="Garamond" charset="0"/>
              </a:rPr>
              <a:t>E nella via dei peccatori non si ferma</a:t>
            </a:r>
            <a:r>
              <a:rPr lang="it-IT" sz="2000" dirty="0">
                <a:latin typeface="Garamond" charset="0"/>
                <a:ea typeface="Garamond" charset="0"/>
                <a:cs typeface="Garamond" charset="0"/>
              </a:rPr>
              <a:t>: poiché se Cristo è realmente passato per la via dei peccatori, nascendo come i peccatori, non vi si è fermato dato che non lo hanno trattenuto le lusinghe del mondo. </a:t>
            </a:r>
            <a:r>
              <a:rPr lang="it-IT" sz="2000" i="1" dirty="0">
                <a:latin typeface="Garamond" charset="0"/>
                <a:ea typeface="Garamond" charset="0"/>
                <a:cs typeface="Garamond" charset="0"/>
              </a:rPr>
              <a:t>E sulla cattedra di pestilenza non si siede</a:t>
            </a:r>
            <a:r>
              <a:rPr lang="it-IT" sz="2000" dirty="0">
                <a:latin typeface="Garamond" charset="0"/>
                <a:ea typeface="Garamond" charset="0"/>
                <a:cs typeface="Garamond" charset="0"/>
              </a:rPr>
              <a:t>: ossia non ha ambito per superbia un regno terreno. Giustamente la superbia è definita cattedra di pestilenza, in quanto non vi è quasi nessuno alieno dalla passione del potere e che non aspiri a una gloria umana: e la pestilenza non è dal canto suo che una malattia largamente diffusa e che coinvolge tutti, o quasi tutti. Tuttavia, in senso più pertinente, si può intendere con cattedra della pestilenza anche una dottrina perniciosa, il cui insegnamento si diffonde come un tumore maligno» (Agostino d’Ippona, </a:t>
            </a:r>
            <a:r>
              <a:rPr lang="it-IT" sz="2000" i="1" dirty="0" err="1">
                <a:latin typeface="Garamond" charset="0"/>
                <a:ea typeface="Garamond" charset="0"/>
                <a:cs typeface="Garamond" charset="0"/>
              </a:rPr>
              <a:t>Expositio</a:t>
            </a:r>
            <a:r>
              <a:rPr lang="it-IT" sz="2000" i="1" dirty="0">
                <a:latin typeface="Garamond" charset="0"/>
                <a:ea typeface="Garamond" charset="0"/>
                <a:cs typeface="Garamond" charset="0"/>
              </a:rPr>
              <a:t> </a:t>
            </a:r>
            <a:r>
              <a:rPr lang="it-IT" sz="2000" i="1" dirty="0" err="1">
                <a:latin typeface="Garamond" charset="0"/>
                <a:ea typeface="Garamond" charset="0"/>
                <a:cs typeface="Garamond" charset="0"/>
              </a:rPr>
              <a:t>psalmorum</a:t>
            </a:r>
            <a:r>
              <a:rPr lang="it-IT" sz="2000" dirty="0">
                <a:latin typeface="Garamond" charset="0"/>
                <a:ea typeface="Garamond" charset="0"/>
                <a:cs typeface="Garamond" charset="0"/>
              </a:rPr>
              <a:t>, I, 1).</a:t>
            </a:r>
          </a:p>
        </p:txBody>
      </p:sp>
    </p:spTree>
    <p:extLst>
      <p:ext uri="{BB962C8B-B14F-4D97-AF65-F5344CB8AC3E}">
        <p14:creationId xmlns:p14="http://schemas.microsoft.com/office/powerpoint/2010/main" val="1727542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4524315"/>
          </a:xfrm>
          <a:prstGeom prst="rect">
            <a:avLst/>
          </a:prstGeom>
        </p:spPr>
        <p:txBody>
          <a:bodyPr wrap="square">
            <a:spAutoFit/>
          </a:bodyPr>
          <a:lstStyle/>
          <a:p>
            <a:pPr algn="just"/>
            <a:r>
              <a:rPr lang="it-IT" sz="2400" dirty="0">
                <a:latin typeface="Garamond" charset="0"/>
                <a:ea typeface="Garamond" charset="0"/>
                <a:cs typeface="Garamond" charset="0"/>
              </a:rPr>
              <a:t>«</a:t>
            </a:r>
            <a:r>
              <a:rPr lang="it-IT" sz="2200" dirty="0">
                <a:latin typeface="Garamond" charset="0"/>
                <a:ea typeface="Garamond" charset="0"/>
                <a:cs typeface="Garamond" charset="0"/>
              </a:rPr>
              <a:t>Quo contra </a:t>
            </a:r>
            <a:r>
              <a:rPr lang="it-IT" sz="2200" dirty="0" err="1">
                <a:latin typeface="Garamond" charset="0"/>
                <a:ea typeface="Garamond" charset="0"/>
                <a:cs typeface="Garamond" charset="0"/>
              </a:rPr>
              <a:t>recte</a:t>
            </a:r>
            <a:r>
              <a:rPr lang="it-IT" sz="2200" dirty="0">
                <a:latin typeface="Garamond" charset="0"/>
                <a:ea typeface="Garamond" charset="0"/>
                <a:cs typeface="Garamond" charset="0"/>
              </a:rPr>
              <a:t> beati viri </a:t>
            </a:r>
            <a:r>
              <a:rPr lang="it-IT" sz="2200" dirty="0" err="1">
                <a:latin typeface="Garamond" charset="0"/>
                <a:ea typeface="Garamond" charset="0"/>
                <a:cs typeface="Garamond" charset="0"/>
              </a:rPr>
              <a:t>expressione</a:t>
            </a:r>
            <a:r>
              <a:rPr lang="it-IT" sz="2200" dirty="0">
                <a:latin typeface="Garamond" charset="0"/>
                <a:ea typeface="Garamond" charset="0"/>
                <a:cs typeface="Garamond" charset="0"/>
              </a:rPr>
              <a:t> per </a:t>
            </a:r>
            <a:r>
              <a:rPr lang="it-IT" sz="2200" dirty="0" err="1">
                <a:latin typeface="Garamond" charset="0"/>
                <a:ea typeface="Garamond" charset="0"/>
                <a:cs typeface="Garamond" charset="0"/>
              </a:rPr>
              <a:t>Prophetam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dicitur</a:t>
            </a:r>
            <a:r>
              <a:rPr lang="it-IT" sz="2200" dirty="0">
                <a:latin typeface="Garamond" charset="0"/>
                <a:ea typeface="Garamond" charset="0"/>
                <a:cs typeface="Garamond" charset="0"/>
              </a:rPr>
              <a:t>: </a:t>
            </a:r>
            <a:r>
              <a:rPr lang="it-IT" sz="2200" i="1" dirty="0">
                <a:latin typeface="Garamond" charset="0"/>
                <a:ea typeface="Garamond" charset="0"/>
                <a:cs typeface="Garamond" charset="0"/>
              </a:rPr>
              <a:t>Et in cathedra </a:t>
            </a:r>
            <a:r>
              <a:rPr lang="it-IT" sz="2200" i="1" dirty="0" err="1">
                <a:latin typeface="Garamond" charset="0"/>
                <a:ea typeface="Garamond" charset="0"/>
                <a:cs typeface="Garamond" charset="0"/>
              </a:rPr>
              <a:t>pestilentiae</a:t>
            </a:r>
            <a:r>
              <a:rPr lang="it-IT" sz="2200" i="1" dirty="0">
                <a:latin typeface="Garamond" charset="0"/>
                <a:ea typeface="Garamond" charset="0"/>
                <a:cs typeface="Garamond" charset="0"/>
              </a:rPr>
              <a:t> non </a:t>
            </a:r>
            <a:r>
              <a:rPr lang="it-IT" sz="2200" i="1" dirty="0" err="1">
                <a:latin typeface="Garamond" charset="0"/>
                <a:ea typeface="Garamond" charset="0"/>
                <a:cs typeface="Garamond" charset="0"/>
              </a:rPr>
              <a:t>sedit</a:t>
            </a:r>
            <a:r>
              <a:rPr lang="it-IT" sz="2200" dirty="0">
                <a:latin typeface="Garamond" charset="0"/>
                <a:ea typeface="Garamond" charset="0"/>
                <a:cs typeface="Garamond" charset="0"/>
              </a:rPr>
              <a:t> (Ps. I, 1). Cathedra </a:t>
            </a:r>
            <a:r>
              <a:rPr lang="it-IT" sz="2200" dirty="0" err="1">
                <a:latin typeface="Garamond" charset="0"/>
                <a:ea typeface="Garamond" charset="0"/>
                <a:cs typeface="Garamond" charset="0"/>
              </a:rPr>
              <a:t>quippe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judicis</a:t>
            </a:r>
            <a:r>
              <a:rPr lang="it-IT" sz="2200" dirty="0">
                <a:latin typeface="Garamond" charset="0"/>
                <a:ea typeface="Garamond" charset="0"/>
                <a:cs typeface="Garamond" charset="0"/>
              </a:rPr>
              <a:t> esse </a:t>
            </a:r>
            <a:r>
              <a:rPr lang="it-IT" sz="2200" dirty="0" err="1">
                <a:latin typeface="Garamond" charset="0"/>
                <a:ea typeface="Garamond" charset="0"/>
                <a:cs typeface="Garamond" charset="0"/>
              </a:rPr>
              <a:t>vel</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praesidentis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solet</a:t>
            </a:r>
            <a:r>
              <a:rPr lang="it-IT" sz="2200" dirty="0">
                <a:latin typeface="Garamond" charset="0"/>
                <a:ea typeface="Garamond" charset="0"/>
                <a:cs typeface="Garamond" charset="0"/>
              </a:rPr>
              <a:t>. In cathedra </a:t>
            </a:r>
            <a:r>
              <a:rPr lang="it-IT" sz="2200" dirty="0" err="1">
                <a:latin typeface="Garamond" charset="0"/>
                <a:ea typeface="Garamond" charset="0"/>
                <a:cs typeface="Garamond" charset="0"/>
              </a:rPr>
              <a:t>autem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pestilentiae</a:t>
            </a:r>
            <a:r>
              <a:rPr lang="it-IT" sz="2200" dirty="0">
                <a:latin typeface="Garamond" charset="0"/>
                <a:ea typeface="Garamond" charset="0"/>
                <a:cs typeface="Garamond" charset="0"/>
              </a:rPr>
              <a:t> sedere, est ex </a:t>
            </a:r>
            <a:r>
              <a:rPr lang="it-IT" sz="2200" dirty="0" err="1">
                <a:latin typeface="Garamond" charset="0"/>
                <a:ea typeface="Garamond" charset="0"/>
                <a:cs typeface="Garamond" charset="0"/>
              </a:rPr>
              <a:t>judicio</a:t>
            </a:r>
            <a:r>
              <a:rPr lang="it-IT" sz="2200" dirty="0">
                <a:latin typeface="Garamond" charset="0"/>
                <a:ea typeface="Garamond" charset="0"/>
                <a:cs typeface="Garamond" charset="0"/>
              </a:rPr>
              <a:t> prava </a:t>
            </a:r>
            <a:r>
              <a:rPr lang="it-IT" sz="2200" dirty="0" err="1">
                <a:latin typeface="Garamond" charset="0"/>
                <a:ea typeface="Garamond" charset="0"/>
                <a:cs typeface="Garamond" charset="0"/>
              </a:rPr>
              <a:t>committere</a:t>
            </a:r>
            <a:r>
              <a:rPr lang="it-IT" sz="2200" dirty="0">
                <a:latin typeface="Garamond" charset="0"/>
                <a:ea typeface="Garamond" charset="0"/>
                <a:cs typeface="Garamond" charset="0"/>
              </a:rPr>
              <a:t>: in cathedra </a:t>
            </a:r>
            <a:r>
              <a:rPr lang="it-IT" sz="2200" dirty="0" err="1">
                <a:latin typeface="Garamond" charset="0"/>
                <a:ea typeface="Garamond" charset="0"/>
                <a:cs typeface="Garamond" charset="0"/>
              </a:rPr>
              <a:t>pestilentiae</a:t>
            </a:r>
            <a:r>
              <a:rPr lang="it-IT" sz="2200" dirty="0">
                <a:latin typeface="Garamond" charset="0"/>
                <a:ea typeface="Garamond" charset="0"/>
                <a:cs typeface="Garamond" charset="0"/>
              </a:rPr>
              <a:t> sedere, est et ex </a:t>
            </a:r>
            <a:r>
              <a:rPr lang="it-IT" sz="2200" dirty="0" err="1">
                <a:latin typeface="Garamond" charset="0"/>
                <a:ea typeface="Garamond" charset="0"/>
                <a:cs typeface="Garamond" charset="0"/>
              </a:rPr>
              <a:t>ratione</a:t>
            </a:r>
            <a:r>
              <a:rPr lang="it-IT" sz="2200" dirty="0">
                <a:latin typeface="Garamond" charset="0"/>
                <a:ea typeface="Garamond" charset="0"/>
                <a:cs typeface="Garamond" charset="0"/>
              </a:rPr>
              <a:t> mala discernere, et </a:t>
            </a:r>
            <a:r>
              <a:rPr lang="it-IT" sz="2200" dirty="0" err="1">
                <a:latin typeface="Garamond" charset="0"/>
                <a:ea typeface="Garamond" charset="0"/>
                <a:cs typeface="Garamond" charset="0"/>
              </a:rPr>
              <a:t>tamen</a:t>
            </a:r>
            <a:r>
              <a:rPr lang="it-IT" sz="2200" dirty="0">
                <a:latin typeface="Garamond" charset="0"/>
                <a:ea typeface="Garamond" charset="0"/>
                <a:cs typeface="Garamond" charset="0"/>
              </a:rPr>
              <a:t> ex </a:t>
            </a:r>
            <a:r>
              <a:rPr lang="it-IT" sz="2200" dirty="0" err="1">
                <a:latin typeface="Garamond" charset="0"/>
                <a:ea typeface="Garamond" charset="0"/>
                <a:cs typeface="Garamond" charset="0"/>
              </a:rPr>
              <a:t>deliberatione</a:t>
            </a:r>
            <a:r>
              <a:rPr lang="it-IT" sz="2200" dirty="0">
                <a:latin typeface="Garamond" charset="0"/>
                <a:ea typeface="Garamond" charset="0"/>
                <a:cs typeface="Garamond" charset="0"/>
              </a:rPr>
              <a:t> perpetrare. Quasi in perversi </a:t>
            </a:r>
            <a:r>
              <a:rPr lang="it-IT" sz="2200" dirty="0" err="1">
                <a:latin typeface="Garamond" charset="0"/>
                <a:ea typeface="Garamond" charset="0"/>
                <a:cs typeface="Garamond" charset="0"/>
              </a:rPr>
              <a:t>consilii</a:t>
            </a:r>
            <a:r>
              <a:rPr lang="it-IT" sz="2200" dirty="0">
                <a:latin typeface="Garamond" charset="0"/>
                <a:ea typeface="Garamond" charset="0"/>
                <a:cs typeface="Garamond" charset="0"/>
              </a:rPr>
              <a:t> cathedra </a:t>
            </a:r>
            <a:r>
              <a:rPr lang="it-IT" sz="2200" dirty="0" err="1">
                <a:latin typeface="Garamond" charset="0"/>
                <a:ea typeface="Garamond" charset="0"/>
                <a:cs typeface="Garamond" charset="0"/>
              </a:rPr>
              <a:t>sedet</a:t>
            </a:r>
            <a:r>
              <a:rPr lang="it-IT" sz="2200" dirty="0">
                <a:latin typeface="Garamond" charset="0"/>
                <a:ea typeface="Garamond" charset="0"/>
                <a:cs typeface="Garamond" charset="0"/>
              </a:rPr>
              <a:t>, qui tanta </a:t>
            </a:r>
            <a:r>
              <a:rPr lang="it-IT" sz="2200" dirty="0" err="1">
                <a:latin typeface="Garamond" charset="0"/>
                <a:ea typeface="Garamond" charset="0"/>
                <a:cs typeface="Garamond" charset="0"/>
              </a:rPr>
              <a:t>iniquitatis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elatione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attollitur</a:t>
            </a:r>
            <a:r>
              <a:rPr lang="it-IT" sz="2200" dirty="0">
                <a:latin typeface="Garamond" charset="0"/>
                <a:ea typeface="Garamond" charset="0"/>
                <a:cs typeface="Garamond" charset="0"/>
              </a:rPr>
              <a:t>, ut </a:t>
            </a:r>
            <a:r>
              <a:rPr lang="it-IT" sz="2200" dirty="0" err="1">
                <a:latin typeface="Garamond" charset="0"/>
                <a:ea typeface="Garamond" charset="0"/>
                <a:cs typeface="Garamond" charset="0"/>
              </a:rPr>
              <a:t>adimplere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malum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etiam</a:t>
            </a:r>
            <a:r>
              <a:rPr lang="it-IT" sz="2200" dirty="0">
                <a:latin typeface="Garamond" charset="0"/>
                <a:ea typeface="Garamond" charset="0"/>
                <a:cs typeface="Garamond" charset="0"/>
              </a:rPr>
              <a:t> per </a:t>
            </a:r>
            <a:r>
              <a:rPr lang="it-IT" sz="2200" dirty="0" err="1">
                <a:latin typeface="Garamond" charset="0"/>
                <a:ea typeface="Garamond" charset="0"/>
                <a:cs typeface="Garamond" charset="0"/>
              </a:rPr>
              <a:t>consilia</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conetur</a:t>
            </a:r>
            <a:r>
              <a:rPr lang="it-IT" sz="2200" dirty="0">
                <a:latin typeface="Garamond" charset="0"/>
                <a:ea typeface="Garamond" charset="0"/>
                <a:cs typeface="Garamond" charset="0"/>
              </a:rPr>
              <a:t>. Et </a:t>
            </a:r>
            <a:r>
              <a:rPr lang="it-IT" sz="2200" dirty="0" err="1">
                <a:latin typeface="Garamond" charset="0"/>
                <a:ea typeface="Garamond" charset="0"/>
                <a:cs typeface="Garamond" charset="0"/>
              </a:rPr>
              <a:t>sicut</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assistentibus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turbis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praelati</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sunt</a:t>
            </a:r>
            <a:r>
              <a:rPr lang="it-IT" sz="2200" dirty="0">
                <a:latin typeface="Garamond" charset="0"/>
                <a:ea typeface="Garamond" charset="0"/>
                <a:cs typeface="Garamond" charset="0"/>
              </a:rPr>
              <a:t> qui </a:t>
            </a:r>
            <a:r>
              <a:rPr lang="it-IT" sz="2200" dirty="0" err="1">
                <a:latin typeface="Garamond" charset="0"/>
                <a:ea typeface="Garamond" charset="0"/>
                <a:cs typeface="Garamond" charset="0"/>
              </a:rPr>
              <a:t>cathedrae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honore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fulciuntur</a:t>
            </a:r>
            <a:r>
              <a:rPr lang="it-IT" sz="2200" dirty="0">
                <a:latin typeface="Garamond" charset="0"/>
                <a:ea typeface="Garamond" charset="0"/>
                <a:cs typeface="Garamond" charset="0"/>
              </a:rPr>
              <a:t>, ita </a:t>
            </a:r>
            <a:r>
              <a:rPr lang="it-IT" sz="2200" dirty="0" err="1">
                <a:latin typeface="Garamond" charset="0"/>
                <a:ea typeface="Garamond" charset="0"/>
                <a:cs typeface="Garamond" charset="0"/>
              </a:rPr>
              <a:t>delicta</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eorum</a:t>
            </a:r>
            <a:r>
              <a:rPr lang="it-IT" sz="2200" dirty="0">
                <a:latin typeface="Garamond" charset="0"/>
                <a:ea typeface="Garamond" charset="0"/>
                <a:cs typeface="Garamond" charset="0"/>
              </a:rPr>
              <a:t> qui </a:t>
            </a:r>
            <a:r>
              <a:rPr lang="it-IT" sz="2200" dirty="0" err="1">
                <a:latin typeface="Garamond" charset="0"/>
                <a:ea typeface="Garamond" charset="0"/>
                <a:cs typeface="Garamond" charset="0"/>
              </a:rPr>
              <a:t>praecipitatione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corruunt</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exquisita</a:t>
            </a:r>
            <a:r>
              <a:rPr lang="it-IT" sz="2200" dirty="0">
                <a:latin typeface="Garamond" charset="0"/>
                <a:ea typeface="Garamond" charset="0"/>
                <a:cs typeface="Garamond" charset="0"/>
              </a:rPr>
              <a:t> per </a:t>
            </a:r>
            <a:r>
              <a:rPr lang="it-IT" sz="2200" dirty="0" err="1">
                <a:latin typeface="Garamond" charset="0"/>
                <a:ea typeface="Garamond" charset="0"/>
                <a:cs typeface="Garamond" charset="0"/>
              </a:rPr>
              <a:t>studium</a:t>
            </a:r>
            <a:r>
              <a:rPr lang="it-IT" sz="2200" dirty="0">
                <a:latin typeface="Garamond" charset="0"/>
                <a:ea typeface="Garamond" charset="0"/>
                <a:cs typeface="Garamond" charset="0"/>
              </a:rPr>
              <a:t> peccata </a:t>
            </a:r>
            <a:r>
              <a:rPr lang="it-IT" sz="2200" dirty="0" err="1">
                <a:latin typeface="Garamond" charset="0"/>
                <a:ea typeface="Garamond" charset="0"/>
                <a:cs typeface="Garamond" charset="0"/>
              </a:rPr>
              <a:t>transcendunt</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Admonendi</a:t>
            </a:r>
            <a:r>
              <a:rPr lang="it-IT" sz="2200" dirty="0">
                <a:latin typeface="Garamond" charset="0"/>
                <a:ea typeface="Garamond" charset="0"/>
                <a:cs typeface="Garamond" charset="0"/>
              </a:rPr>
              <a:t> ergo </a:t>
            </a:r>
            <a:r>
              <a:rPr lang="it-IT" sz="2200" dirty="0" err="1">
                <a:latin typeface="Garamond" charset="0"/>
                <a:ea typeface="Garamond" charset="0"/>
                <a:cs typeface="Garamond" charset="0"/>
              </a:rPr>
              <a:t>sunt</a:t>
            </a:r>
            <a:r>
              <a:rPr lang="it-IT" sz="2200" dirty="0">
                <a:latin typeface="Garamond" charset="0"/>
                <a:ea typeface="Garamond" charset="0"/>
                <a:cs typeface="Garamond" charset="0"/>
              </a:rPr>
              <a:t>, ut </a:t>
            </a:r>
            <a:r>
              <a:rPr lang="it-IT" sz="2200" dirty="0" err="1">
                <a:latin typeface="Garamond" charset="0"/>
                <a:ea typeface="Garamond" charset="0"/>
                <a:cs typeface="Garamond" charset="0"/>
              </a:rPr>
              <a:t>hinc</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colligant</a:t>
            </a:r>
            <a:r>
              <a:rPr lang="it-IT" sz="2200" dirty="0">
                <a:latin typeface="Garamond" charset="0"/>
                <a:ea typeface="Garamond" charset="0"/>
                <a:cs typeface="Garamond" charset="0"/>
              </a:rPr>
              <a:t> qui in culpa </a:t>
            </a:r>
            <a:r>
              <a:rPr lang="it-IT" sz="2200" dirty="0" err="1">
                <a:latin typeface="Garamond" charset="0"/>
                <a:ea typeface="Garamond" charset="0"/>
                <a:cs typeface="Garamond" charset="0"/>
              </a:rPr>
              <a:t>etiam</a:t>
            </a:r>
            <a:r>
              <a:rPr lang="it-IT" sz="2200" dirty="0">
                <a:latin typeface="Garamond" charset="0"/>
                <a:ea typeface="Garamond" charset="0"/>
                <a:cs typeface="Garamond" charset="0"/>
              </a:rPr>
              <a:t> se per </a:t>
            </a:r>
            <a:r>
              <a:rPr lang="it-IT" sz="2200" dirty="0" err="1">
                <a:latin typeface="Garamond" charset="0"/>
                <a:ea typeface="Garamond" charset="0"/>
                <a:cs typeface="Garamond" charset="0"/>
              </a:rPr>
              <a:t>consilium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ligant</a:t>
            </a:r>
            <a:r>
              <a:rPr lang="it-IT" sz="2200" dirty="0">
                <a:latin typeface="Garamond" charset="0"/>
                <a:ea typeface="Garamond" charset="0"/>
                <a:cs typeface="Garamond" charset="0"/>
              </a:rPr>
              <a:t>, qua </a:t>
            </a:r>
            <a:r>
              <a:rPr lang="it-IT" sz="2200" dirty="0" err="1">
                <a:latin typeface="Garamond" charset="0"/>
                <a:ea typeface="Garamond" charset="0"/>
                <a:cs typeface="Garamond" charset="0"/>
              </a:rPr>
              <a:t>quandoque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ultione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feriendi</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sunt</a:t>
            </a:r>
            <a:r>
              <a:rPr lang="it-IT" sz="2200" dirty="0">
                <a:latin typeface="Garamond" charset="0"/>
                <a:ea typeface="Garamond" charset="0"/>
                <a:cs typeface="Garamond" charset="0"/>
              </a:rPr>
              <a:t>, qui </a:t>
            </a:r>
            <a:r>
              <a:rPr lang="it-IT" sz="2200" dirty="0" err="1">
                <a:latin typeface="Garamond" charset="0"/>
                <a:ea typeface="Garamond" charset="0"/>
                <a:cs typeface="Garamond" charset="0"/>
              </a:rPr>
              <a:t>nunc</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pravorum</a:t>
            </a:r>
            <a:r>
              <a:rPr lang="it-IT" sz="2200" dirty="0">
                <a:latin typeface="Garamond" charset="0"/>
                <a:ea typeface="Garamond" charset="0"/>
                <a:cs typeface="Garamond" charset="0"/>
              </a:rPr>
              <a:t> non </a:t>
            </a:r>
            <a:r>
              <a:rPr lang="it-IT" sz="2200" dirty="0" err="1">
                <a:latin typeface="Garamond" charset="0"/>
                <a:ea typeface="Garamond" charset="0"/>
                <a:cs typeface="Garamond" charset="0"/>
              </a:rPr>
              <a:t>socii</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sed</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principes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fiunt</a:t>
            </a:r>
            <a:r>
              <a:rPr lang="it-IT" sz="2200" dirty="0">
                <a:latin typeface="Garamond" charset="0"/>
                <a:ea typeface="Garamond" charset="0"/>
                <a:cs typeface="Garamond" charset="0"/>
              </a:rPr>
              <a:t>» (Gregorio Magno, </a:t>
            </a:r>
            <a:r>
              <a:rPr lang="it-IT" sz="2200" i="1" dirty="0" err="1">
                <a:latin typeface="Garamond" charset="0"/>
                <a:ea typeface="Garamond" charset="0"/>
                <a:cs typeface="Garamond" charset="0"/>
              </a:rPr>
              <a:t>Regula</a:t>
            </a:r>
            <a:r>
              <a:rPr lang="it-IT" sz="2200" i="1" dirty="0">
                <a:latin typeface="Garamond" charset="0"/>
                <a:ea typeface="Garamond" charset="0"/>
                <a:cs typeface="Garamond" charset="0"/>
              </a:rPr>
              <a:t> </a:t>
            </a:r>
            <a:r>
              <a:rPr lang="it-IT" sz="2200" i="1" dirty="0" err="1">
                <a:latin typeface="Garamond" charset="0"/>
                <a:ea typeface="Garamond" charset="0"/>
                <a:cs typeface="Garamond" charset="0"/>
              </a:rPr>
              <a:t>pastoralis</a:t>
            </a:r>
            <a:r>
              <a:rPr lang="it-IT" sz="2200" dirty="0">
                <a:latin typeface="Garamond" charset="0"/>
                <a:ea typeface="Garamond" charset="0"/>
                <a:cs typeface="Garamond" charset="0"/>
              </a:rPr>
              <a:t>, III, 32). </a:t>
            </a:r>
          </a:p>
        </p:txBody>
      </p:sp>
    </p:spTree>
    <p:extLst>
      <p:ext uri="{BB962C8B-B14F-4D97-AF65-F5344CB8AC3E}">
        <p14:creationId xmlns:p14="http://schemas.microsoft.com/office/powerpoint/2010/main" val="1760235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5878532"/>
          </a:xfrm>
          <a:prstGeom prst="rect">
            <a:avLst/>
          </a:prstGeom>
        </p:spPr>
        <p:txBody>
          <a:bodyPr wrap="square">
            <a:spAutoFit/>
          </a:bodyPr>
          <a:lstStyle/>
          <a:p>
            <a:pPr algn="just"/>
            <a:r>
              <a:rPr lang="it-IT" sz="2400" dirty="0">
                <a:latin typeface="Garamond" charset="0"/>
                <a:ea typeface="Garamond" charset="0"/>
                <a:cs typeface="Garamond" charset="0"/>
              </a:rPr>
              <a:t>«</a:t>
            </a:r>
            <a:r>
              <a:rPr lang="it-IT" sz="2200" i="1" dirty="0">
                <a:latin typeface="Garamond" charset="0"/>
                <a:ea typeface="Garamond" charset="0"/>
                <a:cs typeface="Garamond" charset="0"/>
              </a:rPr>
              <a:t>Et in cathedra </a:t>
            </a:r>
            <a:r>
              <a:rPr lang="it-IT" sz="2200" i="1" dirty="0" err="1">
                <a:latin typeface="Garamond" charset="0"/>
                <a:ea typeface="Garamond" charset="0"/>
                <a:cs typeface="Garamond" charset="0"/>
              </a:rPr>
              <a:t>pestilentiae</a:t>
            </a:r>
            <a:r>
              <a:rPr lang="it-IT" sz="2200" i="1" dirty="0">
                <a:latin typeface="Garamond" charset="0"/>
                <a:ea typeface="Garamond" charset="0"/>
                <a:cs typeface="Garamond" charset="0"/>
              </a:rPr>
              <a:t> non </a:t>
            </a:r>
            <a:r>
              <a:rPr lang="it-IT" sz="2200" i="1" dirty="0" err="1">
                <a:latin typeface="Garamond" charset="0"/>
                <a:ea typeface="Garamond" charset="0"/>
                <a:cs typeface="Garamond" charset="0"/>
              </a:rPr>
              <a:t>sedit</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Impietatem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probat</a:t>
            </a:r>
            <a:r>
              <a:rPr lang="it-IT" sz="2200" dirty="0">
                <a:latin typeface="Garamond" charset="0"/>
                <a:ea typeface="Garamond" charset="0"/>
                <a:cs typeface="Garamond" charset="0"/>
              </a:rPr>
              <a:t> qui </a:t>
            </a:r>
            <a:r>
              <a:rPr lang="it-IT" sz="2200" dirty="0" err="1">
                <a:latin typeface="Garamond" charset="0"/>
                <a:ea typeface="Garamond" charset="0"/>
                <a:cs typeface="Garamond" charset="0"/>
              </a:rPr>
              <a:t>facit</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amat</a:t>
            </a:r>
            <a:r>
              <a:rPr lang="it-IT" sz="2200" dirty="0">
                <a:latin typeface="Garamond" charset="0"/>
                <a:ea typeface="Garamond" charset="0"/>
                <a:cs typeface="Garamond" charset="0"/>
              </a:rPr>
              <a:t>; qui </a:t>
            </a:r>
            <a:r>
              <a:rPr lang="it-IT" sz="2200" dirty="0" err="1">
                <a:latin typeface="Garamond" charset="0"/>
                <a:ea typeface="Garamond" charset="0"/>
                <a:cs typeface="Garamond" charset="0"/>
              </a:rPr>
              <a:t>amat</a:t>
            </a:r>
            <a:r>
              <a:rPr lang="it-IT" sz="2200" dirty="0">
                <a:latin typeface="Garamond" charset="0"/>
                <a:ea typeface="Garamond" charset="0"/>
                <a:cs typeface="Garamond" charset="0"/>
              </a:rPr>
              <a:t>, non </a:t>
            </a:r>
            <a:r>
              <a:rPr lang="it-IT" sz="2200" dirty="0" err="1">
                <a:latin typeface="Garamond" charset="0"/>
                <a:ea typeface="Garamond" charset="0"/>
                <a:cs typeface="Garamond" charset="0"/>
              </a:rPr>
              <a:t>potest</a:t>
            </a:r>
            <a:r>
              <a:rPr lang="it-IT" sz="2200" dirty="0">
                <a:latin typeface="Garamond" charset="0"/>
                <a:ea typeface="Garamond" charset="0"/>
                <a:cs typeface="Garamond" charset="0"/>
              </a:rPr>
              <a:t> non </a:t>
            </a:r>
            <a:r>
              <a:rPr lang="it-IT" sz="2200" dirty="0" err="1">
                <a:latin typeface="Garamond" charset="0"/>
                <a:ea typeface="Garamond" charset="0"/>
                <a:cs typeface="Garamond" charset="0"/>
              </a:rPr>
              <a:t>docere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hinc</a:t>
            </a:r>
            <a:r>
              <a:rPr lang="it-IT" sz="2200" dirty="0">
                <a:latin typeface="Garamond" charset="0"/>
                <a:ea typeface="Garamond" charset="0"/>
                <a:cs typeface="Garamond" charset="0"/>
              </a:rPr>
              <a:t> est </a:t>
            </a:r>
            <a:r>
              <a:rPr lang="it-IT" sz="2200" dirty="0" err="1">
                <a:latin typeface="Garamond" charset="0"/>
                <a:ea typeface="Garamond" charset="0"/>
                <a:cs typeface="Garamond" charset="0"/>
              </a:rPr>
              <a:t>quod</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docens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impietatem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pestilentiae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residet</a:t>
            </a:r>
            <a:r>
              <a:rPr lang="it-IT" sz="2200" dirty="0">
                <a:latin typeface="Garamond" charset="0"/>
                <a:ea typeface="Garamond" charset="0"/>
                <a:cs typeface="Garamond" charset="0"/>
              </a:rPr>
              <a:t> in cathedra, et sermone mellito virus </a:t>
            </a:r>
            <a:r>
              <a:rPr lang="it-IT" sz="2200" dirty="0" err="1">
                <a:latin typeface="Garamond" charset="0"/>
                <a:ea typeface="Garamond" charset="0"/>
                <a:cs typeface="Garamond" charset="0"/>
              </a:rPr>
              <a:t>doctrinae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lethalis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audientibus</a:t>
            </a:r>
            <a:r>
              <a:rPr lang="it-IT" sz="2200" dirty="0">
                <a:latin typeface="Garamond" charset="0"/>
                <a:ea typeface="Garamond" charset="0"/>
                <a:cs typeface="Garamond" charset="0"/>
              </a:rPr>
              <a:t> sic </a:t>
            </a:r>
            <a:r>
              <a:rPr lang="it-IT" sz="2200" dirty="0" err="1">
                <a:latin typeface="Garamond" charset="0"/>
                <a:ea typeface="Garamond" charset="0"/>
                <a:cs typeface="Garamond" charset="0"/>
              </a:rPr>
              <a:t>diffundit</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Pestilentiae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cathedram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philosophiam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posuit</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quae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docuit</a:t>
            </a:r>
            <a:r>
              <a:rPr lang="it-IT" sz="2200" dirty="0">
                <a:latin typeface="Garamond" charset="0"/>
                <a:ea typeface="Garamond" charset="0"/>
                <a:cs typeface="Garamond" charset="0"/>
              </a:rPr>
              <a:t>, aut </a:t>
            </a:r>
            <a:r>
              <a:rPr lang="it-IT" sz="2200" dirty="0" err="1">
                <a:latin typeface="Garamond" charset="0"/>
                <a:ea typeface="Garamond" charset="0"/>
                <a:cs typeface="Garamond" charset="0"/>
              </a:rPr>
              <a:t>deos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multos</a:t>
            </a:r>
            <a:r>
              <a:rPr lang="it-IT" sz="2200" dirty="0">
                <a:latin typeface="Garamond" charset="0"/>
                <a:ea typeface="Garamond" charset="0"/>
                <a:cs typeface="Garamond" charset="0"/>
              </a:rPr>
              <a:t>; aut </a:t>
            </a:r>
            <a:r>
              <a:rPr lang="it-IT" sz="2200" dirty="0" err="1">
                <a:latin typeface="Garamond" charset="0"/>
                <a:ea typeface="Garamond" charset="0"/>
                <a:cs typeface="Garamond" charset="0"/>
              </a:rPr>
              <a:t>eum</a:t>
            </a:r>
            <a:r>
              <a:rPr lang="it-IT" sz="2200" dirty="0">
                <a:latin typeface="Garamond" charset="0"/>
                <a:ea typeface="Garamond" charset="0"/>
                <a:cs typeface="Garamond" charset="0"/>
              </a:rPr>
              <a:t> qui est, </a:t>
            </a:r>
            <a:r>
              <a:rPr lang="it-IT" sz="2200" dirty="0" err="1">
                <a:latin typeface="Garamond" charset="0"/>
                <a:ea typeface="Garamond" charset="0"/>
                <a:cs typeface="Garamond" charset="0"/>
              </a:rPr>
              <a:t>vel</a:t>
            </a:r>
            <a:r>
              <a:rPr lang="it-IT" sz="2200" dirty="0">
                <a:latin typeface="Garamond" charset="0"/>
                <a:ea typeface="Garamond" charset="0"/>
                <a:cs typeface="Garamond" charset="0"/>
              </a:rPr>
              <a:t> non esse, </a:t>
            </a:r>
            <a:r>
              <a:rPr lang="it-IT" sz="2200" dirty="0" err="1">
                <a:latin typeface="Garamond" charset="0"/>
                <a:ea typeface="Garamond" charset="0"/>
                <a:cs typeface="Garamond" charset="0"/>
              </a:rPr>
              <a:t>vel</a:t>
            </a:r>
            <a:r>
              <a:rPr lang="it-IT" sz="2200" dirty="0">
                <a:latin typeface="Garamond" charset="0"/>
                <a:ea typeface="Garamond" charset="0"/>
                <a:cs typeface="Garamond" charset="0"/>
              </a:rPr>
              <a:t> non posse </a:t>
            </a:r>
            <a:r>
              <a:rPr lang="it-IT" sz="2200" dirty="0" err="1">
                <a:latin typeface="Garamond" charset="0"/>
                <a:ea typeface="Garamond" charset="0"/>
                <a:cs typeface="Garamond" charset="0"/>
              </a:rPr>
              <a:t>docuit</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inveniri</a:t>
            </a:r>
            <a:r>
              <a:rPr lang="it-IT" sz="2200" dirty="0">
                <a:latin typeface="Garamond" charset="0"/>
                <a:ea typeface="Garamond" charset="0"/>
                <a:cs typeface="Garamond" charset="0"/>
              </a:rPr>
              <a:t>; qui </a:t>
            </a:r>
            <a:r>
              <a:rPr lang="it-IT" sz="2200" dirty="0" err="1">
                <a:latin typeface="Garamond" charset="0"/>
                <a:ea typeface="Garamond" charset="0"/>
                <a:cs typeface="Garamond" charset="0"/>
              </a:rPr>
              <a:t>ipsam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creaturam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naturae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dedit</a:t>
            </a:r>
            <a:r>
              <a:rPr lang="it-IT" sz="2200" dirty="0">
                <a:latin typeface="Garamond" charset="0"/>
                <a:ea typeface="Garamond" charset="0"/>
                <a:cs typeface="Garamond" charset="0"/>
              </a:rPr>
              <a:t>, ut </a:t>
            </a:r>
            <a:r>
              <a:rPr lang="it-IT" sz="2200" dirty="0" err="1">
                <a:latin typeface="Garamond" charset="0"/>
                <a:ea typeface="Garamond" charset="0"/>
                <a:cs typeface="Garamond" charset="0"/>
              </a:rPr>
              <a:t>naturae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negaret</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Auctorem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Cathedram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pestilentiae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Pharisaeus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proposuit</a:t>
            </a:r>
            <a:r>
              <a:rPr lang="it-IT" sz="2200" dirty="0">
                <a:latin typeface="Garamond" charset="0"/>
                <a:ea typeface="Garamond" charset="0"/>
                <a:cs typeface="Garamond" charset="0"/>
              </a:rPr>
              <a:t>, qui </a:t>
            </a:r>
            <a:r>
              <a:rPr lang="it-IT" sz="2200" dirty="0" err="1">
                <a:latin typeface="Garamond" charset="0"/>
                <a:ea typeface="Garamond" charset="0"/>
                <a:cs typeface="Garamond" charset="0"/>
              </a:rPr>
              <a:t>traditiones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humanas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decretis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coelestibus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anteponens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vastam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lucem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fudit</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populo</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Judaeorum</a:t>
            </a:r>
            <a:r>
              <a:rPr lang="it-IT" sz="2200" dirty="0">
                <a:latin typeface="Garamond" charset="0"/>
                <a:ea typeface="Garamond" charset="0"/>
                <a:cs typeface="Garamond" charset="0"/>
              </a:rPr>
              <a:t>. In cathedra </a:t>
            </a:r>
            <a:r>
              <a:rPr lang="it-IT" sz="2200" dirty="0" err="1">
                <a:latin typeface="Garamond" charset="0"/>
                <a:ea typeface="Garamond" charset="0"/>
                <a:cs typeface="Garamond" charset="0"/>
              </a:rPr>
              <a:t>pestilentiae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haereticus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sedit</a:t>
            </a:r>
            <a:r>
              <a:rPr lang="it-IT" sz="2200" dirty="0">
                <a:latin typeface="Garamond" charset="0"/>
                <a:ea typeface="Garamond" charset="0"/>
                <a:cs typeface="Garamond" charset="0"/>
              </a:rPr>
              <a:t>, qui sub specie </a:t>
            </a:r>
            <a:r>
              <a:rPr lang="it-IT" sz="2200" dirty="0" err="1">
                <a:latin typeface="Garamond" charset="0"/>
                <a:ea typeface="Garamond" charset="0"/>
                <a:cs typeface="Garamond" charset="0"/>
              </a:rPr>
              <a:t>fidei</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scindit</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rumpit</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distrahit</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unitatem</a:t>
            </a:r>
            <a:r>
              <a:rPr lang="it-IT" sz="2200" dirty="0">
                <a:latin typeface="Garamond" charset="0"/>
                <a:ea typeface="Garamond" charset="0"/>
                <a:cs typeface="Garamond" charset="0"/>
              </a:rPr>
              <a:t>. Beatus ergo </a:t>
            </a:r>
            <a:r>
              <a:rPr lang="it-IT" sz="2200" dirty="0" err="1">
                <a:latin typeface="Garamond" charset="0"/>
                <a:ea typeface="Garamond" charset="0"/>
                <a:cs typeface="Garamond" charset="0"/>
              </a:rPr>
              <a:t>vir</a:t>
            </a:r>
            <a:r>
              <a:rPr lang="it-IT" sz="2200" dirty="0">
                <a:latin typeface="Garamond" charset="0"/>
                <a:ea typeface="Garamond" charset="0"/>
                <a:cs typeface="Garamond" charset="0"/>
              </a:rPr>
              <a:t> qui non </a:t>
            </a:r>
            <a:r>
              <a:rPr lang="it-IT" sz="2200" dirty="0" err="1">
                <a:latin typeface="Garamond" charset="0"/>
                <a:ea typeface="Garamond" charset="0"/>
                <a:cs typeface="Garamond" charset="0"/>
              </a:rPr>
              <a:t>abiit</a:t>
            </a:r>
            <a:r>
              <a:rPr lang="it-IT" sz="2200" dirty="0">
                <a:latin typeface="Garamond" charset="0"/>
                <a:ea typeface="Garamond" charset="0"/>
                <a:cs typeface="Garamond" charset="0"/>
              </a:rPr>
              <a:t> in </a:t>
            </a:r>
            <a:r>
              <a:rPr lang="it-IT" sz="2200" dirty="0" err="1">
                <a:latin typeface="Garamond" charset="0"/>
                <a:ea typeface="Garamond" charset="0"/>
                <a:cs typeface="Garamond" charset="0"/>
              </a:rPr>
              <a:t>consilio</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impiorum</a:t>
            </a:r>
            <a:r>
              <a:rPr lang="it-IT" sz="2200" dirty="0">
                <a:latin typeface="Garamond" charset="0"/>
                <a:ea typeface="Garamond" charset="0"/>
                <a:cs typeface="Garamond" charset="0"/>
              </a:rPr>
              <a:t>, et in via </a:t>
            </a:r>
            <a:r>
              <a:rPr lang="it-IT" sz="2200" dirty="0" err="1">
                <a:latin typeface="Garamond" charset="0"/>
                <a:ea typeface="Garamond" charset="0"/>
                <a:cs typeface="Garamond" charset="0"/>
              </a:rPr>
              <a:t>peccatorum</a:t>
            </a:r>
            <a:r>
              <a:rPr lang="it-IT" sz="2200" dirty="0">
                <a:latin typeface="Garamond" charset="0"/>
                <a:ea typeface="Garamond" charset="0"/>
                <a:cs typeface="Garamond" charset="0"/>
              </a:rPr>
              <a:t> non </a:t>
            </a:r>
            <a:r>
              <a:rPr lang="it-IT" sz="2200" dirty="0" err="1">
                <a:latin typeface="Garamond" charset="0"/>
                <a:ea typeface="Garamond" charset="0"/>
                <a:cs typeface="Garamond" charset="0"/>
              </a:rPr>
              <a:t>stetit</a:t>
            </a:r>
            <a:r>
              <a:rPr lang="it-IT" sz="2200" dirty="0">
                <a:latin typeface="Garamond" charset="0"/>
                <a:ea typeface="Garamond" charset="0"/>
                <a:cs typeface="Garamond" charset="0"/>
              </a:rPr>
              <a:t>, et in cathedra </a:t>
            </a:r>
            <a:r>
              <a:rPr lang="it-IT" sz="2200" dirty="0" err="1">
                <a:latin typeface="Garamond" charset="0"/>
                <a:ea typeface="Garamond" charset="0"/>
                <a:cs typeface="Garamond" charset="0"/>
              </a:rPr>
              <a:t>pestilentiae</a:t>
            </a:r>
            <a:r>
              <a:rPr lang="it-IT" sz="2200" dirty="0">
                <a:latin typeface="Garamond" charset="0"/>
                <a:ea typeface="Garamond" charset="0"/>
                <a:cs typeface="Garamond" charset="0"/>
              </a:rPr>
              <a:t> non </a:t>
            </a:r>
            <a:r>
              <a:rPr lang="it-IT" sz="2200" dirty="0" err="1">
                <a:latin typeface="Garamond" charset="0"/>
                <a:ea typeface="Garamond" charset="0"/>
                <a:cs typeface="Garamond" charset="0"/>
              </a:rPr>
              <a:t>sedit</a:t>
            </a:r>
            <a:r>
              <a:rPr lang="it-IT" sz="2200" dirty="0">
                <a:latin typeface="Garamond" charset="0"/>
                <a:ea typeface="Garamond" charset="0"/>
                <a:cs typeface="Garamond" charset="0"/>
              </a:rPr>
              <a:t>. Et </a:t>
            </a:r>
            <a:r>
              <a:rPr lang="it-IT" sz="2200" dirty="0" err="1">
                <a:latin typeface="Garamond" charset="0"/>
                <a:ea typeface="Garamond" charset="0"/>
                <a:cs typeface="Garamond" charset="0"/>
              </a:rPr>
              <a:t>plane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beatus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quia</a:t>
            </a:r>
            <a:r>
              <a:rPr lang="it-IT" sz="2200" dirty="0">
                <a:latin typeface="Garamond" charset="0"/>
                <a:ea typeface="Garamond" charset="0"/>
                <a:cs typeface="Garamond" charset="0"/>
              </a:rPr>
              <a:t> ista tria declinando ad </a:t>
            </a:r>
            <a:r>
              <a:rPr lang="it-IT" sz="2200" dirty="0" err="1">
                <a:latin typeface="Garamond" charset="0"/>
                <a:ea typeface="Garamond" charset="0"/>
                <a:cs typeface="Garamond" charset="0"/>
              </a:rPr>
              <a:t>Trinitatis</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beatitudinem</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meruit</a:t>
            </a:r>
            <a:r>
              <a:rPr lang="it-IT" sz="2200" dirty="0">
                <a:latin typeface="Garamond" charset="0"/>
                <a:ea typeface="Garamond" charset="0"/>
                <a:cs typeface="Garamond" charset="0"/>
              </a:rPr>
              <a:t> pervenire. </a:t>
            </a:r>
            <a:r>
              <a:rPr lang="it-IT" sz="2200" dirty="0" err="1">
                <a:latin typeface="Garamond" charset="0"/>
                <a:ea typeface="Garamond" charset="0"/>
                <a:cs typeface="Garamond" charset="0"/>
              </a:rPr>
              <a:t>Meditetur</a:t>
            </a:r>
            <a:r>
              <a:rPr lang="it-IT" sz="2200" dirty="0">
                <a:latin typeface="Garamond" charset="0"/>
                <a:ea typeface="Garamond" charset="0"/>
                <a:cs typeface="Garamond" charset="0"/>
              </a:rPr>
              <a:t> ergo in </a:t>
            </a:r>
            <a:r>
              <a:rPr lang="it-IT" sz="2200" dirty="0" err="1">
                <a:latin typeface="Garamond" charset="0"/>
                <a:ea typeface="Garamond" charset="0"/>
                <a:cs typeface="Garamond" charset="0"/>
              </a:rPr>
              <a:t>lege</a:t>
            </a:r>
            <a:r>
              <a:rPr lang="it-IT" sz="2200" dirty="0">
                <a:latin typeface="Garamond" charset="0"/>
                <a:ea typeface="Garamond" charset="0"/>
                <a:cs typeface="Garamond" charset="0"/>
              </a:rPr>
              <a:t> Domini, et </a:t>
            </a:r>
            <a:r>
              <a:rPr lang="it-IT" sz="2200" dirty="0" err="1">
                <a:latin typeface="Garamond" charset="0"/>
                <a:ea typeface="Garamond" charset="0"/>
                <a:cs typeface="Garamond" charset="0"/>
              </a:rPr>
              <a:t>meditetur</a:t>
            </a:r>
            <a:r>
              <a:rPr lang="it-IT" sz="2200" dirty="0">
                <a:latin typeface="Garamond" charset="0"/>
                <a:ea typeface="Garamond" charset="0"/>
                <a:cs typeface="Garamond" charset="0"/>
              </a:rPr>
              <a:t> die </a:t>
            </a:r>
            <a:r>
              <a:rPr lang="it-IT" sz="2200" dirty="0" err="1">
                <a:latin typeface="Garamond" charset="0"/>
                <a:ea typeface="Garamond" charset="0"/>
                <a:cs typeface="Garamond" charset="0"/>
              </a:rPr>
              <a:t>ac</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nocte</a:t>
            </a:r>
            <a:r>
              <a:rPr lang="it-IT" sz="2200" dirty="0">
                <a:latin typeface="Garamond" charset="0"/>
                <a:ea typeface="Garamond" charset="0"/>
                <a:cs typeface="Garamond" charset="0"/>
              </a:rPr>
              <a:t>, ut </a:t>
            </a:r>
            <a:r>
              <a:rPr lang="it-IT" sz="2200" dirty="0" err="1">
                <a:latin typeface="Garamond" charset="0"/>
                <a:ea typeface="Garamond" charset="0"/>
                <a:cs typeface="Garamond" charset="0"/>
              </a:rPr>
              <a:t>quae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sequuntur</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mereatur</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videre</a:t>
            </a:r>
            <a:r>
              <a:rPr lang="it-IT" sz="2200" dirty="0">
                <a:latin typeface="Garamond" charset="0"/>
                <a:ea typeface="Garamond" charset="0"/>
                <a:cs typeface="Garamond" charset="0"/>
              </a:rPr>
              <a:t> in futuro, et </a:t>
            </a:r>
            <a:r>
              <a:rPr lang="it-IT" sz="2200" dirty="0" err="1">
                <a:latin typeface="Garamond" charset="0"/>
                <a:ea typeface="Garamond" charset="0"/>
                <a:cs typeface="Garamond" charset="0"/>
              </a:rPr>
              <a:t>audire</a:t>
            </a:r>
            <a:r>
              <a:rPr lang="it-IT" sz="2200" dirty="0">
                <a:latin typeface="Garamond" charset="0"/>
                <a:ea typeface="Garamond" charset="0"/>
                <a:cs typeface="Garamond" charset="0"/>
              </a:rPr>
              <a:t> </a:t>
            </a:r>
            <a:r>
              <a:rPr lang="it-IT" sz="2200" dirty="0" err="1">
                <a:latin typeface="Garamond" charset="0"/>
                <a:ea typeface="Garamond" charset="0"/>
                <a:cs typeface="Garamond" charset="0"/>
              </a:rPr>
              <a:t>latius</a:t>
            </a:r>
            <a:r>
              <a:rPr lang="it-IT" sz="2200" dirty="0">
                <a:latin typeface="Garamond" charset="0"/>
                <a:ea typeface="Garamond" charset="0"/>
                <a:cs typeface="Garamond" charset="0"/>
              </a:rPr>
              <a:t> tempore competenti» (Pietro </a:t>
            </a:r>
            <a:r>
              <a:rPr lang="it-IT" sz="2200" dirty="0" err="1">
                <a:latin typeface="Garamond" charset="0"/>
                <a:ea typeface="Garamond" charset="0"/>
                <a:cs typeface="Garamond" charset="0"/>
              </a:rPr>
              <a:t>Crisologo</a:t>
            </a:r>
            <a:r>
              <a:rPr lang="it-IT" sz="2200" dirty="0">
                <a:latin typeface="Garamond" charset="0"/>
                <a:ea typeface="Garamond" charset="0"/>
                <a:cs typeface="Garamond" charset="0"/>
              </a:rPr>
              <a:t>, </a:t>
            </a:r>
            <a:r>
              <a:rPr lang="it-IT" sz="2200" i="1" dirty="0" err="1">
                <a:latin typeface="Garamond" charset="0"/>
                <a:ea typeface="Garamond" charset="0"/>
                <a:cs typeface="Garamond" charset="0"/>
              </a:rPr>
              <a:t>Sermo</a:t>
            </a:r>
            <a:r>
              <a:rPr lang="it-IT" sz="2200" i="1">
                <a:latin typeface="Garamond" charset="0"/>
                <a:ea typeface="Garamond" charset="0"/>
                <a:cs typeface="Garamond" charset="0"/>
              </a:rPr>
              <a:t> </a:t>
            </a:r>
            <a:r>
              <a:rPr lang="it-IT" sz="2200">
                <a:latin typeface="Garamond" charset="0"/>
                <a:ea typeface="Garamond" charset="0"/>
                <a:cs typeface="Garamond" charset="0"/>
              </a:rPr>
              <a:t>44).</a:t>
            </a:r>
            <a:endParaRPr lang="it-IT" sz="2200" dirty="0">
              <a:latin typeface="Garamond" charset="0"/>
              <a:ea typeface="Garamond" charset="0"/>
              <a:cs typeface="Garamond" charset="0"/>
            </a:endParaRPr>
          </a:p>
        </p:txBody>
      </p:sp>
    </p:spTree>
    <p:extLst>
      <p:ext uri="{BB962C8B-B14F-4D97-AF65-F5344CB8AC3E}">
        <p14:creationId xmlns:p14="http://schemas.microsoft.com/office/powerpoint/2010/main" val="583950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descr="Visualizza immagine di origine"/>
          <p:cNvPicPr/>
          <p:nvPr/>
        </p:nvPicPr>
        <p:blipFill>
          <a:blip r:embed="rId3">
            <a:extLst>
              <a:ext uri="{28A0092B-C50C-407E-A947-70E740481C1C}">
                <a14:useLocalDpi xmlns:a14="http://schemas.microsoft.com/office/drawing/2010/main" val="0"/>
              </a:ext>
            </a:extLst>
          </a:blip>
          <a:srcRect/>
          <a:stretch>
            <a:fillRect/>
          </a:stretch>
        </p:blipFill>
        <p:spPr bwMode="auto">
          <a:xfrm>
            <a:off x="1511935" y="1389062"/>
            <a:ext cx="6120130" cy="40798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15962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4893647"/>
          </a:xfrm>
          <a:prstGeom prst="rect">
            <a:avLst/>
          </a:prstGeom>
        </p:spPr>
        <p:txBody>
          <a:bodyPr wrap="square">
            <a:spAutoFit/>
          </a:bodyPr>
          <a:lstStyle/>
          <a:p>
            <a:pPr algn="just"/>
            <a:r>
              <a:rPr lang="it-IT" sz="2400" dirty="0">
                <a:latin typeface="Garamond" charset="0"/>
                <a:ea typeface="Garamond" charset="0"/>
                <a:cs typeface="Garamond" charset="0"/>
              </a:rPr>
              <a:t>«All’epoca del governo di Narsete, scoppiò una terribile pestilenza, particolarmente intensa nella provincia di Liguria. All’improvviso, sui muri delle case, sulle porte, su vasellame e stoviglie, sui vestiti comparivano certe macchie che più uno si sforzava di tirare via e più diventavano evidenti.</a:t>
            </a:r>
          </a:p>
          <a:p>
            <a:pPr algn="just"/>
            <a:r>
              <a:rPr lang="it-IT" sz="2400" dirty="0">
                <a:latin typeface="Garamond" charset="0"/>
                <a:ea typeface="Garamond" charset="0"/>
                <a:cs typeface="Garamond" charset="0"/>
              </a:rPr>
              <a:t>A un anno di distanza da questo fenomeno, la gente cominciava a soffrire di ghiandole grosse pressappoco come una noce o un dattero, che si formavano all’inguine o nelle altre parti più delicate del corpo, e a cui seguivano un’insopportabile arsura e una febbre che portavano alla morte entro tre giorni. Se una persona riusciva a superare questo periodo, poteva nutrire qualche speranza di sopravvivere. Dappertutto c’erano solo dolore e lacrime. </a:t>
            </a:r>
          </a:p>
        </p:txBody>
      </p:sp>
    </p:spTree>
    <p:extLst>
      <p:ext uri="{BB962C8B-B14F-4D97-AF65-F5344CB8AC3E}">
        <p14:creationId xmlns:p14="http://schemas.microsoft.com/office/powerpoint/2010/main" val="145176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4524315"/>
          </a:xfrm>
          <a:prstGeom prst="rect">
            <a:avLst/>
          </a:prstGeom>
        </p:spPr>
        <p:txBody>
          <a:bodyPr wrap="square">
            <a:spAutoFit/>
          </a:bodyPr>
          <a:lstStyle/>
          <a:p>
            <a:pPr algn="just"/>
            <a:r>
              <a:rPr lang="it-IT" sz="2400" dirty="0">
                <a:latin typeface="Garamond" charset="0"/>
                <a:ea typeface="Garamond" charset="0"/>
                <a:cs typeface="Garamond" charset="0"/>
              </a:rPr>
              <a:t>Poiché la gente era comunemente convinta che se fosse fuggita avrebbe evitato la morte, nelle case vuote di abitanti restavano solo i cani, e il gregge restava solo sui pascoli, non custodito da nessun pastore. Su villaggi e borghi, prima pieni di uomini, l’indomani, dopo che la gente se n’era fuggita, regnava un profondo silenzio. Fuggivano i figli, lasciando insepolti i cadaveri dei genitori. I genitori, dimentichi del frutto delle loro viscere, abbandonavano i figli in preda alla febbre. Se l’antica pietà spingeva qualcuno a voler dare sepoltura al prossimo, poi, perendo di quel che compiva, era lui a rimanere senza sepoltura. E mentre si sforzava di recare agli altri le estreme onoranze, ne restava privo. </a:t>
            </a:r>
          </a:p>
        </p:txBody>
      </p:sp>
    </p:spTree>
    <p:extLst>
      <p:ext uri="{BB962C8B-B14F-4D97-AF65-F5344CB8AC3E}">
        <p14:creationId xmlns:p14="http://schemas.microsoft.com/office/powerpoint/2010/main" val="1940589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4832092"/>
          </a:xfrm>
          <a:prstGeom prst="rect">
            <a:avLst/>
          </a:prstGeom>
        </p:spPr>
        <p:txBody>
          <a:bodyPr wrap="square">
            <a:spAutoFit/>
          </a:bodyPr>
          <a:lstStyle/>
          <a:p>
            <a:pPr algn="just"/>
            <a:r>
              <a:rPr lang="it-IT" sz="2200" dirty="0">
                <a:latin typeface="Garamond" charset="0"/>
                <a:ea typeface="Garamond" charset="0"/>
                <a:cs typeface="Garamond" charset="0"/>
              </a:rPr>
              <a:t>Il mondo pareva ricondotto al silenzio di ere lontanissime: non un grido nelle campagne, non il fischio di un pastore, non un’aggressione di fiere contro le greggi, non un furto nei pollai. I frumenti, con il tempo del mietere ormai trascorso, aspettavano ancora intatti il mietitore. Le vigne, nell’inverno che già s’avvicinava, mostravano sui tralci senza foglie i grappoli lustri. Di notte e di giorno s’udiva suonare una tromba di battaglia, e da molti s’era udito uno strepito d’esercito. Non si vedeva orma di gente che viaggiasse né si compivano assassini: eppure i morti erano tanti che occhio umano non avrebbe potuto contarli. Gli antri dei pastori diventavano sepolture umane, e le case degli uomini rifugio di fiere. E queste sventure colpirono soltanto i Romani e soltanto l’Italia sino al confine degli Alemanni e dei Bavari» (Paolo Diacono, </a:t>
            </a:r>
            <a:r>
              <a:rPr lang="it-IT" sz="2200" i="1" dirty="0" err="1">
                <a:latin typeface="Garamond" charset="0"/>
                <a:ea typeface="Garamond" charset="0"/>
                <a:cs typeface="Garamond" charset="0"/>
              </a:rPr>
              <a:t>Historia</a:t>
            </a:r>
            <a:r>
              <a:rPr lang="it-IT" sz="2200" i="1" dirty="0">
                <a:latin typeface="Garamond" charset="0"/>
                <a:ea typeface="Garamond" charset="0"/>
                <a:cs typeface="Garamond" charset="0"/>
              </a:rPr>
              <a:t> </a:t>
            </a:r>
            <a:r>
              <a:rPr lang="it-IT" sz="2200" i="1" dirty="0" err="1">
                <a:latin typeface="Garamond" charset="0"/>
                <a:ea typeface="Garamond" charset="0"/>
                <a:cs typeface="Garamond" charset="0"/>
              </a:rPr>
              <a:t>Langobardorum</a:t>
            </a:r>
            <a:r>
              <a:rPr lang="it-IT" sz="2200" dirty="0">
                <a:latin typeface="Garamond" charset="0"/>
                <a:ea typeface="Garamond" charset="0"/>
                <a:cs typeface="Garamond" charset="0"/>
              </a:rPr>
              <a:t>, II, 4).</a:t>
            </a:r>
          </a:p>
        </p:txBody>
      </p:sp>
    </p:spTree>
    <p:extLst>
      <p:ext uri="{BB962C8B-B14F-4D97-AF65-F5344CB8AC3E}">
        <p14:creationId xmlns:p14="http://schemas.microsoft.com/office/powerpoint/2010/main" val="1479031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4401205"/>
          </a:xfrm>
          <a:prstGeom prst="rect">
            <a:avLst/>
          </a:prstGeom>
        </p:spPr>
        <p:txBody>
          <a:bodyPr wrap="square">
            <a:spAutoFit/>
          </a:bodyPr>
          <a:lstStyle/>
          <a:p>
            <a:pPr algn="just"/>
            <a:r>
              <a:rPr lang="it-IT" sz="2800" dirty="0">
                <a:latin typeface="Garamond" charset="0"/>
                <a:ea typeface="Garamond" charset="0"/>
                <a:cs typeface="Garamond" charset="0"/>
              </a:rPr>
              <a:t>«</a:t>
            </a:r>
            <a:r>
              <a:rPr lang="it-IT" sz="2800" dirty="0" err="1">
                <a:latin typeface="Garamond" charset="0"/>
                <a:ea typeface="Garamond" charset="0"/>
                <a:cs typeface="Garamond" charset="0"/>
              </a:rPr>
              <a:t>Pestilentia</a:t>
            </a:r>
            <a:r>
              <a:rPr lang="it-IT" sz="2800" dirty="0">
                <a:latin typeface="Garamond" charset="0"/>
                <a:ea typeface="Garamond" charset="0"/>
                <a:cs typeface="Garamond" charset="0"/>
              </a:rPr>
              <a:t> est </a:t>
            </a:r>
            <a:r>
              <a:rPr lang="it-IT" sz="2800" dirty="0" err="1">
                <a:latin typeface="Garamond" charset="0"/>
                <a:ea typeface="Garamond" charset="0"/>
                <a:cs typeface="Garamond" charset="0"/>
              </a:rPr>
              <a:t>contagium</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quod</a:t>
            </a:r>
            <a:r>
              <a:rPr lang="it-IT" sz="2800" dirty="0">
                <a:latin typeface="Garamond" charset="0"/>
                <a:ea typeface="Garamond" charset="0"/>
                <a:cs typeface="Garamond" charset="0"/>
              </a:rPr>
              <a:t> dum unum </a:t>
            </a:r>
            <a:r>
              <a:rPr lang="it-IT" sz="2800" dirty="0" err="1">
                <a:latin typeface="Garamond" charset="0"/>
                <a:ea typeface="Garamond" charset="0"/>
                <a:cs typeface="Garamond" charset="0"/>
              </a:rPr>
              <a:t>apprehenderit</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celeriter</a:t>
            </a:r>
            <a:r>
              <a:rPr lang="it-IT" sz="2800" dirty="0">
                <a:latin typeface="Garamond" charset="0"/>
                <a:ea typeface="Garamond" charset="0"/>
                <a:cs typeface="Garamond" charset="0"/>
              </a:rPr>
              <a:t> ad </a:t>
            </a:r>
            <a:r>
              <a:rPr lang="it-IT" sz="2800" dirty="0" err="1">
                <a:latin typeface="Garamond" charset="0"/>
                <a:ea typeface="Garamond" charset="0"/>
                <a:cs typeface="Garamond" charset="0"/>
              </a:rPr>
              <a:t>plures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transit</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Gignitur</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autem</a:t>
            </a:r>
            <a:r>
              <a:rPr lang="it-IT" sz="2800" dirty="0">
                <a:latin typeface="Garamond" charset="0"/>
                <a:ea typeface="Garamond" charset="0"/>
                <a:cs typeface="Garamond" charset="0"/>
              </a:rPr>
              <a:t> ex </a:t>
            </a:r>
            <a:r>
              <a:rPr lang="it-IT" sz="2800" dirty="0" err="1">
                <a:latin typeface="Garamond" charset="0"/>
                <a:ea typeface="Garamond" charset="0"/>
                <a:cs typeface="Garamond" charset="0"/>
              </a:rPr>
              <a:t>corrupto</a:t>
            </a:r>
            <a:r>
              <a:rPr lang="it-IT" sz="2800" dirty="0">
                <a:latin typeface="Garamond" charset="0"/>
                <a:ea typeface="Garamond" charset="0"/>
                <a:cs typeface="Garamond" charset="0"/>
              </a:rPr>
              <a:t> aere, et in </a:t>
            </a:r>
            <a:r>
              <a:rPr lang="it-IT" sz="2800" dirty="0" err="1">
                <a:latin typeface="Garamond" charset="0"/>
                <a:ea typeface="Garamond" charset="0"/>
                <a:cs typeface="Garamond" charset="0"/>
              </a:rPr>
              <a:t>visceribus</a:t>
            </a:r>
            <a:r>
              <a:rPr lang="it-IT" sz="2800" dirty="0">
                <a:latin typeface="Garamond" charset="0"/>
                <a:ea typeface="Garamond" charset="0"/>
                <a:cs typeface="Garamond" charset="0"/>
              </a:rPr>
              <a:t> penetrando </a:t>
            </a:r>
            <a:r>
              <a:rPr lang="it-IT" sz="2800" dirty="0" err="1">
                <a:latin typeface="Garamond" charset="0"/>
                <a:ea typeface="Garamond" charset="0"/>
                <a:cs typeface="Garamond" charset="0"/>
              </a:rPr>
              <a:t>innititur</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Haec</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etsi</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plerumque</a:t>
            </a:r>
            <a:r>
              <a:rPr lang="it-IT" sz="2800" dirty="0">
                <a:latin typeface="Garamond" charset="0"/>
                <a:ea typeface="Garamond" charset="0"/>
                <a:cs typeface="Garamond" charset="0"/>
              </a:rPr>
              <a:t> per </a:t>
            </a:r>
            <a:r>
              <a:rPr lang="it-IT" sz="2800" dirty="0" err="1">
                <a:latin typeface="Garamond" charset="0"/>
                <a:ea typeface="Garamond" charset="0"/>
                <a:cs typeface="Garamond" charset="0"/>
              </a:rPr>
              <a:t>aereas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potestates</a:t>
            </a:r>
            <a:r>
              <a:rPr lang="it-IT" sz="2800" dirty="0">
                <a:latin typeface="Garamond" charset="0"/>
                <a:ea typeface="Garamond" charset="0"/>
                <a:cs typeface="Garamond" charset="0"/>
              </a:rPr>
              <a:t> fiat, </a:t>
            </a:r>
            <a:r>
              <a:rPr lang="it-IT" sz="2800" dirty="0" err="1">
                <a:latin typeface="Garamond" charset="0"/>
                <a:ea typeface="Garamond" charset="0"/>
                <a:cs typeface="Garamond" charset="0"/>
              </a:rPr>
              <a:t>tamen</a:t>
            </a:r>
            <a:r>
              <a:rPr lang="it-IT" sz="2800" dirty="0">
                <a:latin typeface="Garamond" charset="0"/>
                <a:ea typeface="Garamond" charset="0"/>
                <a:cs typeface="Garamond" charset="0"/>
              </a:rPr>
              <a:t> sine arbitrio </a:t>
            </a:r>
            <a:r>
              <a:rPr lang="it-IT" sz="2800" dirty="0" err="1">
                <a:latin typeface="Garamond" charset="0"/>
                <a:ea typeface="Garamond" charset="0"/>
                <a:cs typeface="Garamond" charset="0"/>
              </a:rPr>
              <a:t>Omnipotentis</a:t>
            </a:r>
            <a:r>
              <a:rPr lang="it-IT" sz="2800" dirty="0">
                <a:latin typeface="Garamond" charset="0"/>
                <a:ea typeface="Garamond" charset="0"/>
                <a:cs typeface="Garamond" charset="0"/>
              </a:rPr>
              <a:t> Dei </a:t>
            </a:r>
            <a:r>
              <a:rPr lang="it-IT" sz="2800" dirty="0" err="1">
                <a:latin typeface="Garamond" charset="0"/>
                <a:ea typeface="Garamond" charset="0"/>
                <a:cs typeface="Garamond" charset="0"/>
              </a:rPr>
              <a:t>omnino</a:t>
            </a:r>
            <a:r>
              <a:rPr lang="it-IT" sz="2800" dirty="0">
                <a:latin typeface="Garamond" charset="0"/>
                <a:ea typeface="Garamond" charset="0"/>
                <a:cs typeface="Garamond" charset="0"/>
              </a:rPr>
              <a:t> non </a:t>
            </a:r>
            <a:r>
              <a:rPr lang="it-IT" sz="2800" dirty="0" err="1">
                <a:latin typeface="Garamond" charset="0"/>
                <a:ea typeface="Garamond" charset="0"/>
                <a:cs typeface="Garamond" charset="0"/>
              </a:rPr>
              <a:t>fit</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Dicta</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autem</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pestilentia</a:t>
            </a:r>
            <a:r>
              <a:rPr lang="it-IT" sz="2800" dirty="0">
                <a:latin typeface="Garamond" charset="0"/>
                <a:ea typeface="Garamond" charset="0"/>
                <a:cs typeface="Garamond" charset="0"/>
              </a:rPr>
              <a:t>, quasi </a:t>
            </a:r>
            <a:r>
              <a:rPr lang="it-IT" sz="2800" dirty="0" err="1">
                <a:latin typeface="Garamond" charset="0"/>
                <a:ea typeface="Garamond" charset="0"/>
                <a:cs typeface="Garamond" charset="0"/>
              </a:rPr>
              <a:t>pastulentia</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quod</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veluti</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incendium</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depascat</a:t>
            </a:r>
            <a:r>
              <a:rPr lang="it-IT" sz="2800" dirty="0">
                <a:latin typeface="Garamond" charset="0"/>
                <a:ea typeface="Garamond" charset="0"/>
                <a:cs typeface="Garamond" charset="0"/>
              </a:rPr>
              <a:t>, et toto </a:t>
            </a:r>
            <a:r>
              <a:rPr lang="it-IT" sz="2800" dirty="0" err="1">
                <a:latin typeface="Garamond" charset="0"/>
                <a:ea typeface="Garamond" charset="0"/>
                <a:cs typeface="Garamond" charset="0"/>
              </a:rPr>
              <a:t>descendat</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corpore</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pestis</a:t>
            </a:r>
            <a:r>
              <a:rPr lang="it-IT" sz="2800" dirty="0">
                <a:latin typeface="Garamond" charset="0"/>
                <a:ea typeface="Garamond" charset="0"/>
                <a:cs typeface="Garamond" charset="0"/>
              </a:rPr>
              <a:t>. Idem et </a:t>
            </a:r>
            <a:r>
              <a:rPr lang="it-IT" sz="2800" dirty="0" err="1">
                <a:latin typeface="Garamond" charset="0"/>
                <a:ea typeface="Garamond" charset="0"/>
                <a:cs typeface="Garamond" charset="0"/>
              </a:rPr>
              <a:t>contagium</a:t>
            </a:r>
            <a:r>
              <a:rPr lang="it-IT" sz="2800" dirty="0">
                <a:latin typeface="Garamond" charset="0"/>
                <a:ea typeface="Garamond" charset="0"/>
                <a:cs typeface="Garamond" charset="0"/>
              </a:rPr>
              <a:t> a </a:t>
            </a:r>
            <a:r>
              <a:rPr lang="it-IT" sz="2800" dirty="0" err="1">
                <a:latin typeface="Garamond" charset="0"/>
                <a:ea typeface="Garamond" charset="0"/>
                <a:cs typeface="Garamond" charset="0"/>
              </a:rPr>
              <a:t>contingendo</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quia</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quemque</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tetigerit</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polluit</a:t>
            </a:r>
            <a:r>
              <a:rPr lang="it-IT" sz="2800" dirty="0">
                <a:latin typeface="Garamond" charset="0"/>
                <a:ea typeface="Garamond" charset="0"/>
                <a:cs typeface="Garamond" charset="0"/>
              </a:rPr>
              <a:t>» (Isidoro di Siviglia, </a:t>
            </a:r>
            <a:r>
              <a:rPr lang="it-IT" sz="2800" i="1" dirty="0" err="1">
                <a:latin typeface="Garamond" charset="0"/>
                <a:ea typeface="Garamond" charset="0"/>
                <a:cs typeface="Garamond" charset="0"/>
              </a:rPr>
              <a:t>Etymologiae</a:t>
            </a:r>
            <a:r>
              <a:rPr lang="it-IT" sz="2800" dirty="0">
                <a:latin typeface="Garamond" charset="0"/>
                <a:ea typeface="Garamond" charset="0"/>
                <a:cs typeface="Garamond" charset="0"/>
              </a:rPr>
              <a:t>, II, 6, 17-18).</a:t>
            </a:r>
          </a:p>
        </p:txBody>
      </p:sp>
    </p:spTree>
    <p:extLst>
      <p:ext uri="{BB962C8B-B14F-4D97-AF65-F5344CB8AC3E}">
        <p14:creationId xmlns:p14="http://schemas.microsoft.com/office/powerpoint/2010/main" val="114428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3539430"/>
          </a:xfrm>
          <a:prstGeom prst="rect">
            <a:avLst/>
          </a:prstGeom>
        </p:spPr>
        <p:txBody>
          <a:bodyPr wrap="square">
            <a:spAutoFit/>
          </a:bodyPr>
          <a:lstStyle/>
          <a:p>
            <a:pPr algn="just"/>
            <a:r>
              <a:rPr lang="it-IT" sz="2800" dirty="0">
                <a:latin typeface="Garamond" charset="0"/>
                <a:ea typeface="Garamond" charset="0"/>
                <a:cs typeface="Garamond" charset="0"/>
              </a:rPr>
              <a:t>«</a:t>
            </a:r>
            <a:r>
              <a:rPr lang="it-IT" sz="2800" dirty="0" err="1">
                <a:latin typeface="Garamond" charset="0"/>
                <a:ea typeface="Garamond" charset="0"/>
                <a:cs typeface="Garamond" charset="0"/>
              </a:rPr>
              <a:t>Pestilentia</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nascitur</a:t>
            </a:r>
            <a:r>
              <a:rPr lang="it-IT" sz="2800" dirty="0">
                <a:latin typeface="Garamond" charset="0"/>
                <a:ea typeface="Garamond" charset="0"/>
                <a:cs typeface="Garamond" charset="0"/>
              </a:rPr>
              <a:t> ex aere, </a:t>
            </a:r>
            <a:r>
              <a:rPr lang="it-IT" sz="2800" dirty="0" err="1">
                <a:latin typeface="Garamond" charset="0"/>
                <a:ea typeface="Garamond" charset="0"/>
                <a:cs typeface="Garamond" charset="0"/>
              </a:rPr>
              <a:t>vel</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siccitatis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vel</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caloris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vel</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pluviarum</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intemperantia</a:t>
            </a:r>
            <a:r>
              <a:rPr lang="it-IT" sz="2800" dirty="0">
                <a:latin typeface="Garamond" charset="0"/>
                <a:ea typeface="Garamond" charset="0"/>
                <a:cs typeface="Garamond" charset="0"/>
              </a:rPr>
              <a:t>, pro </a:t>
            </a:r>
            <a:r>
              <a:rPr lang="it-IT" sz="2800" dirty="0" err="1">
                <a:latin typeface="Garamond" charset="0"/>
                <a:ea typeface="Garamond" charset="0"/>
                <a:cs typeface="Garamond" charset="0"/>
              </a:rPr>
              <a:t>meritis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hominum</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corrupto</a:t>
            </a:r>
            <a:r>
              <a:rPr lang="it-IT" sz="2800" dirty="0">
                <a:latin typeface="Garamond" charset="0"/>
                <a:ea typeface="Garamond" charset="0"/>
                <a:cs typeface="Garamond" charset="0"/>
              </a:rPr>
              <a:t>, qui spirando </a:t>
            </a:r>
            <a:r>
              <a:rPr lang="it-IT" sz="2800" dirty="0" err="1">
                <a:latin typeface="Garamond" charset="0"/>
                <a:ea typeface="Garamond" charset="0"/>
                <a:cs typeface="Garamond" charset="0"/>
              </a:rPr>
              <a:t>vel</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edendo</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perceptus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luem</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mortemque</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generat</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Unde</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saepius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omne</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tempus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aestatis</a:t>
            </a:r>
            <a:r>
              <a:rPr lang="it-IT" sz="2800" dirty="0">
                <a:latin typeface="Garamond" charset="0"/>
                <a:ea typeface="Garamond" charset="0"/>
                <a:cs typeface="Garamond" charset="0"/>
              </a:rPr>
              <a:t> in </a:t>
            </a:r>
            <a:r>
              <a:rPr lang="it-IT" sz="2800" dirty="0" err="1">
                <a:latin typeface="Garamond" charset="0"/>
                <a:ea typeface="Garamond" charset="0"/>
                <a:cs typeface="Garamond" charset="0"/>
              </a:rPr>
              <a:t>procellas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turbinesque</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brumales</a:t>
            </a:r>
            <a:r>
              <a:rPr lang="it-IT" sz="2800" dirty="0">
                <a:latin typeface="Garamond" charset="0"/>
                <a:ea typeface="Garamond" charset="0"/>
                <a:cs typeface="Garamond" charset="0"/>
              </a:rPr>
              <a:t> verti </a:t>
            </a:r>
            <a:r>
              <a:rPr lang="it-IT" sz="2800" dirty="0" err="1">
                <a:latin typeface="Garamond" charset="0"/>
                <a:ea typeface="Garamond" charset="0"/>
                <a:cs typeface="Garamond" charset="0"/>
              </a:rPr>
              <a:t>conspicimus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Sed</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haec</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cum</a:t>
            </a:r>
            <a:r>
              <a:rPr lang="it-IT" sz="2800" dirty="0">
                <a:latin typeface="Garamond" charset="0"/>
                <a:ea typeface="Garamond" charset="0"/>
                <a:cs typeface="Garamond" charset="0"/>
              </a:rPr>
              <a:t> suo tempore </a:t>
            </a:r>
            <a:r>
              <a:rPr lang="it-IT" sz="2800" dirty="0" err="1">
                <a:latin typeface="Garamond" charset="0"/>
                <a:ea typeface="Garamond" charset="0"/>
                <a:cs typeface="Garamond" charset="0"/>
              </a:rPr>
              <a:t>venerint</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tempestates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cum</a:t>
            </a:r>
            <a:r>
              <a:rPr lang="it-IT" sz="2800" dirty="0">
                <a:latin typeface="Garamond" charset="0"/>
                <a:ea typeface="Garamond" charset="0"/>
                <a:cs typeface="Garamond" charset="0"/>
              </a:rPr>
              <a:t> vero alias, </a:t>
            </a:r>
            <a:r>
              <a:rPr lang="it-IT" sz="2800" dirty="0" err="1">
                <a:latin typeface="Garamond" charset="0"/>
                <a:ea typeface="Garamond" charset="0"/>
                <a:cs typeface="Garamond" charset="0"/>
              </a:rPr>
              <a:t>prodigia</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vel</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signa</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dicuntur</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Beda</a:t>
            </a:r>
            <a:r>
              <a:rPr lang="it-IT" sz="2800" dirty="0">
                <a:latin typeface="Garamond" charset="0"/>
                <a:ea typeface="Garamond" charset="0"/>
                <a:cs typeface="Garamond" charset="0"/>
              </a:rPr>
              <a:t> il Venerabile, </a:t>
            </a:r>
            <a:r>
              <a:rPr lang="it-IT" sz="2800" i="1" dirty="0">
                <a:latin typeface="Garamond" charset="0"/>
                <a:ea typeface="Garamond" charset="0"/>
                <a:cs typeface="Garamond" charset="0"/>
              </a:rPr>
              <a:t>De rerum natura</a:t>
            </a:r>
            <a:r>
              <a:rPr lang="it-IT" sz="2800" dirty="0">
                <a:latin typeface="Garamond" charset="0"/>
                <a:ea typeface="Garamond" charset="0"/>
                <a:cs typeface="Garamond" charset="0"/>
              </a:rPr>
              <a:t>, 37).</a:t>
            </a:r>
          </a:p>
        </p:txBody>
      </p:sp>
    </p:spTree>
    <p:extLst>
      <p:ext uri="{BB962C8B-B14F-4D97-AF65-F5344CB8AC3E}">
        <p14:creationId xmlns:p14="http://schemas.microsoft.com/office/powerpoint/2010/main" val="2091458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2246769"/>
          </a:xfrm>
          <a:prstGeom prst="rect">
            <a:avLst/>
          </a:prstGeom>
        </p:spPr>
        <p:txBody>
          <a:bodyPr wrap="square">
            <a:spAutoFit/>
          </a:bodyPr>
          <a:lstStyle/>
          <a:p>
            <a:pPr algn="just"/>
            <a:r>
              <a:rPr lang="it-IT" sz="2800" dirty="0">
                <a:latin typeface="Garamond" charset="0"/>
                <a:ea typeface="Garamond" charset="0"/>
                <a:cs typeface="Garamond" charset="0"/>
              </a:rPr>
              <a:t>«De fame, clade et </a:t>
            </a:r>
            <a:r>
              <a:rPr lang="it-IT" sz="2800" dirty="0" err="1">
                <a:latin typeface="Garamond" charset="0"/>
                <a:ea typeface="Garamond" charset="0"/>
                <a:cs typeface="Garamond" charset="0"/>
              </a:rPr>
              <a:t>pestilentia</a:t>
            </a:r>
            <a:r>
              <a:rPr lang="it-IT" sz="2800" dirty="0">
                <a:latin typeface="Garamond" charset="0"/>
                <a:ea typeface="Garamond" charset="0"/>
                <a:cs typeface="Garamond" charset="0"/>
              </a:rPr>
              <a:t>, si </a:t>
            </a:r>
            <a:r>
              <a:rPr lang="it-IT" sz="2800" dirty="0" err="1">
                <a:latin typeface="Garamond" charset="0"/>
                <a:ea typeface="Garamond" charset="0"/>
                <a:cs typeface="Garamond" charset="0"/>
              </a:rPr>
              <a:t>venerit</a:t>
            </a:r>
            <a:r>
              <a:rPr lang="it-IT" sz="2800" dirty="0">
                <a:latin typeface="Garamond" charset="0"/>
                <a:ea typeface="Garamond" charset="0"/>
                <a:cs typeface="Garamond" charset="0"/>
              </a:rPr>
              <a:t>. De hoc si </a:t>
            </a:r>
            <a:r>
              <a:rPr lang="it-IT" sz="2800" dirty="0" err="1">
                <a:latin typeface="Garamond" charset="0"/>
                <a:ea typeface="Garamond" charset="0"/>
                <a:cs typeface="Garamond" charset="0"/>
              </a:rPr>
              <a:t>venerit</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fames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clades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pestilentia</a:t>
            </a:r>
            <a:r>
              <a:rPr lang="it-IT" sz="2800" dirty="0">
                <a:latin typeface="Garamond" charset="0"/>
                <a:ea typeface="Garamond" charset="0"/>
                <a:cs typeface="Garamond" charset="0"/>
              </a:rPr>
              <a:t> et </a:t>
            </a:r>
            <a:r>
              <a:rPr lang="it-IT" sz="2800" dirty="0" err="1">
                <a:latin typeface="Garamond" charset="0"/>
                <a:ea typeface="Garamond" charset="0"/>
                <a:cs typeface="Garamond" charset="0"/>
              </a:rPr>
              <a:t>inaequalitas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aeris</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vel</a:t>
            </a:r>
            <a:r>
              <a:rPr lang="it-IT" sz="2800" dirty="0">
                <a:latin typeface="Garamond" charset="0"/>
                <a:ea typeface="Garamond" charset="0"/>
                <a:cs typeface="Garamond" charset="0"/>
              </a:rPr>
              <a:t> alia </a:t>
            </a:r>
            <a:r>
              <a:rPr lang="it-IT" sz="2800" dirty="0" err="1">
                <a:latin typeface="Garamond" charset="0"/>
                <a:ea typeface="Garamond" charset="0"/>
                <a:cs typeface="Garamond" charset="0"/>
              </a:rPr>
              <a:t>qualiscumque</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tribulatio</a:t>
            </a:r>
            <a:r>
              <a:rPr lang="it-IT" sz="2800" dirty="0">
                <a:latin typeface="Garamond" charset="0"/>
                <a:ea typeface="Garamond" charset="0"/>
                <a:cs typeface="Garamond" charset="0"/>
              </a:rPr>
              <a:t>, ut non </a:t>
            </a:r>
            <a:r>
              <a:rPr lang="it-IT" sz="2800" dirty="0" err="1">
                <a:latin typeface="Garamond" charset="0"/>
                <a:ea typeface="Garamond" charset="0"/>
                <a:cs typeface="Garamond" charset="0"/>
              </a:rPr>
              <a:t>expectetur</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edictum</a:t>
            </a:r>
            <a:r>
              <a:rPr lang="it-IT" sz="2800" dirty="0">
                <a:latin typeface="Garamond" charset="0"/>
                <a:ea typeface="Garamond" charset="0"/>
                <a:cs typeface="Garamond" charset="0"/>
              </a:rPr>
              <a:t> nostrum, </a:t>
            </a:r>
            <a:r>
              <a:rPr lang="it-IT" sz="2800" dirty="0" err="1">
                <a:latin typeface="Garamond" charset="0"/>
                <a:ea typeface="Garamond" charset="0"/>
                <a:cs typeface="Garamond" charset="0"/>
              </a:rPr>
              <a:t>sed</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statim</a:t>
            </a:r>
            <a:r>
              <a:rPr lang="it-IT" sz="2800" dirty="0">
                <a:latin typeface="Garamond" charset="0"/>
                <a:ea typeface="Garamond" charset="0"/>
                <a:cs typeface="Garamond" charset="0"/>
              </a:rPr>
              <a:t> </a:t>
            </a:r>
            <a:r>
              <a:rPr lang="it-IT" sz="2800" dirty="0" err="1">
                <a:latin typeface="Garamond" charset="0"/>
                <a:ea typeface="Garamond" charset="0"/>
                <a:cs typeface="Garamond" charset="0"/>
              </a:rPr>
              <a:t>deprecetur</a:t>
            </a:r>
            <a:r>
              <a:rPr lang="it-IT" sz="2800" dirty="0">
                <a:latin typeface="Garamond" charset="0"/>
                <a:ea typeface="Garamond" charset="0"/>
                <a:cs typeface="Garamond" charset="0"/>
              </a:rPr>
              <a:t> Dei misericordia» (Carlo Magno, </a:t>
            </a:r>
            <a:r>
              <a:rPr lang="it-IT" sz="2800" i="1" dirty="0" err="1">
                <a:latin typeface="Garamond" charset="0"/>
                <a:ea typeface="Garamond" charset="0"/>
                <a:cs typeface="Garamond" charset="0"/>
              </a:rPr>
              <a:t>Capitularia</a:t>
            </a:r>
            <a:r>
              <a:rPr lang="it-IT" sz="2800" dirty="0">
                <a:latin typeface="Garamond" charset="0"/>
                <a:ea typeface="Garamond" charset="0"/>
                <a:cs typeface="Garamond" charset="0"/>
              </a:rPr>
              <a:t>, 112). </a:t>
            </a:r>
          </a:p>
        </p:txBody>
      </p:sp>
    </p:spTree>
    <p:extLst>
      <p:ext uri="{BB962C8B-B14F-4D97-AF65-F5344CB8AC3E}">
        <p14:creationId xmlns:p14="http://schemas.microsoft.com/office/powerpoint/2010/main" val="1290104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13" name="Triangolo isoscele 12"/>
          <p:cNvSpPr/>
          <p:nvPr/>
        </p:nvSpPr>
        <p:spPr>
          <a:xfrm>
            <a:off x="3923928" y="5250884"/>
            <a:ext cx="5292080" cy="1710036"/>
          </a:xfrm>
          <a:prstGeom prst="triangle">
            <a:avLst>
              <a:gd name="adj" fmla="val 100000"/>
            </a:avLst>
          </a:prstGeom>
          <a:solidFill>
            <a:schemeClr val="bg1">
              <a:lumMod val="5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180528" y="4437112"/>
            <a:ext cx="5688632" cy="2518128"/>
          </a:xfrm>
          <a:prstGeom prst="triangle">
            <a:avLst>
              <a:gd name="adj" fmla="val 0"/>
            </a:avLst>
          </a:prstGeom>
          <a:solidFill>
            <a:schemeClr val="accent2">
              <a:lumMod val="50000"/>
              <a:alpha val="67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827584" y="726569"/>
            <a:ext cx="7488832" cy="4955203"/>
          </a:xfrm>
          <a:prstGeom prst="rect">
            <a:avLst/>
          </a:prstGeom>
        </p:spPr>
        <p:txBody>
          <a:bodyPr wrap="square">
            <a:spAutoFit/>
          </a:bodyPr>
          <a:lstStyle/>
          <a:p>
            <a:pPr algn="just"/>
            <a:r>
              <a:rPr lang="it-IT" sz="2400" dirty="0">
                <a:latin typeface="Garamond" charset="0"/>
                <a:ea typeface="Garamond" charset="0"/>
                <a:cs typeface="Garamond" charset="0"/>
              </a:rPr>
              <a:t>«Le rappresentazioni teatrali, gli spettacoli immorali e la frivola licenza sono stati istituiti a Roma non dai vizi degli uomini ma per comando dei vostri </a:t>
            </a:r>
            <a:r>
              <a:rPr lang="it-IT" sz="2400" dirty="0" err="1">
                <a:latin typeface="Garamond" charset="0"/>
                <a:ea typeface="Garamond" charset="0"/>
                <a:cs typeface="Garamond" charset="0"/>
              </a:rPr>
              <a:t>dèi</a:t>
            </a:r>
            <a:r>
              <a:rPr lang="it-IT" sz="2400" dirty="0">
                <a:latin typeface="Garamond" charset="0"/>
                <a:ea typeface="Garamond" charset="0"/>
                <a:cs typeface="Garamond" charset="0"/>
              </a:rPr>
              <a:t>. Sarebbe più tollerabile se tributaste onori divini a Scipione che venerare simili </a:t>
            </a:r>
            <a:r>
              <a:rPr lang="it-IT" sz="2400" dirty="0" err="1">
                <a:latin typeface="Garamond" charset="0"/>
                <a:ea typeface="Garamond" charset="0"/>
                <a:cs typeface="Garamond" charset="0"/>
              </a:rPr>
              <a:t>dèi</a:t>
            </a:r>
            <a:r>
              <a:rPr lang="it-IT" sz="2400" dirty="0">
                <a:latin typeface="Garamond" charset="0"/>
                <a:ea typeface="Garamond" charset="0"/>
                <a:cs typeface="Garamond" charset="0"/>
              </a:rPr>
              <a:t>. Essi non erano migliori del proprio pontefice. Ed ora, se la vostra intelligenza ubriaca di errori per tanto tempo tracannati vi consente di pensare qualche cosa di sobrio, riflettete. Gli </a:t>
            </a:r>
            <a:r>
              <a:rPr lang="it-IT" sz="2400" dirty="0" err="1">
                <a:latin typeface="Garamond" charset="0"/>
                <a:ea typeface="Garamond" charset="0"/>
                <a:cs typeface="Garamond" charset="0"/>
              </a:rPr>
              <a:t>dèi</a:t>
            </a:r>
            <a:r>
              <a:rPr lang="it-IT" sz="2400" dirty="0">
                <a:latin typeface="Garamond" charset="0"/>
                <a:ea typeface="Garamond" charset="0"/>
                <a:cs typeface="Garamond" charset="0"/>
              </a:rPr>
              <a:t>, per sedare il contagio fisico, ordinavano che fossero loro apprestate delle rappresentazioni teatrali; il vostro pontefice, per evitare il contagio spirituale, proibiva che fosse costruito il teatro stesso. Se per un residuo di luce mentale ritenete lo spirito superiore al corpo, scegliete chi dovreste venerare. </a:t>
            </a:r>
          </a:p>
        </p:txBody>
      </p:sp>
    </p:spTree>
    <p:extLst>
      <p:ext uri="{BB962C8B-B14F-4D97-AF65-F5344CB8AC3E}">
        <p14:creationId xmlns:p14="http://schemas.microsoft.com/office/powerpoint/2010/main" val="150195322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3610</TotalTime>
  <Words>2135</Words>
  <Application>Microsoft Office PowerPoint</Application>
  <PresentationFormat>Presentazione su schermo (4:3)</PresentationFormat>
  <Paragraphs>39</Paragraphs>
  <Slides>18</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Aharoni</vt:lpstr>
      <vt:lpstr>Arial</vt:lpstr>
      <vt:lpstr>Calibri</vt:lpstr>
      <vt:lpstr>Garamond</vt:lpstr>
      <vt:lpstr>Tema di Office</vt:lpstr>
      <vt:lpstr>Sant’Agostino e la Peste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Win</dc:creator>
  <cp:lastModifiedBy>marienza benedetto</cp:lastModifiedBy>
  <cp:revision>96</cp:revision>
  <dcterms:created xsi:type="dcterms:W3CDTF">2017-10-14T23:39:32Z</dcterms:created>
  <dcterms:modified xsi:type="dcterms:W3CDTF">2021-12-13T09:14:09Z</dcterms:modified>
</cp:coreProperties>
</file>