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66" r:id="rId9"/>
    <p:sldId id="259" r:id="rId10"/>
    <p:sldId id="267" r:id="rId11"/>
    <p:sldId id="260" r:id="rId12"/>
    <p:sldId id="268" r:id="rId13"/>
    <p:sldId id="269" r:id="rId14"/>
    <p:sldId id="261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508E8-FFF4-43B7-8948-CB3C26861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CC5C0D-738A-42A8-80D7-B00B71192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B21711-F36B-4D86-9574-817E331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9A2D93-CEB5-40B3-B4BD-A338D5CA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AFA54B-9222-4E8D-90F5-42860213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1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C59A59-CC42-44C2-88C4-1A316E1A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3D52F3D-5864-4C51-9417-621512A24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0B918B-9D72-4105-8601-BC05FC9F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7D390B-5BF4-4CB7-AE3C-FB47AD23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04453B-BA55-4D71-A6F6-0218EC61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53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DC07E76-955C-4C18-AF1A-ABB8C2101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D55AD3-CD6A-40A2-AF18-B29F265B3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A1FD6D-DD30-4BA5-BE7C-64AE9A00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DEA165-F545-4F80-910D-CC865958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755754-C71C-4F8C-98CE-82582B60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55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8DAEA2-74FC-444B-9914-423A0396A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280E9-74B0-40E8-AB26-FB838229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81A489-2AEB-46E8-A81E-99B0BB19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16DF3A-D395-4B27-A731-0D1AE8EC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A23BA7-2BF0-475F-B37F-3822F6AE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24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6922C0-C1EF-4440-919D-F880EDC17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64581E-655E-40D7-ADA3-C5F400E3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EAF97D-A2C5-43EF-B4AE-AE8A7BF5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47AF7C-F184-4A71-9A90-0D6330AB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0C387E-7810-4D2A-BB03-9D76579A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2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B648B-DFE6-437F-8BE0-A0DDDE1A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95861F-CD47-420B-8A2B-645C6BA71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44060D-F211-47CA-8EEF-EDEF408DA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A469E0-EC80-4D96-A335-1D3D7287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621294-05DF-4C72-8CA2-21B341FD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C2621A-EC90-4992-BDEB-3389ED3C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82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CAD56D-EB03-44BF-98AD-9ADAC1CB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793981-71BC-489C-9BAC-7593006DF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9D82E3-71EF-49F6-82D3-55787E188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D7D9FC3-D41B-4083-9552-F47FFD6B2F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3AAFF9-E853-490A-97B8-044B85790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9707BF-889E-461F-9B4A-5AE1E878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9583A45-7146-43B5-B446-60310954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21A5807-2316-4E0E-97D2-7A7484C4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53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FFFA3C-3FB2-4439-A8A5-80F90617F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6336D7-1A1A-4D10-9E16-B1F78048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16A8AA-9075-4F4C-90D8-D682BB0E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185EF3-053F-4441-B1D5-B4FC8E3A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7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61C8DA-C133-4C00-84A3-66126AD4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3269E66-85B9-4818-9C5A-B9E77F12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0F7F0B-44D0-437B-8637-A4B3802A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49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D99680-F936-47A8-863F-B8B388A5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F52719-9CCE-490C-8BE8-12F0EEB8A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5C8C1B-84B3-4017-83F0-820535546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523877-0372-453D-9DE1-804D26FE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6CA9E8-D5AC-4C67-A91B-B669958D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6405F1-61EA-4AFE-8278-B52C4905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12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53C21-A217-43DA-BAD5-C5522DD5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00219DA-F036-411F-A0D8-A3482A41D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7F38AC-1165-48D7-8010-4B70E694F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C837B9-4BA4-46FD-8065-43FF9B9DD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0A5343-7D2F-4E14-9263-CD097699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DFA2EB-B214-47BC-915A-B386FAE2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27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FF6F217-B90A-4897-BBB2-B92B4F0E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521EA7-9107-4F1D-ACA8-455347634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5213BD-DBBC-4049-9718-CF8205D3C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2A43-825C-4CCC-8163-9C9E322E82BE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C38DDC-1AA1-4E76-91A5-73F1A9E85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366E29-3008-4334-9E5F-4D8B87FA2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99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168B5-01F9-4F5F-AF30-8020BA2BA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PRIMA ESERCITAZIONE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7C18ED-9E48-4CFE-8C81-4BA2B4AB3A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Modello IS-LM</a:t>
            </a:r>
          </a:p>
        </p:txBody>
      </p:sp>
    </p:spTree>
    <p:extLst>
      <p:ext uri="{BB962C8B-B14F-4D97-AF65-F5344CB8AC3E}">
        <p14:creationId xmlns:p14="http://schemas.microsoft.com/office/powerpoint/2010/main" val="988527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A7FB9-E1A2-46E8-8E6C-0072DDB4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Soluzioni (1.1-4)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9F3815-5A86-4C72-BBC2-C94F9FDE8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it-IT" dirty="0"/>
              <a:t>VERA</a:t>
            </a:r>
          </a:p>
          <a:p>
            <a:pPr marL="514350" indent="-514350">
              <a:buAutoNum type="arabicParenR"/>
            </a:pPr>
            <a:r>
              <a:rPr lang="it-IT" dirty="0"/>
              <a:t>FALSA</a:t>
            </a:r>
          </a:p>
          <a:p>
            <a:pPr marL="514350" indent="-514350">
              <a:buAutoNum type="arabicParenR"/>
            </a:pPr>
            <a:r>
              <a:rPr lang="it-IT" dirty="0"/>
              <a:t>FALSA</a:t>
            </a:r>
          </a:p>
          <a:p>
            <a:pPr marL="514350" indent="-514350">
              <a:buAutoNum type="arabicParenR"/>
            </a:pPr>
            <a:r>
              <a:rPr lang="it-IT" dirty="0"/>
              <a:t>VERA</a:t>
            </a:r>
          </a:p>
        </p:txBody>
      </p:sp>
    </p:spTree>
    <p:extLst>
      <p:ext uri="{BB962C8B-B14F-4D97-AF65-F5344CB8AC3E}">
        <p14:creationId xmlns:p14="http://schemas.microsoft.com/office/powerpoint/2010/main" val="239133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63CA6E-3973-4A59-B02F-0ED2DE0C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Modello IS-LM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94F23F-54B4-4E04-B39F-2C6608BAF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Utilizzando il modello IS-LM descrivete, avvalendovi dell’utilizzo di un grafico:</a:t>
            </a:r>
          </a:p>
          <a:p>
            <a:pPr marL="514350" indent="-514350">
              <a:buAutoNum type="arabicPeriod"/>
            </a:pPr>
            <a:r>
              <a:rPr lang="it-IT" dirty="0"/>
              <a:t>gli effetti di una politica monetaria restrittiva;</a:t>
            </a:r>
          </a:p>
          <a:p>
            <a:pPr marL="514350" indent="-514350">
              <a:buAutoNum type="arabicPeriod"/>
            </a:pPr>
            <a:r>
              <a:rPr lang="it-IT" dirty="0"/>
              <a:t>gli effetti di una riduzione della spesa pubblica.</a:t>
            </a:r>
          </a:p>
          <a:p>
            <a:pPr marL="0" indent="0">
              <a:buNone/>
            </a:pPr>
            <a:r>
              <a:rPr lang="it-IT" dirty="0"/>
              <a:t>Descrivete per ciascun punto anche gli effetti sulle singole componenti della domanda aggregata.</a:t>
            </a:r>
          </a:p>
        </p:txBody>
      </p:sp>
    </p:spTree>
    <p:extLst>
      <p:ext uri="{BB962C8B-B14F-4D97-AF65-F5344CB8AC3E}">
        <p14:creationId xmlns:p14="http://schemas.microsoft.com/office/powerpoint/2010/main" val="3991997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B68526-92B1-405D-B019-0BAC22F95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Soluzioni (2.1)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3C063C2-861D-4754-A3D8-B662EBC6DB4F}"/>
              </a:ext>
            </a:extLst>
          </p:cNvPr>
          <p:cNvCxnSpPr/>
          <p:nvPr/>
        </p:nvCxnSpPr>
        <p:spPr>
          <a:xfrm>
            <a:off x="3419061" y="1934817"/>
            <a:ext cx="0" cy="3617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F97676B-5FF9-4709-9372-3B1C9BBDF18D}"/>
              </a:ext>
            </a:extLst>
          </p:cNvPr>
          <p:cNvCxnSpPr/>
          <p:nvPr/>
        </p:nvCxnSpPr>
        <p:spPr>
          <a:xfrm>
            <a:off x="3419061" y="5579165"/>
            <a:ext cx="5049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CB6500A-1D81-4BE2-8D55-A21E0CC0818B}"/>
              </a:ext>
            </a:extLst>
          </p:cNvPr>
          <p:cNvSpPr txBox="1"/>
          <p:nvPr/>
        </p:nvSpPr>
        <p:spPr>
          <a:xfrm>
            <a:off x="2915478" y="1934817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A55E58C-8D2B-45D8-AF36-8D0D14E11298}"/>
              </a:ext>
            </a:extLst>
          </p:cNvPr>
          <p:cNvSpPr txBox="1"/>
          <p:nvPr/>
        </p:nvSpPr>
        <p:spPr>
          <a:xfrm>
            <a:off x="8468139" y="57116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2D919FFF-F3F0-4A83-9B2A-630584AD79B8}"/>
              </a:ext>
            </a:extLst>
          </p:cNvPr>
          <p:cNvCxnSpPr/>
          <p:nvPr/>
        </p:nvCxnSpPr>
        <p:spPr>
          <a:xfrm>
            <a:off x="3419061" y="3670852"/>
            <a:ext cx="504907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C6E794F-22DF-4711-9A49-94921637F2F6}"/>
              </a:ext>
            </a:extLst>
          </p:cNvPr>
          <p:cNvCxnSpPr/>
          <p:nvPr/>
        </p:nvCxnSpPr>
        <p:spPr>
          <a:xfrm>
            <a:off x="4002157" y="2544417"/>
            <a:ext cx="3856382" cy="2531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C126703-C4EC-4F05-AB44-F5BAFD29D287}"/>
              </a:ext>
            </a:extLst>
          </p:cNvPr>
          <p:cNvSpPr txBox="1"/>
          <p:nvPr/>
        </p:nvSpPr>
        <p:spPr>
          <a:xfrm>
            <a:off x="8468139" y="478403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C0D352D-4208-4F8B-A7D2-A3C4F0F3CDE0}"/>
              </a:ext>
            </a:extLst>
          </p:cNvPr>
          <p:cNvSpPr txBox="1"/>
          <p:nvPr/>
        </p:nvSpPr>
        <p:spPr>
          <a:xfrm>
            <a:off x="8642225" y="3559073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BC6D3ABD-DE46-4F09-83D5-31B7210A83C6}"/>
              </a:ext>
            </a:extLst>
          </p:cNvPr>
          <p:cNvCxnSpPr/>
          <p:nvPr/>
        </p:nvCxnSpPr>
        <p:spPr>
          <a:xfrm>
            <a:off x="3419061" y="2968487"/>
            <a:ext cx="492980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1FA66165-D10E-4F3C-89D3-418F9F698382}"/>
              </a:ext>
            </a:extLst>
          </p:cNvPr>
          <p:cNvSpPr/>
          <p:nvPr/>
        </p:nvSpPr>
        <p:spPr>
          <a:xfrm rot="16200000">
            <a:off x="6662013" y="3065082"/>
            <a:ext cx="572600" cy="495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F319E68-41C8-4FDF-94BC-9D87AAE94C55}"/>
              </a:ext>
            </a:extLst>
          </p:cNvPr>
          <p:cNvSpPr txBox="1"/>
          <p:nvPr/>
        </p:nvSpPr>
        <p:spPr>
          <a:xfrm>
            <a:off x="8468139" y="287572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LM’’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EEAB9FBA-0B92-434B-85A2-CF7FBC04825E}"/>
              </a:ext>
            </a:extLst>
          </p:cNvPr>
          <p:cNvSpPr txBox="1"/>
          <p:nvPr/>
        </p:nvSpPr>
        <p:spPr>
          <a:xfrm>
            <a:off x="5539409" y="5711687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1E63B97-6A0A-445C-BDA4-3C39867F5F83}"/>
              </a:ext>
            </a:extLst>
          </p:cNvPr>
          <p:cNvSpPr txBox="1"/>
          <p:nvPr/>
        </p:nvSpPr>
        <p:spPr>
          <a:xfrm>
            <a:off x="4611757" y="5711687"/>
            <a:ext cx="415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Y’’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081ADE8-977A-4F84-B1E3-7D69940EBEC9}"/>
              </a:ext>
            </a:extLst>
          </p:cNvPr>
          <p:cNvCxnSpPr/>
          <p:nvPr/>
        </p:nvCxnSpPr>
        <p:spPr>
          <a:xfrm>
            <a:off x="4625009" y="3026398"/>
            <a:ext cx="0" cy="252626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8C29CDF-E68F-496F-A64D-CF80372BE1C6}"/>
              </a:ext>
            </a:extLst>
          </p:cNvPr>
          <p:cNvCxnSpPr/>
          <p:nvPr/>
        </p:nvCxnSpPr>
        <p:spPr>
          <a:xfrm>
            <a:off x="5711687" y="3670852"/>
            <a:ext cx="0" cy="188180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52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7268DD-78BC-44BD-B1B0-58056A32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Soluzioni (2.2)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61AD912-535D-466D-8C48-DB7B21BA4C17}"/>
              </a:ext>
            </a:extLst>
          </p:cNvPr>
          <p:cNvCxnSpPr/>
          <p:nvPr/>
        </p:nvCxnSpPr>
        <p:spPr>
          <a:xfrm>
            <a:off x="3207026" y="1842052"/>
            <a:ext cx="0" cy="37768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6C41575-6709-4278-9A1C-DFFFAE865D64}"/>
              </a:ext>
            </a:extLst>
          </p:cNvPr>
          <p:cNvCxnSpPr/>
          <p:nvPr/>
        </p:nvCxnSpPr>
        <p:spPr>
          <a:xfrm>
            <a:off x="3233530" y="5618922"/>
            <a:ext cx="5380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8739C75-3DBC-472B-8732-F2E39974409B}"/>
              </a:ext>
            </a:extLst>
          </p:cNvPr>
          <p:cNvSpPr txBox="1"/>
          <p:nvPr/>
        </p:nvSpPr>
        <p:spPr>
          <a:xfrm>
            <a:off x="2809461" y="184205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337B498-836F-4DF1-934F-CE55F0D9FDB2}"/>
              </a:ext>
            </a:extLst>
          </p:cNvPr>
          <p:cNvSpPr txBox="1"/>
          <p:nvPr/>
        </p:nvSpPr>
        <p:spPr>
          <a:xfrm>
            <a:off x="8613913" y="5791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504B8B8-CEE1-4D54-8E20-5E307B68DCD6}"/>
              </a:ext>
            </a:extLst>
          </p:cNvPr>
          <p:cNvCxnSpPr/>
          <p:nvPr/>
        </p:nvCxnSpPr>
        <p:spPr>
          <a:xfrm>
            <a:off x="3233530" y="3723861"/>
            <a:ext cx="496956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FA798F8-2A3D-452E-AEFD-EE8F8A0091E0}"/>
              </a:ext>
            </a:extLst>
          </p:cNvPr>
          <p:cNvCxnSpPr/>
          <p:nvPr/>
        </p:nvCxnSpPr>
        <p:spPr>
          <a:xfrm>
            <a:off x="4187687" y="2211384"/>
            <a:ext cx="3246783" cy="2678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B216B1B-7243-4F83-87AC-0155FD698ED0}"/>
              </a:ext>
            </a:extLst>
          </p:cNvPr>
          <p:cNvSpPr txBox="1"/>
          <p:nvPr/>
        </p:nvSpPr>
        <p:spPr>
          <a:xfrm>
            <a:off x="8521148" y="363109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DD0F927-20AA-41DC-A679-9A0A8860A465}"/>
              </a:ext>
            </a:extLst>
          </p:cNvPr>
          <p:cNvSpPr txBox="1"/>
          <p:nvPr/>
        </p:nvSpPr>
        <p:spPr>
          <a:xfrm>
            <a:off x="7434470" y="489005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IS’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B4D2A2E-82E2-451F-9516-8900DF11C3B3}"/>
              </a:ext>
            </a:extLst>
          </p:cNvPr>
          <p:cNvCxnSpPr/>
          <p:nvPr/>
        </p:nvCxnSpPr>
        <p:spPr>
          <a:xfrm>
            <a:off x="3763617" y="2716696"/>
            <a:ext cx="3087757" cy="254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B189C5D-E177-4110-AF09-4FFAE2842C96}"/>
              </a:ext>
            </a:extLst>
          </p:cNvPr>
          <p:cNvSpPr txBox="1"/>
          <p:nvPr/>
        </p:nvSpPr>
        <p:spPr>
          <a:xfrm>
            <a:off x="7116417" y="525938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IS’’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BEDFEEED-43EB-4BC9-87B7-0F670BC4F168}"/>
              </a:ext>
            </a:extLst>
          </p:cNvPr>
          <p:cNvSpPr/>
          <p:nvPr/>
        </p:nvSpPr>
        <p:spPr>
          <a:xfrm rot="10800000">
            <a:off x="4448356" y="3064009"/>
            <a:ext cx="713365" cy="196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DF62A2F-F8DA-47D5-AC49-BD3E063EE090}"/>
              </a:ext>
            </a:extLst>
          </p:cNvPr>
          <p:cNvSpPr txBox="1"/>
          <p:nvPr/>
        </p:nvSpPr>
        <p:spPr>
          <a:xfrm>
            <a:off x="6096000" y="5897217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93C01DB-C02D-453A-96AC-4385068320B0}"/>
              </a:ext>
            </a:extLst>
          </p:cNvPr>
          <p:cNvSpPr txBox="1"/>
          <p:nvPr/>
        </p:nvSpPr>
        <p:spPr>
          <a:xfrm>
            <a:off x="4916557" y="5842479"/>
            <a:ext cx="415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Y’’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D0EB1FC-5202-4E1E-911F-8C24F5EAAD48}"/>
              </a:ext>
            </a:extLst>
          </p:cNvPr>
          <p:cNvCxnSpPr/>
          <p:nvPr/>
        </p:nvCxnSpPr>
        <p:spPr>
          <a:xfrm>
            <a:off x="4969565" y="3723861"/>
            <a:ext cx="0" cy="184954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AB5948E-E76B-492F-A95A-8345D5671AB0}"/>
              </a:ext>
            </a:extLst>
          </p:cNvPr>
          <p:cNvCxnSpPr/>
          <p:nvPr/>
        </p:nvCxnSpPr>
        <p:spPr>
          <a:xfrm>
            <a:off x="6096000" y="3730487"/>
            <a:ext cx="0" cy="188843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017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75B14D-6348-4654-9688-16B2953F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Modello IS-LM (3)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26D792-429F-49E0-8B61-8602C4E3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Formulate il mix di politica economica necessario per aumentare la produzione mantenendo il tasso di interesse di equilibrio costante.</a:t>
            </a:r>
          </a:p>
          <a:p>
            <a:r>
              <a:rPr lang="it-IT" dirty="0"/>
              <a:t>Spiegate quindi gli effetti di questa politica sugli investimenti e sui consumi.</a:t>
            </a:r>
          </a:p>
        </p:txBody>
      </p:sp>
    </p:spTree>
    <p:extLst>
      <p:ext uri="{BB962C8B-B14F-4D97-AF65-F5344CB8AC3E}">
        <p14:creationId xmlns:p14="http://schemas.microsoft.com/office/powerpoint/2010/main" val="560016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E07DF1-4A09-4776-8F64-DC2EF42D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Soluzioni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9FAEDEAA-AF99-49BC-953C-1B27DFA7A583}"/>
              </a:ext>
            </a:extLst>
          </p:cNvPr>
          <p:cNvCxnSpPr/>
          <p:nvPr/>
        </p:nvCxnSpPr>
        <p:spPr>
          <a:xfrm>
            <a:off x="3352800" y="1868557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B23A7C0-B1B9-4BAB-96EF-51C1F41247B4}"/>
              </a:ext>
            </a:extLst>
          </p:cNvPr>
          <p:cNvCxnSpPr/>
          <p:nvPr/>
        </p:nvCxnSpPr>
        <p:spPr>
          <a:xfrm>
            <a:off x="3392557" y="5844209"/>
            <a:ext cx="59767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DE7E691-B769-4CCC-BE36-CF07619BC707}"/>
              </a:ext>
            </a:extLst>
          </p:cNvPr>
          <p:cNvCxnSpPr/>
          <p:nvPr/>
        </p:nvCxnSpPr>
        <p:spPr>
          <a:xfrm>
            <a:off x="3352800" y="3843130"/>
            <a:ext cx="57779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2376668-B43F-472A-9272-3152E9A13668}"/>
              </a:ext>
            </a:extLst>
          </p:cNvPr>
          <p:cNvCxnSpPr/>
          <p:nvPr/>
        </p:nvCxnSpPr>
        <p:spPr>
          <a:xfrm>
            <a:off x="4147930" y="2531165"/>
            <a:ext cx="4306957" cy="2690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5771B97-4BA1-460A-9D79-A4F38B6E7E44}"/>
              </a:ext>
            </a:extLst>
          </p:cNvPr>
          <p:cNvSpPr txBox="1"/>
          <p:nvPr/>
        </p:nvSpPr>
        <p:spPr>
          <a:xfrm>
            <a:off x="2928730" y="1868557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948E2CD-BFE1-4463-87DD-1D9A174CE27C}"/>
              </a:ext>
            </a:extLst>
          </p:cNvPr>
          <p:cNvSpPr txBox="1"/>
          <p:nvPr/>
        </p:nvSpPr>
        <p:spPr>
          <a:xfrm>
            <a:off x="9475304" y="600323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1C6BA6E-DFF7-4752-BFEE-0ED5DD5732F2}"/>
              </a:ext>
            </a:extLst>
          </p:cNvPr>
          <p:cNvSpPr txBox="1"/>
          <p:nvPr/>
        </p:nvSpPr>
        <p:spPr>
          <a:xfrm>
            <a:off x="8680174" y="5102087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C59D0CF-ADF1-4680-B725-7727BC2A2E0A}"/>
              </a:ext>
            </a:extLst>
          </p:cNvPr>
          <p:cNvSpPr txBox="1"/>
          <p:nvPr/>
        </p:nvSpPr>
        <p:spPr>
          <a:xfrm>
            <a:off x="9369287" y="375036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768A9609-59C7-451F-AC83-1504A98A23A8}"/>
              </a:ext>
            </a:extLst>
          </p:cNvPr>
          <p:cNvCxnSpPr/>
          <p:nvPr/>
        </p:nvCxnSpPr>
        <p:spPr>
          <a:xfrm>
            <a:off x="5539409" y="2237889"/>
            <a:ext cx="3829878" cy="2373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8D25275-FC18-47A8-ABE3-227A730FB4A2}"/>
              </a:ext>
            </a:extLst>
          </p:cNvPr>
          <p:cNvSpPr txBox="1"/>
          <p:nvPr/>
        </p:nvSpPr>
        <p:spPr>
          <a:xfrm>
            <a:off x="9475304" y="4505739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IS’’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9847B4F6-928F-427D-8DFD-B5051B1333DD}"/>
              </a:ext>
            </a:extLst>
          </p:cNvPr>
          <p:cNvSpPr/>
          <p:nvPr/>
        </p:nvSpPr>
        <p:spPr>
          <a:xfrm>
            <a:off x="5406887" y="2822713"/>
            <a:ext cx="978408" cy="251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39EA640-E428-41A2-9726-57B98C74C385}"/>
              </a:ext>
            </a:extLst>
          </p:cNvPr>
          <p:cNvSpPr txBox="1"/>
          <p:nvPr/>
        </p:nvSpPr>
        <p:spPr>
          <a:xfrm>
            <a:off x="6096000" y="6003235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18DD605-A6A6-4B13-90BB-4A7E9710FB30}"/>
              </a:ext>
            </a:extLst>
          </p:cNvPr>
          <p:cNvSpPr txBox="1"/>
          <p:nvPr/>
        </p:nvSpPr>
        <p:spPr>
          <a:xfrm>
            <a:off x="7964557" y="6109252"/>
            <a:ext cx="415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Y’’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07BB2B14-B05D-41AF-8EE2-560F8E926321}"/>
              </a:ext>
            </a:extLst>
          </p:cNvPr>
          <p:cNvCxnSpPr/>
          <p:nvPr/>
        </p:nvCxnSpPr>
        <p:spPr>
          <a:xfrm>
            <a:off x="6215270" y="3843130"/>
            <a:ext cx="0" cy="198782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7380F31-EE9B-435E-9F66-25236EF26A56}"/>
              </a:ext>
            </a:extLst>
          </p:cNvPr>
          <p:cNvCxnSpPr/>
          <p:nvPr/>
        </p:nvCxnSpPr>
        <p:spPr>
          <a:xfrm>
            <a:off x="8136835" y="3843130"/>
            <a:ext cx="0" cy="200107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39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61A1CF-5596-4263-AB65-611C545C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mercato dei beni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50C53D-A1B2-4ABC-A49A-449999ED6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/>
              <a:t>Supponete che:</a:t>
            </a:r>
          </a:p>
          <a:p>
            <a:pPr marL="0" indent="0">
              <a:buNone/>
            </a:pPr>
            <a:r>
              <a:rPr lang="it-IT" sz="2400" dirty="0"/>
              <a:t>C=160+0.6xYd; I=150; G=150; T=100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il reddito di equilibrio.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il reddito disponibile di equilibrio.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i consumi.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a quanto ammonta il risparmio pubblico e quello privato.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l’ammontare della spesa autonoma.</a:t>
            </a:r>
          </a:p>
          <a:p>
            <a:pPr marL="457200" indent="-457200">
              <a:buAutoNum type="arabicPeriod"/>
            </a:pPr>
            <a:r>
              <a:rPr lang="it-IT" sz="2400" dirty="0"/>
              <a:t>Spiegate l’effetto dell’aumento di 1 euro della spesa autonoma sulla produzione aggregata attraverso il moltiplicatore della spesa.</a:t>
            </a:r>
          </a:p>
          <a:p>
            <a:pPr marL="457200" indent="-457200">
              <a:buAutoNum type="arabicPeriod"/>
            </a:pPr>
            <a:endParaRPr lang="it-IT" sz="2000" dirty="0"/>
          </a:p>
          <a:p>
            <a:pPr marL="457200" indent="-457200">
              <a:buAutoNum type="arabicPeriod"/>
            </a:pPr>
            <a:endParaRPr lang="it-IT" sz="20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727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646D4-938E-4614-913C-FCA7D81E4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Soluzioni (1-4)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867F12-ADE8-48CE-A9D5-6805E64E7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/>
              <a:t>Z=Y</a:t>
            </a:r>
          </a:p>
          <a:p>
            <a:pPr marL="0" indent="0">
              <a:buNone/>
            </a:pPr>
            <a:r>
              <a:rPr lang="it-IT" sz="2400" dirty="0"/>
              <a:t>Z=C+I+G</a:t>
            </a:r>
          </a:p>
          <a:p>
            <a:pPr marL="0" indent="0">
              <a:buNone/>
            </a:pPr>
            <a:r>
              <a:rPr lang="it-IT" sz="2400" dirty="0"/>
              <a:t>=160+0.6(Y-T)+I+G</a:t>
            </a:r>
          </a:p>
          <a:p>
            <a:pPr marL="0" indent="0">
              <a:buNone/>
            </a:pPr>
            <a:r>
              <a:rPr lang="it-IT" sz="2400" dirty="0"/>
              <a:t>=160+0.6(Y-100)+150+150</a:t>
            </a:r>
          </a:p>
          <a:p>
            <a:pPr marL="0" indent="0">
              <a:buNone/>
            </a:pPr>
            <a:r>
              <a:rPr lang="it-IT" sz="2400" dirty="0"/>
              <a:t>=400+0.6Y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Y</a:t>
            </a:r>
            <a:r>
              <a:rPr lang="it-IT" sz="2400" dirty="0"/>
              <a:t>=1000</a:t>
            </a:r>
          </a:p>
          <a:p>
            <a:pPr marL="0" indent="0">
              <a:buNone/>
            </a:pPr>
            <a:r>
              <a:rPr lang="it-IT" sz="2400" b="1" dirty="0" err="1">
                <a:solidFill>
                  <a:srgbClr val="FF0000"/>
                </a:solidFill>
              </a:rPr>
              <a:t>Yd</a:t>
            </a:r>
            <a:r>
              <a:rPr lang="it-IT" sz="2400" b="1" dirty="0">
                <a:solidFill>
                  <a:srgbClr val="FF0000"/>
                </a:solidFill>
              </a:rPr>
              <a:t>=</a:t>
            </a:r>
            <a:r>
              <a:rPr lang="it-IT" sz="2400" dirty="0"/>
              <a:t>Y-T=1000-100=900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C</a:t>
            </a:r>
            <a:r>
              <a:rPr lang="it-IT" sz="2400" dirty="0"/>
              <a:t>=160+0.6x900=160+540=700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Risparmio pubblico</a:t>
            </a:r>
            <a:r>
              <a:rPr lang="it-IT" sz="2400" dirty="0"/>
              <a:t>=T-G=100-150=-50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Risparmio privato</a:t>
            </a:r>
            <a:r>
              <a:rPr lang="it-IT" sz="2400" dirty="0"/>
              <a:t>=</a:t>
            </a:r>
            <a:r>
              <a:rPr lang="it-IT" sz="2400" dirty="0" err="1"/>
              <a:t>Yd</a:t>
            </a:r>
            <a:r>
              <a:rPr lang="it-IT" sz="2400" dirty="0"/>
              <a:t>-C=900-700=200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4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7AC20C-F428-40C2-B154-E11A353E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Soluzioni (5-6)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F848FA-D20D-4D6B-9E37-24C926666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Spesa autonoma (</a:t>
            </a:r>
            <a:r>
              <a:rPr lang="it-IT" sz="2400" b="1" dirty="0">
                <a:solidFill>
                  <a:srgbClr val="FF0000"/>
                </a:solidFill>
              </a:rPr>
              <a:t>A</a:t>
            </a:r>
            <a:r>
              <a:rPr lang="it-IT" sz="2400" dirty="0"/>
              <a:t>)=c</a:t>
            </a:r>
            <a:r>
              <a:rPr lang="it-IT" sz="2400" baseline="-25000" dirty="0"/>
              <a:t>0</a:t>
            </a:r>
            <a:r>
              <a:rPr lang="it-IT" sz="2400" dirty="0"/>
              <a:t>+I+G-c</a:t>
            </a:r>
            <a:r>
              <a:rPr lang="it-IT" sz="2400" baseline="-25000" dirty="0"/>
              <a:t>1</a:t>
            </a:r>
            <a:r>
              <a:rPr lang="it-IT" sz="2400" dirty="0"/>
              <a:t>T</a:t>
            </a:r>
          </a:p>
          <a:p>
            <a:pPr marL="0" indent="0">
              <a:buNone/>
            </a:pPr>
            <a:r>
              <a:rPr lang="it-IT" sz="2400" dirty="0"/>
              <a:t>=160+150+150-0.6*100=400</a:t>
            </a:r>
          </a:p>
          <a:p>
            <a:r>
              <a:rPr lang="it-IT" sz="2400" dirty="0"/>
              <a:t>A seguito di una variazione di 1 euro di A, la produzione aggregata aumenterà secondo i seguenti step: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CA9D178E-8359-4308-9DFD-6D339B473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29454"/>
              </p:ext>
            </p:extLst>
          </p:nvPr>
        </p:nvGraphicFramePr>
        <p:xfrm>
          <a:off x="2032000" y="3452191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48306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571021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91370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it-IT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it-IT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23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68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0.6*1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0.6*1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14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0.6*[0.6*1 euro]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0.6*[0.6*1 euro]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101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2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0.6</a:t>
                      </a:r>
                      <a:r>
                        <a:rPr lang="it-IT" baseline="30000" dirty="0"/>
                        <a:t>N-1</a:t>
                      </a:r>
                      <a:r>
                        <a:rPr lang="it-IT" dirty="0"/>
                        <a:t>*1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0.6</a:t>
                      </a:r>
                      <a:r>
                        <a:rPr lang="it-IT" baseline="30000" dirty="0"/>
                        <a:t>N-1</a:t>
                      </a:r>
                      <a:r>
                        <a:rPr lang="it-IT" dirty="0"/>
                        <a:t>*1 euro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60573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01209232-2768-4520-9BB0-9D71ED935C71}"/>
              </a:ext>
            </a:extLst>
          </p:cNvPr>
          <p:cNvSpPr txBox="1"/>
          <p:nvPr/>
        </p:nvSpPr>
        <p:spPr>
          <a:xfrm>
            <a:off x="1152939" y="5950226"/>
            <a:ext cx="3137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Symbol" panose="05050102010706020507" pitchFamily="18" charset="2"/>
              </a:rPr>
              <a:t>D</a:t>
            </a:r>
            <a:r>
              <a:rPr lang="it-IT" sz="2000" dirty="0"/>
              <a:t>Y=[1+0.6+0.6</a:t>
            </a:r>
            <a:r>
              <a:rPr lang="it-IT" sz="2000" baseline="30000" dirty="0"/>
              <a:t>2</a:t>
            </a:r>
            <a:r>
              <a:rPr lang="it-IT" sz="2000" dirty="0"/>
              <a:t>+....0.6</a:t>
            </a:r>
            <a:r>
              <a:rPr lang="it-IT" sz="2000" baseline="30000" dirty="0"/>
              <a:t>N-1</a:t>
            </a:r>
            <a:r>
              <a:rPr lang="it-IT" sz="2000" dirty="0"/>
              <a:t>]</a:t>
            </a:r>
            <a:r>
              <a:rPr lang="it-IT" sz="2000" dirty="0">
                <a:latin typeface="Symbol" panose="05050102010706020507" pitchFamily="18" charset="2"/>
              </a:rPr>
              <a:t>D</a:t>
            </a:r>
            <a:r>
              <a:rPr lang="it-IT" sz="2000" dirty="0"/>
              <a:t>A</a:t>
            </a:r>
          </a:p>
          <a:p>
            <a:r>
              <a:rPr lang="it-IT" sz="2000" dirty="0"/>
              <a:t>=1/(1-0.6)</a:t>
            </a:r>
            <a:r>
              <a:rPr lang="it-IT" sz="2000" dirty="0">
                <a:latin typeface="Symbol" panose="05050102010706020507" pitchFamily="18" charset="2"/>
              </a:rPr>
              <a:t>D</a:t>
            </a:r>
            <a:r>
              <a:rPr lang="it-IT" sz="2000" dirty="0"/>
              <a:t>A=2.5</a:t>
            </a:r>
            <a:r>
              <a:rPr lang="it-IT" sz="2000" dirty="0">
                <a:latin typeface="Symbol" panose="05050102010706020507" pitchFamily="18" charset="2"/>
              </a:rPr>
              <a:t>D</a:t>
            </a:r>
            <a:r>
              <a:rPr lang="it-IT" sz="20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8291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530F5D-07C5-4B56-ADEC-92F93C24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Mercati finanziari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F2EEB-CEFA-412E-94C4-EDC66B238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Supponete che la domanda di moneta sia uguale a: </a:t>
            </a:r>
            <a:r>
              <a:rPr lang="it-IT" sz="2400" b="1" dirty="0"/>
              <a:t>Md=100 euro (0.25-i).</a:t>
            </a:r>
          </a:p>
          <a:p>
            <a:pPr marL="0" indent="0">
              <a:buNone/>
            </a:pPr>
            <a:r>
              <a:rPr lang="it-IT" sz="2400" dirty="0"/>
              <a:t>Supponete che l’offerta di moneta sia uguale a 20 euro.</a:t>
            </a:r>
          </a:p>
          <a:p>
            <a:pPr marL="457200" indent="-457200">
              <a:buAutoNum type="arabicPeriod"/>
            </a:pPr>
            <a:r>
              <a:rPr lang="it-IT" sz="2400" dirty="0"/>
              <a:t>Qual è il tasso di interesse di equilibrio?</a:t>
            </a:r>
          </a:p>
          <a:p>
            <a:pPr marL="457200" indent="-457200">
              <a:buAutoNum type="arabicPeriod"/>
            </a:pPr>
            <a:r>
              <a:rPr lang="it-IT" sz="2400" dirty="0"/>
              <a:t>Di quanto dovrebbe variare l’offerta di moneta la banca centrale se volesse raddoppiare il tasso di interesse?</a:t>
            </a:r>
          </a:p>
          <a:p>
            <a:pPr marL="457200" indent="-457200">
              <a:buAutoNum type="arabicPeriod"/>
            </a:pPr>
            <a:r>
              <a:rPr lang="it-IT" sz="2400" dirty="0"/>
              <a:t>Cosa farebbe la banca centrale per ottenere tale variazione?</a:t>
            </a:r>
          </a:p>
          <a:p>
            <a:pPr marL="457200" indent="-457200">
              <a:buAutoNum type="arabicPeriod"/>
            </a:pPr>
            <a:r>
              <a:rPr lang="it-IT" sz="2400" dirty="0"/>
              <a:t>Supponete che un titolo prometta di pagare 100 euro fra un anno. Calcolate il prezzo del titolo con il vecchio e il nuovo tasso di interesse. </a:t>
            </a:r>
          </a:p>
          <a:p>
            <a:pPr marL="0" indent="0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50992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9694D7-CCC6-48BC-A5CA-A130C927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Soluzioni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4F5EF7-BF05-4F90-A967-C7A3EEC3B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Calcolo tasso di interesse di equilibrio</a:t>
            </a:r>
          </a:p>
          <a:p>
            <a:pPr marL="0" indent="0">
              <a:buNone/>
            </a:pPr>
            <a:r>
              <a:rPr lang="it-IT" b="1" dirty="0" err="1">
                <a:solidFill>
                  <a:srgbClr val="FF0000"/>
                </a:solidFill>
              </a:rPr>
              <a:t>Ms</a:t>
            </a:r>
            <a:r>
              <a:rPr lang="it-IT" b="1" dirty="0">
                <a:solidFill>
                  <a:srgbClr val="FF0000"/>
                </a:solidFill>
              </a:rPr>
              <a:t>=Md</a:t>
            </a:r>
          </a:p>
          <a:p>
            <a:pPr marL="0" indent="0">
              <a:buNone/>
            </a:pPr>
            <a:r>
              <a:rPr lang="it-IT" dirty="0"/>
              <a:t>20=100(0.25-i)</a:t>
            </a:r>
          </a:p>
          <a:p>
            <a:pPr marL="0" indent="0">
              <a:buNone/>
            </a:pPr>
            <a:r>
              <a:rPr lang="it-IT" dirty="0"/>
              <a:t>=25-100i</a:t>
            </a:r>
          </a:p>
          <a:p>
            <a:pPr marL="0" indent="0">
              <a:buNone/>
            </a:pPr>
            <a:r>
              <a:rPr lang="it-IT" dirty="0"/>
              <a:t>100i=5</a:t>
            </a:r>
          </a:p>
          <a:p>
            <a:pPr marL="0" indent="0">
              <a:buNone/>
            </a:pPr>
            <a:r>
              <a:rPr lang="it-IT" dirty="0"/>
              <a:t>i=0.05=5%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99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BB438-428F-4124-88D5-4F0B327A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Soluzioni (2-3)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B7295B-FB6B-4F7E-BE52-80092F83D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2) i’=0.10=10%</a:t>
            </a:r>
          </a:p>
          <a:p>
            <a:pPr marL="0" indent="0">
              <a:buNone/>
            </a:pPr>
            <a:r>
              <a:rPr lang="it-IT" dirty="0" err="1"/>
              <a:t>Ms</a:t>
            </a:r>
            <a:r>
              <a:rPr lang="it-IT" dirty="0"/>
              <a:t>’=100(0.25-0.1)</a:t>
            </a:r>
          </a:p>
          <a:p>
            <a:pPr marL="0" indent="0">
              <a:buNone/>
            </a:pPr>
            <a:r>
              <a:rPr lang="it-IT" dirty="0"/>
              <a:t>=100(0.15)=15</a:t>
            </a:r>
          </a:p>
          <a:p>
            <a:pPr marL="0" indent="0">
              <a:buNone/>
            </a:pPr>
            <a:r>
              <a:rPr lang="it-IT" dirty="0">
                <a:latin typeface="Symbol" panose="05050102010706020507" pitchFamily="18" charset="2"/>
              </a:rPr>
              <a:t>D</a:t>
            </a:r>
            <a:r>
              <a:rPr lang="it-IT" dirty="0"/>
              <a:t>MS=</a:t>
            </a:r>
            <a:r>
              <a:rPr lang="it-IT" dirty="0" err="1"/>
              <a:t>Ms</a:t>
            </a:r>
            <a:r>
              <a:rPr lang="it-IT" dirty="0"/>
              <a:t>’-</a:t>
            </a:r>
            <a:r>
              <a:rPr lang="it-IT" dirty="0" err="1"/>
              <a:t>Ms</a:t>
            </a:r>
            <a:r>
              <a:rPr lang="it-IT" dirty="0"/>
              <a:t>=15-20=-5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3) La banca centrale dovrebbe attuare una operazione di mercato aperto restrittiva, vendendo titoli in cambio di contante</a:t>
            </a:r>
          </a:p>
        </p:txBody>
      </p:sp>
    </p:spTree>
    <p:extLst>
      <p:ext uri="{BB962C8B-B14F-4D97-AF65-F5344CB8AC3E}">
        <p14:creationId xmlns:p14="http://schemas.microsoft.com/office/powerpoint/2010/main" val="41505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9FB213-875E-474F-B402-A87E3F14B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Soluzioni (4)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2875A5-BFDA-4D64-9B61-140AEBD1F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P=100/(1+i)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</a:t>
            </a:r>
            <a:r>
              <a:rPr lang="it-IT" baseline="-25000" dirty="0"/>
              <a:t>1</a:t>
            </a:r>
            <a:r>
              <a:rPr lang="it-IT" dirty="0"/>
              <a:t>=100/(1+0.05)=95.238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</a:t>
            </a:r>
            <a:r>
              <a:rPr lang="it-IT" baseline="-25000" dirty="0"/>
              <a:t>2</a:t>
            </a:r>
            <a:r>
              <a:rPr lang="it-IT" dirty="0"/>
              <a:t>=100/(1+0.1)=90.909</a:t>
            </a:r>
          </a:p>
        </p:txBody>
      </p:sp>
    </p:spTree>
    <p:extLst>
      <p:ext uri="{BB962C8B-B14F-4D97-AF65-F5344CB8AC3E}">
        <p14:creationId xmlns:p14="http://schemas.microsoft.com/office/powerpoint/2010/main" val="11647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494229-13C1-4106-A655-32FA4C256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Modello IS-LM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AA3E22-5402-4572-9AF7-B3FFCE3A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Stabilite se le seguenti affermazioni sono VERE o FALSE. Spiegate la vostra risposta.</a:t>
            </a:r>
          </a:p>
          <a:p>
            <a:pPr marL="514350" indent="-514350">
              <a:buAutoNum type="arabicPeriod"/>
            </a:pPr>
            <a:r>
              <a:rPr lang="it-IT" dirty="0"/>
              <a:t>Se tutte le variabili esogene nella relazione IS sono costanti, un maggior livello di produzione può essere raggiunto solo riducendo il tasso di interesse.</a:t>
            </a:r>
          </a:p>
          <a:p>
            <a:pPr marL="514350" indent="-514350">
              <a:buAutoNum type="arabicPeriod"/>
            </a:pPr>
            <a:r>
              <a:rPr lang="it-IT" dirty="0"/>
              <a:t>Se sia la spesa pubblica sia le imposte aumentano dello stesso ammontare, la curva IS non si sposta.</a:t>
            </a:r>
          </a:p>
          <a:p>
            <a:pPr marL="514350" indent="-514350">
              <a:buAutoNum type="arabicPeriod"/>
            </a:pPr>
            <a:r>
              <a:rPr lang="it-IT" dirty="0"/>
              <a:t>L’offerta di moneta è costante lungo la curva LM.</a:t>
            </a:r>
          </a:p>
          <a:p>
            <a:pPr marL="514350" indent="-514350">
              <a:buAutoNum type="arabicPeriod"/>
            </a:pPr>
            <a:r>
              <a:rPr lang="it-IT" dirty="0"/>
              <a:t>Se l’offerta nominale di moneta passa da 400 miliardi di euro a 420 miliardi di euro e il livello generale dei prezzi aumenta del 2%, l’offerta reale di moneta aumenta.</a:t>
            </a:r>
          </a:p>
        </p:txBody>
      </p:sp>
    </p:spTree>
    <p:extLst>
      <p:ext uri="{BB962C8B-B14F-4D97-AF65-F5344CB8AC3E}">
        <p14:creationId xmlns:p14="http://schemas.microsoft.com/office/powerpoint/2010/main" val="943208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648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Tema di Office</vt:lpstr>
      <vt:lpstr>PRIMA ESERCITAZIONE</vt:lpstr>
      <vt:lpstr>Il mercato dei beni </vt:lpstr>
      <vt:lpstr>Soluzioni (1-4)</vt:lpstr>
      <vt:lpstr>Soluzioni (5-6)</vt:lpstr>
      <vt:lpstr>Mercati finanziari</vt:lpstr>
      <vt:lpstr>Soluzioni (1)</vt:lpstr>
      <vt:lpstr>Soluzioni (2-3)</vt:lpstr>
      <vt:lpstr>Soluzioni (4)</vt:lpstr>
      <vt:lpstr>Modello IS-LM (1)</vt:lpstr>
      <vt:lpstr>Soluzioni (1.1-4)</vt:lpstr>
      <vt:lpstr>Modello IS-LM (2)</vt:lpstr>
      <vt:lpstr>Soluzioni (2.1)</vt:lpstr>
      <vt:lpstr>Soluzioni (2.2)</vt:lpstr>
      <vt:lpstr>Modello IS-LM (3)</vt:lpstr>
      <vt:lpstr>Soluzioni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 ESERCITAZIONE</dc:title>
  <dc:creator>Vito Amendolagine</dc:creator>
  <cp:lastModifiedBy>Vito Amendolagine</cp:lastModifiedBy>
  <cp:revision>34</cp:revision>
  <dcterms:created xsi:type="dcterms:W3CDTF">2020-03-30T16:08:48Z</dcterms:created>
  <dcterms:modified xsi:type="dcterms:W3CDTF">2020-04-01T10:51:58Z</dcterms:modified>
</cp:coreProperties>
</file>