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8588AC-9111-43DC-AC7A-D26A853FF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B307A3-2316-44DD-93F6-35116799E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8D1F0C-04D0-4687-B585-8F8B51BF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27184B-43DA-48D8-88FA-15C1FCA2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153EAC-9DB5-4BD5-B9B2-C743F9A3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41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AF20F4-38D2-48A8-840B-F3141530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356BD95-AE38-4A7B-BE34-35772BFC8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C2F246-85CB-4229-B628-B006D5FDC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30A543-B2FB-4D10-8800-EF6F1690B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01948E-A86A-44EA-B3A5-41DCFE549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07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4EF7CD2-F494-4935-8B77-B86EB95B1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5E700E-64E2-445A-9E6A-0DE628EDD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7A3E05-046C-4697-9846-E85AD04B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3A6F61-9646-4F75-A845-B69F38E6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149F61-1F37-45E0-91ED-A75BA897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82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3100D6-CECA-4B18-846B-7AD78710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093C49-5960-461C-B0FB-202B351B3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07DB12-6BFA-4041-A045-D5609541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0DB54B-7AC9-42DD-9859-A6BCE7400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02CA2A-8679-4110-8FDD-46FEABE2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13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068C82-3863-4ADB-B71A-1B9CDD26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020938-C922-4817-BC75-67A773EC5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E78C21-5924-4CC8-BB1F-44780589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F68FD6-9CCC-4706-B2F0-9340A292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BCAE8E-6B80-43C9-8E88-F9B2334B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20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284A0C-DA50-4EC2-B6AA-46E47101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A878B9-398E-4EBC-954B-AA0AAF42F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6A524D-9898-431F-8E36-A58B9B2D5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B914C1-6D28-4B8D-A007-6004499D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4B6FA0-B91F-48C7-AE15-B79E6935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6CA9EA-652E-4BD5-9F1A-D49F9145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4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E99955-8C9B-4614-98D4-82D14D6CD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7FED1D-19B2-49E6-99DF-44A8E847C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82A18D-4F3E-4F1C-B575-5208936F9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A6A9526-E2D8-49FC-95CA-336642ADE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4A42679-39DB-4C53-8DB9-4BD5A53BB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0B08A83-7E91-4316-8F5F-9F4BB666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F423A06-A3B5-41B5-AD09-49D62D8D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1BE55B3-2143-4D39-8496-5497D24A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57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161BC8-ADAC-495E-BF75-047EA29B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F28C95-5AB7-491B-A7E1-ACD5E9F96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AEABF5B-AE61-4609-ADAA-29DCA34D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AA30A1D-E3B0-42C2-9DD8-7DADF071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25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A35FFA8-2FA4-4781-8FFC-BA5A30C26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3889479-C0CB-4342-B9EB-A72471A81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AC9BC0-FDBC-4144-930A-86527578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1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9137BC-496C-4E40-91EC-426F77E3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55AB97-924D-4680-908B-C7E6E43F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D90E4F-28CD-458D-8E78-1D2AEF91F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2F7CE0-D29F-4AA8-B82C-A12B2B3B2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6705B1-F62D-4524-912A-D1BD07BF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D4F1C1-6B47-4CC9-81AE-8022071C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48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1C4B2C-2C0D-457E-95A8-B8350EF4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47BBADD-CB82-4BB0-826E-DC87200B1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5B86D8-7C48-4276-B4A3-63E1CB6B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B88676-F071-4453-9500-FD403E31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DC0211-15FD-4E77-8ABF-ABA4EFB1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48DF39-7731-4AE5-8F26-9E4DA851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42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E7A8C5-911C-4D39-82FC-34797FA8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6C7641-07CD-4A13-A60B-544DA5189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647F8F-22D3-45F3-BFD4-ED86237AE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BA09E-618B-490E-AF00-52422E4456E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C60322-66D8-4397-8090-31F4FDD97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D8E04A-CD8B-41A1-B598-00FBBA2DD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7359-96A2-46D7-B3E6-43A0143233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47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38FA83-9769-4509-90D9-953BFF37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Mercato del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D9D06A-9A8A-46A5-966F-E3EBCEAA3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Supponete che il markup sui costi delle imprese sia del 5% e che l’equazione dei salari sia W=P(1-u).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3200" dirty="0"/>
              <a:t>Calcolate il salario reale.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3200" dirty="0"/>
              <a:t>Calcolate il tasso naturale di disoccupazione.</a:t>
            </a:r>
          </a:p>
          <a:p>
            <a:r>
              <a:rPr lang="it-IT" sz="3200" dirty="0"/>
              <a:t>Supponete ora che il markup aumenti al 10%.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3200" dirty="0"/>
              <a:t>Come cambia il tasso naturale di disoccupazione?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3200" dirty="0"/>
              <a:t>Spiegate la vostra risposta avvalendovi anche di un grafico.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489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5BECA53-4630-41FA-9B40-5F154F5A01CC}"/>
              </a:ext>
            </a:extLst>
          </p:cNvPr>
          <p:cNvCxnSpPr>
            <a:cxnSpLocks/>
          </p:cNvCxnSpPr>
          <p:nvPr/>
        </p:nvCxnSpPr>
        <p:spPr>
          <a:xfrm flipV="1">
            <a:off x="2862470" y="463826"/>
            <a:ext cx="0" cy="2835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D01F576-79EB-4F90-A4B6-599A9C74E1DF}"/>
              </a:ext>
            </a:extLst>
          </p:cNvPr>
          <p:cNvCxnSpPr>
            <a:cxnSpLocks/>
          </p:cNvCxnSpPr>
          <p:nvPr/>
        </p:nvCxnSpPr>
        <p:spPr>
          <a:xfrm flipV="1">
            <a:off x="2835965" y="3299791"/>
            <a:ext cx="38961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A4FF314-81A7-4B25-A80E-ED0B3897180A}"/>
              </a:ext>
            </a:extLst>
          </p:cNvPr>
          <p:cNvCxnSpPr>
            <a:cxnSpLocks/>
          </p:cNvCxnSpPr>
          <p:nvPr/>
        </p:nvCxnSpPr>
        <p:spPr>
          <a:xfrm flipV="1">
            <a:off x="2862470" y="3803374"/>
            <a:ext cx="0" cy="2385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8EFF1404-E2AE-41DC-B8AF-36C713812442}"/>
              </a:ext>
            </a:extLst>
          </p:cNvPr>
          <p:cNvCxnSpPr/>
          <p:nvPr/>
        </p:nvCxnSpPr>
        <p:spPr>
          <a:xfrm>
            <a:off x="2835965" y="6241774"/>
            <a:ext cx="38961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872F74D-8D0D-40C8-A1E6-345A2F40E4FB}"/>
              </a:ext>
            </a:extLst>
          </p:cNvPr>
          <p:cNvCxnSpPr/>
          <p:nvPr/>
        </p:nvCxnSpPr>
        <p:spPr>
          <a:xfrm>
            <a:off x="2862470" y="2319130"/>
            <a:ext cx="3564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E29078A-6738-40CB-83C4-EA7A157F5359}"/>
              </a:ext>
            </a:extLst>
          </p:cNvPr>
          <p:cNvCxnSpPr/>
          <p:nvPr/>
        </p:nvCxnSpPr>
        <p:spPr>
          <a:xfrm>
            <a:off x="2862470" y="5075583"/>
            <a:ext cx="38696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405FACD-F5A0-402C-883A-A6B61927F8EE}"/>
              </a:ext>
            </a:extLst>
          </p:cNvPr>
          <p:cNvSpPr txBox="1"/>
          <p:nvPr/>
        </p:nvSpPr>
        <p:spPr>
          <a:xfrm>
            <a:off x="2372139" y="463826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FDE0B94-2D2B-4A30-8461-C34819D8A7D0}"/>
              </a:ext>
            </a:extLst>
          </p:cNvPr>
          <p:cNvSpPr txBox="1"/>
          <p:nvPr/>
        </p:nvSpPr>
        <p:spPr>
          <a:xfrm>
            <a:off x="6891130" y="329979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B381E57-DA19-42FB-920B-A870966151A8}"/>
              </a:ext>
            </a:extLst>
          </p:cNvPr>
          <p:cNvSpPr txBox="1"/>
          <p:nvPr/>
        </p:nvSpPr>
        <p:spPr>
          <a:xfrm>
            <a:off x="6824870" y="633453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DA3927C2-2B0F-421D-AAB8-DACB173C9D6C}"/>
                  </a:ext>
                </a:extLst>
              </p:cNvPr>
              <p:cNvSpPr txBox="1"/>
              <p:nvPr/>
            </p:nvSpPr>
            <p:spPr>
              <a:xfrm>
                <a:off x="1417986" y="3669123"/>
                <a:ext cx="1417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DA3927C2-2B0F-421D-AAB8-DACB173C9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986" y="3669123"/>
                <a:ext cx="141797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54E8D8E-7B6E-4D73-9C9A-A008BB45A07F}"/>
              </a:ext>
            </a:extLst>
          </p:cNvPr>
          <p:cNvCxnSpPr/>
          <p:nvPr/>
        </p:nvCxnSpPr>
        <p:spPr>
          <a:xfrm flipV="1">
            <a:off x="3657600" y="4038455"/>
            <a:ext cx="2120348" cy="18057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07309FA5-9A41-41FF-A7D0-ACB2A7F97304}"/>
              </a:ext>
            </a:extLst>
          </p:cNvPr>
          <p:cNvCxnSpPr>
            <a:cxnSpLocks/>
          </p:cNvCxnSpPr>
          <p:nvPr/>
        </p:nvCxnSpPr>
        <p:spPr>
          <a:xfrm>
            <a:off x="3233530" y="1013791"/>
            <a:ext cx="2173357" cy="2059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AD69A08A-A7F5-4219-99CE-C4A142A69625}"/>
              </a:ext>
            </a:extLst>
          </p:cNvPr>
          <p:cNvCxnSpPr>
            <a:cxnSpLocks/>
          </p:cNvCxnSpPr>
          <p:nvPr/>
        </p:nvCxnSpPr>
        <p:spPr>
          <a:xfrm>
            <a:off x="4513711" y="1336431"/>
            <a:ext cx="71541" cy="48523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830900FC-944C-4060-82B7-E6B71F000533}"/>
              </a:ext>
            </a:extLst>
          </p:cNvPr>
          <p:cNvSpPr txBox="1"/>
          <p:nvPr/>
        </p:nvSpPr>
        <p:spPr>
          <a:xfrm>
            <a:off x="5511095" y="279620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EDA7CB70-7CD8-4B8F-9722-1050D0139DA1}"/>
              </a:ext>
            </a:extLst>
          </p:cNvPr>
          <p:cNvSpPr txBox="1"/>
          <p:nvPr/>
        </p:nvSpPr>
        <p:spPr>
          <a:xfrm>
            <a:off x="6522734" y="2227230"/>
            <a:ext cx="51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6B8A2E5-9B33-4561-85D9-0B9A58020DA5}"/>
              </a:ext>
            </a:extLst>
          </p:cNvPr>
          <p:cNvSpPr txBox="1"/>
          <p:nvPr/>
        </p:nvSpPr>
        <p:spPr>
          <a:xfrm>
            <a:off x="5936973" y="400302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PC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E916ACC-D35D-4F37-AD7C-FB90B5F1ACEB}"/>
              </a:ext>
            </a:extLst>
          </p:cNvPr>
          <p:cNvSpPr txBox="1"/>
          <p:nvPr/>
        </p:nvSpPr>
        <p:spPr>
          <a:xfrm>
            <a:off x="2504547" y="499606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0</a:t>
            </a:r>
          </a:p>
        </p:txBody>
      </p: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793E1419-8FFD-4709-9822-EA876AA002E3}"/>
              </a:ext>
            </a:extLst>
          </p:cNvPr>
          <p:cNvCxnSpPr/>
          <p:nvPr/>
        </p:nvCxnSpPr>
        <p:spPr>
          <a:xfrm>
            <a:off x="3849755" y="780149"/>
            <a:ext cx="1934818" cy="1870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0EDE8938-AAB9-46C1-85D8-EE272D5B0C9A}"/>
              </a:ext>
            </a:extLst>
          </p:cNvPr>
          <p:cNvSpPr txBox="1"/>
          <p:nvPr/>
        </p:nvSpPr>
        <p:spPr>
          <a:xfrm>
            <a:off x="5843216" y="2536257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EFC83F2-8FB6-43D4-8589-7FD6FA118476}"/>
              </a:ext>
            </a:extLst>
          </p:cNvPr>
          <p:cNvSpPr txBox="1"/>
          <p:nvPr/>
        </p:nvSpPr>
        <p:spPr>
          <a:xfrm>
            <a:off x="4671166" y="3406621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373430DC-C898-4138-BA86-79E89C95C3B1}"/>
              </a:ext>
            </a:extLst>
          </p:cNvPr>
          <p:cNvSpPr txBox="1"/>
          <p:nvPr/>
        </p:nvSpPr>
        <p:spPr>
          <a:xfrm>
            <a:off x="4513711" y="6294784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93DAC1A6-5344-46AB-BCE0-D6519857CFC2}"/>
              </a:ext>
            </a:extLst>
          </p:cNvPr>
          <p:cNvCxnSpPr/>
          <p:nvPr/>
        </p:nvCxnSpPr>
        <p:spPr>
          <a:xfrm>
            <a:off x="5459896" y="2292627"/>
            <a:ext cx="0" cy="394914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5DD733E-0FD1-4F55-8BAF-B629E43500EC}"/>
              </a:ext>
            </a:extLst>
          </p:cNvPr>
          <p:cNvSpPr txBox="1"/>
          <p:nvPr/>
        </p:nvSpPr>
        <p:spPr>
          <a:xfrm>
            <a:off x="5406887" y="6414915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984C324-6374-41E2-9A84-57188FA7EF56}"/>
              </a:ext>
            </a:extLst>
          </p:cNvPr>
          <p:cNvSpPr txBox="1"/>
          <p:nvPr/>
        </p:nvSpPr>
        <p:spPr>
          <a:xfrm>
            <a:off x="4585252" y="20437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16AD8359-A9E0-4B1C-A76C-201597131D36}"/>
              </a:ext>
            </a:extLst>
          </p:cNvPr>
          <p:cNvSpPr txBox="1"/>
          <p:nvPr/>
        </p:nvSpPr>
        <p:spPr>
          <a:xfrm>
            <a:off x="4320208" y="481308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CD7B1ADC-29E4-4E13-B816-E38F474DB8FE}"/>
              </a:ext>
            </a:extLst>
          </p:cNvPr>
          <p:cNvSpPr txBox="1"/>
          <p:nvPr/>
        </p:nvSpPr>
        <p:spPr>
          <a:xfrm>
            <a:off x="5619091" y="202138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242E5E90-2B96-4576-914F-FBF360009F00}"/>
              </a:ext>
            </a:extLst>
          </p:cNvPr>
          <p:cNvSpPr txBox="1"/>
          <p:nvPr/>
        </p:nvSpPr>
        <p:spPr>
          <a:xfrm>
            <a:off x="5415561" y="381835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6EEFB580-C2F9-4E9A-A65A-E3B9E86B68EE}"/>
              </a:ext>
            </a:extLst>
          </p:cNvPr>
          <p:cNvSpPr txBox="1"/>
          <p:nvPr/>
        </p:nvSpPr>
        <p:spPr>
          <a:xfrm>
            <a:off x="4409030" y="95961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MEDIO PERIODO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878D053-43EA-44F2-93B2-75CC86CB92A1}"/>
              </a:ext>
            </a:extLst>
          </p:cNvPr>
          <p:cNvSpPr txBox="1"/>
          <p:nvPr/>
        </p:nvSpPr>
        <p:spPr>
          <a:xfrm>
            <a:off x="8635138" y="1142725"/>
            <a:ext cx="29682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banca centrale cercherà di stabilizzare l’inflazione aumentando il tasso di interesse.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curva LM si sposterà verso l’alto.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produzione di equilibrio tornerà al suo valore potenziale.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tasso di interesse sarà più alto.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Gli investimenti si ridurranno.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 consumi aumenteranno (il reddito disponibile aumenterà per effetto della riduzione delle imposte.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4010B3FA-7E11-4B61-ACD8-ECE957EDFFC7}"/>
              </a:ext>
            </a:extLst>
          </p:cNvPr>
          <p:cNvCxnSpPr/>
          <p:nvPr/>
        </p:nvCxnSpPr>
        <p:spPr>
          <a:xfrm>
            <a:off x="2835962" y="1336431"/>
            <a:ext cx="35913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6F2FD90-0B15-464F-9BF1-915312E7CF82}"/>
              </a:ext>
            </a:extLst>
          </p:cNvPr>
          <p:cNvSpPr txBox="1"/>
          <p:nvPr/>
        </p:nvSpPr>
        <p:spPr>
          <a:xfrm>
            <a:off x="6534543" y="121226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LM’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6EC411F0-E00B-4A6B-90A3-BFFFCDEEB72C}"/>
              </a:ext>
            </a:extLst>
          </p:cNvPr>
          <p:cNvSpPr txBox="1"/>
          <p:nvPr/>
        </p:nvSpPr>
        <p:spPr>
          <a:xfrm>
            <a:off x="5434752" y="3314772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8AFF1E7-52A9-46D6-89EA-C39D69034CCD}"/>
              </a:ext>
            </a:extLst>
          </p:cNvPr>
          <p:cNvSpPr txBox="1"/>
          <p:nvPr/>
        </p:nvSpPr>
        <p:spPr>
          <a:xfrm>
            <a:off x="2550266" y="2292627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r*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5D2923E-7263-4FF3-8C22-FEAB88355F59}"/>
              </a:ext>
            </a:extLst>
          </p:cNvPr>
          <p:cNvSpPr txBox="1"/>
          <p:nvPr/>
        </p:nvSpPr>
        <p:spPr>
          <a:xfrm>
            <a:off x="2540113" y="1142725"/>
            <a:ext cx="33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r’</a:t>
            </a:r>
          </a:p>
        </p:txBody>
      </p:sp>
    </p:spTree>
    <p:extLst>
      <p:ext uri="{BB962C8B-B14F-4D97-AF65-F5344CB8AC3E}">
        <p14:creationId xmlns:p14="http://schemas.microsoft.com/office/powerpoint/2010/main" val="912262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EDC35F-C4BD-44E2-B77F-7DC5EC50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Il modello IS-LM-PC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7BEF11-7AB2-45CF-884E-A379BCA88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Assumete che la produzione sia pari al suo livello potenziale e che le aspettative di inflazione siano di tipo adattivo.</a:t>
            </a:r>
          </a:p>
          <a:p>
            <a:r>
              <a:rPr lang="it-IT" dirty="0"/>
              <a:t>Assumete che ci sia una diminuzione del prezzo di petrolio.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Spiegate come cambierebbe il tasso di disoccupazione naturale.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Utilizzate il modello IS-LM-PC per valutare come cambierebbe la produzione e l’inflazione nel </a:t>
            </a:r>
            <a:r>
              <a:rPr lang="it-IT" b="1" dirty="0"/>
              <a:t>breve</a:t>
            </a:r>
            <a:r>
              <a:rPr lang="it-IT" dirty="0"/>
              <a:t> e nel </a:t>
            </a:r>
            <a:r>
              <a:rPr lang="it-IT" b="1" dirty="0"/>
              <a:t>medio periodo </a:t>
            </a:r>
            <a:r>
              <a:rPr lang="it-IT" dirty="0"/>
              <a:t>nel caso in cui si riduca il prezzo del petrolio.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Spiegate come varierà la composizione della </a:t>
            </a:r>
            <a:r>
              <a:rPr lang="it-IT" dirty="0" err="1"/>
              <a:t>prioduzione</a:t>
            </a:r>
            <a:r>
              <a:rPr lang="it-IT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Spiegate cosa potrebbe cambiare se le aspettative di inflazione fossero ancorate.</a:t>
            </a:r>
          </a:p>
        </p:txBody>
      </p:sp>
    </p:spTree>
    <p:extLst>
      <p:ext uri="{BB962C8B-B14F-4D97-AF65-F5344CB8AC3E}">
        <p14:creationId xmlns:p14="http://schemas.microsoft.com/office/powerpoint/2010/main" val="773297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BE0C3BC1-9459-465A-8876-269F643B341E}"/>
              </a:ext>
            </a:extLst>
          </p:cNvPr>
          <p:cNvCxnSpPr/>
          <p:nvPr/>
        </p:nvCxnSpPr>
        <p:spPr>
          <a:xfrm flipV="1">
            <a:off x="2146851" y="1152939"/>
            <a:ext cx="0" cy="3803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343AE8F7-7CFE-4732-A643-C5E7C233E6D5}"/>
              </a:ext>
            </a:extLst>
          </p:cNvPr>
          <p:cNvCxnSpPr/>
          <p:nvPr/>
        </p:nvCxnSpPr>
        <p:spPr>
          <a:xfrm>
            <a:off x="2146851" y="4956313"/>
            <a:ext cx="5327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CBAB077-A219-4D11-B45F-BC3FA9267FF7}"/>
              </a:ext>
            </a:extLst>
          </p:cNvPr>
          <p:cNvSpPr txBox="1"/>
          <p:nvPr/>
        </p:nvSpPr>
        <p:spPr>
          <a:xfrm>
            <a:off x="1364974" y="115293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W/P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05CF514-AAD2-4181-B0AA-EAC158D0076D}"/>
              </a:ext>
            </a:extLst>
          </p:cNvPr>
          <p:cNvSpPr txBox="1"/>
          <p:nvPr/>
        </p:nvSpPr>
        <p:spPr>
          <a:xfrm>
            <a:off x="7474225" y="50755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16C838-BB17-42DE-958C-F85F1655958F}"/>
              </a:ext>
            </a:extLst>
          </p:cNvPr>
          <p:cNvCxnSpPr/>
          <p:nvPr/>
        </p:nvCxnSpPr>
        <p:spPr>
          <a:xfrm>
            <a:off x="2137763" y="3184396"/>
            <a:ext cx="510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041CA00-53A6-4BC0-AA40-5E335B047D70}"/>
              </a:ext>
            </a:extLst>
          </p:cNvPr>
          <p:cNvCxnSpPr/>
          <p:nvPr/>
        </p:nvCxnSpPr>
        <p:spPr>
          <a:xfrm>
            <a:off x="2782956" y="1901687"/>
            <a:ext cx="3604592" cy="2491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B191906-78EE-4E14-92DA-C9DEBB95E7CB}"/>
              </a:ext>
            </a:extLst>
          </p:cNvPr>
          <p:cNvSpPr txBox="1"/>
          <p:nvPr/>
        </p:nvSpPr>
        <p:spPr>
          <a:xfrm>
            <a:off x="7474225" y="287572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PS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F77BBD8-4F5A-40EA-970F-6258E90591B8}"/>
              </a:ext>
            </a:extLst>
          </p:cNvPr>
          <p:cNvSpPr txBox="1"/>
          <p:nvPr/>
        </p:nvSpPr>
        <p:spPr>
          <a:xfrm>
            <a:off x="6745357" y="4134678"/>
            <a:ext cx="49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WS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7ADEAE6A-7F49-47EC-9195-1BF0D714CE9F}"/>
              </a:ext>
            </a:extLst>
          </p:cNvPr>
          <p:cNvCxnSpPr>
            <a:cxnSpLocks/>
          </p:cNvCxnSpPr>
          <p:nvPr/>
        </p:nvCxnSpPr>
        <p:spPr>
          <a:xfrm>
            <a:off x="4664765" y="3245054"/>
            <a:ext cx="0" cy="171125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D6E1E97-706E-4C1F-B3F3-6A19B936C2A3}"/>
              </a:ext>
            </a:extLst>
          </p:cNvPr>
          <p:cNvSpPr txBox="1"/>
          <p:nvPr/>
        </p:nvSpPr>
        <p:spPr>
          <a:xfrm>
            <a:off x="4585252" y="519485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</a:t>
            </a:r>
            <a:r>
              <a:rPr lang="it-IT" baseline="-25000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9C2C0A81-2E06-4055-9088-FEFE197E3221}"/>
                  </a:ext>
                </a:extLst>
              </p:cNvPr>
              <p:cNvSpPr txBox="1"/>
              <p:nvPr/>
            </p:nvSpPr>
            <p:spPr>
              <a:xfrm>
                <a:off x="1271974" y="2875722"/>
                <a:ext cx="839461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9C2C0A81-2E06-4055-9088-FEFE197E3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974" y="2875722"/>
                <a:ext cx="839461" cy="617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C128BA82-7FF2-4520-B8E1-61C421BADFB1}"/>
              </a:ext>
            </a:extLst>
          </p:cNvPr>
          <p:cNvCxnSpPr/>
          <p:nvPr/>
        </p:nvCxnSpPr>
        <p:spPr>
          <a:xfrm>
            <a:off x="2146851" y="2385391"/>
            <a:ext cx="49960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B23A7F6-B388-4087-B906-D2E4F3B11E02}"/>
              </a:ext>
            </a:extLst>
          </p:cNvPr>
          <p:cNvSpPr txBox="1"/>
          <p:nvPr/>
        </p:nvSpPr>
        <p:spPr>
          <a:xfrm>
            <a:off x="7354957" y="225287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PS’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4A737620-136F-4F9F-9C1B-4D4B0B6A99ED}"/>
                  </a:ext>
                </a:extLst>
              </p:cNvPr>
              <p:cNvSpPr txBox="1"/>
              <p:nvPr/>
            </p:nvSpPr>
            <p:spPr>
              <a:xfrm>
                <a:off x="1268320" y="2099555"/>
                <a:ext cx="894796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4A737620-136F-4F9F-9C1B-4D4B0B6A9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320" y="2099555"/>
                <a:ext cx="894796" cy="6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4DCC217A-64CE-4781-89E4-797F61C40B9E}"/>
              </a:ext>
            </a:extLst>
          </p:cNvPr>
          <p:cNvCxnSpPr/>
          <p:nvPr/>
        </p:nvCxnSpPr>
        <p:spPr>
          <a:xfrm>
            <a:off x="3472070" y="2385391"/>
            <a:ext cx="0" cy="257092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E218DE05-F91D-4E95-8110-A56F210EB814}"/>
              </a:ext>
            </a:extLst>
          </p:cNvPr>
          <p:cNvSpPr txBox="1"/>
          <p:nvPr/>
        </p:nvSpPr>
        <p:spPr>
          <a:xfrm>
            <a:off x="3278748" y="51607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u’</a:t>
            </a:r>
            <a:r>
              <a:rPr lang="it-IT" baseline="-25000" dirty="0" err="1"/>
              <a:t>n</a:t>
            </a:r>
            <a:endParaRPr lang="it-IT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B2EFA2D6-18F2-4AE1-AACF-A9E76CC738C5}"/>
                  </a:ext>
                </a:extLst>
              </p:cNvPr>
              <p:cNvSpPr txBox="1"/>
              <p:nvPr/>
            </p:nvSpPr>
            <p:spPr>
              <a:xfrm>
                <a:off x="8229599" y="1337605"/>
                <a:ext cx="3697358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/>
                  <a:t>Una riduzione del prezzo del petrolio può tradursi in una riduzione del markup sui costi di produzione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/>
                  <a:t>Il tasso di disoccupazione naturale si ridurrà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/>
                  <a:t>Il salario reale di equilibrio aumenterà.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/>
                  <a:t>Una riduzione del tasso naturale di disoccupazione corrisponderà ad un aumento della produzione potenziale: </a:t>
                </a:r>
              </a:p>
              <a:p>
                <a:pPr algn="ctr"/>
                <a:r>
                  <a:rPr lang="it-IT" sz="2000" b="1" dirty="0"/>
                  <a:t>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b="1" i="1" smtClean="0">
                        <a:latin typeface="Cambria Math" panose="02040503050406030204" pitchFamily="18" charset="0"/>
                      </a:rPr>
                      <m:t>𝑳</m:t>
                    </m:r>
                    <m:d>
                      <m:dPr>
                        <m:ctrlPr>
                          <a:rPr lang="it-IT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it-IT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it-IT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it-IT" sz="20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endParaRPr lang="it-IT" sz="2000" b="1" dirty="0"/>
              </a:p>
            </p:txBody>
          </p:sp>
        </mc:Choice>
        <mc:Fallback xmlns=""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B2EFA2D6-18F2-4AE1-AACF-A9E76CC73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9" y="1337605"/>
                <a:ext cx="3697358" cy="4093428"/>
              </a:xfrm>
              <a:prstGeom prst="rect">
                <a:avLst/>
              </a:prstGeom>
              <a:blipFill>
                <a:blip r:embed="rId4"/>
                <a:stretch>
                  <a:fillRect l="-1483" t="-744" b="-163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254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E9CE2645-AE34-4D26-9153-D5A5AB3E5C05}"/>
              </a:ext>
            </a:extLst>
          </p:cNvPr>
          <p:cNvCxnSpPr>
            <a:cxnSpLocks/>
          </p:cNvCxnSpPr>
          <p:nvPr/>
        </p:nvCxnSpPr>
        <p:spPr>
          <a:xfrm flipV="1">
            <a:off x="2690191" y="1179446"/>
            <a:ext cx="0" cy="2249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1061B4A4-BC03-4F79-91ED-CB39D729E97A}"/>
              </a:ext>
            </a:extLst>
          </p:cNvPr>
          <p:cNvCxnSpPr/>
          <p:nvPr/>
        </p:nvCxnSpPr>
        <p:spPr>
          <a:xfrm>
            <a:off x="2690191" y="3429000"/>
            <a:ext cx="335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4ED211E-7360-4340-9B5B-F53004C5468E}"/>
              </a:ext>
            </a:extLst>
          </p:cNvPr>
          <p:cNvCxnSpPr>
            <a:cxnSpLocks/>
          </p:cNvCxnSpPr>
          <p:nvPr/>
        </p:nvCxnSpPr>
        <p:spPr>
          <a:xfrm flipV="1">
            <a:off x="2690191" y="3922644"/>
            <a:ext cx="0" cy="2173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BDFAD20F-CBFF-4D95-99A3-AA09D8F2B09F}"/>
              </a:ext>
            </a:extLst>
          </p:cNvPr>
          <p:cNvCxnSpPr/>
          <p:nvPr/>
        </p:nvCxnSpPr>
        <p:spPr>
          <a:xfrm>
            <a:off x="2690191" y="6096000"/>
            <a:ext cx="3405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63B0BA6-153D-4A26-877B-9012DF8DA115}"/>
              </a:ext>
            </a:extLst>
          </p:cNvPr>
          <p:cNvSpPr txBox="1"/>
          <p:nvPr/>
        </p:nvSpPr>
        <p:spPr>
          <a:xfrm>
            <a:off x="2305879" y="1099935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FB3CB4BB-5999-4DA6-8A2A-ED41685F16AF}"/>
                  </a:ext>
                </a:extLst>
              </p:cNvPr>
              <p:cNvSpPr txBox="1"/>
              <p:nvPr/>
            </p:nvSpPr>
            <p:spPr>
              <a:xfrm>
                <a:off x="1459256" y="3762933"/>
                <a:ext cx="1417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FB3CB4BB-5999-4DA6-8A2A-ED41685F1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256" y="3762933"/>
                <a:ext cx="141797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3EC597E-B596-49CD-9336-A580BEF799E0}"/>
              </a:ext>
            </a:extLst>
          </p:cNvPr>
          <p:cNvSpPr txBox="1"/>
          <p:nvPr/>
        </p:nvSpPr>
        <p:spPr>
          <a:xfrm>
            <a:off x="6081518" y="340206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9E97849-8D6D-42E9-AD6B-32A60A598451}"/>
              </a:ext>
            </a:extLst>
          </p:cNvPr>
          <p:cNvSpPr txBox="1"/>
          <p:nvPr/>
        </p:nvSpPr>
        <p:spPr>
          <a:xfrm>
            <a:off x="6228522" y="621527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B46C6B7-2967-416D-A614-CA1427F4C9B0}"/>
              </a:ext>
            </a:extLst>
          </p:cNvPr>
          <p:cNvSpPr txBox="1"/>
          <p:nvPr/>
        </p:nvSpPr>
        <p:spPr>
          <a:xfrm>
            <a:off x="3154019" y="273398"/>
            <a:ext cx="408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BREVE PERIODO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A28EA03A-4317-4125-BE1D-5B648E31F169}"/>
              </a:ext>
            </a:extLst>
          </p:cNvPr>
          <p:cNvCxnSpPr/>
          <p:nvPr/>
        </p:nvCxnSpPr>
        <p:spPr>
          <a:xfrm>
            <a:off x="2690191" y="231913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F024308B-21CB-4E09-8613-61FED98F5512}"/>
              </a:ext>
            </a:extLst>
          </p:cNvPr>
          <p:cNvCxnSpPr/>
          <p:nvPr/>
        </p:nvCxnSpPr>
        <p:spPr>
          <a:xfrm>
            <a:off x="3273287" y="1469267"/>
            <a:ext cx="2186609" cy="1605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1AED093-8B09-4C8E-9DE3-CD515B80EF65}"/>
              </a:ext>
            </a:extLst>
          </p:cNvPr>
          <p:cNvSpPr txBox="1"/>
          <p:nvPr/>
        </p:nvSpPr>
        <p:spPr>
          <a:xfrm>
            <a:off x="6096000" y="222636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E7ABEFD-5B31-4F51-AD19-FB5D880BA3CC}"/>
              </a:ext>
            </a:extLst>
          </p:cNvPr>
          <p:cNvSpPr txBox="1"/>
          <p:nvPr/>
        </p:nvSpPr>
        <p:spPr>
          <a:xfrm>
            <a:off x="5431281" y="2931683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3CA7457-A8E3-4276-ADAF-7C6BB2B3BC5B}"/>
              </a:ext>
            </a:extLst>
          </p:cNvPr>
          <p:cNvCxnSpPr/>
          <p:nvPr/>
        </p:nvCxnSpPr>
        <p:spPr>
          <a:xfrm>
            <a:off x="2690191" y="5049078"/>
            <a:ext cx="31805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D57A24C-3AD3-4D78-AAAA-7E4300473529}"/>
              </a:ext>
            </a:extLst>
          </p:cNvPr>
          <p:cNvSpPr txBox="1"/>
          <p:nvPr/>
        </p:nvSpPr>
        <p:spPr>
          <a:xfrm>
            <a:off x="2305879" y="4837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CC0BD90-A60A-4B16-B24F-5E5114B5F66D}"/>
              </a:ext>
            </a:extLst>
          </p:cNvPr>
          <p:cNvCxnSpPr/>
          <p:nvPr/>
        </p:nvCxnSpPr>
        <p:spPr>
          <a:xfrm>
            <a:off x="4393095" y="2319130"/>
            <a:ext cx="0" cy="37768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CA39FF12-9BEA-4656-B800-0105733F54FC}"/>
              </a:ext>
            </a:extLst>
          </p:cNvPr>
          <p:cNvCxnSpPr/>
          <p:nvPr/>
        </p:nvCxnSpPr>
        <p:spPr>
          <a:xfrm flipV="1">
            <a:off x="3273287" y="4251355"/>
            <a:ext cx="2559477" cy="1433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54D85C26-97A8-4AB4-9117-911A1DC502A3}"/>
              </a:ext>
            </a:extLst>
          </p:cNvPr>
          <p:cNvSpPr txBox="1"/>
          <p:nvPr/>
        </p:nvSpPr>
        <p:spPr>
          <a:xfrm>
            <a:off x="5819621" y="400179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PC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7EBD106E-B28B-4DD0-BCC4-8E7E2FEA5219}"/>
              </a:ext>
            </a:extLst>
          </p:cNvPr>
          <p:cNvSpPr txBox="1"/>
          <p:nvPr/>
        </p:nvSpPr>
        <p:spPr>
          <a:xfrm>
            <a:off x="4385404" y="3402062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B4CD9A-48E8-4138-AD93-6E7AEF350AFE}"/>
              </a:ext>
            </a:extLst>
          </p:cNvPr>
          <p:cNvSpPr txBox="1"/>
          <p:nvPr/>
        </p:nvSpPr>
        <p:spPr>
          <a:xfrm>
            <a:off x="4385404" y="6158155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CE53191B-DD07-49BD-BE66-8C0666FC211C}"/>
              </a:ext>
            </a:extLst>
          </p:cNvPr>
          <p:cNvCxnSpPr>
            <a:cxnSpLocks/>
          </p:cNvCxnSpPr>
          <p:nvPr/>
        </p:nvCxnSpPr>
        <p:spPr>
          <a:xfrm flipV="1">
            <a:off x="3723861" y="4577834"/>
            <a:ext cx="2319130" cy="124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C975911-C49B-47BB-9014-0DDA7732B8F0}"/>
              </a:ext>
            </a:extLst>
          </p:cNvPr>
          <p:cNvSpPr txBox="1"/>
          <p:nvPr/>
        </p:nvSpPr>
        <p:spPr>
          <a:xfrm>
            <a:off x="6162261" y="4577834"/>
            <a:ext cx="494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PC’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0FF1A860-31B8-4DBE-9130-F5FB03D5B945}"/>
              </a:ext>
            </a:extLst>
          </p:cNvPr>
          <p:cNvSpPr txBox="1"/>
          <p:nvPr/>
        </p:nvSpPr>
        <p:spPr>
          <a:xfrm>
            <a:off x="4275545" y="1985629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 </a:t>
            </a:r>
            <a:r>
              <a:rPr lang="it-IT" dirty="0" err="1"/>
              <a:t>A</a:t>
            </a:r>
            <a:r>
              <a:rPr lang="it-IT" dirty="0"/>
              <a:t>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606CE08-3B5D-480D-AAC1-69A83CFDB232}"/>
              </a:ext>
            </a:extLst>
          </p:cNvPr>
          <p:cNvSpPr txBox="1"/>
          <p:nvPr/>
        </p:nvSpPr>
        <p:spPr>
          <a:xfrm>
            <a:off x="4134678" y="472612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8A9392B-5077-4146-8389-857E22CD4DF6}"/>
              </a:ext>
            </a:extLst>
          </p:cNvPr>
          <p:cNvSpPr txBox="1"/>
          <p:nvPr/>
        </p:nvSpPr>
        <p:spPr>
          <a:xfrm>
            <a:off x="4307436" y="505909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9878BD60-AACA-4BE6-880A-B59399C59BB8}"/>
              </a:ext>
            </a:extLst>
          </p:cNvPr>
          <p:cNvCxnSpPr>
            <a:cxnSpLocks/>
          </p:cNvCxnSpPr>
          <p:nvPr/>
        </p:nvCxnSpPr>
        <p:spPr>
          <a:xfrm flipH="1">
            <a:off x="2607565" y="5428422"/>
            <a:ext cx="178785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EEBB331-129F-4998-9BB2-16647E1791E1}"/>
              </a:ext>
            </a:extLst>
          </p:cNvPr>
          <p:cNvSpPr txBox="1"/>
          <p:nvPr/>
        </p:nvSpPr>
        <p:spPr>
          <a:xfrm>
            <a:off x="7798906" y="1715512"/>
            <a:ext cx="3684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La curva di Phillips si sposterà verso destra.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Se il governo e la banca centrale non fanno alcun intervento: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/>
              <a:t> la produzione rimane uguale a quella potenziale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/>
              <a:t>ci sarà una variazione negativa dell’inflazione.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DBD7978-DAD4-46FF-9A18-A1D6DEE7D317}"/>
              </a:ext>
            </a:extLst>
          </p:cNvPr>
          <p:cNvSpPr txBox="1"/>
          <p:nvPr/>
        </p:nvSpPr>
        <p:spPr>
          <a:xfrm>
            <a:off x="5035826" y="6215270"/>
            <a:ext cx="46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r>
              <a:rPr lang="it-IT" dirty="0"/>
              <a:t>’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6B78819-05F3-4131-88F4-5D70BECD8E8C}"/>
              </a:ext>
            </a:extLst>
          </p:cNvPr>
          <p:cNvCxnSpPr>
            <a:cxnSpLocks/>
          </p:cNvCxnSpPr>
          <p:nvPr/>
        </p:nvCxnSpPr>
        <p:spPr>
          <a:xfrm>
            <a:off x="5168348" y="5059090"/>
            <a:ext cx="0" cy="103691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78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E9CE2645-AE34-4D26-9153-D5A5AB3E5C05}"/>
              </a:ext>
            </a:extLst>
          </p:cNvPr>
          <p:cNvCxnSpPr>
            <a:cxnSpLocks/>
          </p:cNvCxnSpPr>
          <p:nvPr/>
        </p:nvCxnSpPr>
        <p:spPr>
          <a:xfrm flipV="1">
            <a:off x="2690191" y="1179446"/>
            <a:ext cx="0" cy="2249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1061B4A4-BC03-4F79-91ED-CB39D729E97A}"/>
              </a:ext>
            </a:extLst>
          </p:cNvPr>
          <p:cNvCxnSpPr/>
          <p:nvPr/>
        </p:nvCxnSpPr>
        <p:spPr>
          <a:xfrm>
            <a:off x="2690191" y="3429000"/>
            <a:ext cx="335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4ED211E-7360-4340-9B5B-F53004C5468E}"/>
              </a:ext>
            </a:extLst>
          </p:cNvPr>
          <p:cNvCxnSpPr>
            <a:cxnSpLocks/>
          </p:cNvCxnSpPr>
          <p:nvPr/>
        </p:nvCxnSpPr>
        <p:spPr>
          <a:xfrm flipV="1">
            <a:off x="2690191" y="3922644"/>
            <a:ext cx="0" cy="2173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BDFAD20F-CBFF-4D95-99A3-AA09D8F2B09F}"/>
              </a:ext>
            </a:extLst>
          </p:cNvPr>
          <p:cNvCxnSpPr/>
          <p:nvPr/>
        </p:nvCxnSpPr>
        <p:spPr>
          <a:xfrm>
            <a:off x="2690191" y="6096000"/>
            <a:ext cx="3405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63B0BA6-153D-4A26-877B-9012DF8DA115}"/>
              </a:ext>
            </a:extLst>
          </p:cNvPr>
          <p:cNvSpPr txBox="1"/>
          <p:nvPr/>
        </p:nvSpPr>
        <p:spPr>
          <a:xfrm>
            <a:off x="2305879" y="1099935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FB3CB4BB-5999-4DA6-8A2A-ED41685F16AF}"/>
                  </a:ext>
                </a:extLst>
              </p:cNvPr>
              <p:cNvSpPr txBox="1"/>
              <p:nvPr/>
            </p:nvSpPr>
            <p:spPr>
              <a:xfrm>
                <a:off x="1459256" y="3762933"/>
                <a:ext cx="1417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FB3CB4BB-5999-4DA6-8A2A-ED41685F1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256" y="3762933"/>
                <a:ext cx="141797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3EC597E-B596-49CD-9336-A580BEF799E0}"/>
              </a:ext>
            </a:extLst>
          </p:cNvPr>
          <p:cNvSpPr txBox="1"/>
          <p:nvPr/>
        </p:nvSpPr>
        <p:spPr>
          <a:xfrm>
            <a:off x="6081518" y="340206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9E97849-8D6D-42E9-AD6B-32A60A598451}"/>
              </a:ext>
            </a:extLst>
          </p:cNvPr>
          <p:cNvSpPr txBox="1"/>
          <p:nvPr/>
        </p:nvSpPr>
        <p:spPr>
          <a:xfrm>
            <a:off x="6228522" y="621527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B46C6B7-2967-416D-A614-CA1427F4C9B0}"/>
              </a:ext>
            </a:extLst>
          </p:cNvPr>
          <p:cNvSpPr txBox="1"/>
          <p:nvPr/>
        </p:nvSpPr>
        <p:spPr>
          <a:xfrm>
            <a:off x="3154019" y="273398"/>
            <a:ext cx="408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MEDIO PERIODO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A28EA03A-4317-4125-BE1D-5B648E31F169}"/>
              </a:ext>
            </a:extLst>
          </p:cNvPr>
          <p:cNvCxnSpPr/>
          <p:nvPr/>
        </p:nvCxnSpPr>
        <p:spPr>
          <a:xfrm>
            <a:off x="2690191" y="231913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F024308B-21CB-4E09-8613-61FED98F5512}"/>
              </a:ext>
            </a:extLst>
          </p:cNvPr>
          <p:cNvCxnSpPr/>
          <p:nvPr/>
        </p:nvCxnSpPr>
        <p:spPr>
          <a:xfrm>
            <a:off x="3273287" y="1469267"/>
            <a:ext cx="2186609" cy="1605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1AED093-8B09-4C8E-9DE3-CD515B80EF65}"/>
              </a:ext>
            </a:extLst>
          </p:cNvPr>
          <p:cNvSpPr txBox="1"/>
          <p:nvPr/>
        </p:nvSpPr>
        <p:spPr>
          <a:xfrm>
            <a:off x="6096000" y="222636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E7ABEFD-5B31-4F51-AD19-FB5D880BA3CC}"/>
              </a:ext>
            </a:extLst>
          </p:cNvPr>
          <p:cNvSpPr txBox="1"/>
          <p:nvPr/>
        </p:nvSpPr>
        <p:spPr>
          <a:xfrm>
            <a:off x="5431281" y="2931683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3CA7457-A8E3-4276-ADAF-7C6BB2B3BC5B}"/>
              </a:ext>
            </a:extLst>
          </p:cNvPr>
          <p:cNvCxnSpPr/>
          <p:nvPr/>
        </p:nvCxnSpPr>
        <p:spPr>
          <a:xfrm>
            <a:off x="2690191" y="5049078"/>
            <a:ext cx="31805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D57A24C-3AD3-4D78-AAAA-7E4300473529}"/>
              </a:ext>
            </a:extLst>
          </p:cNvPr>
          <p:cNvSpPr txBox="1"/>
          <p:nvPr/>
        </p:nvSpPr>
        <p:spPr>
          <a:xfrm>
            <a:off x="2305879" y="4837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CC0BD90-A60A-4B16-B24F-5E5114B5F66D}"/>
              </a:ext>
            </a:extLst>
          </p:cNvPr>
          <p:cNvCxnSpPr/>
          <p:nvPr/>
        </p:nvCxnSpPr>
        <p:spPr>
          <a:xfrm>
            <a:off x="4393095" y="2319130"/>
            <a:ext cx="0" cy="37768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CA39FF12-9BEA-4656-B800-0105733F54FC}"/>
              </a:ext>
            </a:extLst>
          </p:cNvPr>
          <p:cNvCxnSpPr/>
          <p:nvPr/>
        </p:nvCxnSpPr>
        <p:spPr>
          <a:xfrm flipV="1">
            <a:off x="3273287" y="4251355"/>
            <a:ext cx="2559477" cy="1433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54D85C26-97A8-4AB4-9117-911A1DC502A3}"/>
              </a:ext>
            </a:extLst>
          </p:cNvPr>
          <p:cNvSpPr txBox="1"/>
          <p:nvPr/>
        </p:nvSpPr>
        <p:spPr>
          <a:xfrm>
            <a:off x="5819621" y="400179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PC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7EBD106E-B28B-4DD0-BCC4-8E7E2FEA5219}"/>
              </a:ext>
            </a:extLst>
          </p:cNvPr>
          <p:cNvSpPr txBox="1"/>
          <p:nvPr/>
        </p:nvSpPr>
        <p:spPr>
          <a:xfrm>
            <a:off x="4385404" y="3402062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B4CD9A-48E8-4138-AD93-6E7AEF350AFE}"/>
              </a:ext>
            </a:extLst>
          </p:cNvPr>
          <p:cNvSpPr txBox="1"/>
          <p:nvPr/>
        </p:nvSpPr>
        <p:spPr>
          <a:xfrm>
            <a:off x="4385404" y="6158155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CE53191B-DD07-49BD-BE66-8C0666FC211C}"/>
              </a:ext>
            </a:extLst>
          </p:cNvPr>
          <p:cNvCxnSpPr>
            <a:cxnSpLocks/>
          </p:cNvCxnSpPr>
          <p:nvPr/>
        </p:nvCxnSpPr>
        <p:spPr>
          <a:xfrm flipV="1">
            <a:off x="3723861" y="4577834"/>
            <a:ext cx="2319130" cy="124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C975911-C49B-47BB-9014-0DDA7732B8F0}"/>
              </a:ext>
            </a:extLst>
          </p:cNvPr>
          <p:cNvSpPr txBox="1"/>
          <p:nvPr/>
        </p:nvSpPr>
        <p:spPr>
          <a:xfrm>
            <a:off x="6162261" y="4577834"/>
            <a:ext cx="494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PC’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0FF1A860-31B8-4DBE-9130-F5FB03D5B945}"/>
              </a:ext>
            </a:extLst>
          </p:cNvPr>
          <p:cNvSpPr txBox="1"/>
          <p:nvPr/>
        </p:nvSpPr>
        <p:spPr>
          <a:xfrm>
            <a:off x="4275545" y="1985629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 </a:t>
            </a:r>
            <a:r>
              <a:rPr lang="it-IT" dirty="0" err="1"/>
              <a:t>A</a:t>
            </a:r>
            <a:r>
              <a:rPr lang="it-IT" dirty="0"/>
              <a:t>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606CE08-3B5D-480D-AAC1-69A83CFDB232}"/>
              </a:ext>
            </a:extLst>
          </p:cNvPr>
          <p:cNvSpPr txBox="1"/>
          <p:nvPr/>
        </p:nvSpPr>
        <p:spPr>
          <a:xfrm>
            <a:off x="4134678" y="472612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8A9392B-5077-4146-8389-857E22CD4DF6}"/>
              </a:ext>
            </a:extLst>
          </p:cNvPr>
          <p:cNvSpPr txBox="1"/>
          <p:nvPr/>
        </p:nvSpPr>
        <p:spPr>
          <a:xfrm>
            <a:off x="4307436" y="505909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9878BD60-AACA-4BE6-880A-B59399C59BB8}"/>
              </a:ext>
            </a:extLst>
          </p:cNvPr>
          <p:cNvCxnSpPr>
            <a:cxnSpLocks/>
          </p:cNvCxnSpPr>
          <p:nvPr/>
        </p:nvCxnSpPr>
        <p:spPr>
          <a:xfrm flipH="1">
            <a:off x="2607565" y="5428422"/>
            <a:ext cx="178785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FAC8B3E3-DA13-4B89-8FCE-99CA9D993D45}"/>
              </a:ext>
            </a:extLst>
          </p:cNvPr>
          <p:cNvCxnSpPr/>
          <p:nvPr/>
        </p:nvCxnSpPr>
        <p:spPr>
          <a:xfrm flipV="1">
            <a:off x="5102087" y="2809461"/>
            <a:ext cx="0" cy="328653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20A8B4-2C0A-4499-AC76-F8680FCBBE0E}"/>
              </a:ext>
            </a:extLst>
          </p:cNvPr>
          <p:cNvCxnSpPr>
            <a:cxnSpLocks/>
          </p:cNvCxnSpPr>
          <p:nvPr/>
        </p:nvCxnSpPr>
        <p:spPr>
          <a:xfrm flipV="1">
            <a:off x="2607565" y="2835965"/>
            <a:ext cx="3620957" cy="20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0189552-CDCD-4E26-98B8-7C194F9A2769}"/>
              </a:ext>
            </a:extLst>
          </p:cNvPr>
          <p:cNvSpPr txBox="1"/>
          <p:nvPr/>
        </p:nvSpPr>
        <p:spPr>
          <a:xfrm>
            <a:off x="6351702" y="266141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A7D74ED-30A7-4C7F-9CCA-F3DC1EC03B79}"/>
              </a:ext>
            </a:extLst>
          </p:cNvPr>
          <p:cNvSpPr txBox="1"/>
          <p:nvPr/>
        </p:nvSpPr>
        <p:spPr>
          <a:xfrm>
            <a:off x="5042789" y="6215270"/>
            <a:ext cx="474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Y’n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2EE515E-EEFE-49B5-A3E4-3169FD3E28D7}"/>
              </a:ext>
            </a:extLst>
          </p:cNvPr>
          <p:cNvSpPr txBox="1"/>
          <p:nvPr/>
        </p:nvSpPr>
        <p:spPr>
          <a:xfrm>
            <a:off x="2303011" y="2120942"/>
            <a:ext cx="46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r*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1F7056D-D672-4E30-BE3A-3E68C9EF0FAC}"/>
              </a:ext>
            </a:extLst>
          </p:cNvPr>
          <p:cNvSpPr txBox="1"/>
          <p:nvPr/>
        </p:nvSpPr>
        <p:spPr>
          <a:xfrm>
            <a:off x="2370634" y="2661417"/>
            <a:ext cx="33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3409EE5-4859-46A3-BD48-0E512EF305DE}"/>
              </a:ext>
            </a:extLst>
          </p:cNvPr>
          <p:cNvSpPr txBox="1"/>
          <p:nvPr/>
        </p:nvSpPr>
        <p:spPr>
          <a:xfrm>
            <a:off x="7924800" y="2226365"/>
            <a:ext cx="39093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banca centrale interverrà per fermare la deflazione, riducendo il tasso di interesse.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produzione di equilibrio aumenterà fino a raggiungere il nuovo livello della produzione potenziale.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Sia i consumi sia gli investimenti aumenteranno.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55E9FDB-5337-4B18-A892-0F2F154BB0A6}"/>
              </a:ext>
            </a:extLst>
          </p:cNvPr>
          <p:cNvSpPr txBox="1"/>
          <p:nvPr/>
        </p:nvSpPr>
        <p:spPr>
          <a:xfrm>
            <a:off x="5110624" y="2505094"/>
            <a:ext cx="42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A’’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F2725837-E490-48ED-8E48-57081B472506}"/>
              </a:ext>
            </a:extLst>
          </p:cNvPr>
          <p:cNvSpPr txBox="1"/>
          <p:nvPr/>
        </p:nvSpPr>
        <p:spPr>
          <a:xfrm>
            <a:off x="5128315" y="4651081"/>
            <a:ext cx="42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A’’</a:t>
            </a:r>
          </a:p>
        </p:txBody>
      </p:sp>
    </p:spTree>
    <p:extLst>
      <p:ext uri="{BB962C8B-B14F-4D97-AF65-F5344CB8AC3E}">
        <p14:creationId xmlns:p14="http://schemas.microsoft.com/office/powerpoint/2010/main" val="168232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E9CE2645-AE34-4D26-9153-D5A5AB3E5C05}"/>
              </a:ext>
            </a:extLst>
          </p:cNvPr>
          <p:cNvCxnSpPr>
            <a:cxnSpLocks/>
          </p:cNvCxnSpPr>
          <p:nvPr/>
        </p:nvCxnSpPr>
        <p:spPr>
          <a:xfrm flipV="1">
            <a:off x="2690191" y="1179446"/>
            <a:ext cx="0" cy="2249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1061B4A4-BC03-4F79-91ED-CB39D729E97A}"/>
              </a:ext>
            </a:extLst>
          </p:cNvPr>
          <p:cNvCxnSpPr/>
          <p:nvPr/>
        </p:nvCxnSpPr>
        <p:spPr>
          <a:xfrm>
            <a:off x="2690191" y="3429000"/>
            <a:ext cx="335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4ED211E-7360-4340-9B5B-F53004C5468E}"/>
              </a:ext>
            </a:extLst>
          </p:cNvPr>
          <p:cNvCxnSpPr>
            <a:cxnSpLocks/>
          </p:cNvCxnSpPr>
          <p:nvPr/>
        </p:nvCxnSpPr>
        <p:spPr>
          <a:xfrm flipV="1">
            <a:off x="2690191" y="3922644"/>
            <a:ext cx="0" cy="2173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BDFAD20F-CBFF-4D95-99A3-AA09D8F2B09F}"/>
              </a:ext>
            </a:extLst>
          </p:cNvPr>
          <p:cNvCxnSpPr/>
          <p:nvPr/>
        </p:nvCxnSpPr>
        <p:spPr>
          <a:xfrm>
            <a:off x="2690191" y="6096000"/>
            <a:ext cx="3405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63B0BA6-153D-4A26-877B-9012DF8DA115}"/>
              </a:ext>
            </a:extLst>
          </p:cNvPr>
          <p:cNvSpPr txBox="1"/>
          <p:nvPr/>
        </p:nvSpPr>
        <p:spPr>
          <a:xfrm>
            <a:off x="2305879" y="1099935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FB3CB4BB-5999-4DA6-8A2A-ED41685F16AF}"/>
                  </a:ext>
                </a:extLst>
              </p:cNvPr>
              <p:cNvSpPr txBox="1"/>
              <p:nvPr/>
            </p:nvSpPr>
            <p:spPr>
              <a:xfrm>
                <a:off x="1459256" y="3762933"/>
                <a:ext cx="1417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FB3CB4BB-5999-4DA6-8A2A-ED41685F1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256" y="3762933"/>
                <a:ext cx="141797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3EC597E-B596-49CD-9336-A580BEF799E0}"/>
              </a:ext>
            </a:extLst>
          </p:cNvPr>
          <p:cNvSpPr txBox="1"/>
          <p:nvPr/>
        </p:nvSpPr>
        <p:spPr>
          <a:xfrm>
            <a:off x="6081518" y="340206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9E97849-8D6D-42E9-AD6B-32A60A598451}"/>
              </a:ext>
            </a:extLst>
          </p:cNvPr>
          <p:cNvSpPr txBox="1"/>
          <p:nvPr/>
        </p:nvSpPr>
        <p:spPr>
          <a:xfrm>
            <a:off x="6228522" y="621527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B46C6B7-2967-416D-A614-CA1427F4C9B0}"/>
              </a:ext>
            </a:extLst>
          </p:cNvPr>
          <p:cNvSpPr txBox="1"/>
          <p:nvPr/>
        </p:nvSpPr>
        <p:spPr>
          <a:xfrm>
            <a:off x="3154019" y="273398"/>
            <a:ext cx="408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ASPETTATIVE ANCORATE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A28EA03A-4317-4125-BE1D-5B648E31F169}"/>
              </a:ext>
            </a:extLst>
          </p:cNvPr>
          <p:cNvCxnSpPr/>
          <p:nvPr/>
        </p:nvCxnSpPr>
        <p:spPr>
          <a:xfrm>
            <a:off x="2690191" y="231913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F024308B-21CB-4E09-8613-61FED98F5512}"/>
              </a:ext>
            </a:extLst>
          </p:cNvPr>
          <p:cNvCxnSpPr/>
          <p:nvPr/>
        </p:nvCxnSpPr>
        <p:spPr>
          <a:xfrm>
            <a:off x="3273287" y="1469267"/>
            <a:ext cx="2186609" cy="1605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1AED093-8B09-4C8E-9DE3-CD515B80EF65}"/>
              </a:ext>
            </a:extLst>
          </p:cNvPr>
          <p:cNvSpPr txBox="1"/>
          <p:nvPr/>
        </p:nvSpPr>
        <p:spPr>
          <a:xfrm>
            <a:off x="6096000" y="222636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E7ABEFD-5B31-4F51-AD19-FB5D880BA3CC}"/>
              </a:ext>
            </a:extLst>
          </p:cNvPr>
          <p:cNvSpPr txBox="1"/>
          <p:nvPr/>
        </p:nvSpPr>
        <p:spPr>
          <a:xfrm>
            <a:off x="5431281" y="2931683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3CA7457-A8E3-4276-ADAF-7C6BB2B3BC5B}"/>
              </a:ext>
            </a:extLst>
          </p:cNvPr>
          <p:cNvCxnSpPr/>
          <p:nvPr/>
        </p:nvCxnSpPr>
        <p:spPr>
          <a:xfrm>
            <a:off x="2690191" y="5049078"/>
            <a:ext cx="31805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D57A24C-3AD3-4D78-AAAA-7E4300473529}"/>
              </a:ext>
            </a:extLst>
          </p:cNvPr>
          <p:cNvSpPr txBox="1"/>
          <p:nvPr/>
        </p:nvSpPr>
        <p:spPr>
          <a:xfrm>
            <a:off x="2305879" y="4837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1CC0BD90-A60A-4B16-B24F-5E5114B5F66D}"/>
              </a:ext>
            </a:extLst>
          </p:cNvPr>
          <p:cNvCxnSpPr/>
          <p:nvPr/>
        </p:nvCxnSpPr>
        <p:spPr>
          <a:xfrm>
            <a:off x="4393095" y="2319130"/>
            <a:ext cx="0" cy="37768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CA39FF12-9BEA-4656-B800-0105733F54FC}"/>
              </a:ext>
            </a:extLst>
          </p:cNvPr>
          <p:cNvCxnSpPr/>
          <p:nvPr/>
        </p:nvCxnSpPr>
        <p:spPr>
          <a:xfrm flipV="1">
            <a:off x="3273287" y="4251355"/>
            <a:ext cx="2559477" cy="1433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54D85C26-97A8-4AB4-9117-911A1DC502A3}"/>
              </a:ext>
            </a:extLst>
          </p:cNvPr>
          <p:cNvSpPr txBox="1"/>
          <p:nvPr/>
        </p:nvSpPr>
        <p:spPr>
          <a:xfrm>
            <a:off x="5819621" y="400179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PC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7EBD106E-B28B-4DD0-BCC4-8E7E2FEA5219}"/>
              </a:ext>
            </a:extLst>
          </p:cNvPr>
          <p:cNvSpPr txBox="1"/>
          <p:nvPr/>
        </p:nvSpPr>
        <p:spPr>
          <a:xfrm>
            <a:off x="4385404" y="3402062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B4CD9A-48E8-4138-AD93-6E7AEF350AFE}"/>
              </a:ext>
            </a:extLst>
          </p:cNvPr>
          <p:cNvSpPr txBox="1"/>
          <p:nvPr/>
        </p:nvSpPr>
        <p:spPr>
          <a:xfrm>
            <a:off x="4385404" y="6158155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CE53191B-DD07-49BD-BE66-8C0666FC211C}"/>
              </a:ext>
            </a:extLst>
          </p:cNvPr>
          <p:cNvCxnSpPr>
            <a:cxnSpLocks/>
          </p:cNvCxnSpPr>
          <p:nvPr/>
        </p:nvCxnSpPr>
        <p:spPr>
          <a:xfrm flipV="1">
            <a:off x="3723861" y="4577834"/>
            <a:ext cx="2319130" cy="124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C975911-C49B-47BB-9014-0DDA7732B8F0}"/>
              </a:ext>
            </a:extLst>
          </p:cNvPr>
          <p:cNvSpPr txBox="1"/>
          <p:nvPr/>
        </p:nvSpPr>
        <p:spPr>
          <a:xfrm>
            <a:off x="6162261" y="4577834"/>
            <a:ext cx="494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PC’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0FF1A860-31B8-4DBE-9130-F5FB03D5B945}"/>
              </a:ext>
            </a:extLst>
          </p:cNvPr>
          <p:cNvSpPr txBox="1"/>
          <p:nvPr/>
        </p:nvSpPr>
        <p:spPr>
          <a:xfrm>
            <a:off x="4275545" y="1985629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 </a:t>
            </a:r>
            <a:r>
              <a:rPr lang="it-IT" dirty="0" err="1"/>
              <a:t>A</a:t>
            </a:r>
            <a:r>
              <a:rPr lang="it-IT" dirty="0"/>
              <a:t>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606CE08-3B5D-480D-AAC1-69A83CFDB232}"/>
              </a:ext>
            </a:extLst>
          </p:cNvPr>
          <p:cNvSpPr txBox="1"/>
          <p:nvPr/>
        </p:nvSpPr>
        <p:spPr>
          <a:xfrm>
            <a:off x="4134678" y="472612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F8A9392B-5077-4146-8389-857E22CD4DF6}"/>
              </a:ext>
            </a:extLst>
          </p:cNvPr>
          <p:cNvSpPr txBox="1"/>
          <p:nvPr/>
        </p:nvSpPr>
        <p:spPr>
          <a:xfrm>
            <a:off x="4307436" y="505909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9878BD60-AACA-4BE6-880A-B59399C59BB8}"/>
              </a:ext>
            </a:extLst>
          </p:cNvPr>
          <p:cNvCxnSpPr>
            <a:cxnSpLocks/>
          </p:cNvCxnSpPr>
          <p:nvPr/>
        </p:nvCxnSpPr>
        <p:spPr>
          <a:xfrm flipH="1">
            <a:off x="2607565" y="5428422"/>
            <a:ext cx="178785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FAC8B3E3-DA13-4B89-8FCE-99CA9D993D45}"/>
              </a:ext>
            </a:extLst>
          </p:cNvPr>
          <p:cNvCxnSpPr/>
          <p:nvPr/>
        </p:nvCxnSpPr>
        <p:spPr>
          <a:xfrm flipV="1">
            <a:off x="5102087" y="2809461"/>
            <a:ext cx="0" cy="328653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820A8B4-2C0A-4499-AC76-F8680FCBBE0E}"/>
              </a:ext>
            </a:extLst>
          </p:cNvPr>
          <p:cNvCxnSpPr>
            <a:cxnSpLocks/>
          </p:cNvCxnSpPr>
          <p:nvPr/>
        </p:nvCxnSpPr>
        <p:spPr>
          <a:xfrm flipV="1">
            <a:off x="2607565" y="2835965"/>
            <a:ext cx="3620957" cy="20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0189552-CDCD-4E26-98B8-7C194F9A2769}"/>
              </a:ext>
            </a:extLst>
          </p:cNvPr>
          <p:cNvSpPr txBox="1"/>
          <p:nvPr/>
        </p:nvSpPr>
        <p:spPr>
          <a:xfrm>
            <a:off x="6351702" y="266141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A7D74ED-30A7-4C7F-9CCA-F3DC1EC03B79}"/>
              </a:ext>
            </a:extLst>
          </p:cNvPr>
          <p:cNvSpPr txBox="1"/>
          <p:nvPr/>
        </p:nvSpPr>
        <p:spPr>
          <a:xfrm>
            <a:off x="5042789" y="6215270"/>
            <a:ext cx="474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Y’n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2EE515E-EEFE-49B5-A3E4-3169FD3E28D7}"/>
              </a:ext>
            </a:extLst>
          </p:cNvPr>
          <p:cNvSpPr txBox="1"/>
          <p:nvPr/>
        </p:nvSpPr>
        <p:spPr>
          <a:xfrm>
            <a:off x="2303011" y="2120942"/>
            <a:ext cx="46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r*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1F7056D-D672-4E30-BE3A-3E68C9EF0FAC}"/>
              </a:ext>
            </a:extLst>
          </p:cNvPr>
          <p:cNvSpPr txBox="1"/>
          <p:nvPr/>
        </p:nvSpPr>
        <p:spPr>
          <a:xfrm>
            <a:off x="2370634" y="2661417"/>
            <a:ext cx="33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3409EE5-4859-46A3-BD48-0E512EF305DE}"/>
              </a:ext>
            </a:extLst>
          </p:cNvPr>
          <p:cNvSpPr txBox="1"/>
          <p:nvPr/>
        </p:nvSpPr>
        <p:spPr>
          <a:xfrm>
            <a:off x="7924800" y="2226365"/>
            <a:ext cx="39093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Nel caso di aspettative ancorate, la riduzione del tasso di interesse non solo fermerà la variazione del tasso di inflazione, ma riporterà il livello di inflazione al livello precedente.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Non sarà necessario un ulteriore aumento della produzione per aumentare il livello dell’inflazione.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55E9FDB-5337-4B18-A892-0F2F154BB0A6}"/>
              </a:ext>
            </a:extLst>
          </p:cNvPr>
          <p:cNvSpPr txBox="1"/>
          <p:nvPr/>
        </p:nvSpPr>
        <p:spPr>
          <a:xfrm>
            <a:off x="5110624" y="2505094"/>
            <a:ext cx="42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A’’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F2725837-E490-48ED-8E48-57081B472506}"/>
              </a:ext>
            </a:extLst>
          </p:cNvPr>
          <p:cNvSpPr txBox="1"/>
          <p:nvPr/>
        </p:nvSpPr>
        <p:spPr>
          <a:xfrm>
            <a:off x="5128315" y="4651081"/>
            <a:ext cx="42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A’’</a:t>
            </a:r>
          </a:p>
        </p:txBody>
      </p:sp>
    </p:spTree>
    <p:extLst>
      <p:ext uri="{BB962C8B-B14F-4D97-AF65-F5344CB8AC3E}">
        <p14:creationId xmlns:p14="http://schemas.microsoft.com/office/powerpoint/2010/main" val="117999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6E19D31-E560-4017-B059-74B35DC1DB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93913"/>
                <a:ext cx="10515600" cy="5183050"/>
              </a:xfrm>
            </p:spPr>
            <p:txBody>
              <a:bodyPr/>
              <a:lstStyle/>
              <a:p>
                <a:r>
                  <a:rPr lang="it-IT" dirty="0"/>
                  <a:t>Partiamo dall’equazione dei prezzi</a:t>
                </a:r>
              </a:p>
              <a:p>
                <a:endParaRPr lang="it-IT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1+0.05</m:t>
                        </m:r>
                      </m:den>
                    </m:f>
                    <m:r>
                      <a:rPr lang="it-IT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dirty="0"/>
                  <a:t>0.95</a:t>
                </a:r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6E19D31-E560-4017-B059-74B35DC1DB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93913"/>
                <a:ext cx="10515600" cy="5183050"/>
              </a:xfrm>
              <a:blipFill>
                <a:blip r:embed="rId2"/>
                <a:stretch>
                  <a:fillRect l="-1043" t="-18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7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4E94B78-EB59-43E1-A457-F287DBFEC8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68626"/>
                <a:ext cx="10515600" cy="5408337"/>
              </a:xfrm>
            </p:spPr>
            <p:txBody>
              <a:bodyPr/>
              <a:lstStyle/>
              <a:p>
                <a:r>
                  <a:rPr lang="it-IT" dirty="0"/>
                  <a:t>Equazione dei salari</a:t>
                </a:r>
              </a:p>
              <a:p>
                <a:pPr marL="0" indent="0" algn="ctr">
                  <a:buNone/>
                </a:pPr>
                <a:r>
                  <a:rPr lang="it-IT" dirty="0"/>
                  <a:t>W=P(1-u)</a:t>
                </a:r>
              </a:p>
              <a:p>
                <a:pPr marL="0" indent="0" algn="ctr">
                  <a:buNone/>
                </a:pPr>
                <a:endParaRPr lang="it-IT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m:rPr>
                          <m:sty m:val="p"/>
                        </m:rPr>
                        <a:rPr lang="it-IT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it-IT" b="0" dirty="0"/>
              </a:p>
              <a:p>
                <a:pPr marL="0" indent="0">
                  <a:buNone/>
                </a:pPr>
                <a:endParaRPr lang="it-IT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=1−0.95=0.05</m:t>
                      </m:r>
                    </m:oMath>
                  </m:oMathPara>
                </a14:m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34E94B78-EB59-43E1-A457-F287DBFEC8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68626"/>
                <a:ext cx="10515600" cy="5408337"/>
              </a:xfrm>
              <a:blipFill>
                <a:blip r:embed="rId2"/>
                <a:stretch>
                  <a:fillRect l="-1043" t="-18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44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E8E6E01-6FF5-4197-AEA5-E4D39ADA3C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67409"/>
                <a:ext cx="10515600" cy="5209554"/>
              </a:xfrm>
            </p:spPr>
            <p:txBody>
              <a:bodyPr/>
              <a:lstStyle/>
              <a:p>
                <a:r>
                  <a:rPr lang="it-IT" dirty="0"/>
                  <a:t>Se il markup aumenta al 10%</a:t>
                </a:r>
              </a:p>
              <a:p>
                <a:endParaRPr lang="it-IT" dirty="0"/>
              </a:p>
              <a:p>
                <a:r>
                  <a:rPr lang="it-IT" dirty="0"/>
                  <a:t>Il salario reale definito dall’equazione dei prezzi cambierà: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1+0.10</m:t>
                        </m:r>
                      </m:den>
                    </m:f>
                    <m:r>
                      <a:rPr lang="it-IT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dirty="0"/>
                  <a:t>0.90</a:t>
                </a:r>
              </a:p>
              <a:p>
                <a:pPr marL="0" indent="0" algn="ctr">
                  <a:buNone/>
                </a:pPr>
                <a:endParaRPr lang="it-IT" dirty="0"/>
              </a:p>
              <a:p>
                <a:r>
                  <a:rPr lang="it-IT" dirty="0"/>
                  <a:t>E cambierà anche il tasso di disoccupazione di equilibrio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=1−0.90=0.10</m:t>
                      </m:r>
                    </m:oMath>
                  </m:oMathPara>
                </a14:m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8E8E6E01-6FF5-4197-AEA5-E4D39ADA3C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67409"/>
                <a:ext cx="10515600" cy="5209554"/>
              </a:xfrm>
              <a:blipFill>
                <a:blip r:embed="rId2"/>
                <a:stretch>
                  <a:fillRect l="-1043" t="-19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34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F5EBB78-75C3-415B-8C9B-DC30F93A49DD}"/>
              </a:ext>
            </a:extLst>
          </p:cNvPr>
          <p:cNvCxnSpPr/>
          <p:nvPr/>
        </p:nvCxnSpPr>
        <p:spPr>
          <a:xfrm flipV="1">
            <a:off x="3790122" y="1126435"/>
            <a:ext cx="0" cy="4333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E43BFFA-F134-4395-834E-032BCD5C060C}"/>
              </a:ext>
            </a:extLst>
          </p:cNvPr>
          <p:cNvCxnSpPr/>
          <p:nvPr/>
        </p:nvCxnSpPr>
        <p:spPr>
          <a:xfrm>
            <a:off x="3776870" y="5406887"/>
            <a:ext cx="56321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1DAFAB9-B899-4058-AB39-3DE9FB9B7AC6}"/>
              </a:ext>
            </a:extLst>
          </p:cNvPr>
          <p:cNvCxnSpPr/>
          <p:nvPr/>
        </p:nvCxnSpPr>
        <p:spPr>
          <a:xfrm>
            <a:off x="3790122" y="3429000"/>
            <a:ext cx="56189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4092746-EE17-45A8-BF79-F04847707508}"/>
              </a:ext>
            </a:extLst>
          </p:cNvPr>
          <p:cNvSpPr txBox="1"/>
          <p:nvPr/>
        </p:nvSpPr>
        <p:spPr>
          <a:xfrm>
            <a:off x="3178629" y="94176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W/P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27DDE4C-7022-469F-B44D-0BA5BE2EEDF8}"/>
              </a:ext>
            </a:extLst>
          </p:cNvPr>
          <p:cNvSpPr txBox="1"/>
          <p:nvPr/>
        </p:nvSpPr>
        <p:spPr>
          <a:xfrm>
            <a:off x="9501809" y="567193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505405B-3827-4A43-88E6-1EAAF487380C}"/>
              </a:ext>
            </a:extLst>
          </p:cNvPr>
          <p:cNvSpPr txBox="1"/>
          <p:nvPr/>
        </p:nvSpPr>
        <p:spPr>
          <a:xfrm>
            <a:off x="2368398" y="3244334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1/(1+0.05)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05C0912-D352-44C1-A7CE-4E2F7094886E}"/>
              </a:ext>
            </a:extLst>
          </p:cNvPr>
          <p:cNvSpPr txBox="1"/>
          <p:nvPr/>
        </p:nvSpPr>
        <p:spPr>
          <a:xfrm>
            <a:off x="2451340" y="4041914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1/(1+0.1)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936AA36-AAE6-4804-A925-03FD23446CB5}"/>
              </a:ext>
            </a:extLst>
          </p:cNvPr>
          <p:cNvCxnSpPr/>
          <p:nvPr/>
        </p:nvCxnSpPr>
        <p:spPr>
          <a:xfrm>
            <a:off x="3803375" y="4253948"/>
            <a:ext cx="5473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o 15">
            <a:extLst>
              <a:ext uri="{FF2B5EF4-FFF2-40B4-BE49-F238E27FC236}">
                <a16:creationId xmlns:a16="http://schemas.microsoft.com/office/drawing/2014/main" id="{F31CFCA0-95F9-44CD-A19B-CF1EF515A766}"/>
              </a:ext>
            </a:extLst>
          </p:cNvPr>
          <p:cNvSpPr/>
          <p:nvPr/>
        </p:nvSpPr>
        <p:spPr>
          <a:xfrm rot="10614553">
            <a:off x="4949451" y="-2237140"/>
            <a:ext cx="6678137" cy="709648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55CE548-EA38-49C7-BDE4-F7147CEF2C24}"/>
              </a:ext>
            </a:extLst>
          </p:cNvPr>
          <p:cNvSpPr txBox="1"/>
          <p:nvPr/>
        </p:nvSpPr>
        <p:spPr>
          <a:xfrm>
            <a:off x="5353879" y="559489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0.05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68C2622-CD38-447B-9BC0-EB96356EB506}"/>
              </a:ext>
            </a:extLst>
          </p:cNvPr>
          <p:cNvSpPr txBox="1"/>
          <p:nvPr/>
        </p:nvSpPr>
        <p:spPr>
          <a:xfrm>
            <a:off x="6354750" y="55469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0.1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564D5DB9-6228-4EEE-9051-E8CC541690AA}"/>
              </a:ext>
            </a:extLst>
          </p:cNvPr>
          <p:cNvCxnSpPr/>
          <p:nvPr/>
        </p:nvCxnSpPr>
        <p:spPr>
          <a:xfrm>
            <a:off x="5605670" y="3429000"/>
            <a:ext cx="0" cy="20308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E54B311-4DC4-4FE3-A38E-92D0414CE201}"/>
              </a:ext>
            </a:extLst>
          </p:cNvPr>
          <p:cNvCxnSpPr/>
          <p:nvPr/>
        </p:nvCxnSpPr>
        <p:spPr>
          <a:xfrm>
            <a:off x="6480313" y="4253948"/>
            <a:ext cx="0" cy="115293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0CCDEA1-C6A7-4F11-8A13-8FDD4724089A}"/>
              </a:ext>
            </a:extLst>
          </p:cNvPr>
          <p:cNvSpPr txBox="1"/>
          <p:nvPr/>
        </p:nvSpPr>
        <p:spPr>
          <a:xfrm>
            <a:off x="9496047" y="3282483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PS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84060CC-891B-4D3E-82EA-83561A280809}"/>
              </a:ext>
            </a:extLst>
          </p:cNvPr>
          <p:cNvSpPr txBox="1"/>
          <p:nvPr/>
        </p:nvSpPr>
        <p:spPr>
          <a:xfrm>
            <a:off x="9501809" y="422658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PS’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154A572-88CD-45DE-BFA1-293E4BD707CB}"/>
              </a:ext>
            </a:extLst>
          </p:cNvPr>
          <p:cNvSpPr txBox="1"/>
          <p:nvPr/>
        </p:nvSpPr>
        <p:spPr>
          <a:xfrm>
            <a:off x="8600661" y="4830417"/>
            <a:ext cx="49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WS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34E6097-BB13-458D-8811-47A4E50DB895}"/>
              </a:ext>
            </a:extLst>
          </p:cNvPr>
          <p:cNvSpPr txBox="1"/>
          <p:nvPr/>
        </p:nvSpPr>
        <p:spPr>
          <a:xfrm>
            <a:off x="8529139" y="1126435"/>
            <a:ext cx="3055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Sarà necessario un tasso di disoccupazione di equilibrio per fare accettare un salario reale più basso dai lavoratori.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113A9DA-99B8-4289-9910-E7814C515B37}"/>
              </a:ext>
            </a:extLst>
          </p:cNvPr>
          <p:cNvSpPr txBox="1"/>
          <p:nvPr/>
        </p:nvSpPr>
        <p:spPr>
          <a:xfrm>
            <a:off x="5605670" y="3048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40CB85-3A93-4BAC-A26D-1689714AD6F9}"/>
              </a:ext>
            </a:extLst>
          </p:cNvPr>
          <p:cNvSpPr txBox="1"/>
          <p:nvPr/>
        </p:nvSpPr>
        <p:spPr>
          <a:xfrm>
            <a:off x="6480313" y="390939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11000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602B89-970A-4709-A036-92528B0F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La curva di Phillips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6A31EA-87A8-4B30-A6CC-BA4186A9E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Definite si intende per NAIRU.</a:t>
            </a:r>
          </a:p>
          <a:p>
            <a:pPr lvl="1"/>
            <a:r>
              <a:rPr lang="it-IT" sz="3200" dirty="0"/>
              <a:t>Quali fattori lo determinano?</a:t>
            </a:r>
          </a:p>
          <a:p>
            <a:r>
              <a:rPr lang="it-IT" sz="3200" dirty="0"/>
              <a:t>Spiegate come, secondo la curva di Phillips, cambierebbe l’inflazione se il governo attuasse delle politiche volte a ridurre la disoccupazione ad un livello inferiore al NAIRU nel caso di: </a:t>
            </a:r>
          </a:p>
          <a:p>
            <a:pPr lvl="1"/>
            <a:r>
              <a:rPr lang="it-IT" sz="3200" dirty="0"/>
              <a:t>aspettative adattive; </a:t>
            </a:r>
          </a:p>
          <a:p>
            <a:pPr lvl="1"/>
            <a:r>
              <a:rPr lang="it-IT" sz="3200" dirty="0"/>
              <a:t>aspettative di inflazione ancorate.</a:t>
            </a:r>
          </a:p>
        </p:txBody>
      </p:sp>
    </p:spTree>
    <p:extLst>
      <p:ext uri="{BB962C8B-B14F-4D97-AF65-F5344CB8AC3E}">
        <p14:creationId xmlns:p14="http://schemas.microsoft.com/office/powerpoint/2010/main" val="352270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CD25F76-5594-4D4A-8B43-BE6898361E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6434"/>
                <a:ext cx="10515600" cy="494451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it-IT" dirty="0"/>
                  <a:t>Per </a:t>
                </a:r>
                <a:r>
                  <a:rPr lang="it-IT" b="1" dirty="0"/>
                  <a:t>NAIRU</a:t>
                </a:r>
                <a:r>
                  <a:rPr lang="it-IT" dirty="0"/>
                  <a:t> (Non </a:t>
                </a:r>
                <a:r>
                  <a:rPr lang="it-IT" dirty="0" err="1"/>
                  <a:t>Accelerating</a:t>
                </a:r>
                <a:r>
                  <a:rPr lang="it-IT" dirty="0"/>
                  <a:t> </a:t>
                </a:r>
                <a:r>
                  <a:rPr lang="it-IT" dirty="0" err="1"/>
                  <a:t>Inflation</a:t>
                </a:r>
                <a:r>
                  <a:rPr lang="it-IT" dirty="0"/>
                  <a:t> Rate </a:t>
                </a:r>
                <a:r>
                  <a:rPr lang="it-IT" dirty="0" err="1"/>
                  <a:t>Unemployment</a:t>
                </a:r>
                <a:r>
                  <a:rPr lang="it-IT" dirty="0"/>
                  <a:t>)  si intende un tasso di disoccupazione in corrispondenza del quale il tasso di inflazione è costante: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it-IT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it-IT" dirty="0"/>
                  <a:t>Il NAIRU è determinato dal markup sui costi delle imprese (m), dai fattori che influenzano la determinazione salariale (z), e dal parametro alfa.</a:t>
                </a:r>
              </a:p>
              <a:p>
                <a:r>
                  <a:rPr lang="it-IT" dirty="0"/>
                  <a:t>In caso di riduzione del tasso di disoccupazione al di sotto del NAIRU:</a:t>
                </a:r>
              </a:p>
              <a:p>
                <a:r>
                  <a:rPr lang="it-IT" dirty="0"/>
                  <a:t>Nel caso di </a:t>
                </a:r>
                <a:r>
                  <a:rPr lang="it-IT" u="sng" dirty="0"/>
                  <a:t>aspettative adattive</a:t>
                </a:r>
                <a:r>
                  <a:rPr lang="it-IT" dirty="0"/>
                  <a:t>, ci sarebbe una variazione positiva del tasso di inflazione</a:t>
                </a:r>
                <a:endParaRPr lang="it-IT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/>
              </a:p>
              <a:p>
                <a:endParaRPr lang="it-IT" dirty="0"/>
              </a:p>
              <a:p>
                <a:r>
                  <a:rPr lang="it-IT" dirty="0"/>
                  <a:t>Nel caso di </a:t>
                </a:r>
                <a:r>
                  <a:rPr lang="it-IT" u="sng" dirty="0"/>
                  <a:t>aspettative ancorate</a:t>
                </a:r>
                <a:r>
                  <a:rPr lang="it-IT" dirty="0"/>
                  <a:t>, ci sarebbe un aumento del livello dell’inflazione.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CD25F76-5594-4D4A-8B43-BE6898361E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6434"/>
                <a:ext cx="10515600" cy="4944511"/>
              </a:xfrm>
              <a:blipFill>
                <a:blip r:embed="rId2"/>
                <a:stretch>
                  <a:fillRect l="-928" t="-3083" r="-16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06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E48C8B-5659-4345-A5FE-2C1BC512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Il modello IS-LM-PC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1BB833-4BDF-4557-9792-AB5D060F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Assumete che la produzione sia pari al suo livello potenziale e che le aspettative di inflazione siano di tipo adattivo.</a:t>
            </a:r>
          </a:p>
          <a:p>
            <a:r>
              <a:rPr lang="it-IT" dirty="0"/>
              <a:t>Utilizzate il modello IS-LM-PC per valutare come cambierebbe la produzione e l’inflazione nel </a:t>
            </a:r>
            <a:r>
              <a:rPr lang="it-IT" b="1" dirty="0"/>
              <a:t>breve</a:t>
            </a:r>
            <a:r>
              <a:rPr lang="it-IT" dirty="0"/>
              <a:t> e nel </a:t>
            </a:r>
            <a:r>
              <a:rPr lang="it-IT" b="1" dirty="0"/>
              <a:t>medio periodo </a:t>
            </a:r>
            <a:r>
              <a:rPr lang="it-IT" dirty="0"/>
              <a:t>nel caso in cui il governo decida di </a:t>
            </a:r>
            <a:r>
              <a:rPr lang="it-IT" u="sng" dirty="0"/>
              <a:t>ridurre le imposte</a:t>
            </a:r>
            <a:r>
              <a:rPr lang="it-IT" dirty="0"/>
              <a:t>.</a:t>
            </a:r>
          </a:p>
          <a:p>
            <a:r>
              <a:rPr lang="it-IT" dirty="0"/>
              <a:t>Spiegate, infine, come cambierebbe la </a:t>
            </a:r>
            <a:r>
              <a:rPr lang="it-IT" u="sng" dirty="0"/>
              <a:t>composizione </a:t>
            </a:r>
            <a:r>
              <a:rPr lang="it-IT" dirty="0"/>
              <a:t>della produzione.</a:t>
            </a:r>
          </a:p>
        </p:txBody>
      </p:sp>
    </p:spTree>
    <p:extLst>
      <p:ext uri="{BB962C8B-B14F-4D97-AF65-F5344CB8AC3E}">
        <p14:creationId xmlns:p14="http://schemas.microsoft.com/office/powerpoint/2010/main" val="50768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5BECA53-4630-41FA-9B40-5F154F5A01CC}"/>
              </a:ext>
            </a:extLst>
          </p:cNvPr>
          <p:cNvCxnSpPr>
            <a:cxnSpLocks/>
          </p:cNvCxnSpPr>
          <p:nvPr/>
        </p:nvCxnSpPr>
        <p:spPr>
          <a:xfrm flipV="1">
            <a:off x="2862470" y="463826"/>
            <a:ext cx="0" cy="2835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D01F576-79EB-4F90-A4B6-599A9C74E1DF}"/>
              </a:ext>
            </a:extLst>
          </p:cNvPr>
          <p:cNvCxnSpPr>
            <a:cxnSpLocks/>
          </p:cNvCxnSpPr>
          <p:nvPr/>
        </p:nvCxnSpPr>
        <p:spPr>
          <a:xfrm flipV="1">
            <a:off x="2835965" y="3299791"/>
            <a:ext cx="38961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A4FF314-81A7-4B25-A80E-ED0B3897180A}"/>
              </a:ext>
            </a:extLst>
          </p:cNvPr>
          <p:cNvCxnSpPr>
            <a:cxnSpLocks/>
          </p:cNvCxnSpPr>
          <p:nvPr/>
        </p:nvCxnSpPr>
        <p:spPr>
          <a:xfrm flipV="1">
            <a:off x="2862470" y="3803374"/>
            <a:ext cx="0" cy="2385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8EFF1404-E2AE-41DC-B8AF-36C713812442}"/>
              </a:ext>
            </a:extLst>
          </p:cNvPr>
          <p:cNvCxnSpPr/>
          <p:nvPr/>
        </p:nvCxnSpPr>
        <p:spPr>
          <a:xfrm>
            <a:off x="2835965" y="6241774"/>
            <a:ext cx="38961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872F74D-8D0D-40C8-A1E6-345A2F40E4FB}"/>
              </a:ext>
            </a:extLst>
          </p:cNvPr>
          <p:cNvCxnSpPr/>
          <p:nvPr/>
        </p:nvCxnSpPr>
        <p:spPr>
          <a:xfrm>
            <a:off x="2862470" y="2319130"/>
            <a:ext cx="3564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E29078A-6738-40CB-83C4-EA7A157F5359}"/>
              </a:ext>
            </a:extLst>
          </p:cNvPr>
          <p:cNvCxnSpPr/>
          <p:nvPr/>
        </p:nvCxnSpPr>
        <p:spPr>
          <a:xfrm>
            <a:off x="2862470" y="5075583"/>
            <a:ext cx="38696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405FACD-F5A0-402C-883A-A6B61927F8EE}"/>
              </a:ext>
            </a:extLst>
          </p:cNvPr>
          <p:cNvSpPr txBox="1"/>
          <p:nvPr/>
        </p:nvSpPr>
        <p:spPr>
          <a:xfrm>
            <a:off x="2372139" y="463826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FDE0B94-2D2B-4A30-8461-C34819D8A7D0}"/>
              </a:ext>
            </a:extLst>
          </p:cNvPr>
          <p:cNvSpPr txBox="1"/>
          <p:nvPr/>
        </p:nvSpPr>
        <p:spPr>
          <a:xfrm>
            <a:off x="6891130" y="329979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B381E57-DA19-42FB-920B-A870966151A8}"/>
              </a:ext>
            </a:extLst>
          </p:cNvPr>
          <p:cNvSpPr txBox="1"/>
          <p:nvPr/>
        </p:nvSpPr>
        <p:spPr>
          <a:xfrm>
            <a:off x="6824870" y="633453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DA3927C2-2B0F-421D-AAB8-DACB173C9D6C}"/>
                  </a:ext>
                </a:extLst>
              </p:cNvPr>
              <p:cNvSpPr txBox="1"/>
              <p:nvPr/>
            </p:nvSpPr>
            <p:spPr>
              <a:xfrm>
                <a:off x="1417986" y="3669123"/>
                <a:ext cx="1417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DA3927C2-2B0F-421D-AAB8-DACB173C9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986" y="3669123"/>
                <a:ext cx="141797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54E8D8E-7B6E-4D73-9C9A-A008BB45A07F}"/>
              </a:ext>
            </a:extLst>
          </p:cNvPr>
          <p:cNvCxnSpPr/>
          <p:nvPr/>
        </p:nvCxnSpPr>
        <p:spPr>
          <a:xfrm flipV="1">
            <a:off x="3657600" y="4038455"/>
            <a:ext cx="2120348" cy="18057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07309FA5-9A41-41FF-A7D0-ACB2A7F97304}"/>
              </a:ext>
            </a:extLst>
          </p:cNvPr>
          <p:cNvCxnSpPr>
            <a:cxnSpLocks/>
          </p:cNvCxnSpPr>
          <p:nvPr/>
        </p:nvCxnSpPr>
        <p:spPr>
          <a:xfrm>
            <a:off x="3233530" y="1013791"/>
            <a:ext cx="2173357" cy="2059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AD69A08A-A7F5-4219-99CE-C4A142A69625}"/>
              </a:ext>
            </a:extLst>
          </p:cNvPr>
          <p:cNvCxnSpPr>
            <a:cxnSpLocks/>
          </p:cNvCxnSpPr>
          <p:nvPr/>
        </p:nvCxnSpPr>
        <p:spPr>
          <a:xfrm>
            <a:off x="4585252" y="2319130"/>
            <a:ext cx="0" cy="386963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830900FC-944C-4060-82B7-E6B71F000533}"/>
              </a:ext>
            </a:extLst>
          </p:cNvPr>
          <p:cNvSpPr txBox="1"/>
          <p:nvPr/>
        </p:nvSpPr>
        <p:spPr>
          <a:xfrm>
            <a:off x="5511095" y="279620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EDA7CB70-7CD8-4B8F-9722-1050D0139DA1}"/>
              </a:ext>
            </a:extLst>
          </p:cNvPr>
          <p:cNvSpPr txBox="1"/>
          <p:nvPr/>
        </p:nvSpPr>
        <p:spPr>
          <a:xfrm>
            <a:off x="6522734" y="2227230"/>
            <a:ext cx="51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6B8A2E5-9B33-4561-85D9-0B9A58020DA5}"/>
              </a:ext>
            </a:extLst>
          </p:cNvPr>
          <p:cNvSpPr txBox="1"/>
          <p:nvPr/>
        </p:nvSpPr>
        <p:spPr>
          <a:xfrm>
            <a:off x="5936973" y="400302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PC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E916ACC-D35D-4F37-AD7C-FB90B5F1ACEB}"/>
              </a:ext>
            </a:extLst>
          </p:cNvPr>
          <p:cNvSpPr txBox="1"/>
          <p:nvPr/>
        </p:nvSpPr>
        <p:spPr>
          <a:xfrm>
            <a:off x="2504547" y="499606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0</a:t>
            </a:r>
          </a:p>
        </p:txBody>
      </p: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793E1419-8FFD-4709-9822-EA876AA002E3}"/>
              </a:ext>
            </a:extLst>
          </p:cNvPr>
          <p:cNvCxnSpPr/>
          <p:nvPr/>
        </p:nvCxnSpPr>
        <p:spPr>
          <a:xfrm>
            <a:off x="3849755" y="780149"/>
            <a:ext cx="1934818" cy="1870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0EDE8938-AAB9-46C1-85D8-EE272D5B0C9A}"/>
              </a:ext>
            </a:extLst>
          </p:cNvPr>
          <p:cNvSpPr txBox="1"/>
          <p:nvPr/>
        </p:nvSpPr>
        <p:spPr>
          <a:xfrm>
            <a:off x="5843216" y="2536257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EFC83F2-8FB6-43D4-8589-7FD6FA118476}"/>
              </a:ext>
            </a:extLst>
          </p:cNvPr>
          <p:cNvSpPr txBox="1"/>
          <p:nvPr/>
        </p:nvSpPr>
        <p:spPr>
          <a:xfrm>
            <a:off x="4671166" y="3406621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373430DC-C898-4138-BA86-79E89C95C3B1}"/>
              </a:ext>
            </a:extLst>
          </p:cNvPr>
          <p:cNvSpPr txBox="1"/>
          <p:nvPr/>
        </p:nvSpPr>
        <p:spPr>
          <a:xfrm>
            <a:off x="4513711" y="6294784"/>
            <a:ext cx="408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Yn</a:t>
            </a:r>
            <a:endParaRPr lang="it-IT" dirty="0"/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93DAC1A6-5344-46AB-BCE0-D6519857CFC2}"/>
              </a:ext>
            </a:extLst>
          </p:cNvPr>
          <p:cNvCxnSpPr/>
          <p:nvPr/>
        </p:nvCxnSpPr>
        <p:spPr>
          <a:xfrm>
            <a:off x="5459896" y="2292627"/>
            <a:ext cx="0" cy="394914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5DD733E-0FD1-4F55-8BAF-B629E43500EC}"/>
              </a:ext>
            </a:extLst>
          </p:cNvPr>
          <p:cNvSpPr txBox="1"/>
          <p:nvPr/>
        </p:nvSpPr>
        <p:spPr>
          <a:xfrm>
            <a:off x="5406887" y="6414915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984C324-6374-41E2-9A84-57188FA7EF56}"/>
              </a:ext>
            </a:extLst>
          </p:cNvPr>
          <p:cNvSpPr txBox="1"/>
          <p:nvPr/>
        </p:nvSpPr>
        <p:spPr>
          <a:xfrm>
            <a:off x="4585252" y="20437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16AD8359-A9E0-4B1C-A76C-201597131D36}"/>
              </a:ext>
            </a:extLst>
          </p:cNvPr>
          <p:cNvSpPr txBox="1"/>
          <p:nvPr/>
        </p:nvSpPr>
        <p:spPr>
          <a:xfrm>
            <a:off x="4320208" y="481308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CD7B1ADC-29E4-4E13-B816-E38F474DB8FE}"/>
              </a:ext>
            </a:extLst>
          </p:cNvPr>
          <p:cNvSpPr txBox="1"/>
          <p:nvPr/>
        </p:nvSpPr>
        <p:spPr>
          <a:xfrm>
            <a:off x="5619091" y="202138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242E5E90-2B96-4576-914F-FBF360009F00}"/>
              </a:ext>
            </a:extLst>
          </p:cNvPr>
          <p:cNvSpPr txBox="1"/>
          <p:nvPr/>
        </p:nvSpPr>
        <p:spPr>
          <a:xfrm>
            <a:off x="5415561" y="381835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A’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6EEFB580-C2F9-4E9A-A65A-E3B9E86B68EE}"/>
              </a:ext>
            </a:extLst>
          </p:cNvPr>
          <p:cNvSpPr txBox="1"/>
          <p:nvPr/>
        </p:nvSpPr>
        <p:spPr>
          <a:xfrm>
            <a:off x="4409030" y="95961"/>
            <a:ext cx="2552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BREVE PERIODO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878D053-43EA-44F2-93B2-75CC86CB92A1}"/>
              </a:ext>
            </a:extLst>
          </p:cNvPr>
          <p:cNvSpPr txBox="1"/>
          <p:nvPr/>
        </p:nvSpPr>
        <p:spPr>
          <a:xfrm>
            <a:off x="8721969" y="1723648"/>
            <a:ext cx="29682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curva IS si sposta verso destra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produzione di equilibrio diventa più alta di quella potenziale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Ci sarà una variazione positiva dell’inflazione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BDE9CC-CDAC-453B-B9ED-4FC7BDC4A2CA}"/>
              </a:ext>
            </a:extLst>
          </p:cNvPr>
          <p:cNvSpPr txBox="1"/>
          <p:nvPr/>
        </p:nvSpPr>
        <p:spPr>
          <a:xfrm>
            <a:off x="5511095" y="3429000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Y’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17128131-2E9C-4BAF-99C4-B81383F69673}"/>
              </a:ext>
            </a:extLst>
          </p:cNvPr>
          <p:cNvSpPr txBox="1"/>
          <p:nvPr/>
        </p:nvSpPr>
        <p:spPr>
          <a:xfrm>
            <a:off x="2372139" y="222723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r*</a:t>
            </a:r>
            <a:endParaRPr lang="it-IT" baseline="-25000" dirty="0"/>
          </a:p>
        </p:txBody>
      </p:sp>
    </p:spTree>
    <p:extLst>
      <p:ext uri="{BB962C8B-B14F-4D97-AF65-F5344CB8AC3E}">
        <p14:creationId xmlns:p14="http://schemas.microsoft.com/office/powerpoint/2010/main" val="710935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935</Words>
  <Application>Microsoft Office PowerPoint</Application>
  <PresentationFormat>Widescreen</PresentationFormat>
  <Paragraphs>196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Tema di Office</vt:lpstr>
      <vt:lpstr>Mercato del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curva di Phillips</vt:lpstr>
      <vt:lpstr>Presentazione standard di PowerPoint</vt:lpstr>
      <vt:lpstr>Il modello IS-LM-PC (1)</vt:lpstr>
      <vt:lpstr>Presentazione standard di PowerPoint</vt:lpstr>
      <vt:lpstr>Presentazione standard di PowerPoint</vt:lpstr>
      <vt:lpstr>Il modello IS-LM-PC (2)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Vito Amendolagine</dc:creator>
  <cp:lastModifiedBy>Vito Amendolagine</cp:lastModifiedBy>
  <cp:revision>44</cp:revision>
  <cp:lastPrinted>2020-04-22T07:12:55Z</cp:lastPrinted>
  <dcterms:created xsi:type="dcterms:W3CDTF">2020-04-17T07:48:34Z</dcterms:created>
  <dcterms:modified xsi:type="dcterms:W3CDTF">2020-04-22T09:04:46Z</dcterms:modified>
</cp:coreProperties>
</file>