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508E8-FFF4-43B7-8948-CB3C26861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CC5C0D-738A-42A8-80D7-B00B71192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B21711-F36B-4D86-9574-817E331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9A2D93-CEB5-40B3-B4BD-A338D5CA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AFA54B-9222-4E8D-90F5-42860213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1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C59A59-CC42-44C2-88C4-1A316E1A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3D52F3D-5864-4C51-9417-621512A24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0B918B-9D72-4105-8601-BC05FC9F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7D390B-5BF4-4CB7-AE3C-FB47AD23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04453B-BA55-4D71-A6F6-0218EC61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53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DC07E76-955C-4C18-AF1A-ABB8C2101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D55AD3-CD6A-40A2-AF18-B29F265B3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A1FD6D-DD30-4BA5-BE7C-64AE9A00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DEA165-F545-4F80-910D-CC865958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755754-C71C-4F8C-98CE-82582B607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55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8DAEA2-74FC-444B-9914-423A0396A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280E9-74B0-40E8-AB26-FB838229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81A489-2AEB-46E8-A81E-99B0BB19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16DF3A-D395-4B27-A731-0D1AE8EC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A23BA7-2BF0-475F-B37F-3822F6AE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24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6922C0-C1EF-4440-919D-F880EDC17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64581E-655E-40D7-ADA3-C5F400E34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EAF97D-A2C5-43EF-B4AE-AE8A7BF5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47AF7C-F184-4A71-9A90-0D6330AB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0C387E-7810-4D2A-BB03-9D76579A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2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FB648B-DFE6-437F-8BE0-A0DDDE1A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95861F-CD47-420B-8A2B-645C6BA71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44060D-F211-47CA-8EEF-EDEF408DA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A469E0-EC80-4D96-A335-1D3D7287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621294-05DF-4C72-8CA2-21B341FD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C2621A-EC90-4992-BDEB-3389ED3C7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82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CAD56D-EB03-44BF-98AD-9ADAC1CB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793981-71BC-489C-9BAC-7593006DF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9D82E3-71EF-49F6-82D3-55787E188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D7D9FC3-D41B-4083-9552-F47FFD6B2F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3AAFF9-E853-490A-97B8-044B85790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9707BF-889E-461F-9B4A-5AE1E878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9583A45-7146-43B5-B446-60310954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21A5807-2316-4E0E-97D2-7A7484C4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53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FFFA3C-3FB2-4439-A8A5-80F90617F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6336D7-1A1A-4D10-9E16-B1F78048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16A8AA-9075-4F4C-90D8-D682BB0E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185EF3-053F-4441-B1D5-B4FC8E3A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72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E61C8DA-C133-4C00-84A3-66126AD4B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3269E66-85B9-4818-9C5A-B9E77F12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0F7F0B-44D0-437B-8637-A4B3802A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49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D99680-F936-47A8-863F-B8B388A5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F52719-9CCE-490C-8BE8-12F0EEB8A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5C8C1B-84B3-4017-83F0-820535546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523877-0372-453D-9DE1-804D26FE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76CA9E8-D5AC-4C67-A91B-B669958D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6405F1-61EA-4AFE-8278-B52C49057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12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D53C21-A217-43DA-BAD5-C5522DD5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00219DA-F036-411F-A0D8-A3482A41D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67F38AC-1165-48D7-8010-4B70E694F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C837B9-4BA4-46FD-8065-43FF9B9DD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0A5343-7D2F-4E14-9263-CD097699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6DFA2EB-B214-47BC-915A-B386FAE2B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27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FF6F217-B90A-4897-BBB2-B92B4F0E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5521EA7-9107-4F1D-ACA8-455347634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5213BD-DBBC-4049-9718-CF8205D3C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2A43-825C-4CCC-8163-9C9E322E82BE}" type="datetimeFigureOut">
              <a:rPr lang="it-IT" smtClean="0"/>
              <a:t>30/03/2020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C38DDC-1AA1-4E76-91A5-73F1A9E85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366E29-3008-4334-9E5F-4D8B87FA2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F46E3-096D-470B-B03D-29CB33BA7C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99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168B5-01F9-4F5F-AF30-8020BA2BA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PRIMA ESERCITAZIONE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37C18ED-9E48-4CFE-8C81-4BA2B4AB3A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Modello IS-LM</a:t>
            </a:r>
          </a:p>
        </p:txBody>
      </p:sp>
    </p:spTree>
    <p:extLst>
      <p:ext uri="{BB962C8B-B14F-4D97-AF65-F5344CB8AC3E}">
        <p14:creationId xmlns:p14="http://schemas.microsoft.com/office/powerpoint/2010/main" val="98852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61A1CF-5596-4263-AB65-611C545C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Il mercato dei beni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50C53D-A1B2-4ABC-A49A-449999ED6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400" dirty="0"/>
              <a:t>Supponete che:</a:t>
            </a:r>
          </a:p>
          <a:p>
            <a:pPr marL="0" indent="0">
              <a:buNone/>
            </a:pPr>
            <a:r>
              <a:rPr lang="it-IT" sz="2400" dirty="0"/>
              <a:t>C=160+0.6xYd; I=150; G=150; T=100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il reddito di equilibrio.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il reddito disponibile di equilibrio.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i consumi.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a quanto ammonta il risparmio pubblico e quello privato.</a:t>
            </a:r>
          </a:p>
          <a:p>
            <a:pPr marL="457200" indent="-457200">
              <a:buAutoNum type="arabicPeriod"/>
            </a:pPr>
            <a:r>
              <a:rPr lang="it-IT" sz="2400" dirty="0"/>
              <a:t>Calcolate l’ammontare della spesa autonoma.</a:t>
            </a:r>
          </a:p>
          <a:p>
            <a:pPr marL="457200" indent="-457200">
              <a:buAutoNum type="arabicPeriod"/>
            </a:pPr>
            <a:r>
              <a:rPr lang="it-IT" sz="2400" dirty="0"/>
              <a:t>Spiegate l’effetto dell’aumento di 1 euro della spesa autonoma sulla produzione aggregata attraverso il moltiplicatore della spesa.</a:t>
            </a:r>
          </a:p>
          <a:p>
            <a:pPr marL="457200" indent="-457200">
              <a:buAutoNum type="arabicPeriod"/>
            </a:pPr>
            <a:endParaRPr lang="it-IT" sz="2000" dirty="0"/>
          </a:p>
          <a:p>
            <a:pPr marL="457200" indent="-457200">
              <a:buAutoNum type="arabicPeriod"/>
            </a:pPr>
            <a:endParaRPr lang="it-IT" sz="20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727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530F5D-07C5-4B56-ADEC-92F93C24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Mercati finanziari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F2EEB-CEFA-412E-94C4-EDC66B238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Supponete che la domanda di moneta sia uguale a: </a:t>
            </a:r>
            <a:r>
              <a:rPr lang="it-IT" sz="2400" b="1" dirty="0"/>
              <a:t>Md=100 euro (0.25-i).</a:t>
            </a:r>
          </a:p>
          <a:p>
            <a:pPr marL="0" indent="0">
              <a:buNone/>
            </a:pPr>
            <a:r>
              <a:rPr lang="it-IT" sz="2400" dirty="0"/>
              <a:t>Supponete che l’offerta di moneta sia uguale a 20 euro.</a:t>
            </a:r>
          </a:p>
          <a:p>
            <a:pPr marL="457200" indent="-457200">
              <a:buAutoNum type="arabicPeriod"/>
            </a:pPr>
            <a:r>
              <a:rPr lang="it-IT" sz="2400" dirty="0"/>
              <a:t>Qual è il tasso di interesse di equilibrio?</a:t>
            </a:r>
          </a:p>
          <a:p>
            <a:pPr marL="457200" indent="-457200">
              <a:buAutoNum type="arabicPeriod"/>
            </a:pPr>
            <a:r>
              <a:rPr lang="it-IT" sz="2400" dirty="0"/>
              <a:t>Di quanto dovrebbe variare l’offerta di moneta la banca centrale se volesse raddoppiare il tasso di interesse?</a:t>
            </a:r>
          </a:p>
          <a:p>
            <a:pPr marL="457200" indent="-457200">
              <a:buAutoNum type="arabicPeriod"/>
            </a:pPr>
            <a:r>
              <a:rPr lang="it-IT" sz="2400" dirty="0"/>
              <a:t>Cosa farebbe la banca centrale per ottenere tale variazione?</a:t>
            </a:r>
          </a:p>
          <a:p>
            <a:pPr marL="457200" indent="-457200">
              <a:buAutoNum type="arabicPeriod"/>
            </a:pPr>
            <a:r>
              <a:rPr lang="it-IT" sz="2400" dirty="0"/>
              <a:t>Supponete che un titolo prometta di pagare 100 euro fra un anno. Calcolate il prezzo del titolo con il vecchio e il nuovo tasso di interesse. </a:t>
            </a:r>
          </a:p>
          <a:p>
            <a:pPr marL="0" indent="0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50992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494229-13C1-4106-A655-32FA4C256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Modello IS-LM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AA3E22-5402-4572-9AF7-B3FFCE3A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Stabilite se le seguenti affermazioni sono VERE o FALSE. Spiegate la vostra risposta.</a:t>
            </a:r>
          </a:p>
          <a:p>
            <a:pPr marL="514350" indent="-514350">
              <a:buAutoNum type="arabicPeriod"/>
            </a:pPr>
            <a:r>
              <a:rPr lang="it-IT" dirty="0"/>
              <a:t>Se tutte le variabili esogene nella relazione IS sono costanti, un maggior livello di produzione può essere raggiunto solo riducendo il tasso di interesse.</a:t>
            </a:r>
          </a:p>
          <a:p>
            <a:pPr marL="514350" indent="-514350">
              <a:buAutoNum type="arabicPeriod"/>
            </a:pPr>
            <a:r>
              <a:rPr lang="it-IT" dirty="0"/>
              <a:t>Se sia la spesa pubblica sia le imposte aumentano dello stesso ammontare, la curva IS non si sposta.</a:t>
            </a:r>
          </a:p>
          <a:p>
            <a:pPr marL="514350" indent="-514350">
              <a:buAutoNum type="arabicPeriod"/>
            </a:pPr>
            <a:r>
              <a:rPr lang="it-IT" dirty="0"/>
              <a:t>L’offerta di moneta è costante lungo la curva LM.</a:t>
            </a:r>
          </a:p>
          <a:p>
            <a:pPr marL="514350" indent="-514350">
              <a:buAutoNum type="arabicPeriod"/>
            </a:pPr>
            <a:r>
              <a:rPr lang="it-IT" dirty="0"/>
              <a:t>Se l’offerta nominale di moneta passa da 400 miliardi di euro a 420 miliardi di euro e il livello generale dei prezzi aumenta del 2%, l’offerta reale di moneta aumenta.</a:t>
            </a:r>
          </a:p>
        </p:txBody>
      </p:sp>
    </p:spTree>
    <p:extLst>
      <p:ext uri="{BB962C8B-B14F-4D97-AF65-F5344CB8AC3E}">
        <p14:creationId xmlns:p14="http://schemas.microsoft.com/office/powerpoint/2010/main" val="94320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63CA6E-3973-4A59-B02F-0ED2DE0C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Modello IS-LM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94F23F-54B4-4E04-B39F-2C6608BAF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Utilizzando il modello IS-LM descrivete, avvalendovi dell’utilizzo di un grafico:</a:t>
            </a:r>
          </a:p>
          <a:p>
            <a:pPr marL="514350" indent="-514350">
              <a:buAutoNum type="arabicPeriod"/>
            </a:pPr>
            <a:r>
              <a:rPr lang="it-IT" dirty="0"/>
              <a:t>gli effetti di una politica monetaria restrittiva;</a:t>
            </a:r>
          </a:p>
          <a:p>
            <a:pPr marL="514350" indent="-514350">
              <a:buAutoNum type="arabicPeriod"/>
            </a:pPr>
            <a:r>
              <a:rPr lang="it-IT" dirty="0"/>
              <a:t>gli effetti di una riduzione della spesa pubblica.</a:t>
            </a:r>
          </a:p>
          <a:p>
            <a:pPr marL="0" indent="0">
              <a:buNone/>
            </a:pPr>
            <a:r>
              <a:rPr lang="it-IT" dirty="0"/>
              <a:t>Descrivete per ciascun punto anche gli effetti sulle singole componenti della domanda aggregata.</a:t>
            </a:r>
          </a:p>
        </p:txBody>
      </p:sp>
    </p:spTree>
    <p:extLst>
      <p:ext uri="{BB962C8B-B14F-4D97-AF65-F5344CB8AC3E}">
        <p14:creationId xmlns:p14="http://schemas.microsoft.com/office/powerpoint/2010/main" val="399199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75B14D-6348-4654-9688-16B2953F4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/>
              <a:t>Modello IS-LM (3)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26D792-429F-49E0-8B61-8602C4E3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Formulate il mix di politica economica necessario per aumentare la produzione mantenendo il tasso di interesse di equilibrio costante.</a:t>
            </a:r>
          </a:p>
          <a:p>
            <a:r>
              <a:rPr lang="it-IT" dirty="0"/>
              <a:t>Spiegate quindi gli effetti di questa politica sugli investimenti e sui consumi.</a:t>
            </a:r>
          </a:p>
        </p:txBody>
      </p:sp>
    </p:spTree>
    <p:extLst>
      <p:ext uri="{BB962C8B-B14F-4D97-AF65-F5344CB8AC3E}">
        <p14:creationId xmlns:p14="http://schemas.microsoft.com/office/powerpoint/2010/main" val="560016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PRIMA ESERCITAZIONE</vt:lpstr>
      <vt:lpstr>Il mercato dei beni </vt:lpstr>
      <vt:lpstr>Mercati finanziari</vt:lpstr>
      <vt:lpstr>Modello IS-LM (1)</vt:lpstr>
      <vt:lpstr>Modello IS-LM (2)</vt:lpstr>
      <vt:lpstr>Modello IS-LM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 ESERCITAZIONE</dc:title>
  <dc:creator>Vito Amendolagine</dc:creator>
  <cp:lastModifiedBy>Vito Amendolagine</cp:lastModifiedBy>
  <cp:revision>28</cp:revision>
  <dcterms:created xsi:type="dcterms:W3CDTF">2020-03-30T16:08:48Z</dcterms:created>
  <dcterms:modified xsi:type="dcterms:W3CDTF">2020-03-30T18:04:06Z</dcterms:modified>
</cp:coreProperties>
</file>