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9" r:id="rId2"/>
    <p:sldId id="261" r:id="rId3"/>
    <p:sldId id="371" r:id="rId4"/>
    <p:sldId id="262" r:id="rId5"/>
    <p:sldId id="373" r:id="rId6"/>
    <p:sldId id="366" r:id="rId7"/>
    <p:sldId id="372" r:id="rId8"/>
    <p:sldId id="263" r:id="rId9"/>
    <p:sldId id="264" r:id="rId10"/>
    <p:sldId id="265" r:id="rId11"/>
    <p:sldId id="266" r:id="rId12"/>
    <p:sldId id="271" r:id="rId13"/>
    <p:sldId id="363" r:id="rId14"/>
    <p:sldId id="272" r:id="rId15"/>
    <p:sldId id="273" r:id="rId16"/>
    <p:sldId id="274" r:id="rId17"/>
    <p:sldId id="275" r:id="rId18"/>
    <p:sldId id="277" r:id="rId19"/>
    <p:sldId id="364" r:id="rId20"/>
    <p:sldId id="278" r:id="rId21"/>
    <p:sldId id="279" r:id="rId22"/>
    <p:sldId id="280" r:id="rId23"/>
    <p:sldId id="282" r:id="rId24"/>
    <p:sldId id="283" r:id="rId25"/>
    <p:sldId id="284" r:id="rId26"/>
    <p:sldId id="376" r:id="rId27"/>
    <p:sldId id="367" r:id="rId28"/>
    <p:sldId id="285" r:id="rId29"/>
    <p:sldId id="286" r:id="rId30"/>
    <p:sldId id="287" r:id="rId31"/>
    <p:sldId id="288" r:id="rId32"/>
    <p:sldId id="289" r:id="rId33"/>
    <p:sldId id="296" r:id="rId34"/>
    <p:sldId id="298" r:id="rId35"/>
    <p:sldId id="301" r:id="rId36"/>
    <p:sldId id="303" r:id="rId37"/>
    <p:sldId id="304" r:id="rId38"/>
    <p:sldId id="370" r:id="rId39"/>
    <p:sldId id="307" r:id="rId40"/>
    <p:sldId id="308" r:id="rId41"/>
    <p:sldId id="309" r:id="rId42"/>
    <p:sldId id="310" r:id="rId43"/>
    <p:sldId id="311" r:id="rId44"/>
    <p:sldId id="312" r:id="rId45"/>
    <p:sldId id="313" r:id="rId46"/>
    <p:sldId id="314" r:id="rId47"/>
    <p:sldId id="315" r:id="rId48"/>
    <p:sldId id="316" r:id="rId49"/>
    <p:sldId id="341" r:id="rId50"/>
    <p:sldId id="342" r:id="rId51"/>
    <p:sldId id="343" r:id="rId52"/>
    <p:sldId id="344" r:id="rId53"/>
    <p:sldId id="345" r:id="rId54"/>
    <p:sldId id="346" r:id="rId55"/>
    <p:sldId id="347" r:id="rId56"/>
    <p:sldId id="348" r:id="rId57"/>
    <p:sldId id="349" r:id="rId58"/>
    <p:sldId id="350" r:id="rId59"/>
    <p:sldId id="351" r:id="rId60"/>
    <p:sldId id="352" r:id="rId61"/>
    <p:sldId id="353" r:id="rId62"/>
    <p:sldId id="354" r:id="rId63"/>
    <p:sldId id="355" r:id="rId64"/>
    <p:sldId id="356" r:id="rId65"/>
    <p:sldId id="357" r:id="rId66"/>
    <p:sldId id="358" r:id="rId67"/>
    <p:sldId id="359" r:id="rId68"/>
    <p:sldId id="360" r:id="rId69"/>
    <p:sldId id="361" r:id="rId70"/>
    <p:sldId id="362" r:id="rId71"/>
    <p:sldId id="365" r:id="rId72"/>
    <p:sldId id="369" r:id="rId73"/>
    <p:sldId id="374" r:id="rId74"/>
    <p:sldId id="375" r:id="rId7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13" d="100"/>
          <a:sy n="113" d="100"/>
        </p:scale>
        <p:origin x="-1500" y="-108"/>
      </p:cViewPr>
      <p:guideLst>
        <p:guide orient="horz" pos="2160"/>
        <p:guide pos="2880"/>
      </p:guideLst>
    </p:cSldViewPr>
  </p:slideViewPr>
  <p:notesTextViewPr>
    <p:cViewPr>
      <p:scale>
        <a:sx n="1" d="1"/>
        <a:sy n="1" d="1"/>
      </p:scale>
      <p:origin x="0" y="0"/>
    </p:cViewPr>
  </p:notesTextViewPr>
  <p:sorterViewPr>
    <p:cViewPr>
      <p:scale>
        <a:sx n="100" d="100"/>
        <a:sy n="100" d="100"/>
      </p:scale>
      <p:origin x="0" y="26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AC96FB-0911-4881-A236-AE87E9E54716}" type="datetimeFigureOut">
              <a:rPr lang="it-IT" smtClean="0"/>
              <a:t>11/06/2013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4C1E7B-AF60-4F7E-93CA-4E02A7E48B04}" type="slidenum">
              <a:rPr lang="it-IT" smtClean="0"/>
              <a:t>‹N›</a:t>
            </a:fld>
            <a:endParaRPr lang="it-IT"/>
          </a:p>
        </p:txBody>
      </p:sp>
    </p:spTree>
    <p:extLst>
      <p:ext uri="{BB962C8B-B14F-4D97-AF65-F5344CB8AC3E}">
        <p14:creationId xmlns:p14="http://schemas.microsoft.com/office/powerpoint/2010/main" val="119231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80A7679-931A-4941-A39F-AC5AD94FA2CA}" type="slidenum">
              <a:rPr lang="it-IT" smtClean="0"/>
              <a:pPr eaLnBrk="1" hangingPunct="1"/>
              <a:t>11</a:t>
            </a:fld>
            <a:endParaRPr lang="it-IT"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A87DFE6-D4F8-40D4-B3F4-AAD75D0D1929}" type="slidenum">
              <a:rPr lang="it-IT" smtClean="0"/>
              <a:pPr eaLnBrk="1" hangingPunct="1"/>
              <a:t>12</a:t>
            </a:fld>
            <a:endParaRPr lang="it-IT"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0F69B4A-9FEF-4258-86D9-048D02FD589F}" type="slidenum">
              <a:rPr lang="it-IT" sz="1200"/>
              <a:pPr algn="r" eaLnBrk="1" hangingPunct="1"/>
              <a:t>34</a:t>
            </a:fld>
            <a:endParaRPr lang="it-IT"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91B585B7-9C3C-4EF9-A4F9-E6B37FB5BF7A}" type="datetimeFigureOut">
              <a:rPr lang="it-IT" smtClean="0"/>
              <a:t>11/06/2013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36605B0-BAD1-4A9B-9CFA-A22FF73CF429}" type="slidenum">
              <a:rPr lang="it-IT" smtClean="0"/>
              <a:t>‹N›</a:t>
            </a:fld>
            <a:endParaRPr lang="it-IT"/>
          </a:p>
        </p:txBody>
      </p:sp>
    </p:spTree>
    <p:extLst>
      <p:ext uri="{BB962C8B-B14F-4D97-AF65-F5344CB8AC3E}">
        <p14:creationId xmlns:p14="http://schemas.microsoft.com/office/powerpoint/2010/main" val="233238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1B585B7-9C3C-4EF9-A4F9-E6B37FB5BF7A}" type="datetimeFigureOut">
              <a:rPr lang="it-IT" smtClean="0"/>
              <a:t>11/06/2013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36605B0-BAD1-4A9B-9CFA-A22FF73CF429}" type="slidenum">
              <a:rPr lang="it-IT" smtClean="0"/>
              <a:t>‹N›</a:t>
            </a:fld>
            <a:endParaRPr lang="it-IT"/>
          </a:p>
        </p:txBody>
      </p:sp>
    </p:spTree>
    <p:extLst>
      <p:ext uri="{BB962C8B-B14F-4D97-AF65-F5344CB8AC3E}">
        <p14:creationId xmlns:p14="http://schemas.microsoft.com/office/powerpoint/2010/main" val="1123651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1B585B7-9C3C-4EF9-A4F9-E6B37FB5BF7A}" type="datetimeFigureOut">
              <a:rPr lang="it-IT" smtClean="0"/>
              <a:t>11/06/2013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36605B0-BAD1-4A9B-9CFA-A22FF73CF429}" type="slidenum">
              <a:rPr lang="it-IT" smtClean="0"/>
              <a:t>‹N›</a:t>
            </a:fld>
            <a:endParaRPr lang="it-IT"/>
          </a:p>
        </p:txBody>
      </p:sp>
    </p:spTree>
    <p:extLst>
      <p:ext uri="{BB962C8B-B14F-4D97-AF65-F5344CB8AC3E}">
        <p14:creationId xmlns:p14="http://schemas.microsoft.com/office/powerpoint/2010/main" val="296442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1B585B7-9C3C-4EF9-A4F9-E6B37FB5BF7A}" type="datetimeFigureOut">
              <a:rPr lang="it-IT" smtClean="0"/>
              <a:t>11/06/2013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36605B0-BAD1-4A9B-9CFA-A22FF73CF429}" type="slidenum">
              <a:rPr lang="it-IT" smtClean="0"/>
              <a:t>‹N›</a:t>
            </a:fld>
            <a:endParaRPr lang="it-IT"/>
          </a:p>
        </p:txBody>
      </p:sp>
    </p:spTree>
    <p:extLst>
      <p:ext uri="{BB962C8B-B14F-4D97-AF65-F5344CB8AC3E}">
        <p14:creationId xmlns:p14="http://schemas.microsoft.com/office/powerpoint/2010/main" val="1707975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91B585B7-9C3C-4EF9-A4F9-E6B37FB5BF7A}" type="datetimeFigureOut">
              <a:rPr lang="it-IT" smtClean="0"/>
              <a:t>11/06/2013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36605B0-BAD1-4A9B-9CFA-A22FF73CF429}" type="slidenum">
              <a:rPr lang="it-IT" smtClean="0"/>
              <a:t>‹N›</a:t>
            </a:fld>
            <a:endParaRPr lang="it-IT"/>
          </a:p>
        </p:txBody>
      </p:sp>
    </p:spTree>
    <p:extLst>
      <p:ext uri="{BB962C8B-B14F-4D97-AF65-F5344CB8AC3E}">
        <p14:creationId xmlns:p14="http://schemas.microsoft.com/office/powerpoint/2010/main" val="1996076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91B585B7-9C3C-4EF9-A4F9-E6B37FB5BF7A}" type="datetimeFigureOut">
              <a:rPr lang="it-IT" smtClean="0"/>
              <a:t>11/06/2013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36605B0-BAD1-4A9B-9CFA-A22FF73CF429}" type="slidenum">
              <a:rPr lang="it-IT" smtClean="0"/>
              <a:t>‹N›</a:t>
            </a:fld>
            <a:endParaRPr lang="it-IT"/>
          </a:p>
        </p:txBody>
      </p:sp>
    </p:spTree>
    <p:extLst>
      <p:ext uri="{BB962C8B-B14F-4D97-AF65-F5344CB8AC3E}">
        <p14:creationId xmlns:p14="http://schemas.microsoft.com/office/powerpoint/2010/main" val="382996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91B585B7-9C3C-4EF9-A4F9-E6B37FB5BF7A}" type="datetimeFigureOut">
              <a:rPr lang="it-IT" smtClean="0"/>
              <a:t>11/06/2013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36605B0-BAD1-4A9B-9CFA-A22FF73CF429}" type="slidenum">
              <a:rPr lang="it-IT" smtClean="0"/>
              <a:t>‹N›</a:t>
            </a:fld>
            <a:endParaRPr lang="it-IT"/>
          </a:p>
        </p:txBody>
      </p:sp>
    </p:spTree>
    <p:extLst>
      <p:ext uri="{BB962C8B-B14F-4D97-AF65-F5344CB8AC3E}">
        <p14:creationId xmlns:p14="http://schemas.microsoft.com/office/powerpoint/2010/main" val="44899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91B585B7-9C3C-4EF9-A4F9-E6B37FB5BF7A}" type="datetimeFigureOut">
              <a:rPr lang="it-IT" smtClean="0"/>
              <a:t>11/06/2013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36605B0-BAD1-4A9B-9CFA-A22FF73CF429}" type="slidenum">
              <a:rPr lang="it-IT" smtClean="0"/>
              <a:t>‹N›</a:t>
            </a:fld>
            <a:endParaRPr lang="it-IT"/>
          </a:p>
        </p:txBody>
      </p:sp>
    </p:spTree>
    <p:extLst>
      <p:ext uri="{BB962C8B-B14F-4D97-AF65-F5344CB8AC3E}">
        <p14:creationId xmlns:p14="http://schemas.microsoft.com/office/powerpoint/2010/main" val="3819803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1B585B7-9C3C-4EF9-A4F9-E6B37FB5BF7A}" type="datetimeFigureOut">
              <a:rPr lang="it-IT" smtClean="0"/>
              <a:t>11/06/2013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36605B0-BAD1-4A9B-9CFA-A22FF73CF429}" type="slidenum">
              <a:rPr lang="it-IT" smtClean="0"/>
              <a:t>‹N›</a:t>
            </a:fld>
            <a:endParaRPr lang="it-IT"/>
          </a:p>
        </p:txBody>
      </p:sp>
    </p:spTree>
    <p:extLst>
      <p:ext uri="{BB962C8B-B14F-4D97-AF65-F5344CB8AC3E}">
        <p14:creationId xmlns:p14="http://schemas.microsoft.com/office/powerpoint/2010/main" val="300791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1B585B7-9C3C-4EF9-A4F9-E6B37FB5BF7A}" type="datetimeFigureOut">
              <a:rPr lang="it-IT" smtClean="0"/>
              <a:t>11/06/2013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36605B0-BAD1-4A9B-9CFA-A22FF73CF429}" type="slidenum">
              <a:rPr lang="it-IT" smtClean="0"/>
              <a:t>‹N›</a:t>
            </a:fld>
            <a:endParaRPr lang="it-IT"/>
          </a:p>
        </p:txBody>
      </p:sp>
    </p:spTree>
    <p:extLst>
      <p:ext uri="{BB962C8B-B14F-4D97-AF65-F5344CB8AC3E}">
        <p14:creationId xmlns:p14="http://schemas.microsoft.com/office/powerpoint/2010/main" val="3483923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1B585B7-9C3C-4EF9-A4F9-E6B37FB5BF7A}" type="datetimeFigureOut">
              <a:rPr lang="it-IT" smtClean="0"/>
              <a:t>11/06/2013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36605B0-BAD1-4A9B-9CFA-A22FF73CF429}" type="slidenum">
              <a:rPr lang="it-IT" smtClean="0"/>
              <a:t>‹N›</a:t>
            </a:fld>
            <a:endParaRPr lang="it-IT"/>
          </a:p>
        </p:txBody>
      </p:sp>
    </p:spTree>
    <p:extLst>
      <p:ext uri="{BB962C8B-B14F-4D97-AF65-F5344CB8AC3E}">
        <p14:creationId xmlns:p14="http://schemas.microsoft.com/office/powerpoint/2010/main" val="3468651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585B7-9C3C-4EF9-A4F9-E6B37FB5BF7A}" type="datetimeFigureOut">
              <a:rPr lang="it-IT" smtClean="0"/>
              <a:t>11/06/2013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605B0-BAD1-4A9B-9CFA-A22FF73CF429}" type="slidenum">
              <a:rPr lang="it-IT" smtClean="0"/>
              <a:t>‹N›</a:t>
            </a:fld>
            <a:endParaRPr lang="it-IT"/>
          </a:p>
        </p:txBody>
      </p:sp>
    </p:spTree>
    <p:extLst>
      <p:ext uri="{BB962C8B-B14F-4D97-AF65-F5344CB8AC3E}">
        <p14:creationId xmlns:p14="http://schemas.microsoft.com/office/powerpoint/2010/main" val="216022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torinoscienza.it/img/orig/it/s00/00/0015/0000151e.gif"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971550" y="2781300"/>
            <a:ext cx="69421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p>
            <a:r>
              <a:rPr lang="it-IT" sz="3200" b="1">
                <a:solidFill>
                  <a:srgbClr val="FF0000"/>
                </a:solidFill>
                <a:latin typeface="Times New Roman" pitchFamily="18" charset="0"/>
              </a:rPr>
              <a:t>ENDONUCLEASI DI RESTRIZIONE</a:t>
            </a:r>
          </a:p>
        </p:txBody>
      </p:sp>
    </p:spTree>
    <p:extLst>
      <p:ext uri="{BB962C8B-B14F-4D97-AF65-F5344CB8AC3E}">
        <p14:creationId xmlns:p14="http://schemas.microsoft.com/office/powerpoint/2010/main" val="3869671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2"/>
          <p:cNvSpPr>
            <a:spLocks noChangeShapeType="1"/>
          </p:cNvSpPr>
          <p:nvPr/>
        </p:nvSpPr>
        <p:spPr bwMode="auto">
          <a:xfrm>
            <a:off x="1331913" y="1268413"/>
            <a:ext cx="54006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195" name="Line 3"/>
          <p:cNvSpPr>
            <a:spLocks noChangeShapeType="1"/>
          </p:cNvSpPr>
          <p:nvPr/>
        </p:nvSpPr>
        <p:spPr bwMode="auto">
          <a:xfrm>
            <a:off x="1314450" y="1484313"/>
            <a:ext cx="54006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196" name="Line 4"/>
          <p:cNvSpPr>
            <a:spLocks noChangeShapeType="1"/>
          </p:cNvSpPr>
          <p:nvPr/>
        </p:nvSpPr>
        <p:spPr bwMode="auto">
          <a:xfrm flipV="1">
            <a:off x="4573588" y="1557338"/>
            <a:ext cx="0"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197" name="Line 5"/>
          <p:cNvSpPr>
            <a:spLocks noChangeShapeType="1"/>
          </p:cNvSpPr>
          <p:nvPr/>
        </p:nvSpPr>
        <p:spPr bwMode="auto">
          <a:xfrm>
            <a:off x="1355725" y="2565400"/>
            <a:ext cx="30972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198" name="Line 6"/>
          <p:cNvSpPr>
            <a:spLocks noChangeShapeType="1"/>
          </p:cNvSpPr>
          <p:nvPr/>
        </p:nvSpPr>
        <p:spPr bwMode="auto">
          <a:xfrm>
            <a:off x="1333500" y="2781300"/>
            <a:ext cx="30972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199" name="Line 7"/>
          <p:cNvSpPr>
            <a:spLocks noChangeShapeType="1"/>
          </p:cNvSpPr>
          <p:nvPr/>
        </p:nvSpPr>
        <p:spPr bwMode="auto">
          <a:xfrm>
            <a:off x="4754563" y="2668588"/>
            <a:ext cx="2016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00" name="Line 8"/>
          <p:cNvSpPr>
            <a:spLocks noChangeShapeType="1"/>
          </p:cNvSpPr>
          <p:nvPr/>
        </p:nvSpPr>
        <p:spPr bwMode="auto">
          <a:xfrm>
            <a:off x="4770438" y="2867025"/>
            <a:ext cx="2016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01" name="Line 9"/>
          <p:cNvSpPr>
            <a:spLocks noChangeShapeType="1"/>
          </p:cNvSpPr>
          <p:nvPr/>
        </p:nvSpPr>
        <p:spPr bwMode="auto">
          <a:xfrm>
            <a:off x="1374775" y="3732213"/>
            <a:ext cx="56165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02" name="Line 10"/>
          <p:cNvSpPr>
            <a:spLocks noChangeShapeType="1"/>
          </p:cNvSpPr>
          <p:nvPr/>
        </p:nvSpPr>
        <p:spPr bwMode="auto">
          <a:xfrm>
            <a:off x="1384300" y="3948113"/>
            <a:ext cx="56165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03" name="Text Box 11"/>
          <p:cNvSpPr txBox="1">
            <a:spLocks noChangeArrowheads="1"/>
          </p:cNvSpPr>
          <p:nvPr/>
        </p:nvSpPr>
        <p:spPr bwMode="auto">
          <a:xfrm>
            <a:off x="4379913" y="2276475"/>
            <a:ext cx="4635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4400">
                <a:solidFill>
                  <a:srgbClr val="FF3300"/>
                </a:solidFill>
                <a:latin typeface="Times New Roman" pitchFamily="18" charset="0"/>
                <a:cs typeface="Times New Roman" pitchFamily="18" charset="0"/>
              </a:rPr>
              <a:t>x</a:t>
            </a:r>
          </a:p>
        </p:txBody>
      </p:sp>
      <p:sp>
        <p:nvSpPr>
          <p:cNvPr id="8204" name="Text Box 12"/>
          <p:cNvSpPr txBox="1">
            <a:spLocks noChangeArrowheads="1"/>
          </p:cNvSpPr>
          <p:nvPr/>
        </p:nvSpPr>
        <p:spPr bwMode="auto">
          <a:xfrm>
            <a:off x="976313" y="3400425"/>
            <a:ext cx="4635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4400">
                <a:solidFill>
                  <a:srgbClr val="FF3300"/>
                </a:solidFill>
                <a:latin typeface="Times New Roman" pitchFamily="18" charset="0"/>
                <a:cs typeface="Times New Roman" pitchFamily="18" charset="0"/>
              </a:rPr>
              <a:t>x</a:t>
            </a:r>
          </a:p>
        </p:txBody>
      </p:sp>
      <p:sp>
        <p:nvSpPr>
          <p:cNvPr id="8205" name="Text Box 13"/>
          <p:cNvSpPr txBox="1">
            <a:spLocks noChangeArrowheads="1"/>
          </p:cNvSpPr>
          <p:nvPr/>
        </p:nvSpPr>
        <p:spPr bwMode="auto">
          <a:xfrm>
            <a:off x="6896100" y="3387725"/>
            <a:ext cx="463550" cy="7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4400">
                <a:solidFill>
                  <a:srgbClr val="FF3300"/>
                </a:solidFill>
                <a:latin typeface="Times New Roman" pitchFamily="18" charset="0"/>
                <a:cs typeface="Times New Roman" pitchFamily="18" charset="0"/>
              </a:rPr>
              <a:t>x</a:t>
            </a:r>
          </a:p>
        </p:txBody>
      </p:sp>
      <p:sp>
        <p:nvSpPr>
          <p:cNvPr id="8206" name="Text Box 14"/>
          <p:cNvSpPr txBox="1">
            <a:spLocks noChangeArrowheads="1"/>
          </p:cNvSpPr>
          <p:nvPr/>
        </p:nvSpPr>
        <p:spPr bwMode="auto">
          <a:xfrm>
            <a:off x="4716463" y="1773238"/>
            <a:ext cx="198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atin typeface="Times New Roman" pitchFamily="18" charset="0"/>
                <a:cs typeface="Times New Roman" pitchFamily="18" charset="0"/>
              </a:rPr>
              <a:t>ENDONUCLEASI</a:t>
            </a:r>
          </a:p>
        </p:txBody>
      </p:sp>
      <p:sp>
        <p:nvSpPr>
          <p:cNvPr id="8207" name="Text Box 15"/>
          <p:cNvSpPr txBox="1">
            <a:spLocks noChangeArrowheads="1"/>
          </p:cNvSpPr>
          <p:nvPr/>
        </p:nvSpPr>
        <p:spPr bwMode="auto">
          <a:xfrm>
            <a:off x="4787900" y="4668838"/>
            <a:ext cx="180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atin typeface="Times New Roman" pitchFamily="18" charset="0"/>
                <a:cs typeface="Times New Roman" pitchFamily="18" charset="0"/>
              </a:rPr>
              <a:t>ESONUCLEASI</a:t>
            </a:r>
          </a:p>
        </p:txBody>
      </p:sp>
      <p:sp>
        <p:nvSpPr>
          <p:cNvPr id="8208" name="Line 16"/>
          <p:cNvSpPr>
            <a:spLocks noChangeShapeType="1"/>
          </p:cNvSpPr>
          <p:nvPr/>
        </p:nvSpPr>
        <p:spPr bwMode="auto">
          <a:xfrm flipV="1">
            <a:off x="5940425" y="4094163"/>
            <a:ext cx="1008063" cy="574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09" name="Line 17"/>
          <p:cNvSpPr>
            <a:spLocks noChangeShapeType="1"/>
          </p:cNvSpPr>
          <p:nvPr/>
        </p:nvSpPr>
        <p:spPr bwMode="auto">
          <a:xfrm flipH="1" flipV="1">
            <a:off x="1403350" y="4019550"/>
            <a:ext cx="3313113" cy="8651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10" name="Line 18"/>
          <p:cNvSpPr>
            <a:spLocks noChangeShapeType="1"/>
          </p:cNvSpPr>
          <p:nvPr/>
        </p:nvSpPr>
        <p:spPr bwMode="auto">
          <a:xfrm>
            <a:off x="1547813" y="5373688"/>
            <a:ext cx="54721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11" name="Line 19"/>
          <p:cNvSpPr>
            <a:spLocks noChangeShapeType="1"/>
          </p:cNvSpPr>
          <p:nvPr/>
        </p:nvSpPr>
        <p:spPr bwMode="auto">
          <a:xfrm>
            <a:off x="1544638" y="5570538"/>
            <a:ext cx="54721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12" name="Line 20"/>
          <p:cNvSpPr>
            <a:spLocks noChangeShapeType="1"/>
          </p:cNvSpPr>
          <p:nvPr/>
        </p:nvSpPr>
        <p:spPr bwMode="auto">
          <a:xfrm>
            <a:off x="1887538" y="5786438"/>
            <a:ext cx="47545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13" name="Line 21"/>
          <p:cNvSpPr>
            <a:spLocks noChangeShapeType="1"/>
          </p:cNvSpPr>
          <p:nvPr/>
        </p:nvSpPr>
        <p:spPr bwMode="auto">
          <a:xfrm>
            <a:off x="1884363" y="5984875"/>
            <a:ext cx="47529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14" name="Line 22"/>
          <p:cNvSpPr>
            <a:spLocks noChangeShapeType="1"/>
          </p:cNvSpPr>
          <p:nvPr/>
        </p:nvSpPr>
        <p:spPr bwMode="auto">
          <a:xfrm>
            <a:off x="2411413" y="6237288"/>
            <a:ext cx="34559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15" name="Line 23"/>
          <p:cNvSpPr>
            <a:spLocks noChangeShapeType="1"/>
          </p:cNvSpPr>
          <p:nvPr/>
        </p:nvSpPr>
        <p:spPr bwMode="auto">
          <a:xfrm>
            <a:off x="2425700" y="6434138"/>
            <a:ext cx="34575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16" name="Text Box 24"/>
          <p:cNvSpPr txBox="1">
            <a:spLocks noChangeArrowheads="1"/>
          </p:cNvSpPr>
          <p:nvPr/>
        </p:nvSpPr>
        <p:spPr bwMode="auto">
          <a:xfrm>
            <a:off x="1030288" y="977900"/>
            <a:ext cx="3984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2000">
                <a:latin typeface="Times New Roman" pitchFamily="18" charset="0"/>
                <a:cs typeface="Times New Roman" pitchFamily="18" charset="0"/>
              </a:rPr>
              <a:t>5’</a:t>
            </a:r>
          </a:p>
        </p:txBody>
      </p:sp>
      <p:sp>
        <p:nvSpPr>
          <p:cNvPr id="8217" name="Text Box 25"/>
          <p:cNvSpPr txBox="1">
            <a:spLocks noChangeArrowheads="1"/>
          </p:cNvSpPr>
          <p:nvPr/>
        </p:nvSpPr>
        <p:spPr bwMode="auto">
          <a:xfrm>
            <a:off x="6751638" y="1263650"/>
            <a:ext cx="3984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2000">
                <a:latin typeface="Times New Roman" pitchFamily="18" charset="0"/>
                <a:cs typeface="Times New Roman" pitchFamily="18" charset="0"/>
              </a:rPr>
              <a:t>5’</a:t>
            </a:r>
          </a:p>
        </p:txBody>
      </p:sp>
      <p:sp>
        <p:nvSpPr>
          <p:cNvPr id="8218" name="Text Box 26"/>
          <p:cNvSpPr txBox="1">
            <a:spLocks noChangeArrowheads="1"/>
          </p:cNvSpPr>
          <p:nvPr/>
        </p:nvSpPr>
        <p:spPr bwMode="auto">
          <a:xfrm>
            <a:off x="1039813" y="1273175"/>
            <a:ext cx="3984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2000">
                <a:latin typeface="Times New Roman" pitchFamily="18" charset="0"/>
                <a:cs typeface="Times New Roman" pitchFamily="18" charset="0"/>
              </a:rPr>
              <a:t>3’</a:t>
            </a:r>
          </a:p>
        </p:txBody>
      </p:sp>
      <p:sp>
        <p:nvSpPr>
          <p:cNvPr id="8219" name="Text Box 27"/>
          <p:cNvSpPr txBox="1">
            <a:spLocks noChangeArrowheads="1"/>
          </p:cNvSpPr>
          <p:nvPr/>
        </p:nvSpPr>
        <p:spPr bwMode="auto">
          <a:xfrm>
            <a:off x="6751638" y="996950"/>
            <a:ext cx="3984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2000">
                <a:latin typeface="Times New Roman" pitchFamily="18" charset="0"/>
                <a:cs typeface="Times New Roman" pitchFamily="18" charset="0"/>
              </a:rPr>
              <a:t>3’</a:t>
            </a:r>
          </a:p>
        </p:txBody>
      </p:sp>
      <p:sp>
        <p:nvSpPr>
          <p:cNvPr id="8220" name="Text Box 28"/>
          <p:cNvSpPr txBox="1">
            <a:spLocks noChangeArrowheads="1"/>
          </p:cNvSpPr>
          <p:nvPr/>
        </p:nvSpPr>
        <p:spPr bwMode="auto">
          <a:xfrm>
            <a:off x="3400425" y="782638"/>
            <a:ext cx="167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atin typeface="Times New Roman" pitchFamily="18" charset="0"/>
                <a:cs typeface="Times New Roman" pitchFamily="18" charset="0"/>
              </a:rPr>
              <a:t>1.000 nucleotidi</a:t>
            </a:r>
          </a:p>
        </p:txBody>
      </p:sp>
      <p:sp>
        <p:nvSpPr>
          <p:cNvPr id="8221" name="Text Box 29"/>
          <p:cNvSpPr txBox="1">
            <a:spLocks noChangeArrowheads="1"/>
          </p:cNvSpPr>
          <p:nvPr/>
        </p:nvSpPr>
        <p:spPr bwMode="auto">
          <a:xfrm>
            <a:off x="2319338" y="2082800"/>
            <a:ext cx="14986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atin typeface="Times New Roman" pitchFamily="18" charset="0"/>
                <a:cs typeface="Times New Roman" pitchFamily="18" charset="0"/>
              </a:rPr>
              <a:t>700 nucleotidi</a:t>
            </a:r>
          </a:p>
        </p:txBody>
      </p:sp>
      <p:sp>
        <p:nvSpPr>
          <p:cNvPr id="8222" name="Text Box 30"/>
          <p:cNvSpPr txBox="1">
            <a:spLocks noChangeArrowheads="1"/>
          </p:cNvSpPr>
          <p:nvPr/>
        </p:nvSpPr>
        <p:spPr bwMode="auto">
          <a:xfrm>
            <a:off x="4979988" y="2301875"/>
            <a:ext cx="15001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atin typeface="Times New Roman" pitchFamily="18" charset="0"/>
                <a:cs typeface="Times New Roman" pitchFamily="18" charset="0"/>
              </a:rPr>
              <a:t>300 nucleotidi</a:t>
            </a:r>
          </a:p>
        </p:txBody>
      </p:sp>
    </p:spTree>
    <p:extLst>
      <p:ext uri="{BB962C8B-B14F-4D97-AF65-F5344CB8AC3E}">
        <p14:creationId xmlns:p14="http://schemas.microsoft.com/office/powerpoint/2010/main" val="9704292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nzima di restrizione">
            <a:hlinkClick r:id="rId3"/>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611188" y="612775"/>
            <a:ext cx="8208962"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114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223" t="10321" b="50000"/>
          <a:stretch/>
        </p:blipFill>
        <p:spPr bwMode="auto">
          <a:xfrm>
            <a:off x="827584" y="2420888"/>
            <a:ext cx="7435354" cy="246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418937" y="2748990"/>
            <a:ext cx="397866" cy="400110"/>
          </a:xfrm>
          <a:prstGeom prst="rect">
            <a:avLst/>
          </a:prstGeom>
          <a:noFill/>
        </p:spPr>
        <p:txBody>
          <a:bodyPr wrap="none" rtlCol="0">
            <a:spAutoFit/>
          </a:bodyPr>
          <a:lstStyle/>
          <a:p>
            <a:r>
              <a:rPr lang="it-IT" sz="2000" b="1" dirty="0" smtClean="0">
                <a:latin typeface="Times New Roman" pitchFamily="18" charset="0"/>
                <a:cs typeface="Times New Roman" pitchFamily="18" charset="0"/>
              </a:rPr>
              <a:t>5’</a:t>
            </a:r>
            <a:endParaRPr lang="it-IT" sz="2000" b="1" dirty="0">
              <a:latin typeface="Times New Roman" pitchFamily="18" charset="0"/>
              <a:cs typeface="Times New Roman" pitchFamily="18" charset="0"/>
            </a:endParaRPr>
          </a:p>
        </p:txBody>
      </p:sp>
      <p:sp>
        <p:nvSpPr>
          <p:cNvPr id="5" name="CasellaDiTesto 4"/>
          <p:cNvSpPr txBox="1"/>
          <p:nvPr/>
        </p:nvSpPr>
        <p:spPr>
          <a:xfrm>
            <a:off x="8460432" y="3861048"/>
            <a:ext cx="397866" cy="400110"/>
          </a:xfrm>
          <a:prstGeom prst="rect">
            <a:avLst/>
          </a:prstGeom>
          <a:noFill/>
        </p:spPr>
        <p:txBody>
          <a:bodyPr wrap="none" rtlCol="0">
            <a:spAutoFit/>
          </a:bodyPr>
          <a:lstStyle/>
          <a:p>
            <a:r>
              <a:rPr lang="it-IT" sz="2000" b="1" dirty="0" smtClean="0">
                <a:latin typeface="Times New Roman" pitchFamily="18" charset="0"/>
                <a:cs typeface="Times New Roman" pitchFamily="18" charset="0"/>
              </a:rPr>
              <a:t>5’</a:t>
            </a:r>
            <a:endParaRPr lang="it-IT" sz="2000" b="1" dirty="0">
              <a:latin typeface="Times New Roman" pitchFamily="18" charset="0"/>
              <a:cs typeface="Times New Roman" pitchFamily="18" charset="0"/>
            </a:endParaRPr>
          </a:p>
        </p:txBody>
      </p:sp>
      <p:sp>
        <p:nvSpPr>
          <p:cNvPr id="6" name="CasellaDiTesto 5"/>
          <p:cNvSpPr txBox="1"/>
          <p:nvPr/>
        </p:nvSpPr>
        <p:spPr>
          <a:xfrm>
            <a:off x="8460432" y="2978058"/>
            <a:ext cx="397866" cy="400110"/>
          </a:xfrm>
          <a:prstGeom prst="rect">
            <a:avLst/>
          </a:prstGeom>
          <a:noFill/>
        </p:spPr>
        <p:txBody>
          <a:bodyPr wrap="none" rtlCol="0">
            <a:spAutoFit/>
          </a:bodyPr>
          <a:lstStyle/>
          <a:p>
            <a:r>
              <a:rPr lang="it-IT" sz="2000" b="1" dirty="0">
                <a:latin typeface="Times New Roman" pitchFamily="18" charset="0"/>
                <a:cs typeface="Times New Roman" pitchFamily="18" charset="0"/>
              </a:rPr>
              <a:t>3</a:t>
            </a:r>
            <a:r>
              <a:rPr lang="it-IT" sz="2000" b="1" dirty="0" smtClean="0">
                <a:latin typeface="Times New Roman" pitchFamily="18" charset="0"/>
                <a:cs typeface="Times New Roman" pitchFamily="18" charset="0"/>
              </a:rPr>
              <a:t>’</a:t>
            </a:r>
            <a:endParaRPr lang="it-IT" sz="2000" b="1" dirty="0">
              <a:latin typeface="Times New Roman" pitchFamily="18" charset="0"/>
              <a:cs typeface="Times New Roman" pitchFamily="18" charset="0"/>
            </a:endParaRPr>
          </a:p>
        </p:txBody>
      </p:sp>
      <p:sp>
        <p:nvSpPr>
          <p:cNvPr id="7" name="CasellaDiTesto 6"/>
          <p:cNvSpPr txBox="1"/>
          <p:nvPr/>
        </p:nvSpPr>
        <p:spPr>
          <a:xfrm>
            <a:off x="418937" y="3858371"/>
            <a:ext cx="397866" cy="400110"/>
          </a:xfrm>
          <a:prstGeom prst="rect">
            <a:avLst/>
          </a:prstGeom>
          <a:noFill/>
        </p:spPr>
        <p:txBody>
          <a:bodyPr wrap="none" rtlCol="0">
            <a:spAutoFit/>
          </a:bodyPr>
          <a:lstStyle/>
          <a:p>
            <a:r>
              <a:rPr lang="it-IT" sz="2000" b="1" dirty="0">
                <a:latin typeface="Times New Roman" pitchFamily="18" charset="0"/>
                <a:cs typeface="Times New Roman" pitchFamily="18" charset="0"/>
              </a:rPr>
              <a:t>3</a:t>
            </a:r>
            <a:r>
              <a:rPr lang="it-IT" sz="2000" b="1" dirty="0" smtClean="0">
                <a:latin typeface="Times New Roman" pitchFamily="18" charset="0"/>
                <a:cs typeface="Times New Roman" pitchFamily="18" charset="0"/>
              </a:rPr>
              <a:t>’</a:t>
            </a:r>
            <a:endParaRPr lang="it-IT" sz="2000" b="1" dirty="0">
              <a:latin typeface="Times New Roman" pitchFamily="18" charset="0"/>
              <a:cs typeface="Times New Roman" pitchFamily="18" charset="0"/>
            </a:endParaRPr>
          </a:p>
        </p:txBody>
      </p:sp>
      <p:sp>
        <p:nvSpPr>
          <p:cNvPr id="4" name="CasellaDiTesto 3"/>
          <p:cNvSpPr txBox="1"/>
          <p:nvPr/>
        </p:nvSpPr>
        <p:spPr>
          <a:xfrm>
            <a:off x="2771800" y="515148"/>
            <a:ext cx="3706849" cy="707886"/>
          </a:xfrm>
          <a:prstGeom prst="rect">
            <a:avLst/>
          </a:prstGeom>
          <a:noFill/>
        </p:spPr>
        <p:txBody>
          <a:bodyPr wrap="none" rtlCol="0">
            <a:spAutoFit/>
          </a:bodyPr>
          <a:lstStyle/>
          <a:p>
            <a:r>
              <a:rPr lang="it-IT"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PALINDROME</a:t>
            </a:r>
            <a:endParaRPr lang="it-IT"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357137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619672" y="2420888"/>
            <a:ext cx="5635645" cy="1323439"/>
          </a:xfrm>
          <a:prstGeom prst="rect">
            <a:avLst/>
          </a:prstGeom>
          <a:noFill/>
        </p:spPr>
        <p:txBody>
          <a:bodyPr wrap="none" rtlCol="0">
            <a:spAutoFit/>
          </a:bodyPr>
          <a:lstStyle/>
          <a:p>
            <a:r>
              <a:rPr lang="it-IT" sz="8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YAMAMAY</a:t>
            </a:r>
            <a:endParaRPr lang="it-IT" sz="8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934870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185863" y="2565400"/>
            <a:ext cx="6873875" cy="10668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CH" sz="3200" b="1" dirty="0">
                <a:solidFill>
                  <a:srgbClr val="FF0000"/>
                </a:solidFill>
                <a:latin typeface="Times New Roman" pitchFamily="18" charset="0"/>
              </a:rPr>
              <a:t>TTCAGATAC</a:t>
            </a:r>
            <a:r>
              <a:rPr lang="it-CH" sz="3200" b="1" dirty="0">
                <a:latin typeface="Times New Roman" pitchFamily="18" charset="0"/>
              </a:rPr>
              <a:t>TGACTTGTACAGAT</a:t>
            </a:r>
          </a:p>
          <a:p>
            <a:pPr eaLnBrk="1" hangingPunct="1"/>
            <a:r>
              <a:rPr lang="it-CH" sz="3200" b="1" dirty="0">
                <a:latin typeface="Times New Roman" pitchFamily="18" charset="0"/>
              </a:rPr>
              <a:t>AAGTCTATGACTGA</a:t>
            </a:r>
            <a:r>
              <a:rPr lang="it-CH" sz="3200" b="1" dirty="0">
                <a:solidFill>
                  <a:srgbClr val="FF0000"/>
                </a:solidFill>
                <a:latin typeface="Times New Roman" pitchFamily="18" charset="0"/>
              </a:rPr>
              <a:t>ACATGTCTA</a:t>
            </a:r>
            <a:endParaRPr lang="it-IT" sz="3200" b="1" dirty="0">
              <a:solidFill>
                <a:srgbClr val="FF0000"/>
              </a:solidFill>
              <a:latin typeface="Times New Roman" pitchFamily="18" charset="0"/>
            </a:endParaRPr>
          </a:p>
        </p:txBody>
      </p:sp>
      <p:sp>
        <p:nvSpPr>
          <p:cNvPr id="15363" name="Text Box 3"/>
          <p:cNvSpPr txBox="1">
            <a:spLocks noChangeArrowheads="1"/>
          </p:cNvSpPr>
          <p:nvPr/>
        </p:nvSpPr>
        <p:spPr bwMode="auto">
          <a:xfrm>
            <a:off x="569913" y="2570163"/>
            <a:ext cx="533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it-IT" sz="3200">
                <a:solidFill>
                  <a:schemeClr val="tx2"/>
                </a:solidFill>
                <a:latin typeface="Times New Roman" pitchFamily="18" charset="0"/>
              </a:rPr>
              <a:t>5’</a:t>
            </a:r>
          </a:p>
        </p:txBody>
      </p:sp>
      <p:sp>
        <p:nvSpPr>
          <p:cNvPr id="15364" name="Text Box 4"/>
          <p:cNvSpPr txBox="1">
            <a:spLocks noChangeArrowheads="1"/>
          </p:cNvSpPr>
          <p:nvPr/>
        </p:nvSpPr>
        <p:spPr bwMode="auto">
          <a:xfrm>
            <a:off x="579438" y="3074988"/>
            <a:ext cx="8048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it-IT" sz="3200">
                <a:solidFill>
                  <a:schemeClr val="tx2"/>
                </a:solidFill>
                <a:latin typeface="Times New Roman" pitchFamily="18" charset="0"/>
              </a:rPr>
              <a:t>3’</a:t>
            </a:r>
          </a:p>
        </p:txBody>
      </p:sp>
      <p:sp>
        <p:nvSpPr>
          <p:cNvPr id="15365" name="Text Box 5"/>
          <p:cNvSpPr txBox="1">
            <a:spLocks noChangeArrowheads="1"/>
          </p:cNvSpPr>
          <p:nvPr/>
        </p:nvSpPr>
        <p:spPr bwMode="auto">
          <a:xfrm>
            <a:off x="8294688" y="3035300"/>
            <a:ext cx="8048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it-IT" sz="3200">
                <a:solidFill>
                  <a:schemeClr val="tx2"/>
                </a:solidFill>
                <a:latin typeface="Times New Roman" pitchFamily="18" charset="0"/>
              </a:rPr>
              <a:t>3’</a:t>
            </a:r>
          </a:p>
        </p:txBody>
      </p:sp>
      <p:sp>
        <p:nvSpPr>
          <p:cNvPr id="15366" name="Text Box 6"/>
          <p:cNvSpPr txBox="1">
            <a:spLocks noChangeArrowheads="1"/>
          </p:cNvSpPr>
          <p:nvPr/>
        </p:nvSpPr>
        <p:spPr bwMode="auto">
          <a:xfrm>
            <a:off x="8262938" y="2536825"/>
            <a:ext cx="5318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it-IT" sz="3200">
                <a:solidFill>
                  <a:schemeClr val="tx2"/>
                </a:solidFill>
                <a:latin typeface="Times New Roman" pitchFamily="18" charset="0"/>
              </a:rPr>
              <a:t>5’</a:t>
            </a:r>
          </a:p>
        </p:txBody>
      </p:sp>
    </p:spTree>
    <p:extLst>
      <p:ext uri="{BB962C8B-B14F-4D97-AF65-F5344CB8AC3E}">
        <p14:creationId xmlns:p14="http://schemas.microsoft.com/office/powerpoint/2010/main" val="21020408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088" y="187325"/>
            <a:ext cx="621665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3444776" y="1847529"/>
            <a:ext cx="359394" cy="369332"/>
          </a:xfrm>
          <a:prstGeom prst="rect">
            <a:avLst/>
          </a:prstGeom>
          <a:noFill/>
        </p:spPr>
        <p:txBody>
          <a:bodyPr wrap="none" rtlCol="0">
            <a:spAutoFit/>
          </a:bodyPr>
          <a:lstStyle/>
          <a:p>
            <a:r>
              <a:rPr lang="it-IT" dirty="0" smtClean="0"/>
              <a:t>5’</a:t>
            </a:r>
            <a:endParaRPr lang="it-IT" dirty="0"/>
          </a:p>
        </p:txBody>
      </p:sp>
      <p:sp>
        <p:nvSpPr>
          <p:cNvPr id="4" name="CasellaDiTesto 3"/>
          <p:cNvSpPr txBox="1"/>
          <p:nvPr/>
        </p:nvSpPr>
        <p:spPr>
          <a:xfrm>
            <a:off x="5364088" y="5301208"/>
            <a:ext cx="359394" cy="369332"/>
          </a:xfrm>
          <a:prstGeom prst="rect">
            <a:avLst/>
          </a:prstGeom>
          <a:noFill/>
        </p:spPr>
        <p:txBody>
          <a:bodyPr wrap="none" rtlCol="0">
            <a:spAutoFit/>
          </a:bodyPr>
          <a:lstStyle/>
          <a:p>
            <a:r>
              <a:rPr lang="it-IT" dirty="0"/>
              <a:t>3</a:t>
            </a:r>
            <a:r>
              <a:rPr lang="it-IT" dirty="0" smtClean="0"/>
              <a:t>’</a:t>
            </a:r>
            <a:endParaRPr lang="it-IT" dirty="0"/>
          </a:p>
        </p:txBody>
      </p:sp>
      <p:sp>
        <p:nvSpPr>
          <p:cNvPr id="5" name="CasellaDiTesto 4"/>
          <p:cNvSpPr txBox="1"/>
          <p:nvPr/>
        </p:nvSpPr>
        <p:spPr>
          <a:xfrm>
            <a:off x="3444776" y="3573016"/>
            <a:ext cx="359394" cy="369332"/>
          </a:xfrm>
          <a:prstGeom prst="rect">
            <a:avLst/>
          </a:prstGeom>
          <a:noFill/>
        </p:spPr>
        <p:txBody>
          <a:bodyPr wrap="none" rtlCol="0">
            <a:spAutoFit/>
          </a:bodyPr>
          <a:lstStyle/>
          <a:p>
            <a:r>
              <a:rPr lang="it-IT" dirty="0" smtClean="0"/>
              <a:t>5’</a:t>
            </a:r>
            <a:endParaRPr lang="it-IT" dirty="0"/>
          </a:p>
        </p:txBody>
      </p:sp>
    </p:spTree>
    <p:extLst>
      <p:ext uri="{BB962C8B-B14F-4D97-AF65-F5344CB8AC3E}">
        <p14:creationId xmlns:p14="http://schemas.microsoft.com/office/powerpoint/2010/main" val="3680520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0702"/>
          <p:cNvPicPr>
            <a:picLocks noChangeAspect="1" noChangeArrowheads="1"/>
          </p:cNvPicPr>
          <p:nvPr/>
        </p:nvPicPr>
        <p:blipFill>
          <a:blip r:embed="rId2">
            <a:lum contrast="6000"/>
            <a:extLst>
              <a:ext uri="{28A0092B-C50C-407E-A947-70E740481C1C}">
                <a14:useLocalDpi xmlns:a14="http://schemas.microsoft.com/office/drawing/2010/main" val="0"/>
              </a:ext>
            </a:extLst>
          </a:blip>
          <a:srcRect t="17453" b="6734"/>
          <a:stretch>
            <a:fillRect/>
          </a:stretch>
        </p:blipFill>
        <p:spPr bwMode="auto">
          <a:xfrm>
            <a:off x="1547813" y="0"/>
            <a:ext cx="5830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ChangeArrowheads="1"/>
          </p:cNvSpPr>
          <p:nvPr/>
        </p:nvSpPr>
        <p:spPr bwMode="auto">
          <a:xfrm>
            <a:off x="3781425" y="1844675"/>
            <a:ext cx="1222375" cy="2159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p>
        </p:txBody>
      </p:sp>
      <p:sp>
        <p:nvSpPr>
          <p:cNvPr id="17412" name="Rectangle 4"/>
          <p:cNvSpPr>
            <a:spLocks noChangeArrowheads="1"/>
          </p:cNvSpPr>
          <p:nvPr/>
        </p:nvSpPr>
        <p:spPr bwMode="auto">
          <a:xfrm>
            <a:off x="3922713" y="3905250"/>
            <a:ext cx="938212" cy="6477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p>
        </p:txBody>
      </p:sp>
      <p:sp>
        <p:nvSpPr>
          <p:cNvPr id="17413" name="Rectangle 5"/>
          <p:cNvSpPr>
            <a:spLocks noChangeArrowheads="1"/>
          </p:cNvSpPr>
          <p:nvPr/>
        </p:nvSpPr>
        <p:spPr bwMode="auto">
          <a:xfrm>
            <a:off x="3922713" y="6237288"/>
            <a:ext cx="936625" cy="620712"/>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p>
        </p:txBody>
      </p:sp>
    </p:spTree>
    <p:extLst>
      <p:ext uri="{BB962C8B-B14F-4D97-AF65-F5344CB8AC3E}">
        <p14:creationId xmlns:p14="http://schemas.microsoft.com/office/powerpoint/2010/main" val="33636270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360363"/>
            <a:ext cx="9001125" cy="613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628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ab0701"/>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2213" t="8325" r="1917" b="10396"/>
          <a:stretch>
            <a:fillRect/>
          </a:stretch>
        </p:blipFill>
        <p:spPr bwMode="auto">
          <a:xfrm>
            <a:off x="1165225" y="0"/>
            <a:ext cx="675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CasellaDiTesto 1"/>
          <p:cNvSpPr txBox="1">
            <a:spLocks noChangeArrowheads="1"/>
          </p:cNvSpPr>
          <p:nvPr/>
        </p:nvSpPr>
        <p:spPr bwMode="auto">
          <a:xfrm>
            <a:off x="7912100" y="5907088"/>
            <a:ext cx="423863"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t> 8</a:t>
            </a:r>
          </a:p>
          <a:p>
            <a:pPr eaLnBrk="1" hangingPunct="1"/>
            <a:endParaRPr lang="it-IT" sz="1400"/>
          </a:p>
          <a:p>
            <a:pPr eaLnBrk="1" hangingPunct="1"/>
            <a:r>
              <a:rPr lang="it-IT"/>
              <a:t>11</a:t>
            </a:r>
          </a:p>
        </p:txBody>
      </p:sp>
      <p:sp>
        <p:nvSpPr>
          <p:cNvPr id="20484" name="CasellaDiTesto 3"/>
          <p:cNvSpPr txBox="1">
            <a:spLocks noChangeArrowheads="1"/>
          </p:cNvSpPr>
          <p:nvPr/>
        </p:nvSpPr>
        <p:spPr bwMode="auto">
          <a:xfrm>
            <a:off x="7972425" y="333375"/>
            <a:ext cx="376238"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t> 6</a:t>
            </a:r>
          </a:p>
          <a:p>
            <a:pPr eaLnBrk="1" hangingPunct="1"/>
            <a:endParaRPr lang="it-IT" sz="1400"/>
          </a:p>
          <a:p>
            <a:pPr eaLnBrk="1" hangingPunct="1"/>
            <a:endParaRPr lang="it-IT" sz="1400"/>
          </a:p>
          <a:p>
            <a:pPr eaLnBrk="1" hangingPunct="1"/>
            <a:endParaRPr lang="it-IT" sz="1400"/>
          </a:p>
          <a:p>
            <a:pPr eaLnBrk="1" hangingPunct="1"/>
            <a:endParaRPr lang="it-IT" sz="1400"/>
          </a:p>
          <a:p>
            <a:pPr eaLnBrk="1" hangingPunct="1"/>
            <a:endParaRPr lang="it-IT" sz="1400"/>
          </a:p>
          <a:p>
            <a:pPr eaLnBrk="1" hangingPunct="1"/>
            <a:endParaRPr lang="it-IT" sz="1400"/>
          </a:p>
          <a:p>
            <a:pPr eaLnBrk="1" hangingPunct="1"/>
            <a:endParaRPr lang="it-IT" sz="1400"/>
          </a:p>
          <a:p>
            <a:pPr eaLnBrk="1" hangingPunct="1"/>
            <a:endParaRPr lang="it-IT" sz="1400"/>
          </a:p>
          <a:p>
            <a:pPr eaLnBrk="1" hangingPunct="1"/>
            <a:endParaRPr lang="it-IT" sz="1400"/>
          </a:p>
          <a:p>
            <a:pPr eaLnBrk="1" hangingPunct="1"/>
            <a:endParaRPr lang="it-IT" sz="1400"/>
          </a:p>
          <a:p>
            <a:pPr eaLnBrk="1" hangingPunct="1"/>
            <a:endParaRPr lang="it-IT" sz="1400"/>
          </a:p>
          <a:p>
            <a:pPr eaLnBrk="1" hangingPunct="1"/>
            <a:endParaRPr lang="it-IT" sz="1400"/>
          </a:p>
          <a:p>
            <a:pPr eaLnBrk="1" hangingPunct="1"/>
            <a:endParaRPr lang="it-IT" sz="1400"/>
          </a:p>
          <a:p>
            <a:pPr eaLnBrk="1" hangingPunct="1"/>
            <a:endParaRPr lang="it-IT" sz="1400"/>
          </a:p>
          <a:p>
            <a:pPr eaLnBrk="1" hangingPunct="1"/>
            <a:endParaRPr lang="it-IT" sz="1400"/>
          </a:p>
          <a:p>
            <a:pPr eaLnBrk="1" hangingPunct="1"/>
            <a:endParaRPr lang="it-IT" sz="1400"/>
          </a:p>
          <a:p>
            <a:pPr eaLnBrk="1" hangingPunct="1"/>
            <a:endParaRPr lang="it-IT" sz="1400"/>
          </a:p>
          <a:p>
            <a:pPr eaLnBrk="1" hangingPunct="1"/>
            <a:endParaRPr lang="it-IT" sz="1400"/>
          </a:p>
          <a:p>
            <a:pPr eaLnBrk="1" hangingPunct="1"/>
            <a:endParaRPr lang="it-IT" sz="1400"/>
          </a:p>
          <a:p>
            <a:pPr eaLnBrk="1" hangingPunct="1"/>
            <a:r>
              <a:rPr lang="it-IT"/>
              <a:t>4</a:t>
            </a:r>
          </a:p>
        </p:txBody>
      </p:sp>
    </p:spTree>
    <p:extLst>
      <p:ext uri="{BB962C8B-B14F-4D97-AF65-F5344CB8AC3E}">
        <p14:creationId xmlns:p14="http://schemas.microsoft.com/office/powerpoint/2010/main" val="15854953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266700" y="304800"/>
            <a:ext cx="8661400" cy="5854700"/>
            <a:chOff x="168" y="192"/>
            <a:chExt cx="5456" cy="3688"/>
          </a:xfrm>
        </p:grpSpPr>
        <p:sp>
          <p:nvSpPr>
            <p:cNvPr id="10245" name="AutoShape 3"/>
            <p:cNvSpPr>
              <a:spLocks noChangeArrowheads="1"/>
            </p:cNvSpPr>
            <p:nvPr/>
          </p:nvSpPr>
          <p:spPr bwMode="auto">
            <a:xfrm>
              <a:off x="168" y="912"/>
              <a:ext cx="1968" cy="624"/>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sp>
          <p:nvSpPr>
            <p:cNvPr id="10246" name="Freeform 4"/>
            <p:cNvSpPr>
              <a:spLocks/>
            </p:cNvSpPr>
            <p:nvPr/>
          </p:nvSpPr>
          <p:spPr bwMode="auto">
            <a:xfrm>
              <a:off x="278" y="911"/>
              <a:ext cx="658" cy="481"/>
            </a:xfrm>
            <a:custGeom>
              <a:avLst/>
              <a:gdLst>
                <a:gd name="T0" fmla="*/ 48248 w 314"/>
                <a:gd name="T1" fmla="*/ 1747 h 301"/>
                <a:gd name="T2" fmla="*/ 45375 w 314"/>
                <a:gd name="T3" fmla="*/ 4462 h 301"/>
                <a:gd name="T4" fmla="*/ 48248 w 314"/>
                <a:gd name="T5" fmla="*/ 7525 h 301"/>
                <a:gd name="T6" fmla="*/ 66238 w 314"/>
                <a:gd name="T7" fmla="*/ 3118 h 301"/>
                <a:gd name="T8" fmla="*/ 75035 w 314"/>
                <a:gd name="T9" fmla="*/ 2758 h 301"/>
                <a:gd name="T10" fmla="*/ 39358 w 314"/>
                <a:gd name="T11" fmla="*/ 4462 h 301"/>
                <a:gd name="T12" fmla="*/ 27517 w 314"/>
                <a:gd name="T13" fmla="*/ 7525 h 301"/>
                <a:gd name="T14" fmla="*/ 51311 w 314"/>
                <a:gd name="T15" fmla="*/ 7178 h 301"/>
                <a:gd name="T16" fmla="*/ 69188 w 314"/>
                <a:gd name="T17" fmla="*/ 6846 h 301"/>
                <a:gd name="T18" fmla="*/ 66238 w 314"/>
                <a:gd name="T19" fmla="*/ 8541 h 301"/>
                <a:gd name="T20" fmla="*/ 33533 w 314"/>
                <a:gd name="T21" fmla="*/ 6846 h 301"/>
                <a:gd name="T22" fmla="*/ 21653 w 314"/>
                <a:gd name="T23" fmla="*/ 11253 h 301"/>
                <a:gd name="T24" fmla="*/ 6794 w 314"/>
                <a:gd name="T25" fmla="*/ 10590 h 301"/>
                <a:gd name="T26" fmla="*/ 689 w 314"/>
                <a:gd name="T27" fmla="*/ 9578 h 301"/>
                <a:gd name="T28" fmla="*/ 21653 w 314"/>
                <a:gd name="T29" fmla="*/ 9240 h 301"/>
                <a:gd name="T30" fmla="*/ 27517 w 314"/>
                <a:gd name="T31" fmla="*/ 10590 h 301"/>
                <a:gd name="T32" fmla="*/ 33533 w 314"/>
                <a:gd name="T33" fmla="*/ 12289 h 301"/>
                <a:gd name="T34" fmla="*/ 54264 w 314"/>
                <a:gd name="T35" fmla="*/ 11953 h 301"/>
                <a:gd name="T36" fmla="*/ 36404 w 314"/>
                <a:gd name="T37" fmla="*/ 8887 h 301"/>
                <a:gd name="T38" fmla="*/ 39358 w 314"/>
                <a:gd name="T39" fmla="*/ 11606 h 301"/>
                <a:gd name="T40" fmla="*/ 66238 w 314"/>
                <a:gd name="T41" fmla="*/ 10940 h 301"/>
                <a:gd name="T42" fmla="*/ 72219 w 314"/>
                <a:gd name="T43" fmla="*/ 9893 h 301"/>
                <a:gd name="T44" fmla="*/ 81141 w 314"/>
                <a:gd name="T45" fmla="*/ 9240 h 301"/>
                <a:gd name="T46" fmla="*/ 78082 w 314"/>
                <a:gd name="T47" fmla="*/ 12639 h 301"/>
                <a:gd name="T48" fmla="*/ 72219 w 314"/>
                <a:gd name="T49" fmla="*/ 9578 h 301"/>
                <a:gd name="T50" fmla="*/ 92985 w 314"/>
                <a:gd name="T51" fmla="*/ 9893 h 301"/>
                <a:gd name="T52" fmla="*/ 101879 w 314"/>
                <a:gd name="T53" fmla="*/ 10243 h 301"/>
                <a:gd name="T54" fmla="*/ 81141 w 314"/>
                <a:gd name="T55" fmla="*/ 6846 h 301"/>
                <a:gd name="T56" fmla="*/ 75035 w 314"/>
                <a:gd name="T57" fmla="*/ 8887 h 301"/>
                <a:gd name="T58" fmla="*/ 89924 w 314"/>
                <a:gd name="T59" fmla="*/ 8541 h 301"/>
                <a:gd name="T60" fmla="*/ 98813 w 314"/>
                <a:gd name="T61" fmla="*/ 6846 h 301"/>
                <a:gd name="T62" fmla="*/ 78082 w 314"/>
                <a:gd name="T63" fmla="*/ 4812 h 301"/>
                <a:gd name="T64" fmla="*/ 107893 w 314"/>
                <a:gd name="T65" fmla="*/ 5822 h 301"/>
                <a:gd name="T66" fmla="*/ 107893 w 314"/>
                <a:gd name="T67" fmla="*/ 2758 h 301"/>
                <a:gd name="T68" fmla="*/ 84098 w 314"/>
                <a:gd name="T69" fmla="*/ 3118 h 301"/>
                <a:gd name="T70" fmla="*/ 63155 w 314"/>
                <a:gd name="T71" fmla="*/ 54 h 301"/>
                <a:gd name="T72" fmla="*/ 51311 w 314"/>
                <a:gd name="T73" fmla="*/ 363 h 301"/>
                <a:gd name="T74" fmla="*/ 48248 w 314"/>
                <a:gd name="T75" fmla="*/ 1747 h 3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4" h="301">
                  <a:moveTo>
                    <a:pt x="130" y="41"/>
                  </a:moveTo>
                  <a:cubicBezTo>
                    <a:pt x="127" y="62"/>
                    <a:pt x="122" y="84"/>
                    <a:pt x="122" y="105"/>
                  </a:cubicBezTo>
                  <a:cubicBezTo>
                    <a:pt x="122" y="129"/>
                    <a:pt x="109" y="165"/>
                    <a:pt x="130" y="177"/>
                  </a:cubicBezTo>
                  <a:cubicBezTo>
                    <a:pt x="153" y="191"/>
                    <a:pt x="175" y="77"/>
                    <a:pt x="178" y="73"/>
                  </a:cubicBezTo>
                  <a:cubicBezTo>
                    <a:pt x="183" y="66"/>
                    <a:pt x="194" y="68"/>
                    <a:pt x="202" y="65"/>
                  </a:cubicBezTo>
                  <a:cubicBezTo>
                    <a:pt x="226" y="137"/>
                    <a:pt x="177" y="111"/>
                    <a:pt x="106" y="105"/>
                  </a:cubicBezTo>
                  <a:cubicBezTo>
                    <a:pt x="44" y="90"/>
                    <a:pt x="66" y="124"/>
                    <a:pt x="74" y="177"/>
                  </a:cubicBezTo>
                  <a:cubicBezTo>
                    <a:pt x="95" y="174"/>
                    <a:pt x="117" y="175"/>
                    <a:pt x="138" y="169"/>
                  </a:cubicBezTo>
                  <a:cubicBezTo>
                    <a:pt x="189" y="155"/>
                    <a:pt x="135" y="144"/>
                    <a:pt x="186" y="161"/>
                  </a:cubicBezTo>
                  <a:cubicBezTo>
                    <a:pt x="183" y="174"/>
                    <a:pt x="189" y="193"/>
                    <a:pt x="178" y="201"/>
                  </a:cubicBezTo>
                  <a:cubicBezTo>
                    <a:pt x="151" y="219"/>
                    <a:pt x="90" y="161"/>
                    <a:pt x="90" y="161"/>
                  </a:cubicBezTo>
                  <a:cubicBezTo>
                    <a:pt x="84" y="185"/>
                    <a:pt x="67" y="257"/>
                    <a:pt x="58" y="265"/>
                  </a:cubicBezTo>
                  <a:cubicBezTo>
                    <a:pt x="47" y="274"/>
                    <a:pt x="31" y="254"/>
                    <a:pt x="18" y="249"/>
                  </a:cubicBezTo>
                  <a:cubicBezTo>
                    <a:pt x="13" y="241"/>
                    <a:pt x="0" y="234"/>
                    <a:pt x="2" y="225"/>
                  </a:cubicBezTo>
                  <a:cubicBezTo>
                    <a:pt x="8" y="196"/>
                    <a:pt x="48" y="214"/>
                    <a:pt x="58" y="217"/>
                  </a:cubicBezTo>
                  <a:cubicBezTo>
                    <a:pt x="63" y="228"/>
                    <a:pt x="69" y="238"/>
                    <a:pt x="74" y="249"/>
                  </a:cubicBezTo>
                  <a:cubicBezTo>
                    <a:pt x="80" y="262"/>
                    <a:pt x="77" y="283"/>
                    <a:pt x="90" y="289"/>
                  </a:cubicBezTo>
                  <a:cubicBezTo>
                    <a:pt x="107" y="297"/>
                    <a:pt x="127" y="284"/>
                    <a:pt x="146" y="281"/>
                  </a:cubicBezTo>
                  <a:cubicBezTo>
                    <a:pt x="144" y="264"/>
                    <a:pt x="150" y="132"/>
                    <a:pt x="98" y="209"/>
                  </a:cubicBezTo>
                  <a:cubicBezTo>
                    <a:pt x="101" y="230"/>
                    <a:pt x="97" y="253"/>
                    <a:pt x="106" y="273"/>
                  </a:cubicBezTo>
                  <a:cubicBezTo>
                    <a:pt x="118" y="301"/>
                    <a:pt x="168" y="263"/>
                    <a:pt x="178" y="257"/>
                  </a:cubicBezTo>
                  <a:cubicBezTo>
                    <a:pt x="183" y="249"/>
                    <a:pt x="187" y="240"/>
                    <a:pt x="194" y="233"/>
                  </a:cubicBezTo>
                  <a:cubicBezTo>
                    <a:pt x="201" y="226"/>
                    <a:pt x="216" y="208"/>
                    <a:pt x="218" y="217"/>
                  </a:cubicBezTo>
                  <a:cubicBezTo>
                    <a:pt x="224" y="243"/>
                    <a:pt x="213" y="270"/>
                    <a:pt x="210" y="297"/>
                  </a:cubicBezTo>
                  <a:cubicBezTo>
                    <a:pt x="164" y="285"/>
                    <a:pt x="128" y="247"/>
                    <a:pt x="194" y="225"/>
                  </a:cubicBezTo>
                  <a:cubicBezTo>
                    <a:pt x="213" y="228"/>
                    <a:pt x="232" y="229"/>
                    <a:pt x="250" y="233"/>
                  </a:cubicBezTo>
                  <a:cubicBezTo>
                    <a:pt x="258" y="235"/>
                    <a:pt x="271" y="249"/>
                    <a:pt x="274" y="241"/>
                  </a:cubicBezTo>
                  <a:cubicBezTo>
                    <a:pt x="292" y="187"/>
                    <a:pt x="254" y="173"/>
                    <a:pt x="218" y="161"/>
                  </a:cubicBezTo>
                  <a:cubicBezTo>
                    <a:pt x="212" y="165"/>
                    <a:pt x="161" y="188"/>
                    <a:pt x="202" y="209"/>
                  </a:cubicBezTo>
                  <a:cubicBezTo>
                    <a:pt x="214" y="215"/>
                    <a:pt x="229" y="204"/>
                    <a:pt x="242" y="201"/>
                  </a:cubicBezTo>
                  <a:cubicBezTo>
                    <a:pt x="250" y="188"/>
                    <a:pt x="262" y="176"/>
                    <a:pt x="266" y="161"/>
                  </a:cubicBezTo>
                  <a:cubicBezTo>
                    <a:pt x="274" y="131"/>
                    <a:pt x="228" y="119"/>
                    <a:pt x="210" y="113"/>
                  </a:cubicBezTo>
                  <a:cubicBezTo>
                    <a:pt x="254" y="84"/>
                    <a:pt x="276" y="83"/>
                    <a:pt x="290" y="137"/>
                  </a:cubicBezTo>
                  <a:cubicBezTo>
                    <a:pt x="296" y="120"/>
                    <a:pt x="314" y="78"/>
                    <a:pt x="290" y="65"/>
                  </a:cubicBezTo>
                  <a:cubicBezTo>
                    <a:pt x="271" y="55"/>
                    <a:pt x="247" y="70"/>
                    <a:pt x="226" y="73"/>
                  </a:cubicBezTo>
                  <a:cubicBezTo>
                    <a:pt x="167" y="53"/>
                    <a:pt x="229" y="21"/>
                    <a:pt x="170" y="1"/>
                  </a:cubicBezTo>
                  <a:cubicBezTo>
                    <a:pt x="159" y="4"/>
                    <a:pt x="144" y="0"/>
                    <a:pt x="138" y="9"/>
                  </a:cubicBezTo>
                  <a:cubicBezTo>
                    <a:pt x="116" y="46"/>
                    <a:pt x="172" y="41"/>
                    <a:pt x="130" y="41"/>
                  </a:cubicBezTo>
                  <a:close/>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10247" name="Group 5"/>
            <p:cNvGrpSpPr>
              <a:grpSpLocks/>
            </p:cNvGrpSpPr>
            <p:nvPr/>
          </p:nvGrpSpPr>
          <p:grpSpPr bwMode="auto">
            <a:xfrm>
              <a:off x="936" y="192"/>
              <a:ext cx="384" cy="724"/>
              <a:chOff x="1048" y="580"/>
              <a:chExt cx="824" cy="1860"/>
            </a:xfrm>
          </p:grpSpPr>
          <p:sp>
            <p:nvSpPr>
              <p:cNvPr id="10289" name="AutoShape 6"/>
              <p:cNvSpPr>
                <a:spLocks noChangeArrowheads="1"/>
              </p:cNvSpPr>
              <p:nvPr/>
            </p:nvSpPr>
            <p:spPr bwMode="auto">
              <a:xfrm rot="5433541">
                <a:off x="1121" y="672"/>
                <a:ext cx="695" cy="511"/>
              </a:xfrm>
              <a:prstGeom prst="hexagon">
                <a:avLst>
                  <a:gd name="adj" fmla="val 34002"/>
                  <a:gd name="vf" fmla="val 115470"/>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91413" tIns="45707" rIns="91413" bIns="45707" anchor="ctr"/>
              <a:lstStyle/>
              <a:p>
                <a:endParaRPr lang="it-IT">
                  <a:latin typeface="Times New Roman" pitchFamily="18" charset="0"/>
                  <a:cs typeface="Times New Roman" pitchFamily="18" charset="0"/>
                </a:endParaRPr>
              </a:p>
            </p:txBody>
          </p:sp>
          <p:sp>
            <p:nvSpPr>
              <p:cNvPr id="10290" name="Rectangle 7"/>
              <p:cNvSpPr>
                <a:spLocks noChangeArrowheads="1"/>
              </p:cNvSpPr>
              <p:nvPr/>
            </p:nvSpPr>
            <p:spPr bwMode="auto">
              <a:xfrm>
                <a:off x="1392" y="1240"/>
                <a:ext cx="128" cy="776"/>
              </a:xfrm>
              <a:prstGeom prst="rect">
                <a:avLst/>
              </a:prstGeom>
              <a:solidFill>
                <a:schemeClr val="accent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sp>
            <p:nvSpPr>
              <p:cNvPr id="10291" name="Line 8"/>
              <p:cNvSpPr>
                <a:spLocks noChangeShapeType="1"/>
              </p:cNvSpPr>
              <p:nvPr/>
            </p:nvSpPr>
            <p:spPr bwMode="auto">
              <a:xfrm flipV="1">
                <a:off x="1512" y="1744"/>
                <a:ext cx="352" cy="25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92" name="Line 9"/>
              <p:cNvSpPr>
                <a:spLocks noChangeShapeType="1"/>
              </p:cNvSpPr>
              <p:nvPr/>
            </p:nvSpPr>
            <p:spPr bwMode="auto">
              <a:xfrm flipH="1">
                <a:off x="1856" y="1752"/>
                <a:ext cx="16" cy="5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93" name="Line 10"/>
              <p:cNvSpPr>
                <a:spLocks noChangeShapeType="1"/>
              </p:cNvSpPr>
              <p:nvPr/>
            </p:nvSpPr>
            <p:spPr bwMode="auto">
              <a:xfrm flipH="1" flipV="1">
                <a:off x="1072" y="1696"/>
                <a:ext cx="312" cy="3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94" name="Line 11"/>
              <p:cNvSpPr>
                <a:spLocks noChangeShapeType="1"/>
              </p:cNvSpPr>
              <p:nvPr/>
            </p:nvSpPr>
            <p:spPr bwMode="auto">
              <a:xfrm flipH="1">
                <a:off x="1048" y="1712"/>
                <a:ext cx="24" cy="6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95" name="Line 12"/>
              <p:cNvSpPr>
                <a:spLocks noChangeShapeType="1"/>
              </p:cNvSpPr>
              <p:nvPr/>
            </p:nvSpPr>
            <p:spPr bwMode="auto">
              <a:xfrm flipH="1" flipV="1">
                <a:off x="1256" y="1616"/>
                <a:ext cx="176"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96" name="Line 13"/>
              <p:cNvSpPr>
                <a:spLocks noChangeShapeType="1"/>
              </p:cNvSpPr>
              <p:nvPr/>
            </p:nvSpPr>
            <p:spPr bwMode="auto">
              <a:xfrm>
                <a:off x="1256" y="1632"/>
                <a:ext cx="32" cy="80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97" name="Line 14"/>
              <p:cNvSpPr>
                <a:spLocks noChangeShapeType="1"/>
              </p:cNvSpPr>
              <p:nvPr/>
            </p:nvSpPr>
            <p:spPr bwMode="auto">
              <a:xfrm flipV="1">
                <a:off x="1472" y="1560"/>
                <a:ext cx="224" cy="4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98" name="Line 15"/>
              <p:cNvSpPr>
                <a:spLocks noChangeShapeType="1"/>
              </p:cNvSpPr>
              <p:nvPr/>
            </p:nvSpPr>
            <p:spPr bwMode="auto">
              <a:xfrm>
                <a:off x="1696" y="1560"/>
                <a:ext cx="0" cy="7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99" name="Freeform 16"/>
              <p:cNvSpPr>
                <a:spLocks/>
              </p:cNvSpPr>
              <p:nvPr/>
            </p:nvSpPr>
            <p:spPr bwMode="auto">
              <a:xfrm>
                <a:off x="1259" y="715"/>
                <a:ext cx="382" cy="509"/>
              </a:xfrm>
              <a:custGeom>
                <a:avLst/>
                <a:gdLst>
                  <a:gd name="T0" fmla="*/ 301 w 382"/>
                  <a:gd name="T1" fmla="*/ 13 h 509"/>
                  <a:gd name="T2" fmla="*/ 45 w 382"/>
                  <a:gd name="T3" fmla="*/ 29 h 509"/>
                  <a:gd name="T4" fmla="*/ 93 w 382"/>
                  <a:gd name="T5" fmla="*/ 133 h 509"/>
                  <a:gd name="T6" fmla="*/ 173 w 382"/>
                  <a:gd name="T7" fmla="*/ 125 h 509"/>
                  <a:gd name="T8" fmla="*/ 221 w 382"/>
                  <a:gd name="T9" fmla="*/ 109 h 509"/>
                  <a:gd name="T10" fmla="*/ 245 w 382"/>
                  <a:gd name="T11" fmla="*/ 101 h 509"/>
                  <a:gd name="T12" fmla="*/ 349 w 382"/>
                  <a:gd name="T13" fmla="*/ 117 h 509"/>
                  <a:gd name="T14" fmla="*/ 381 w 382"/>
                  <a:gd name="T15" fmla="*/ 189 h 509"/>
                  <a:gd name="T16" fmla="*/ 261 w 382"/>
                  <a:gd name="T17" fmla="*/ 205 h 509"/>
                  <a:gd name="T18" fmla="*/ 197 w 382"/>
                  <a:gd name="T19" fmla="*/ 189 h 509"/>
                  <a:gd name="T20" fmla="*/ 93 w 382"/>
                  <a:gd name="T21" fmla="*/ 197 h 509"/>
                  <a:gd name="T22" fmla="*/ 45 w 382"/>
                  <a:gd name="T23" fmla="*/ 213 h 509"/>
                  <a:gd name="T24" fmla="*/ 45 w 382"/>
                  <a:gd name="T25" fmla="*/ 293 h 509"/>
                  <a:gd name="T26" fmla="*/ 69 w 382"/>
                  <a:gd name="T27" fmla="*/ 301 h 509"/>
                  <a:gd name="T28" fmla="*/ 93 w 382"/>
                  <a:gd name="T29" fmla="*/ 317 h 509"/>
                  <a:gd name="T30" fmla="*/ 213 w 382"/>
                  <a:gd name="T31" fmla="*/ 309 h 509"/>
                  <a:gd name="T32" fmla="*/ 349 w 382"/>
                  <a:gd name="T33" fmla="*/ 269 h 509"/>
                  <a:gd name="T34" fmla="*/ 365 w 382"/>
                  <a:gd name="T35" fmla="*/ 341 h 509"/>
                  <a:gd name="T36" fmla="*/ 357 w 382"/>
                  <a:gd name="T37" fmla="*/ 365 h 509"/>
                  <a:gd name="T38" fmla="*/ 309 w 382"/>
                  <a:gd name="T39" fmla="*/ 381 h 509"/>
                  <a:gd name="T40" fmla="*/ 77 w 382"/>
                  <a:gd name="T41" fmla="*/ 373 h 509"/>
                  <a:gd name="T42" fmla="*/ 173 w 382"/>
                  <a:gd name="T43" fmla="*/ 469 h 509"/>
                  <a:gd name="T44" fmla="*/ 181 w 382"/>
                  <a:gd name="T45" fmla="*/ 509 h 5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82" h="509">
                    <a:moveTo>
                      <a:pt x="301" y="13"/>
                    </a:moveTo>
                    <a:cubicBezTo>
                      <a:pt x="212" y="0"/>
                      <a:pt x="131" y="16"/>
                      <a:pt x="45" y="29"/>
                    </a:cubicBezTo>
                    <a:cubicBezTo>
                      <a:pt x="0" y="95"/>
                      <a:pt x="26" y="110"/>
                      <a:pt x="93" y="133"/>
                    </a:cubicBezTo>
                    <a:cubicBezTo>
                      <a:pt x="119" y="130"/>
                      <a:pt x="146" y="129"/>
                      <a:pt x="173" y="125"/>
                    </a:cubicBezTo>
                    <a:cubicBezTo>
                      <a:pt x="189" y="121"/>
                      <a:pt x="205" y="114"/>
                      <a:pt x="221" y="109"/>
                    </a:cubicBezTo>
                    <a:cubicBezTo>
                      <a:pt x="229" y="106"/>
                      <a:pt x="245" y="101"/>
                      <a:pt x="245" y="101"/>
                    </a:cubicBezTo>
                    <a:cubicBezTo>
                      <a:pt x="279" y="104"/>
                      <a:pt x="319" y="97"/>
                      <a:pt x="349" y="117"/>
                    </a:cubicBezTo>
                    <a:cubicBezTo>
                      <a:pt x="370" y="131"/>
                      <a:pt x="381" y="189"/>
                      <a:pt x="381" y="189"/>
                    </a:cubicBezTo>
                    <a:cubicBezTo>
                      <a:pt x="335" y="234"/>
                      <a:pt x="320" y="218"/>
                      <a:pt x="261" y="205"/>
                    </a:cubicBezTo>
                    <a:cubicBezTo>
                      <a:pt x="239" y="200"/>
                      <a:pt x="197" y="189"/>
                      <a:pt x="197" y="189"/>
                    </a:cubicBezTo>
                    <a:cubicBezTo>
                      <a:pt x="162" y="191"/>
                      <a:pt x="127" y="191"/>
                      <a:pt x="93" y="197"/>
                    </a:cubicBezTo>
                    <a:cubicBezTo>
                      <a:pt x="76" y="199"/>
                      <a:pt x="45" y="213"/>
                      <a:pt x="45" y="213"/>
                    </a:cubicBezTo>
                    <a:cubicBezTo>
                      <a:pt x="35" y="242"/>
                      <a:pt x="26" y="256"/>
                      <a:pt x="45" y="293"/>
                    </a:cubicBezTo>
                    <a:cubicBezTo>
                      <a:pt x="48" y="300"/>
                      <a:pt x="61" y="297"/>
                      <a:pt x="69" y="301"/>
                    </a:cubicBezTo>
                    <a:cubicBezTo>
                      <a:pt x="77" y="305"/>
                      <a:pt x="85" y="311"/>
                      <a:pt x="93" y="317"/>
                    </a:cubicBezTo>
                    <a:cubicBezTo>
                      <a:pt x="133" y="314"/>
                      <a:pt x="173" y="313"/>
                      <a:pt x="213" y="309"/>
                    </a:cubicBezTo>
                    <a:cubicBezTo>
                      <a:pt x="258" y="304"/>
                      <a:pt x="303" y="280"/>
                      <a:pt x="349" y="269"/>
                    </a:cubicBezTo>
                    <a:cubicBezTo>
                      <a:pt x="382" y="302"/>
                      <a:pt x="377" y="284"/>
                      <a:pt x="365" y="341"/>
                    </a:cubicBezTo>
                    <a:cubicBezTo>
                      <a:pt x="363" y="349"/>
                      <a:pt x="363" y="360"/>
                      <a:pt x="357" y="365"/>
                    </a:cubicBezTo>
                    <a:cubicBezTo>
                      <a:pt x="343" y="374"/>
                      <a:pt x="309" y="381"/>
                      <a:pt x="309" y="381"/>
                    </a:cubicBezTo>
                    <a:cubicBezTo>
                      <a:pt x="228" y="374"/>
                      <a:pt x="156" y="363"/>
                      <a:pt x="77" y="373"/>
                    </a:cubicBezTo>
                    <a:cubicBezTo>
                      <a:pt x="53" y="444"/>
                      <a:pt x="127" y="438"/>
                      <a:pt x="173" y="469"/>
                    </a:cubicBezTo>
                    <a:cubicBezTo>
                      <a:pt x="182" y="498"/>
                      <a:pt x="181" y="484"/>
                      <a:pt x="181" y="509"/>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10248" name="Rectangle 17"/>
            <p:cNvSpPr>
              <a:spLocks noChangeArrowheads="1"/>
            </p:cNvSpPr>
            <p:nvPr/>
          </p:nvSpPr>
          <p:spPr bwMode="auto">
            <a:xfrm>
              <a:off x="312" y="864"/>
              <a:ext cx="192"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sp>
          <p:nvSpPr>
            <p:cNvPr id="10249" name="Rectangle 18"/>
            <p:cNvSpPr>
              <a:spLocks noChangeArrowheads="1"/>
            </p:cNvSpPr>
            <p:nvPr/>
          </p:nvSpPr>
          <p:spPr bwMode="auto">
            <a:xfrm>
              <a:off x="792" y="864"/>
              <a:ext cx="192"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sp>
          <p:nvSpPr>
            <p:cNvPr id="10250" name="Rectangle 19"/>
            <p:cNvSpPr>
              <a:spLocks noChangeArrowheads="1"/>
            </p:cNvSpPr>
            <p:nvPr/>
          </p:nvSpPr>
          <p:spPr bwMode="auto">
            <a:xfrm>
              <a:off x="1272" y="864"/>
              <a:ext cx="192"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sp>
          <p:nvSpPr>
            <p:cNvPr id="10251" name="Rectangle 20"/>
            <p:cNvSpPr>
              <a:spLocks noChangeArrowheads="1"/>
            </p:cNvSpPr>
            <p:nvPr/>
          </p:nvSpPr>
          <p:spPr bwMode="auto">
            <a:xfrm>
              <a:off x="1752" y="864"/>
              <a:ext cx="192"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sp>
          <p:nvSpPr>
            <p:cNvPr id="6165" name="Text Box 21"/>
            <p:cNvSpPr txBox="1">
              <a:spLocks noChangeArrowheads="1"/>
            </p:cNvSpPr>
            <p:nvPr/>
          </p:nvSpPr>
          <p:spPr bwMode="auto">
            <a:xfrm>
              <a:off x="2323" y="275"/>
              <a:ext cx="3301" cy="148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p>
              <a:pPr algn="ctr">
                <a:defRPr/>
              </a:pPr>
              <a:r>
                <a:rPr lang="it-IT" altLang="it-IT" sz="2000" b="1">
                  <a:effectLst>
                    <a:outerShdw blurRad="38100" dist="38100" dir="2700000" algn="tl">
                      <a:srgbClr val="FFFFFF"/>
                    </a:outerShdw>
                  </a:effectLst>
                  <a:latin typeface="Times New Roman" pitchFamily="18" charset="0"/>
                  <a:cs typeface="Times New Roman" pitchFamily="18" charset="0"/>
                </a:rPr>
                <a:t>FENOMENO DELLA RESTRIZIONE</a:t>
              </a:r>
            </a:p>
            <a:p>
              <a:pPr algn="ctr">
                <a:defRPr/>
              </a:pPr>
              <a:endParaRPr lang="it-IT" altLang="it-IT" sz="1600" b="1">
                <a:effectLst>
                  <a:outerShdw blurRad="38100" dist="38100" dir="2700000" algn="tl">
                    <a:srgbClr val="FFFFFF"/>
                  </a:outerShdw>
                </a:effectLst>
                <a:latin typeface="Times New Roman" pitchFamily="18" charset="0"/>
                <a:cs typeface="Times New Roman" pitchFamily="18" charset="0"/>
              </a:endParaRPr>
            </a:p>
            <a:p>
              <a:pPr algn="just">
                <a:defRPr/>
              </a:pPr>
              <a:r>
                <a:rPr lang="it-IT" altLang="it-IT" sz="1600" b="1">
                  <a:effectLst>
                    <a:outerShdw blurRad="38100" dist="38100" dir="2700000" algn="tl">
                      <a:srgbClr val="FFFFFF"/>
                    </a:outerShdw>
                  </a:effectLst>
                  <a:latin typeface="Times New Roman" pitchFamily="18" charset="0"/>
                  <a:cs typeface="Times New Roman" pitchFamily="18" charset="0"/>
                </a:rPr>
                <a:t>Alcuni ceppi batterici sono immuni dall’infezione da parte di batteriofagi in quanto contengono enzimi capaci di degradare il DNA fagico (enzimi di restrizione) senza che venga danneggiato il DNA dell’ospite batterico. </a:t>
              </a:r>
            </a:p>
            <a:p>
              <a:pPr algn="just">
                <a:defRPr/>
              </a:pPr>
              <a:r>
                <a:rPr lang="it-IT" altLang="it-IT" sz="1600" b="1">
                  <a:effectLst>
                    <a:outerShdw blurRad="38100" dist="38100" dir="2700000" algn="tl">
                      <a:srgbClr val="FFFFFF"/>
                    </a:outerShdw>
                  </a:effectLst>
                  <a:latin typeface="Times New Roman" pitchFamily="18" charset="0"/>
                  <a:cs typeface="Times New Roman" pitchFamily="18" charset="0"/>
                </a:rPr>
                <a:t>Si è scoperto che i batteri modificano il proprio DNA attraverso la metilazione rendendolo così insensibile all’azione degli enzimi di restrizione.</a:t>
              </a:r>
              <a:endParaRPr lang="en-GB" altLang="it-IT" sz="1600" b="1">
                <a:effectLst>
                  <a:outerShdw blurRad="38100" dist="38100" dir="2700000" algn="tl">
                    <a:srgbClr val="FFFFFF"/>
                  </a:outerShdw>
                </a:effectLst>
                <a:latin typeface="Times New Roman" pitchFamily="18" charset="0"/>
                <a:cs typeface="Times New Roman" pitchFamily="18" charset="0"/>
              </a:endParaRPr>
            </a:p>
          </p:txBody>
        </p:sp>
        <p:sp>
          <p:nvSpPr>
            <p:cNvPr id="10253" name="AutoShape 22"/>
            <p:cNvSpPr>
              <a:spLocks noChangeArrowheads="1"/>
            </p:cNvSpPr>
            <p:nvPr/>
          </p:nvSpPr>
          <p:spPr bwMode="auto">
            <a:xfrm>
              <a:off x="180" y="3252"/>
              <a:ext cx="1968" cy="624"/>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sp>
          <p:nvSpPr>
            <p:cNvPr id="10254" name="Freeform 23"/>
            <p:cNvSpPr>
              <a:spLocks/>
            </p:cNvSpPr>
            <p:nvPr/>
          </p:nvSpPr>
          <p:spPr bwMode="auto">
            <a:xfrm>
              <a:off x="290" y="3251"/>
              <a:ext cx="658" cy="481"/>
            </a:xfrm>
            <a:custGeom>
              <a:avLst/>
              <a:gdLst>
                <a:gd name="T0" fmla="*/ 48248 w 314"/>
                <a:gd name="T1" fmla="*/ 1747 h 301"/>
                <a:gd name="T2" fmla="*/ 45375 w 314"/>
                <a:gd name="T3" fmla="*/ 4462 h 301"/>
                <a:gd name="T4" fmla="*/ 48248 w 314"/>
                <a:gd name="T5" fmla="*/ 7525 h 301"/>
                <a:gd name="T6" fmla="*/ 66238 w 314"/>
                <a:gd name="T7" fmla="*/ 3118 h 301"/>
                <a:gd name="T8" fmla="*/ 75035 w 314"/>
                <a:gd name="T9" fmla="*/ 2758 h 301"/>
                <a:gd name="T10" fmla="*/ 39358 w 314"/>
                <a:gd name="T11" fmla="*/ 4462 h 301"/>
                <a:gd name="T12" fmla="*/ 27517 w 314"/>
                <a:gd name="T13" fmla="*/ 7525 h 301"/>
                <a:gd name="T14" fmla="*/ 51311 w 314"/>
                <a:gd name="T15" fmla="*/ 7178 h 301"/>
                <a:gd name="T16" fmla="*/ 69188 w 314"/>
                <a:gd name="T17" fmla="*/ 6846 h 301"/>
                <a:gd name="T18" fmla="*/ 66238 w 314"/>
                <a:gd name="T19" fmla="*/ 8541 h 301"/>
                <a:gd name="T20" fmla="*/ 33533 w 314"/>
                <a:gd name="T21" fmla="*/ 6846 h 301"/>
                <a:gd name="T22" fmla="*/ 21653 w 314"/>
                <a:gd name="T23" fmla="*/ 11253 h 301"/>
                <a:gd name="T24" fmla="*/ 6794 w 314"/>
                <a:gd name="T25" fmla="*/ 10590 h 301"/>
                <a:gd name="T26" fmla="*/ 689 w 314"/>
                <a:gd name="T27" fmla="*/ 9578 h 301"/>
                <a:gd name="T28" fmla="*/ 21653 w 314"/>
                <a:gd name="T29" fmla="*/ 9240 h 301"/>
                <a:gd name="T30" fmla="*/ 27517 w 314"/>
                <a:gd name="T31" fmla="*/ 10590 h 301"/>
                <a:gd name="T32" fmla="*/ 33533 w 314"/>
                <a:gd name="T33" fmla="*/ 12289 h 301"/>
                <a:gd name="T34" fmla="*/ 54264 w 314"/>
                <a:gd name="T35" fmla="*/ 11953 h 301"/>
                <a:gd name="T36" fmla="*/ 36404 w 314"/>
                <a:gd name="T37" fmla="*/ 8887 h 301"/>
                <a:gd name="T38" fmla="*/ 39358 w 314"/>
                <a:gd name="T39" fmla="*/ 11606 h 301"/>
                <a:gd name="T40" fmla="*/ 66238 w 314"/>
                <a:gd name="T41" fmla="*/ 10940 h 301"/>
                <a:gd name="T42" fmla="*/ 72219 w 314"/>
                <a:gd name="T43" fmla="*/ 9893 h 301"/>
                <a:gd name="T44" fmla="*/ 81141 w 314"/>
                <a:gd name="T45" fmla="*/ 9240 h 301"/>
                <a:gd name="T46" fmla="*/ 78082 w 314"/>
                <a:gd name="T47" fmla="*/ 12639 h 301"/>
                <a:gd name="T48" fmla="*/ 72219 w 314"/>
                <a:gd name="T49" fmla="*/ 9578 h 301"/>
                <a:gd name="T50" fmla="*/ 92985 w 314"/>
                <a:gd name="T51" fmla="*/ 9893 h 301"/>
                <a:gd name="T52" fmla="*/ 101879 w 314"/>
                <a:gd name="T53" fmla="*/ 10243 h 301"/>
                <a:gd name="T54" fmla="*/ 81141 w 314"/>
                <a:gd name="T55" fmla="*/ 6846 h 301"/>
                <a:gd name="T56" fmla="*/ 75035 w 314"/>
                <a:gd name="T57" fmla="*/ 8887 h 301"/>
                <a:gd name="T58" fmla="*/ 89924 w 314"/>
                <a:gd name="T59" fmla="*/ 8541 h 301"/>
                <a:gd name="T60" fmla="*/ 98813 w 314"/>
                <a:gd name="T61" fmla="*/ 6846 h 301"/>
                <a:gd name="T62" fmla="*/ 78082 w 314"/>
                <a:gd name="T63" fmla="*/ 4812 h 301"/>
                <a:gd name="T64" fmla="*/ 107893 w 314"/>
                <a:gd name="T65" fmla="*/ 5822 h 301"/>
                <a:gd name="T66" fmla="*/ 107893 w 314"/>
                <a:gd name="T67" fmla="*/ 2758 h 301"/>
                <a:gd name="T68" fmla="*/ 84098 w 314"/>
                <a:gd name="T69" fmla="*/ 3118 h 301"/>
                <a:gd name="T70" fmla="*/ 63155 w 314"/>
                <a:gd name="T71" fmla="*/ 54 h 301"/>
                <a:gd name="T72" fmla="*/ 51311 w 314"/>
                <a:gd name="T73" fmla="*/ 363 h 301"/>
                <a:gd name="T74" fmla="*/ 48248 w 314"/>
                <a:gd name="T75" fmla="*/ 1747 h 3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4" h="301">
                  <a:moveTo>
                    <a:pt x="130" y="41"/>
                  </a:moveTo>
                  <a:cubicBezTo>
                    <a:pt x="127" y="62"/>
                    <a:pt x="122" y="84"/>
                    <a:pt x="122" y="105"/>
                  </a:cubicBezTo>
                  <a:cubicBezTo>
                    <a:pt x="122" y="129"/>
                    <a:pt x="109" y="165"/>
                    <a:pt x="130" y="177"/>
                  </a:cubicBezTo>
                  <a:cubicBezTo>
                    <a:pt x="153" y="191"/>
                    <a:pt x="175" y="77"/>
                    <a:pt x="178" y="73"/>
                  </a:cubicBezTo>
                  <a:cubicBezTo>
                    <a:pt x="183" y="66"/>
                    <a:pt x="194" y="68"/>
                    <a:pt x="202" y="65"/>
                  </a:cubicBezTo>
                  <a:cubicBezTo>
                    <a:pt x="226" y="137"/>
                    <a:pt x="177" y="111"/>
                    <a:pt x="106" y="105"/>
                  </a:cubicBezTo>
                  <a:cubicBezTo>
                    <a:pt x="44" y="90"/>
                    <a:pt x="66" y="124"/>
                    <a:pt x="74" y="177"/>
                  </a:cubicBezTo>
                  <a:cubicBezTo>
                    <a:pt x="95" y="174"/>
                    <a:pt x="117" y="175"/>
                    <a:pt x="138" y="169"/>
                  </a:cubicBezTo>
                  <a:cubicBezTo>
                    <a:pt x="189" y="155"/>
                    <a:pt x="135" y="144"/>
                    <a:pt x="186" y="161"/>
                  </a:cubicBezTo>
                  <a:cubicBezTo>
                    <a:pt x="183" y="174"/>
                    <a:pt x="189" y="193"/>
                    <a:pt x="178" y="201"/>
                  </a:cubicBezTo>
                  <a:cubicBezTo>
                    <a:pt x="151" y="219"/>
                    <a:pt x="90" y="161"/>
                    <a:pt x="90" y="161"/>
                  </a:cubicBezTo>
                  <a:cubicBezTo>
                    <a:pt x="84" y="185"/>
                    <a:pt x="67" y="257"/>
                    <a:pt x="58" y="265"/>
                  </a:cubicBezTo>
                  <a:cubicBezTo>
                    <a:pt x="47" y="274"/>
                    <a:pt x="31" y="254"/>
                    <a:pt x="18" y="249"/>
                  </a:cubicBezTo>
                  <a:cubicBezTo>
                    <a:pt x="13" y="241"/>
                    <a:pt x="0" y="234"/>
                    <a:pt x="2" y="225"/>
                  </a:cubicBezTo>
                  <a:cubicBezTo>
                    <a:pt x="8" y="196"/>
                    <a:pt x="48" y="214"/>
                    <a:pt x="58" y="217"/>
                  </a:cubicBezTo>
                  <a:cubicBezTo>
                    <a:pt x="63" y="228"/>
                    <a:pt x="69" y="238"/>
                    <a:pt x="74" y="249"/>
                  </a:cubicBezTo>
                  <a:cubicBezTo>
                    <a:pt x="80" y="262"/>
                    <a:pt x="77" y="283"/>
                    <a:pt x="90" y="289"/>
                  </a:cubicBezTo>
                  <a:cubicBezTo>
                    <a:pt x="107" y="297"/>
                    <a:pt x="127" y="284"/>
                    <a:pt x="146" y="281"/>
                  </a:cubicBezTo>
                  <a:cubicBezTo>
                    <a:pt x="144" y="264"/>
                    <a:pt x="150" y="132"/>
                    <a:pt x="98" y="209"/>
                  </a:cubicBezTo>
                  <a:cubicBezTo>
                    <a:pt x="101" y="230"/>
                    <a:pt x="97" y="253"/>
                    <a:pt x="106" y="273"/>
                  </a:cubicBezTo>
                  <a:cubicBezTo>
                    <a:pt x="118" y="301"/>
                    <a:pt x="168" y="263"/>
                    <a:pt x="178" y="257"/>
                  </a:cubicBezTo>
                  <a:cubicBezTo>
                    <a:pt x="183" y="249"/>
                    <a:pt x="187" y="240"/>
                    <a:pt x="194" y="233"/>
                  </a:cubicBezTo>
                  <a:cubicBezTo>
                    <a:pt x="201" y="226"/>
                    <a:pt x="216" y="208"/>
                    <a:pt x="218" y="217"/>
                  </a:cubicBezTo>
                  <a:cubicBezTo>
                    <a:pt x="224" y="243"/>
                    <a:pt x="213" y="270"/>
                    <a:pt x="210" y="297"/>
                  </a:cubicBezTo>
                  <a:cubicBezTo>
                    <a:pt x="164" y="285"/>
                    <a:pt x="128" y="247"/>
                    <a:pt x="194" y="225"/>
                  </a:cubicBezTo>
                  <a:cubicBezTo>
                    <a:pt x="213" y="228"/>
                    <a:pt x="232" y="229"/>
                    <a:pt x="250" y="233"/>
                  </a:cubicBezTo>
                  <a:cubicBezTo>
                    <a:pt x="258" y="235"/>
                    <a:pt x="271" y="249"/>
                    <a:pt x="274" y="241"/>
                  </a:cubicBezTo>
                  <a:cubicBezTo>
                    <a:pt x="292" y="187"/>
                    <a:pt x="254" y="173"/>
                    <a:pt x="218" y="161"/>
                  </a:cubicBezTo>
                  <a:cubicBezTo>
                    <a:pt x="212" y="165"/>
                    <a:pt x="161" y="188"/>
                    <a:pt x="202" y="209"/>
                  </a:cubicBezTo>
                  <a:cubicBezTo>
                    <a:pt x="214" y="215"/>
                    <a:pt x="229" y="204"/>
                    <a:pt x="242" y="201"/>
                  </a:cubicBezTo>
                  <a:cubicBezTo>
                    <a:pt x="250" y="188"/>
                    <a:pt x="262" y="176"/>
                    <a:pt x="266" y="161"/>
                  </a:cubicBezTo>
                  <a:cubicBezTo>
                    <a:pt x="274" y="131"/>
                    <a:pt x="228" y="119"/>
                    <a:pt x="210" y="113"/>
                  </a:cubicBezTo>
                  <a:cubicBezTo>
                    <a:pt x="254" y="84"/>
                    <a:pt x="276" y="83"/>
                    <a:pt x="290" y="137"/>
                  </a:cubicBezTo>
                  <a:cubicBezTo>
                    <a:pt x="296" y="120"/>
                    <a:pt x="314" y="78"/>
                    <a:pt x="290" y="65"/>
                  </a:cubicBezTo>
                  <a:cubicBezTo>
                    <a:pt x="271" y="55"/>
                    <a:pt x="247" y="70"/>
                    <a:pt x="226" y="73"/>
                  </a:cubicBezTo>
                  <a:cubicBezTo>
                    <a:pt x="167" y="53"/>
                    <a:pt x="229" y="21"/>
                    <a:pt x="170" y="1"/>
                  </a:cubicBezTo>
                  <a:cubicBezTo>
                    <a:pt x="159" y="4"/>
                    <a:pt x="144" y="0"/>
                    <a:pt x="138" y="9"/>
                  </a:cubicBezTo>
                  <a:cubicBezTo>
                    <a:pt x="116" y="46"/>
                    <a:pt x="172" y="41"/>
                    <a:pt x="130" y="41"/>
                  </a:cubicBezTo>
                  <a:close/>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255" name="Rectangle 24"/>
            <p:cNvSpPr>
              <a:spLocks noChangeArrowheads="1"/>
            </p:cNvSpPr>
            <p:nvPr/>
          </p:nvSpPr>
          <p:spPr bwMode="auto">
            <a:xfrm>
              <a:off x="324" y="3204"/>
              <a:ext cx="192"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sp>
          <p:nvSpPr>
            <p:cNvPr id="10256" name="Rectangle 25"/>
            <p:cNvSpPr>
              <a:spLocks noChangeArrowheads="1"/>
            </p:cNvSpPr>
            <p:nvPr/>
          </p:nvSpPr>
          <p:spPr bwMode="auto">
            <a:xfrm>
              <a:off x="804" y="3204"/>
              <a:ext cx="192"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sp>
          <p:nvSpPr>
            <p:cNvPr id="10257" name="Rectangle 26"/>
            <p:cNvSpPr>
              <a:spLocks noChangeArrowheads="1"/>
            </p:cNvSpPr>
            <p:nvPr/>
          </p:nvSpPr>
          <p:spPr bwMode="auto">
            <a:xfrm>
              <a:off x="1284" y="3204"/>
              <a:ext cx="192"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sp>
          <p:nvSpPr>
            <p:cNvPr id="10258" name="Rectangle 27"/>
            <p:cNvSpPr>
              <a:spLocks noChangeArrowheads="1"/>
            </p:cNvSpPr>
            <p:nvPr/>
          </p:nvSpPr>
          <p:spPr bwMode="auto">
            <a:xfrm>
              <a:off x="1764" y="3204"/>
              <a:ext cx="192"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sp>
          <p:nvSpPr>
            <p:cNvPr id="10259" name="Rectangle 28"/>
            <p:cNvSpPr>
              <a:spLocks noChangeArrowheads="1"/>
            </p:cNvSpPr>
            <p:nvPr/>
          </p:nvSpPr>
          <p:spPr bwMode="auto">
            <a:xfrm>
              <a:off x="1124" y="2964"/>
              <a:ext cx="60" cy="302"/>
            </a:xfrm>
            <a:prstGeom prst="rect">
              <a:avLst/>
            </a:prstGeom>
            <a:solidFill>
              <a:schemeClr val="accent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sp>
          <p:nvSpPr>
            <p:cNvPr id="10260" name="Line 29"/>
            <p:cNvSpPr>
              <a:spLocks noChangeShapeType="1"/>
            </p:cNvSpPr>
            <p:nvPr/>
          </p:nvSpPr>
          <p:spPr bwMode="auto">
            <a:xfrm flipV="1">
              <a:off x="1191" y="3054"/>
              <a:ext cx="104" cy="20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61" name="Line 30"/>
            <p:cNvSpPr>
              <a:spLocks noChangeShapeType="1"/>
            </p:cNvSpPr>
            <p:nvPr/>
          </p:nvSpPr>
          <p:spPr bwMode="auto">
            <a:xfrm>
              <a:off x="1290" y="3060"/>
              <a:ext cx="68" cy="13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62" name="Line 31"/>
            <p:cNvSpPr>
              <a:spLocks noChangeShapeType="1"/>
            </p:cNvSpPr>
            <p:nvPr/>
          </p:nvSpPr>
          <p:spPr bwMode="auto">
            <a:xfrm flipH="1" flipV="1">
              <a:off x="959" y="2966"/>
              <a:ext cx="155" cy="28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63" name="Line 32"/>
            <p:cNvSpPr>
              <a:spLocks noChangeShapeType="1"/>
            </p:cNvSpPr>
            <p:nvPr/>
          </p:nvSpPr>
          <p:spPr bwMode="auto">
            <a:xfrm flipH="1">
              <a:off x="834" y="2973"/>
              <a:ext cx="125" cy="2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64" name="Line 33"/>
            <p:cNvSpPr>
              <a:spLocks noChangeShapeType="1"/>
            </p:cNvSpPr>
            <p:nvPr/>
          </p:nvSpPr>
          <p:spPr bwMode="auto">
            <a:xfrm flipH="1" flipV="1">
              <a:off x="1045" y="2935"/>
              <a:ext cx="73" cy="32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65" name="Line 34"/>
            <p:cNvSpPr>
              <a:spLocks noChangeShapeType="1"/>
            </p:cNvSpPr>
            <p:nvPr/>
          </p:nvSpPr>
          <p:spPr bwMode="auto">
            <a:xfrm flipH="1">
              <a:off x="926" y="2941"/>
              <a:ext cx="119" cy="27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66" name="Line 35"/>
            <p:cNvSpPr>
              <a:spLocks noChangeShapeType="1"/>
            </p:cNvSpPr>
            <p:nvPr/>
          </p:nvSpPr>
          <p:spPr bwMode="auto">
            <a:xfrm flipV="1">
              <a:off x="1173" y="3000"/>
              <a:ext cx="92" cy="27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67" name="Line 36"/>
            <p:cNvSpPr>
              <a:spLocks noChangeShapeType="1"/>
            </p:cNvSpPr>
            <p:nvPr/>
          </p:nvSpPr>
          <p:spPr bwMode="auto">
            <a:xfrm>
              <a:off x="1268" y="2994"/>
              <a:ext cx="150" cy="23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68" name="AutoShape 37"/>
            <p:cNvSpPr>
              <a:spLocks noChangeArrowheads="1"/>
            </p:cNvSpPr>
            <p:nvPr/>
          </p:nvSpPr>
          <p:spPr bwMode="auto">
            <a:xfrm rot="5433541">
              <a:off x="1014" y="2721"/>
              <a:ext cx="271" cy="238"/>
            </a:xfrm>
            <a:prstGeom prst="hexagon">
              <a:avLst>
                <a:gd name="adj" fmla="val 28466"/>
                <a:gd name="vf" fmla="val 115470"/>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91413" tIns="45707" rIns="91413" bIns="45707" anchor="ctr"/>
            <a:lstStyle/>
            <a:p>
              <a:endParaRPr lang="it-IT">
                <a:latin typeface="Times New Roman" pitchFamily="18" charset="0"/>
                <a:cs typeface="Times New Roman" pitchFamily="18" charset="0"/>
              </a:endParaRPr>
            </a:p>
          </p:txBody>
        </p:sp>
        <p:sp>
          <p:nvSpPr>
            <p:cNvPr id="10269" name="Freeform 38"/>
            <p:cNvSpPr>
              <a:spLocks/>
            </p:cNvSpPr>
            <p:nvPr/>
          </p:nvSpPr>
          <p:spPr bwMode="auto">
            <a:xfrm>
              <a:off x="1114" y="2871"/>
              <a:ext cx="269" cy="714"/>
            </a:xfrm>
            <a:custGeom>
              <a:avLst/>
              <a:gdLst>
                <a:gd name="T0" fmla="*/ 38 w 269"/>
                <a:gd name="T1" fmla="*/ 0 h 714"/>
                <a:gd name="T2" fmla="*/ 2 w 269"/>
                <a:gd name="T3" fmla="*/ 18 h 714"/>
                <a:gd name="T4" fmla="*/ 20 w 269"/>
                <a:gd name="T5" fmla="*/ 66 h 714"/>
                <a:gd name="T6" fmla="*/ 41 w 269"/>
                <a:gd name="T7" fmla="*/ 132 h 714"/>
                <a:gd name="T8" fmla="*/ 38 w 269"/>
                <a:gd name="T9" fmla="*/ 378 h 714"/>
                <a:gd name="T10" fmla="*/ 53 w 269"/>
                <a:gd name="T11" fmla="*/ 540 h 714"/>
                <a:gd name="T12" fmla="*/ 65 w 269"/>
                <a:gd name="T13" fmla="*/ 576 h 714"/>
                <a:gd name="T14" fmla="*/ 122 w 269"/>
                <a:gd name="T15" fmla="*/ 588 h 714"/>
                <a:gd name="T16" fmla="*/ 149 w 269"/>
                <a:gd name="T17" fmla="*/ 645 h 714"/>
                <a:gd name="T18" fmla="*/ 146 w 269"/>
                <a:gd name="T19" fmla="*/ 654 h 714"/>
                <a:gd name="T20" fmla="*/ 128 w 269"/>
                <a:gd name="T21" fmla="*/ 660 h 714"/>
                <a:gd name="T22" fmla="*/ 53 w 269"/>
                <a:gd name="T23" fmla="*/ 678 h 714"/>
                <a:gd name="T24" fmla="*/ 56 w 269"/>
                <a:gd name="T25" fmla="*/ 702 h 714"/>
                <a:gd name="T26" fmla="*/ 107 w 269"/>
                <a:gd name="T27" fmla="*/ 714 h 714"/>
                <a:gd name="T28" fmla="*/ 176 w 269"/>
                <a:gd name="T29" fmla="*/ 699 h 714"/>
                <a:gd name="T30" fmla="*/ 203 w 269"/>
                <a:gd name="T31" fmla="*/ 690 h 714"/>
                <a:gd name="T32" fmla="*/ 269 w 269"/>
                <a:gd name="T33" fmla="*/ 705 h 7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9" h="714">
                  <a:moveTo>
                    <a:pt x="38" y="0"/>
                  </a:moveTo>
                  <a:cubicBezTo>
                    <a:pt x="18" y="3"/>
                    <a:pt x="13" y="2"/>
                    <a:pt x="2" y="18"/>
                  </a:cubicBezTo>
                  <a:cubicBezTo>
                    <a:pt x="4" y="45"/>
                    <a:pt x="0" y="53"/>
                    <a:pt x="20" y="66"/>
                  </a:cubicBezTo>
                  <a:cubicBezTo>
                    <a:pt x="34" y="88"/>
                    <a:pt x="20" y="118"/>
                    <a:pt x="41" y="132"/>
                  </a:cubicBezTo>
                  <a:cubicBezTo>
                    <a:pt x="53" y="168"/>
                    <a:pt x="56" y="351"/>
                    <a:pt x="38" y="378"/>
                  </a:cubicBezTo>
                  <a:cubicBezTo>
                    <a:pt x="40" y="432"/>
                    <a:pt x="41" y="487"/>
                    <a:pt x="53" y="540"/>
                  </a:cubicBezTo>
                  <a:cubicBezTo>
                    <a:pt x="54" y="546"/>
                    <a:pt x="58" y="571"/>
                    <a:pt x="65" y="576"/>
                  </a:cubicBezTo>
                  <a:cubicBezTo>
                    <a:pt x="78" y="586"/>
                    <a:pt x="108" y="587"/>
                    <a:pt x="122" y="588"/>
                  </a:cubicBezTo>
                  <a:cubicBezTo>
                    <a:pt x="152" y="598"/>
                    <a:pt x="145" y="614"/>
                    <a:pt x="149" y="645"/>
                  </a:cubicBezTo>
                  <a:cubicBezTo>
                    <a:pt x="148" y="648"/>
                    <a:pt x="149" y="652"/>
                    <a:pt x="146" y="654"/>
                  </a:cubicBezTo>
                  <a:cubicBezTo>
                    <a:pt x="141" y="658"/>
                    <a:pt x="128" y="660"/>
                    <a:pt x="128" y="660"/>
                  </a:cubicBezTo>
                  <a:cubicBezTo>
                    <a:pt x="100" y="657"/>
                    <a:pt x="64" y="645"/>
                    <a:pt x="53" y="678"/>
                  </a:cubicBezTo>
                  <a:cubicBezTo>
                    <a:pt x="54" y="686"/>
                    <a:pt x="51" y="695"/>
                    <a:pt x="56" y="702"/>
                  </a:cubicBezTo>
                  <a:cubicBezTo>
                    <a:pt x="61" y="710"/>
                    <a:pt x="100" y="713"/>
                    <a:pt x="107" y="714"/>
                  </a:cubicBezTo>
                  <a:cubicBezTo>
                    <a:pt x="131" y="711"/>
                    <a:pt x="153" y="706"/>
                    <a:pt x="176" y="699"/>
                  </a:cubicBezTo>
                  <a:cubicBezTo>
                    <a:pt x="185" y="696"/>
                    <a:pt x="203" y="690"/>
                    <a:pt x="203" y="690"/>
                  </a:cubicBezTo>
                  <a:cubicBezTo>
                    <a:pt x="217" y="691"/>
                    <a:pt x="256" y="692"/>
                    <a:pt x="269" y="705"/>
                  </a:cubicBezTo>
                </a:path>
              </a:pathLst>
            </a:custGeom>
            <a:noFill/>
            <a:ln w="28575"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270" name="AutoShape 39"/>
            <p:cNvSpPr>
              <a:spLocks noChangeArrowheads="1"/>
            </p:cNvSpPr>
            <p:nvPr/>
          </p:nvSpPr>
          <p:spPr bwMode="auto">
            <a:xfrm>
              <a:off x="3168" y="3256"/>
              <a:ext cx="1968" cy="624"/>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sp>
          <p:nvSpPr>
            <p:cNvPr id="10271" name="Freeform 40"/>
            <p:cNvSpPr>
              <a:spLocks/>
            </p:cNvSpPr>
            <p:nvPr/>
          </p:nvSpPr>
          <p:spPr bwMode="auto">
            <a:xfrm>
              <a:off x="3278" y="3255"/>
              <a:ext cx="658" cy="481"/>
            </a:xfrm>
            <a:custGeom>
              <a:avLst/>
              <a:gdLst>
                <a:gd name="T0" fmla="*/ 48248 w 314"/>
                <a:gd name="T1" fmla="*/ 1747 h 301"/>
                <a:gd name="T2" fmla="*/ 45375 w 314"/>
                <a:gd name="T3" fmla="*/ 4462 h 301"/>
                <a:gd name="T4" fmla="*/ 48248 w 314"/>
                <a:gd name="T5" fmla="*/ 7525 h 301"/>
                <a:gd name="T6" fmla="*/ 66238 w 314"/>
                <a:gd name="T7" fmla="*/ 3118 h 301"/>
                <a:gd name="T8" fmla="*/ 75035 w 314"/>
                <a:gd name="T9" fmla="*/ 2758 h 301"/>
                <a:gd name="T10" fmla="*/ 39358 w 314"/>
                <a:gd name="T11" fmla="*/ 4462 h 301"/>
                <a:gd name="T12" fmla="*/ 27517 w 314"/>
                <a:gd name="T13" fmla="*/ 7525 h 301"/>
                <a:gd name="T14" fmla="*/ 51311 w 314"/>
                <a:gd name="T15" fmla="*/ 7178 h 301"/>
                <a:gd name="T16" fmla="*/ 69188 w 314"/>
                <a:gd name="T17" fmla="*/ 6846 h 301"/>
                <a:gd name="T18" fmla="*/ 66238 w 314"/>
                <a:gd name="T19" fmla="*/ 8541 h 301"/>
                <a:gd name="T20" fmla="*/ 33533 w 314"/>
                <a:gd name="T21" fmla="*/ 6846 h 301"/>
                <a:gd name="T22" fmla="*/ 21653 w 314"/>
                <a:gd name="T23" fmla="*/ 11253 h 301"/>
                <a:gd name="T24" fmla="*/ 6794 w 314"/>
                <a:gd name="T25" fmla="*/ 10590 h 301"/>
                <a:gd name="T26" fmla="*/ 689 w 314"/>
                <a:gd name="T27" fmla="*/ 9578 h 301"/>
                <a:gd name="T28" fmla="*/ 21653 w 314"/>
                <a:gd name="T29" fmla="*/ 9240 h 301"/>
                <a:gd name="T30" fmla="*/ 27517 w 314"/>
                <a:gd name="T31" fmla="*/ 10590 h 301"/>
                <a:gd name="T32" fmla="*/ 33533 w 314"/>
                <a:gd name="T33" fmla="*/ 12289 h 301"/>
                <a:gd name="T34" fmla="*/ 54264 w 314"/>
                <a:gd name="T35" fmla="*/ 11953 h 301"/>
                <a:gd name="T36" fmla="*/ 36404 w 314"/>
                <a:gd name="T37" fmla="*/ 8887 h 301"/>
                <a:gd name="T38" fmla="*/ 39358 w 314"/>
                <a:gd name="T39" fmla="*/ 11606 h 301"/>
                <a:gd name="T40" fmla="*/ 66238 w 314"/>
                <a:gd name="T41" fmla="*/ 10940 h 301"/>
                <a:gd name="T42" fmla="*/ 72219 w 314"/>
                <a:gd name="T43" fmla="*/ 9893 h 301"/>
                <a:gd name="T44" fmla="*/ 81141 w 314"/>
                <a:gd name="T45" fmla="*/ 9240 h 301"/>
                <a:gd name="T46" fmla="*/ 78082 w 314"/>
                <a:gd name="T47" fmla="*/ 12639 h 301"/>
                <a:gd name="T48" fmla="*/ 72219 w 314"/>
                <a:gd name="T49" fmla="*/ 9578 h 301"/>
                <a:gd name="T50" fmla="*/ 92985 w 314"/>
                <a:gd name="T51" fmla="*/ 9893 h 301"/>
                <a:gd name="T52" fmla="*/ 101879 w 314"/>
                <a:gd name="T53" fmla="*/ 10243 h 301"/>
                <a:gd name="T54" fmla="*/ 81141 w 314"/>
                <a:gd name="T55" fmla="*/ 6846 h 301"/>
                <a:gd name="T56" fmla="*/ 75035 w 314"/>
                <a:gd name="T57" fmla="*/ 8887 h 301"/>
                <a:gd name="T58" fmla="*/ 89924 w 314"/>
                <a:gd name="T59" fmla="*/ 8541 h 301"/>
                <a:gd name="T60" fmla="*/ 98813 w 314"/>
                <a:gd name="T61" fmla="*/ 6846 h 301"/>
                <a:gd name="T62" fmla="*/ 78082 w 314"/>
                <a:gd name="T63" fmla="*/ 4812 h 301"/>
                <a:gd name="T64" fmla="*/ 107893 w 314"/>
                <a:gd name="T65" fmla="*/ 5822 h 301"/>
                <a:gd name="T66" fmla="*/ 107893 w 314"/>
                <a:gd name="T67" fmla="*/ 2758 h 301"/>
                <a:gd name="T68" fmla="*/ 84098 w 314"/>
                <a:gd name="T69" fmla="*/ 3118 h 301"/>
                <a:gd name="T70" fmla="*/ 63155 w 314"/>
                <a:gd name="T71" fmla="*/ 54 h 301"/>
                <a:gd name="T72" fmla="*/ 51311 w 314"/>
                <a:gd name="T73" fmla="*/ 363 h 301"/>
                <a:gd name="T74" fmla="*/ 48248 w 314"/>
                <a:gd name="T75" fmla="*/ 1747 h 3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4" h="301">
                  <a:moveTo>
                    <a:pt x="130" y="41"/>
                  </a:moveTo>
                  <a:cubicBezTo>
                    <a:pt x="127" y="62"/>
                    <a:pt x="122" y="84"/>
                    <a:pt x="122" y="105"/>
                  </a:cubicBezTo>
                  <a:cubicBezTo>
                    <a:pt x="122" y="129"/>
                    <a:pt x="109" y="165"/>
                    <a:pt x="130" y="177"/>
                  </a:cubicBezTo>
                  <a:cubicBezTo>
                    <a:pt x="153" y="191"/>
                    <a:pt x="175" y="77"/>
                    <a:pt x="178" y="73"/>
                  </a:cubicBezTo>
                  <a:cubicBezTo>
                    <a:pt x="183" y="66"/>
                    <a:pt x="194" y="68"/>
                    <a:pt x="202" y="65"/>
                  </a:cubicBezTo>
                  <a:cubicBezTo>
                    <a:pt x="226" y="137"/>
                    <a:pt x="177" y="111"/>
                    <a:pt x="106" y="105"/>
                  </a:cubicBezTo>
                  <a:cubicBezTo>
                    <a:pt x="44" y="90"/>
                    <a:pt x="66" y="124"/>
                    <a:pt x="74" y="177"/>
                  </a:cubicBezTo>
                  <a:cubicBezTo>
                    <a:pt x="95" y="174"/>
                    <a:pt x="117" y="175"/>
                    <a:pt x="138" y="169"/>
                  </a:cubicBezTo>
                  <a:cubicBezTo>
                    <a:pt x="189" y="155"/>
                    <a:pt x="135" y="144"/>
                    <a:pt x="186" y="161"/>
                  </a:cubicBezTo>
                  <a:cubicBezTo>
                    <a:pt x="183" y="174"/>
                    <a:pt x="189" y="193"/>
                    <a:pt x="178" y="201"/>
                  </a:cubicBezTo>
                  <a:cubicBezTo>
                    <a:pt x="151" y="219"/>
                    <a:pt x="90" y="161"/>
                    <a:pt x="90" y="161"/>
                  </a:cubicBezTo>
                  <a:cubicBezTo>
                    <a:pt x="84" y="185"/>
                    <a:pt x="67" y="257"/>
                    <a:pt x="58" y="265"/>
                  </a:cubicBezTo>
                  <a:cubicBezTo>
                    <a:pt x="47" y="274"/>
                    <a:pt x="31" y="254"/>
                    <a:pt x="18" y="249"/>
                  </a:cubicBezTo>
                  <a:cubicBezTo>
                    <a:pt x="13" y="241"/>
                    <a:pt x="0" y="234"/>
                    <a:pt x="2" y="225"/>
                  </a:cubicBezTo>
                  <a:cubicBezTo>
                    <a:pt x="8" y="196"/>
                    <a:pt x="48" y="214"/>
                    <a:pt x="58" y="217"/>
                  </a:cubicBezTo>
                  <a:cubicBezTo>
                    <a:pt x="63" y="228"/>
                    <a:pt x="69" y="238"/>
                    <a:pt x="74" y="249"/>
                  </a:cubicBezTo>
                  <a:cubicBezTo>
                    <a:pt x="80" y="262"/>
                    <a:pt x="77" y="283"/>
                    <a:pt x="90" y="289"/>
                  </a:cubicBezTo>
                  <a:cubicBezTo>
                    <a:pt x="107" y="297"/>
                    <a:pt x="127" y="284"/>
                    <a:pt x="146" y="281"/>
                  </a:cubicBezTo>
                  <a:cubicBezTo>
                    <a:pt x="144" y="264"/>
                    <a:pt x="150" y="132"/>
                    <a:pt x="98" y="209"/>
                  </a:cubicBezTo>
                  <a:cubicBezTo>
                    <a:pt x="101" y="230"/>
                    <a:pt x="97" y="253"/>
                    <a:pt x="106" y="273"/>
                  </a:cubicBezTo>
                  <a:cubicBezTo>
                    <a:pt x="118" y="301"/>
                    <a:pt x="168" y="263"/>
                    <a:pt x="178" y="257"/>
                  </a:cubicBezTo>
                  <a:cubicBezTo>
                    <a:pt x="183" y="249"/>
                    <a:pt x="187" y="240"/>
                    <a:pt x="194" y="233"/>
                  </a:cubicBezTo>
                  <a:cubicBezTo>
                    <a:pt x="201" y="226"/>
                    <a:pt x="216" y="208"/>
                    <a:pt x="218" y="217"/>
                  </a:cubicBezTo>
                  <a:cubicBezTo>
                    <a:pt x="224" y="243"/>
                    <a:pt x="213" y="270"/>
                    <a:pt x="210" y="297"/>
                  </a:cubicBezTo>
                  <a:cubicBezTo>
                    <a:pt x="164" y="285"/>
                    <a:pt x="128" y="247"/>
                    <a:pt x="194" y="225"/>
                  </a:cubicBezTo>
                  <a:cubicBezTo>
                    <a:pt x="213" y="228"/>
                    <a:pt x="232" y="229"/>
                    <a:pt x="250" y="233"/>
                  </a:cubicBezTo>
                  <a:cubicBezTo>
                    <a:pt x="258" y="235"/>
                    <a:pt x="271" y="249"/>
                    <a:pt x="274" y="241"/>
                  </a:cubicBezTo>
                  <a:cubicBezTo>
                    <a:pt x="292" y="187"/>
                    <a:pt x="254" y="173"/>
                    <a:pt x="218" y="161"/>
                  </a:cubicBezTo>
                  <a:cubicBezTo>
                    <a:pt x="212" y="165"/>
                    <a:pt x="161" y="188"/>
                    <a:pt x="202" y="209"/>
                  </a:cubicBezTo>
                  <a:cubicBezTo>
                    <a:pt x="214" y="215"/>
                    <a:pt x="229" y="204"/>
                    <a:pt x="242" y="201"/>
                  </a:cubicBezTo>
                  <a:cubicBezTo>
                    <a:pt x="250" y="188"/>
                    <a:pt x="262" y="176"/>
                    <a:pt x="266" y="161"/>
                  </a:cubicBezTo>
                  <a:cubicBezTo>
                    <a:pt x="274" y="131"/>
                    <a:pt x="228" y="119"/>
                    <a:pt x="210" y="113"/>
                  </a:cubicBezTo>
                  <a:cubicBezTo>
                    <a:pt x="254" y="84"/>
                    <a:pt x="276" y="83"/>
                    <a:pt x="290" y="137"/>
                  </a:cubicBezTo>
                  <a:cubicBezTo>
                    <a:pt x="296" y="120"/>
                    <a:pt x="314" y="78"/>
                    <a:pt x="290" y="65"/>
                  </a:cubicBezTo>
                  <a:cubicBezTo>
                    <a:pt x="271" y="55"/>
                    <a:pt x="247" y="70"/>
                    <a:pt x="226" y="73"/>
                  </a:cubicBezTo>
                  <a:cubicBezTo>
                    <a:pt x="167" y="53"/>
                    <a:pt x="229" y="21"/>
                    <a:pt x="170" y="1"/>
                  </a:cubicBezTo>
                  <a:cubicBezTo>
                    <a:pt x="159" y="4"/>
                    <a:pt x="144" y="0"/>
                    <a:pt x="138" y="9"/>
                  </a:cubicBezTo>
                  <a:cubicBezTo>
                    <a:pt x="116" y="46"/>
                    <a:pt x="172" y="41"/>
                    <a:pt x="130" y="41"/>
                  </a:cubicBezTo>
                  <a:close/>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272" name="Rectangle 41"/>
            <p:cNvSpPr>
              <a:spLocks noChangeArrowheads="1"/>
            </p:cNvSpPr>
            <p:nvPr/>
          </p:nvSpPr>
          <p:spPr bwMode="auto">
            <a:xfrm>
              <a:off x="3312" y="3208"/>
              <a:ext cx="192"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sp>
          <p:nvSpPr>
            <p:cNvPr id="10273" name="Rectangle 42"/>
            <p:cNvSpPr>
              <a:spLocks noChangeArrowheads="1"/>
            </p:cNvSpPr>
            <p:nvPr/>
          </p:nvSpPr>
          <p:spPr bwMode="auto">
            <a:xfrm>
              <a:off x="3792" y="3208"/>
              <a:ext cx="192"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sp>
          <p:nvSpPr>
            <p:cNvPr id="10274" name="Rectangle 43"/>
            <p:cNvSpPr>
              <a:spLocks noChangeArrowheads="1"/>
            </p:cNvSpPr>
            <p:nvPr/>
          </p:nvSpPr>
          <p:spPr bwMode="auto">
            <a:xfrm>
              <a:off x="4272" y="3208"/>
              <a:ext cx="192"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sp>
          <p:nvSpPr>
            <p:cNvPr id="10275" name="Rectangle 44"/>
            <p:cNvSpPr>
              <a:spLocks noChangeArrowheads="1"/>
            </p:cNvSpPr>
            <p:nvPr/>
          </p:nvSpPr>
          <p:spPr bwMode="auto">
            <a:xfrm>
              <a:off x="4752" y="3208"/>
              <a:ext cx="192"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sp>
          <p:nvSpPr>
            <p:cNvPr id="10276" name="Rectangle 45"/>
            <p:cNvSpPr>
              <a:spLocks noChangeArrowheads="1"/>
            </p:cNvSpPr>
            <p:nvPr/>
          </p:nvSpPr>
          <p:spPr bwMode="auto">
            <a:xfrm>
              <a:off x="4112" y="2968"/>
              <a:ext cx="60" cy="302"/>
            </a:xfrm>
            <a:prstGeom prst="rect">
              <a:avLst/>
            </a:prstGeom>
            <a:solidFill>
              <a:schemeClr val="accent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sp>
          <p:nvSpPr>
            <p:cNvPr id="10277" name="Line 46"/>
            <p:cNvSpPr>
              <a:spLocks noChangeShapeType="1"/>
            </p:cNvSpPr>
            <p:nvPr/>
          </p:nvSpPr>
          <p:spPr bwMode="auto">
            <a:xfrm flipV="1">
              <a:off x="4179" y="3058"/>
              <a:ext cx="104" cy="20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78" name="Line 47"/>
            <p:cNvSpPr>
              <a:spLocks noChangeShapeType="1"/>
            </p:cNvSpPr>
            <p:nvPr/>
          </p:nvSpPr>
          <p:spPr bwMode="auto">
            <a:xfrm>
              <a:off x="4278" y="3064"/>
              <a:ext cx="68" cy="13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79" name="Line 48"/>
            <p:cNvSpPr>
              <a:spLocks noChangeShapeType="1"/>
            </p:cNvSpPr>
            <p:nvPr/>
          </p:nvSpPr>
          <p:spPr bwMode="auto">
            <a:xfrm flipH="1" flipV="1">
              <a:off x="3947" y="2970"/>
              <a:ext cx="155" cy="28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80" name="Line 49"/>
            <p:cNvSpPr>
              <a:spLocks noChangeShapeType="1"/>
            </p:cNvSpPr>
            <p:nvPr/>
          </p:nvSpPr>
          <p:spPr bwMode="auto">
            <a:xfrm flipH="1">
              <a:off x="3822" y="2977"/>
              <a:ext cx="125" cy="2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81" name="Line 50"/>
            <p:cNvSpPr>
              <a:spLocks noChangeShapeType="1"/>
            </p:cNvSpPr>
            <p:nvPr/>
          </p:nvSpPr>
          <p:spPr bwMode="auto">
            <a:xfrm flipH="1" flipV="1">
              <a:off x="4033" y="2939"/>
              <a:ext cx="73" cy="32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82" name="Line 51"/>
            <p:cNvSpPr>
              <a:spLocks noChangeShapeType="1"/>
            </p:cNvSpPr>
            <p:nvPr/>
          </p:nvSpPr>
          <p:spPr bwMode="auto">
            <a:xfrm flipH="1">
              <a:off x="3914" y="2945"/>
              <a:ext cx="119" cy="27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83" name="Line 52"/>
            <p:cNvSpPr>
              <a:spLocks noChangeShapeType="1"/>
            </p:cNvSpPr>
            <p:nvPr/>
          </p:nvSpPr>
          <p:spPr bwMode="auto">
            <a:xfrm flipV="1">
              <a:off x="4161" y="3004"/>
              <a:ext cx="92" cy="27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84" name="Line 53"/>
            <p:cNvSpPr>
              <a:spLocks noChangeShapeType="1"/>
            </p:cNvSpPr>
            <p:nvPr/>
          </p:nvSpPr>
          <p:spPr bwMode="auto">
            <a:xfrm>
              <a:off x="4256" y="2998"/>
              <a:ext cx="150" cy="23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85" name="AutoShape 54"/>
            <p:cNvSpPr>
              <a:spLocks noChangeArrowheads="1"/>
            </p:cNvSpPr>
            <p:nvPr/>
          </p:nvSpPr>
          <p:spPr bwMode="auto">
            <a:xfrm rot="5433541">
              <a:off x="4002" y="2725"/>
              <a:ext cx="271" cy="238"/>
            </a:xfrm>
            <a:prstGeom prst="hexagon">
              <a:avLst>
                <a:gd name="adj" fmla="val 28466"/>
                <a:gd name="vf" fmla="val 115470"/>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91413" tIns="45707" rIns="91413" bIns="45707" anchor="ctr"/>
            <a:lstStyle/>
            <a:p>
              <a:endParaRPr lang="it-IT">
                <a:latin typeface="Times New Roman" pitchFamily="18" charset="0"/>
                <a:cs typeface="Times New Roman" pitchFamily="18" charset="0"/>
              </a:endParaRPr>
            </a:p>
          </p:txBody>
        </p:sp>
        <p:sp>
          <p:nvSpPr>
            <p:cNvPr id="10286" name="Freeform 55"/>
            <p:cNvSpPr>
              <a:spLocks/>
            </p:cNvSpPr>
            <p:nvPr/>
          </p:nvSpPr>
          <p:spPr bwMode="auto">
            <a:xfrm>
              <a:off x="4137" y="3388"/>
              <a:ext cx="253" cy="330"/>
            </a:xfrm>
            <a:custGeom>
              <a:avLst/>
              <a:gdLst>
                <a:gd name="T0" fmla="*/ 3 w 253"/>
                <a:gd name="T1" fmla="*/ 0 h 330"/>
                <a:gd name="T2" fmla="*/ 27 w 253"/>
                <a:gd name="T3" fmla="*/ 48 h 330"/>
                <a:gd name="T4" fmla="*/ 55 w 253"/>
                <a:gd name="T5" fmla="*/ 22 h 330"/>
                <a:gd name="T6" fmla="*/ 61 w 253"/>
                <a:gd name="T7" fmla="*/ 46 h 330"/>
                <a:gd name="T8" fmla="*/ 39 w 253"/>
                <a:gd name="T9" fmla="*/ 54 h 330"/>
                <a:gd name="T10" fmla="*/ 33 w 253"/>
                <a:gd name="T11" fmla="*/ 68 h 330"/>
                <a:gd name="T12" fmla="*/ 29 w 253"/>
                <a:gd name="T13" fmla="*/ 80 h 330"/>
                <a:gd name="T14" fmla="*/ 57 w 253"/>
                <a:gd name="T15" fmla="*/ 120 h 330"/>
                <a:gd name="T16" fmla="*/ 113 w 253"/>
                <a:gd name="T17" fmla="*/ 154 h 330"/>
                <a:gd name="T18" fmla="*/ 79 w 253"/>
                <a:gd name="T19" fmla="*/ 170 h 330"/>
                <a:gd name="T20" fmla="*/ 49 w 253"/>
                <a:gd name="T21" fmla="*/ 156 h 330"/>
                <a:gd name="T22" fmla="*/ 17 w 253"/>
                <a:gd name="T23" fmla="*/ 184 h 330"/>
                <a:gd name="T24" fmla="*/ 31 w 253"/>
                <a:gd name="T25" fmla="*/ 206 h 330"/>
                <a:gd name="T26" fmla="*/ 137 w 253"/>
                <a:gd name="T27" fmla="*/ 190 h 330"/>
                <a:gd name="T28" fmla="*/ 153 w 253"/>
                <a:gd name="T29" fmla="*/ 148 h 330"/>
                <a:gd name="T30" fmla="*/ 149 w 253"/>
                <a:gd name="T31" fmla="*/ 88 h 330"/>
                <a:gd name="T32" fmla="*/ 143 w 253"/>
                <a:gd name="T33" fmla="*/ 66 h 330"/>
                <a:gd name="T34" fmla="*/ 139 w 253"/>
                <a:gd name="T35" fmla="*/ 54 h 330"/>
                <a:gd name="T36" fmla="*/ 171 w 253"/>
                <a:gd name="T37" fmla="*/ 58 h 330"/>
                <a:gd name="T38" fmla="*/ 183 w 253"/>
                <a:gd name="T39" fmla="*/ 108 h 330"/>
                <a:gd name="T40" fmla="*/ 193 w 253"/>
                <a:gd name="T41" fmla="*/ 160 h 330"/>
                <a:gd name="T42" fmla="*/ 219 w 253"/>
                <a:gd name="T43" fmla="*/ 146 h 330"/>
                <a:gd name="T44" fmla="*/ 239 w 253"/>
                <a:gd name="T45" fmla="*/ 134 h 330"/>
                <a:gd name="T46" fmla="*/ 253 w 253"/>
                <a:gd name="T47" fmla="*/ 154 h 330"/>
                <a:gd name="T48" fmla="*/ 233 w 253"/>
                <a:gd name="T49" fmla="*/ 214 h 330"/>
                <a:gd name="T50" fmla="*/ 187 w 253"/>
                <a:gd name="T51" fmla="*/ 254 h 330"/>
                <a:gd name="T52" fmla="*/ 155 w 253"/>
                <a:gd name="T53" fmla="*/ 260 h 330"/>
                <a:gd name="T54" fmla="*/ 139 w 253"/>
                <a:gd name="T55" fmla="*/ 276 h 330"/>
                <a:gd name="T56" fmla="*/ 135 w 253"/>
                <a:gd name="T57" fmla="*/ 288 h 330"/>
                <a:gd name="T58" fmla="*/ 219 w 253"/>
                <a:gd name="T59" fmla="*/ 294 h 330"/>
                <a:gd name="T60" fmla="*/ 227 w 253"/>
                <a:gd name="T61" fmla="*/ 296 h 3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53" h="330">
                  <a:moveTo>
                    <a:pt x="3" y="0"/>
                  </a:moveTo>
                  <a:cubicBezTo>
                    <a:pt x="5" y="32"/>
                    <a:pt x="0" y="39"/>
                    <a:pt x="27" y="48"/>
                  </a:cubicBezTo>
                  <a:cubicBezTo>
                    <a:pt x="47" y="44"/>
                    <a:pt x="34" y="29"/>
                    <a:pt x="55" y="22"/>
                  </a:cubicBezTo>
                  <a:cubicBezTo>
                    <a:pt x="66" y="25"/>
                    <a:pt x="69" y="36"/>
                    <a:pt x="61" y="46"/>
                  </a:cubicBezTo>
                  <a:cubicBezTo>
                    <a:pt x="56" y="52"/>
                    <a:pt x="39" y="54"/>
                    <a:pt x="39" y="54"/>
                  </a:cubicBezTo>
                  <a:cubicBezTo>
                    <a:pt x="33" y="64"/>
                    <a:pt x="37" y="56"/>
                    <a:pt x="33" y="68"/>
                  </a:cubicBezTo>
                  <a:cubicBezTo>
                    <a:pt x="32" y="72"/>
                    <a:pt x="29" y="80"/>
                    <a:pt x="29" y="80"/>
                  </a:cubicBezTo>
                  <a:cubicBezTo>
                    <a:pt x="23" y="122"/>
                    <a:pt x="26" y="112"/>
                    <a:pt x="57" y="120"/>
                  </a:cubicBezTo>
                  <a:cubicBezTo>
                    <a:pt x="93" y="117"/>
                    <a:pt x="102" y="120"/>
                    <a:pt x="113" y="154"/>
                  </a:cubicBezTo>
                  <a:cubicBezTo>
                    <a:pt x="110" y="178"/>
                    <a:pt x="101" y="172"/>
                    <a:pt x="79" y="170"/>
                  </a:cubicBezTo>
                  <a:cubicBezTo>
                    <a:pt x="67" y="162"/>
                    <a:pt x="64" y="159"/>
                    <a:pt x="49" y="156"/>
                  </a:cubicBezTo>
                  <a:cubicBezTo>
                    <a:pt x="27" y="158"/>
                    <a:pt x="22" y="163"/>
                    <a:pt x="17" y="184"/>
                  </a:cubicBezTo>
                  <a:cubicBezTo>
                    <a:pt x="19" y="198"/>
                    <a:pt x="18" y="203"/>
                    <a:pt x="31" y="206"/>
                  </a:cubicBezTo>
                  <a:cubicBezTo>
                    <a:pt x="66" y="205"/>
                    <a:pt x="106" y="210"/>
                    <a:pt x="137" y="190"/>
                  </a:cubicBezTo>
                  <a:cubicBezTo>
                    <a:pt x="146" y="177"/>
                    <a:pt x="150" y="163"/>
                    <a:pt x="153" y="148"/>
                  </a:cubicBezTo>
                  <a:cubicBezTo>
                    <a:pt x="152" y="130"/>
                    <a:pt x="153" y="107"/>
                    <a:pt x="149" y="88"/>
                  </a:cubicBezTo>
                  <a:cubicBezTo>
                    <a:pt x="147" y="81"/>
                    <a:pt x="145" y="73"/>
                    <a:pt x="143" y="66"/>
                  </a:cubicBezTo>
                  <a:cubicBezTo>
                    <a:pt x="142" y="62"/>
                    <a:pt x="139" y="54"/>
                    <a:pt x="139" y="54"/>
                  </a:cubicBezTo>
                  <a:cubicBezTo>
                    <a:pt x="151" y="52"/>
                    <a:pt x="161" y="51"/>
                    <a:pt x="171" y="58"/>
                  </a:cubicBezTo>
                  <a:cubicBezTo>
                    <a:pt x="174" y="75"/>
                    <a:pt x="180" y="91"/>
                    <a:pt x="183" y="108"/>
                  </a:cubicBezTo>
                  <a:cubicBezTo>
                    <a:pt x="184" y="119"/>
                    <a:pt x="175" y="154"/>
                    <a:pt x="193" y="160"/>
                  </a:cubicBezTo>
                  <a:cubicBezTo>
                    <a:pt x="219" y="157"/>
                    <a:pt x="209" y="161"/>
                    <a:pt x="219" y="146"/>
                  </a:cubicBezTo>
                  <a:cubicBezTo>
                    <a:pt x="223" y="130"/>
                    <a:pt x="219" y="132"/>
                    <a:pt x="239" y="134"/>
                  </a:cubicBezTo>
                  <a:cubicBezTo>
                    <a:pt x="245" y="140"/>
                    <a:pt x="249" y="146"/>
                    <a:pt x="253" y="154"/>
                  </a:cubicBezTo>
                  <a:cubicBezTo>
                    <a:pt x="250" y="177"/>
                    <a:pt x="249" y="198"/>
                    <a:pt x="233" y="214"/>
                  </a:cubicBezTo>
                  <a:cubicBezTo>
                    <a:pt x="226" y="236"/>
                    <a:pt x="208" y="248"/>
                    <a:pt x="187" y="254"/>
                  </a:cubicBezTo>
                  <a:cubicBezTo>
                    <a:pt x="177" y="257"/>
                    <a:pt x="155" y="260"/>
                    <a:pt x="155" y="260"/>
                  </a:cubicBezTo>
                  <a:cubicBezTo>
                    <a:pt x="149" y="264"/>
                    <a:pt x="142" y="269"/>
                    <a:pt x="139" y="276"/>
                  </a:cubicBezTo>
                  <a:cubicBezTo>
                    <a:pt x="137" y="280"/>
                    <a:pt x="135" y="288"/>
                    <a:pt x="135" y="288"/>
                  </a:cubicBezTo>
                  <a:cubicBezTo>
                    <a:pt x="141" y="330"/>
                    <a:pt x="132" y="300"/>
                    <a:pt x="219" y="294"/>
                  </a:cubicBezTo>
                  <a:cubicBezTo>
                    <a:pt x="222" y="294"/>
                    <a:pt x="227" y="296"/>
                    <a:pt x="227" y="296"/>
                  </a:cubicBezTo>
                </a:path>
              </a:pathLst>
            </a:custGeom>
            <a:noFill/>
            <a:ln w="28575" cap="flat" cmpd="sng">
              <a:solidFill>
                <a:srgbClr val="FF33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287" name="AutoShape 56"/>
            <p:cNvSpPr>
              <a:spLocks noChangeArrowheads="1"/>
            </p:cNvSpPr>
            <p:nvPr/>
          </p:nvSpPr>
          <p:spPr bwMode="auto">
            <a:xfrm>
              <a:off x="1008" y="1776"/>
              <a:ext cx="306" cy="615"/>
            </a:xfrm>
            <a:prstGeom prst="downArrow">
              <a:avLst>
                <a:gd name="adj1" fmla="val 50000"/>
                <a:gd name="adj2" fmla="val 50245"/>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sp>
          <p:nvSpPr>
            <p:cNvPr id="10288" name="AutoShape 57"/>
            <p:cNvSpPr>
              <a:spLocks noChangeArrowheads="1"/>
            </p:cNvSpPr>
            <p:nvPr/>
          </p:nvSpPr>
          <p:spPr bwMode="auto">
            <a:xfrm>
              <a:off x="2320" y="3392"/>
              <a:ext cx="615" cy="306"/>
            </a:xfrm>
            <a:prstGeom prst="rightArrow">
              <a:avLst>
                <a:gd name="adj1" fmla="val 50000"/>
                <a:gd name="adj2" fmla="val 50245"/>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latin typeface="Times New Roman" pitchFamily="18" charset="0"/>
                <a:cs typeface="Times New Roman" pitchFamily="18" charset="0"/>
              </a:endParaRPr>
            </a:p>
          </p:txBody>
        </p:sp>
      </p:grpSp>
      <p:sp>
        <p:nvSpPr>
          <p:cNvPr id="10243" name="Text Box 58"/>
          <p:cNvSpPr txBox="1">
            <a:spLocks noChangeArrowheads="1"/>
          </p:cNvSpPr>
          <p:nvPr/>
        </p:nvSpPr>
        <p:spPr bwMode="auto">
          <a:xfrm>
            <a:off x="6954838" y="3813175"/>
            <a:ext cx="198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solidFill>
                  <a:srgbClr val="FF3300"/>
                </a:solidFill>
                <a:latin typeface="Times New Roman" pitchFamily="18" charset="0"/>
                <a:cs typeface="Times New Roman" pitchFamily="18" charset="0"/>
              </a:rPr>
              <a:t>ENDONUCLEASI</a:t>
            </a:r>
          </a:p>
        </p:txBody>
      </p:sp>
      <p:sp>
        <p:nvSpPr>
          <p:cNvPr id="10244" name="Line 59"/>
          <p:cNvSpPr>
            <a:spLocks noChangeShapeType="1"/>
          </p:cNvSpPr>
          <p:nvPr/>
        </p:nvSpPr>
        <p:spPr bwMode="auto">
          <a:xfrm flipH="1">
            <a:off x="6999288" y="4298950"/>
            <a:ext cx="1079500" cy="1081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19402706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71550" y="-17463"/>
            <a:ext cx="6980238" cy="431801"/>
          </a:xfrm>
        </p:spPr>
        <p:txBody>
          <a:bodyPr>
            <a:normAutofit fontScale="90000"/>
          </a:bodyPr>
          <a:lstStyle/>
          <a:p>
            <a:pPr eaLnBrk="1" hangingPunct="1"/>
            <a:r>
              <a:rPr lang="it-IT" sz="2800" b="1" smtClean="0">
                <a:solidFill>
                  <a:srgbClr val="FF0000"/>
                </a:solidFill>
                <a:latin typeface="Times New Roman" pitchFamily="18" charset="0"/>
              </a:rPr>
              <a:t>GENI E CROMOSOMI</a:t>
            </a:r>
          </a:p>
        </p:txBody>
      </p:sp>
      <p:sp>
        <p:nvSpPr>
          <p:cNvPr id="4099" name="Rectangle 3"/>
          <p:cNvSpPr>
            <a:spLocks noGrp="1" noChangeArrowheads="1"/>
          </p:cNvSpPr>
          <p:nvPr>
            <p:ph type="subTitle" idx="1"/>
          </p:nvPr>
        </p:nvSpPr>
        <p:spPr>
          <a:xfrm>
            <a:off x="179388" y="447675"/>
            <a:ext cx="8642350" cy="1077913"/>
          </a:xfrm>
        </p:spPr>
        <p:txBody>
          <a:bodyPr/>
          <a:lstStyle/>
          <a:p>
            <a:pPr algn="just" eaLnBrk="1" hangingPunct="1"/>
            <a:r>
              <a:rPr lang="it-IT" sz="1400" smtClean="0">
                <a:latin typeface="Times New Roman" pitchFamily="18" charset="0"/>
              </a:rPr>
              <a:t>Le molecole di DNA sono organizzate in </a:t>
            </a:r>
            <a:r>
              <a:rPr lang="it-IT" sz="1400" b="1" smtClean="0">
                <a:solidFill>
                  <a:srgbClr val="FF0000"/>
                </a:solidFill>
                <a:latin typeface="Times New Roman" pitchFamily="18" charset="0"/>
              </a:rPr>
              <a:t>CROMOSOMI,</a:t>
            </a:r>
            <a:r>
              <a:rPr lang="it-IT" sz="1400" smtClean="0">
                <a:solidFill>
                  <a:srgbClr val="FF0000"/>
                </a:solidFill>
                <a:latin typeface="Times New Roman" pitchFamily="18" charset="0"/>
              </a:rPr>
              <a:t> </a:t>
            </a:r>
            <a:r>
              <a:rPr lang="it-IT" sz="1400" smtClean="0">
                <a:latin typeface="Times New Roman" pitchFamily="18" charset="0"/>
              </a:rPr>
              <a:t>strutture filamentose composte da DNA e proteine, in un numero variabile e caratteristico di ciascuna specie. In ciascun cromosoma il DNA è presente sotto forma di una singola molecola, molto lunga e avvolta su se stessa a spirale, contenente una sequenza lineare di geni.</a:t>
            </a:r>
            <a:r>
              <a:rPr lang="it-IT" sz="1400" smtClean="0">
                <a:solidFill>
                  <a:srgbClr val="FF33CC"/>
                </a:solidFill>
                <a:latin typeface="Times New Roman" pitchFamily="18" charset="0"/>
              </a:rPr>
              <a:t> </a:t>
            </a:r>
            <a:endParaRPr lang="it-IT" sz="1400" smtClean="0">
              <a:latin typeface="Times New Roman" pitchFamily="18" charset="0"/>
            </a:endParaRPr>
          </a:p>
        </p:txBody>
      </p:sp>
      <p:pic>
        <p:nvPicPr>
          <p:cNvPr id="4100" name="Picture 4" descr="6"/>
          <p:cNvPicPr>
            <a:picLocks noChangeAspect="1" noChangeArrowheads="1"/>
          </p:cNvPicPr>
          <p:nvPr/>
        </p:nvPicPr>
        <p:blipFill>
          <a:blip r:embed="rId2">
            <a:extLst>
              <a:ext uri="{28A0092B-C50C-407E-A947-70E740481C1C}">
                <a14:useLocalDpi xmlns:a14="http://schemas.microsoft.com/office/drawing/2010/main" val="0"/>
              </a:ext>
            </a:extLst>
          </a:blip>
          <a:srcRect t="7574" b="7516"/>
          <a:stretch>
            <a:fillRect/>
          </a:stretch>
        </p:blipFill>
        <p:spPr bwMode="auto">
          <a:xfrm>
            <a:off x="168275" y="1196975"/>
            <a:ext cx="88169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62087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ab0702"/>
          <p:cNvPicPr>
            <a:picLocks noChangeAspect="1" noChangeArrowheads="1"/>
          </p:cNvPicPr>
          <p:nvPr/>
        </p:nvPicPr>
        <p:blipFill>
          <a:blip r:embed="rId2">
            <a:extLst>
              <a:ext uri="{28A0092B-C50C-407E-A947-70E740481C1C}">
                <a14:useLocalDpi xmlns:a14="http://schemas.microsoft.com/office/drawing/2010/main" val="0"/>
              </a:ext>
            </a:extLst>
          </a:blip>
          <a:srcRect b="15514"/>
          <a:stretch>
            <a:fillRect/>
          </a:stretch>
        </p:blipFill>
        <p:spPr bwMode="auto">
          <a:xfrm>
            <a:off x="250825" y="873125"/>
            <a:ext cx="86423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955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55600" y="763588"/>
            <a:ext cx="8656638"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it-IT" sz="2400" b="1" dirty="0" smtClean="0">
                <a:solidFill>
                  <a:srgbClr val="FF3300"/>
                </a:solidFill>
                <a:effectLst>
                  <a:outerShdw blurRad="38100" dist="38100" dir="2700000" algn="tl">
                    <a:srgbClr val="000000">
                      <a:alpha val="43137"/>
                    </a:srgbClr>
                  </a:outerShdw>
                </a:effectLst>
                <a:latin typeface="Times New Roman" pitchFamily="18" charset="0"/>
              </a:rPr>
              <a:t>DNA UMANO</a:t>
            </a:r>
            <a:r>
              <a:rPr lang="it-IT" sz="2400" b="1" dirty="0" smtClean="0">
                <a:effectLst>
                  <a:outerShdw blurRad="38100" dist="38100" dir="2700000" algn="tl">
                    <a:srgbClr val="000000">
                      <a:alpha val="43137"/>
                    </a:srgbClr>
                  </a:outerShdw>
                </a:effectLst>
                <a:latin typeface="Times New Roman" pitchFamily="18" charset="0"/>
              </a:rPr>
              <a:t> </a:t>
            </a:r>
            <a:r>
              <a:rPr lang="it-IT" sz="2400" dirty="0" smtClean="0">
                <a:latin typeface="Times New Roman" pitchFamily="18" charset="0"/>
              </a:rPr>
              <a:t>=         </a:t>
            </a:r>
            <a:r>
              <a:rPr lang="it-IT" sz="2800" u="sng" dirty="0" smtClean="0">
                <a:latin typeface="Times New Roman" pitchFamily="18" charset="0"/>
              </a:rPr>
              <a:t> </a:t>
            </a:r>
            <a:r>
              <a:rPr lang="it-IT" sz="2800" b="1" u="sng" dirty="0" smtClean="0">
                <a:latin typeface="Times New Roman" pitchFamily="18" charset="0"/>
              </a:rPr>
              <a:t>3.000.000.000</a:t>
            </a:r>
            <a:r>
              <a:rPr lang="it-IT" sz="2400" dirty="0" smtClean="0">
                <a:latin typeface="Times New Roman" pitchFamily="18" charset="0"/>
              </a:rPr>
              <a:t> di nucleotidi (G, A, T, C)</a:t>
            </a:r>
          </a:p>
          <a:p>
            <a:pPr eaLnBrk="1" hangingPunct="1">
              <a:defRPr/>
            </a:pPr>
            <a:endParaRPr lang="it-IT" sz="2400" dirty="0" smtClean="0">
              <a:latin typeface="Times New Roman" pitchFamily="18" charset="0"/>
            </a:endParaRPr>
          </a:p>
          <a:p>
            <a:pPr eaLnBrk="1" hangingPunct="1">
              <a:defRPr/>
            </a:pPr>
            <a:endParaRPr lang="it-IT" sz="2400" dirty="0" smtClean="0">
              <a:latin typeface="Times New Roman" pitchFamily="18" charset="0"/>
            </a:endParaRPr>
          </a:p>
          <a:p>
            <a:pPr eaLnBrk="1" hangingPunct="1">
              <a:defRPr/>
            </a:pPr>
            <a:endParaRPr lang="it-IT" sz="2400" dirty="0" smtClean="0">
              <a:latin typeface="Times New Roman" pitchFamily="18" charset="0"/>
            </a:endParaRPr>
          </a:p>
          <a:p>
            <a:pPr eaLnBrk="1" hangingPunct="1">
              <a:defRPr/>
            </a:pPr>
            <a:endParaRPr lang="it-IT" sz="2400" dirty="0" smtClean="0">
              <a:latin typeface="Times New Roman" pitchFamily="18" charset="0"/>
            </a:endParaRPr>
          </a:p>
          <a:p>
            <a:pPr eaLnBrk="1" hangingPunct="1">
              <a:defRPr/>
            </a:pPr>
            <a:endParaRPr lang="it-IT" sz="2400" dirty="0" smtClean="0">
              <a:latin typeface="Times New Roman" pitchFamily="18" charset="0"/>
            </a:endParaRPr>
          </a:p>
          <a:p>
            <a:pPr eaLnBrk="1" hangingPunct="1">
              <a:defRPr/>
            </a:pPr>
            <a:endParaRPr lang="it-IT" sz="2400" dirty="0" smtClean="0">
              <a:latin typeface="Times New Roman" pitchFamily="18" charset="0"/>
            </a:endParaRPr>
          </a:p>
          <a:p>
            <a:pPr eaLnBrk="1" hangingPunct="1">
              <a:defRPr/>
            </a:pPr>
            <a:endParaRPr lang="it-IT" sz="2400" dirty="0" smtClean="0">
              <a:latin typeface="Times New Roman" pitchFamily="18" charset="0"/>
            </a:endParaRPr>
          </a:p>
          <a:p>
            <a:pPr eaLnBrk="1" hangingPunct="1">
              <a:defRPr/>
            </a:pPr>
            <a:r>
              <a:rPr lang="it-IT" sz="2400" b="1" dirty="0" smtClean="0">
                <a:solidFill>
                  <a:srgbClr val="33CC33"/>
                </a:solidFill>
                <a:effectLst>
                  <a:outerShdw blurRad="38100" dist="38100" dir="2700000" algn="tl">
                    <a:srgbClr val="000000">
                      <a:alpha val="43137"/>
                    </a:srgbClr>
                  </a:outerShdw>
                </a:effectLst>
                <a:latin typeface="Times New Roman" pitchFamily="18" charset="0"/>
              </a:rPr>
              <a:t>DNA VEGETALE</a:t>
            </a:r>
            <a:r>
              <a:rPr lang="it-IT" sz="2400" dirty="0" smtClean="0">
                <a:effectLst>
                  <a:outerShdw blurRad="38100" dist="38100" dir="2700000" algn="tl">
                    <a:srgbClr val="000000">
                      <a:alpha val="43137"/>
                    </a:srgbClr>
                  </a:outerShdw>
                </a:effectLst>
                <a:latin typeface="Times New Roman" pitchFamily="18" charset="0"/>
              </a:rPr>
              <a:t> </a:t>
            </a:r>
            <a:r>
              <a:rPr lang="it-IT" sz="2400" dirty="0" smtClean="0">
                <a:latin typeface="Times New Roman" pitchFamily="18" charset="0"/>
              </a:rPr>
              <a:t>=   </a:t>
            </a:r>
            <a:r>
              <a:rPr lang="it-IT" sz="2800" b="1" u="sng" dirty="0" smtClean="0">
                <a:latin typeface="Times New Roman" pitchFamily="18" charset="0"/>
              </a:rPr>
              <a:t>150.000.000.000</a:t>
            </a:r>
            <a:r>
              <a:rPr lang="it-IT" sz="2400" dirty="0" smtClean="0">
                <a:latin typeface="Times New Roman" pitchFamily="18" charset="0"/>
              </a:rPr>
              <a:t> di nucleotidi (G, A, T, C)</a:t>
            </a:r>
          </a:p>
        </p:txBody>
      </p:sp>
      <p:sp>
        <p:nvSpPr>
          <p:cNvPr id="22531" name="Text Box 3"/>
          <p:cNvSpPr txBox="1">
            <a:spLocks noChangeArrowheads="1"/>
          </p:cNvSpPr>
          <p:nvPr/>
        </p:nvSpPr>
        <p:spPr bwMode="auto">
          <a:xfrm>
            <a:off x="3040063" y="1449388"/>
            <a:ext cx="2598737"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atin typeface="Times New Roman" pitchFamily="18" charset="0"/>
              </a:rPr>
              <a:t>4 basi = 11.718.750 bande</a:t>
            </a:r>
          </a:p>
          <a:p>
            <a:pPr eaLnBrk="1" hangingPunct="1"/>
            <a:r>
              <a:rPr lang="it-IT">
                <a:latin typeface="Times New Roman" pitchFamily="18" charset="0"/>
              </a:rPr>
              <a:t>5 basi =   2.929.687</a:t>
            </a:r>
          </a:p>
          <a:p>
            <a:pPr eaLnBrk="1" hangingPunct="1"/>
            <a:r>
              <a:rPr lang="it-IT">
                <a:latin typeface="Times New Roman" pitchFamily="18" charset="0"/>
              </a:rPr>
              <a:t>6 basi =      732.421</a:t>
            </a:r>
          </a:p>
          <a:p>
            <a:pPr eaLnBrk="1" hangingPunct="1"/>
            <a:r>
              <a:rPr lang="it-IT">
                <a:latin typeface="Times New Roman" pitchFamily="18" charset="0"/>
              </a:rPr>
              <a:t>8 basi =        45.776</a:t>
            </a:r>
          </a:p>
        </p:txBody>
      </p:sp>
      <p:sp>
        <p:nvSpPr>
          <p:cNvPr id="22532" name="Text Box 4"/>
          <p:cNvSpPr txBox="1">
            <a:spLocks noChangeArrowheads="1"/>
          </p:cNvSpPr>
          <p:nvPr/>
        </p:nvSpPr>
        <p:spPr bwMode="auto">
          <a:xfrm>
            <a:off x="3049588" y="4352925"/>
            <a:ext cx="2713037"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it-IT">
              <a:latin typeface="Times New Roman" pitchFamily="18" charset="0"/>
            </a:endParaRPr>
          </a:p>
          <a:p>
            <a:pPr eaLnBrk="1" hangingPunct="1"/>
            <a:r>
              <a:rPr lang="it-IT">
                <a:latin typeface="Times New Roman" pitchFamily="18" charset="0"/>
              </a:rPr>
              <a:t>4 basi = 585.937.500 bande</a:t>
            </a:r>
          </a:p>
          <a:p>
            <a:pPr eaLnBrk="1" hangingPunct="1"/>
            <a:r>
              <a:rPr lang="it-IT">
                <a:latin typeface="Times New Roman" pitchFamily="18" charset="0"/>
              </a:rPr>
              <a:t>5 basi = 146.484.350</a:t>
            </a:r>
          </a:p>
          <a:p>
            <a:pPr eaLnBrk="1" hangingPunct="1"/>
            <a:r>
              <a:rPr lang="it-IT">
                <a:latin typeface="Times New Roman" pitchFamily="18" charset="0"/>
              </a:rPr>
              <a:t>6 basi =   36.621.050</a:t>
            </a:r>
          </a:p>
          <a:p>
            <a:pPr eaLnBrk="1" hangingPunct="1"/>
            <a:r>
              <a:rPr lang="it-IT">
                <a:latin typeface="Times New Roman" pitchFamily="18" charset="0"/>
              </a:rPr>
              <a:t>8 basi =     2.288.800</a:t>
            </a:r>
          </a:p>
        </p:txBody>
      </p:sp>
    </p:spTree>
    <p:extLst>
      <p:ext uri="{BB962C8B-B14F-4D97-AF65-F5344CB8AC3E}">
        <p14:creationId xmlns:p14="http://schemas.microsoft.com/office/powerpoint/2010/main" val="32435660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606425" y="188913"/>
            <a:ext cx="4567238"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2400" b="1">
                <a:solidFill>
                  <a:srgbClr val="FF3300"/>
                </a:solidFill>
                <a:latin typeface="Times New Roman" pitchFamily="18" charset="0"/>
              </a:rPr>
              <a:t>Genomico: circa 3.000.000.000 bp</a:t>
            </a:r>
          </a:p>
          <a:p>
            <a:pPr eaLnBrk="1" hangingPunct="1"/>
            <a:endParaRPr lang="it-IT" sz="2400">
              <a:latin typeface="Times New Roman" pitchFamily="18" charset="0"/>
            </a:endParaRPr>
          </a:p>
          <a:p>
            <a:pPr eaLnBrk="1" hangingPunct="1"/>
            <a:r>
              <a:rPr lang="it-IT" sz="2400">
                <a:latin typeface="Times New Roman" pitchFamily="18" charset="0"/>
              </a:rPr>
              <a:t>4 basi = 11.718.750 frammenti</a:t>
            </a:r>
          </a:p>
          <a:p>
            <a:pPr eaLnBrk="1" hangingPunct="1"/>
            <a:r>
              <a:rPr lang="it-IT" sz="2400">
                <a:latin typeface="Times New Roman" pitchFamily="18" charset="0"/>
              </a:rPr>
              <a:t>5 basi =   2.929.687</a:t>
            </a:r>
          </a:p>
          <a:p>
            <a:pPr eaLnBrk="1" hangingPunct="1"/>
            <a:r>
              <a:rPr lang="it-IT" sz="2400">
                <a:latin typeface="Times New Roman" pitchFamily="18" charset="0"/>
              </a:rPr>
              <a:t>6 basi =      732.421</a:t>
            </a:r>
          </a:p>
          <a:p>
            <a:pPr eaLnBrk="1" hangingPunct="1"/>
            <a:r>
              <a:rPr lang="it-IT" sz="2400">
                <a:latin typeface="Times New Roman" pitchFamily="18" charset="0"/>
              </a:rPr>
              <a:t>8 basi =        45.776</a:t>
            </a:r>
          </a:p>
        </p:txBody>
      </p:sp>
      <p:sp>
        <p:nvSpPr>
          <p:cNvPr id="23555" name="Text Box 3"/>
          <p:cNvSpPr txBox="1">
            <a:spLocks noChangeArrowheads="1"/>
          </p:cNvSpPr>
          <p:nvPr/>
        </p:nvSpPr>
        <p:spPr bwMode="auto">
          <a:xfrm>
            <a:off x="561975" y="3786188"/>
            <a:ext cx="3602038"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2400" b="1">
                <a:solidFill>
                  <a:srgbClr val="FF3300"/>
                </a:solidFill>
                <a:latin typeface="Times New Roman" pitchFamily="18" charset="0"/>
              </a:rPr>
              <a:t>Plasmidico: circa 4.000 bp</a:t>
            </a:r>
          </a:p>
          <a:p>
            <a:pPr eaLnBrk="1" hangingPunct="1"/>
            <a:endParaRPr lang="it-IT" sz="2400">
              <a:latin typeface="Times New Roman" pitchFamily="18" charset="0"/>
            </a:endParaRPr>
          </a:p>
          <a:p>
            <a:pPr eaLnBrk="1" hangingPunct="1"/>
            <a:r>
              <a:rPr lang="it-IT" sz="2400">
                <a:latin typeface="Times New Roman" pitchFamily="18" charset="0"/>
              </a:rPr>
              <a:t>4 basi  = 15 frammenti</a:t>
            </a:r>
          </a:p>
          <a:p>
            <a:pPr eaLnBrk="1" hangingPunct="1"/>
            <a:r>
              <a:rPr lang="it-IT" sz="2400">
                <a:latin typeface="Times New Roman" pitchFamily="18" charset="0"/>
              </a:rPr>
              <a:t>5 basi  =   4</a:t>
            </a:r>
          </a:p>
          <a:p>
            <a:pPr eaLnBrk="1" hangingPunct="1"/>
            <a:r>
              <a:rPr lang="it-IT" sz="2400">
                <a:latin typeface="Times New Roman" pitchFamily="18" charset="0"/>
              </a:rPr>
              <a:t>6 basi  =   1</a:t>
            </a:r>
          </a:p>
          <a:p>
            <a:pPr eaLnBrk="1" hangingPunct="1"/>
            <a:r>
              <a:rPr lang="it-IT" sz="2400">
                <a:latin typeface="Times New Roman" pitchFamily="18" charset="0"/>
              </a:rPr>
              <a:t>8 basi  =   0</a:t>
            </a:r>
          </a:p>
        </p:txBody>
      </p:sp>
      <p:pic>
        <p:nvPicPr>
          <p:cNvPr id="23556" name="Picture 4" descr="tab0702"/>
          <p:cNvPicPr>
            <a:picLocks noChangeAspect="1" noChangeArrowheads="1"/>
          </p:cNvPicPr>
          <p:nvPr/>
        </p:nvPicPr>
        <p:blipFill>
          <a:blip r:embed="rId2">
            <a:extLst>
              <a:ext uri="{28A0092B-C50C-407E-A947-70E740481C1C}">
                <a14:useLocalDpi xmlns:a14="http://schemas.microsoft.com/office/drawing/2010/main" val="0"/>
              </a:ext>
            </a:extLst>
          </a:blip>
          <a:srcRect t="12476" r="3351" b="15514"/>
          <a:stretch>
            <a:fillRect/>
          </a:stretch>
        </p:blipFill>
        <p:spPr bwMode="auto">
          <a:xfrm>
            <a:off x="3673475" y="2349500"/>
            <a:ext cx="52197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587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lum bright="-18000" contrast="36000"/>
            <a:extLst>
              <a:ext uri="{28A0092B-C50C-407E-A947-70E740481C1C}">
                <a14:useLocalDpi xmlns:a14="http://schemas.microsoft.com/office/drawing/2010/main" val="0"/>
              </a:ext>
            </a:extLst>
          </a:blip>
          <a:srcRect l="23424" t="19727" r="34050" b="27635"/>
          <a:stretch>
            <a:fillRect/>
          </a:stretch>
        </p:blipFill>
        <p:spPr bwMode="auto">
          <a:xfrm>
            <a:off x="1331913" y="0"/>
            <a:ext cx="5716587" cy="566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3"/>
          <p:cNvSpPr>
            <a:spLocks noChangeArrowheads="1"/>
          </p:cNvSpPr>
          <p:nvPr/>
        </p:nvSpPr>
        <p:spPr bwMode="auto">
          <a:xfrm>
            <a:off x="2852738" y="547688"/>
            <a:ext cx="215900" cy="433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p>
        </p:txBody>
      </p:sp>
      <p:sp>
        <p:nvSpPr>
          <p:cNvPr id="25604" name="Rectangle 4"/>
          <p:cNvSpPr>
            <a:spLocks noChangeArrowheads="1"/>
          </p:cNvSpPr>
          <p:nvPr/>
        </p:nvSpPr>
        <p:spPr bwMode="auto">
          <a:xfrm>
            <a:off x="2020888" y="188913"/>
            <a:ext cx="1081087" cy="10795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p>
        </p:txBody>
      </p:sp>
      <p:sp>
        <p:nvSpPr>
          <p:cNvPr id="25605" name="Rectangle 5"/>
          <p:cNvSpPr>
            <a:spLocks noChangeArrowheads="1"/>
          </p:cNvSpPr>
          <p:nvPr/>
        </p:nvSpPr>
        <p:spPr bwMode="auto">
          <a:xfrm>
            <a:off x="1965325" y="2349500"/>
            <a:ext cx="1439863"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p>
        </p:txBody>
      </p:sp>
      <p:sp>
        <p:nvSpPr>
          <p:cNvPr id="25606" name="Rectangle 6"/>
          <p:cNvSpPr>
            <a:spLocks noChangeArrowheads="1"/>
          </p:cNvSpPr>
          <p:nvPr/>
        </p:nvSpPr>
        <p:spPr bwMode="auto">
          <a:xfrm>
            <a:off x="1476375" y="4508500"/>
            <a:ext cx="3097213" cy="504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p>
        </p:txBody>
      </p:sp>
      <p:sp>
        <p:nvSpPr>
          <p:cNvPr id="25607" name="Text Box 7"/>
          <p:cNvSpPr txBox="1">
            <a:spLocks noChangeArrowheads="1"/>
          </p:cNvSpPr>
          <p:nvPr/>
        </p:nvSpPr>
        <p:spPr bwMode="auto">
          <a:xfrm>
            <a:off x="3049588" y="2827338"/>
            <a:ext cx="612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400">
                <a:latin typeface="Times New Roman" pitchFamily="18" charset="0"/>
              </a:rPr>
              <a:t>Hinf I</a:t>
            </a:r>
          </a:p>
        </p:txBody>
      </p:sp>
    </p:spTree>
    <p:extLst>
      <p:ext uri="{BB962C8B-B14F-4D97-AF65-F5344CB8AC3E}">
        <p14:creationId xmlns:p14="http://schemas.microsoft.com/office/powerpoint/2010/main" val="24968567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411413" y="2349500"/>
            <a:ext cx="4527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it-IT" sz="4000" b="1" smtClean="0">
                <a:solidFill>
                  <a:srgbClr val="FF3300"/>
                </a:solidFill>
                <a:effectLst>
                  <a:outerShdw blurRad="38100" dist="38100" dir="2700000" algn="tl">
                    <a:srgbClr val="C0C0C0"/>
                  </a:outerShdw>
                </a:effectLst>
                <a:latin typeface="Times New Roman" pitchFamily="18" charset="0"/>
                <a:cs typeface="Times New Roman" pitchFamily="18" charset="0"/>
              </a:rPr>
              <a:t>ELETTROFORESI</a:t>
            </a:r>
          </a:p>
        </p:txBody>
      </p:sp>
    </p:spTree>
    <p:extLst>
      <p:ext uri="{BB962C8B-B14F-4D97-AF65-F5344CB8AC3E}">
        <p14:creationId xmlns:p14="http://schemas.microsoft.com/office/powerpoint/2010/main" val="36577842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300038" y="1628800"/>
            <a:ext cx="8664575" cy="449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defRPr/>
            </a:pPr>
            <a:r>
              <a:rPr lang="it-IT" sz="2200" dirty="0" smtClean="0">
                <a:latin typeface="Times New Roman" pitchFamily="18" charset="0"/>
                <a:cs typeface="Times New Roman" pitchFamily="18" charset="0"/>
              </a:rPr>
              <a:t>L’ elettroforesi è senza dubbio una delle tecniche maggiormente utilizzate nei laboratori di biologia molecolare, che permette la separazione, la visualizzazione e la purificazione di molecole di interesse biologico quali </a:t>
            </a:r>
            <a:r>
              <a:rPr lang="it-IT" sz="2200" b="1" dirty="0" smtClean="0">
                <a:solidFill>
                  <a:srgbClr val="FF0000"/>
                </a:solidFill>
                <a:effectLst>
                  <a:outerShdw blurRad="38100" dist="38100" dir="2700000" algn="tl">
                    <a:srgbClr val="C0C0C0"/>
                  </a:outerShdw>
                </a:effectLst>
                <a:latin typeface="Times New Roman" pitchFamily="18" charset="0"/>
                <a:cs typeface="Times New Roman" pitchFamily="18" charset="0"/>
              </a:rPr>
              <a:t>acidi nucleici e proteine</a:t>
            </a:r>
            <a:r>
              <a:rPr lang="it-IT" sz="2200" dirty="0" smtClean="0">
                <a:latin typeface="Times New Roman" pitchFamily="18" charset="0"/>
                <a:cs typeface="Times New Roman" pitchFamily="18" charset="0"/>
              </a:rPr>
              <a:t>. </a:t>
            </a:r>
          </a:p>
          <a:p>
            <a:pPr algn="just" eaLnBrk="1" hangingPunct="1">
              <a:defRPr/>
            </a:pPr>
            <a:endParaRPr lang="it-IT" sz="2200" dirty="0" smtClean="0">
              <a:latin typeface="Times New Roman" pitchFamily="18" charset="0"/>
              <a:cs typeface="Times New Roman" pitchFamily="18" charset="0"/>
            </a:endParaRPr>
          </a:p>
          <a:p>
            <a:pPr algn="just" eaLnBrk="1" hangingPunct="1">
              <a:defRPr/>
            </a:pPr>
            <a:r>
              <a:rPr lang="it-IT" sz="2200" dirty="0" smtClean="0">
                <a:latin typeface="Times New Roman" pitchFamily="18" charset="0"/>
                <a:cs typeface="Times New Roman" pitchFamily="18" charset="0"/>
              </a:rPr>
              <a:t>Tale separazione è resa possibile e dal </a:t>
            </a:r>
            <a:r>
              <a:rPr lang="it-IT" sz="2200" b="1" dirty="0" smtClean="0">
                <a:solidFill>
                  <a:srgbClr val="FF0000"/>
                </a:solidFill>
                <a:effectLst>
                  <a:outerShdw blurRad="38100" dist="38100" dir="2700000" algn="tl">
                    <a:srgbClr val="C0C0C0"/>
                  </a:outerShdw>
                </a:effectLst>
                <a:latin typeface="Times New Roman" pitchFamily="18" charset="0"/>
                <a:cs typeface="Times New Roman" pitchFamily="18" charset="0"/>
              </a:rPr>
              <a:t>peso molecolare,</a:t>
            </a:r>
            <a:r>
              <a:rPr lang="it-IT" sz="2200" dirty="0" smtClean="0">
                <a:solidFill>
                  <a:schemeClr val="accent1"/>
                </a:solidFill>
                <a:latin typeface="Times New Roman" pitchFamily="18" charset="0"/>
                <a:cs typeface="Times New Roman" pitchFamily="18" charset="0"/>
              </a:rPr>
              <a:t> </a:t>
            </a:r>
            <a:r>
              <a:rPr lang="it-IT" sz="2200" dirty="0" smtClean="0">
                <a:latin typeface="Times New Roman" pitchFamily="18" charset="0"/>
                <a:cs typeface="Times New Roman" pitchFamily="18" charset="0"/>
              </a:rPr>
              <a:t>e dalla</a:t>
            </a:r>
            <a:r>
              <a:rPr lang="it-IT" sz="2200" dirty="0" smtClean="0">
                <a:solidFill>
                  <a:schemeClr val="accent1"/>
                </a:solidFill>
                <a:latin typeface="Times New Roman" pitchFamily="18" charset="0"/>
                <a:cs typeface="Times New Roman" pitchFamily="18" charset="0"/>
              </a:rPr>
              <a:t> </a:t>
            </a:r>
            <a:r>
              <a:rPr lang="it-IT" sz="2200" b="1" dirty="0" smtClean="0">
                <a:solidFill>
                  <a:srgbClr val="FF0000"/>
                </a:solidFill>
                <a:effectLst>
                  <a:outerShdw blurRad="38100" dist="38100" dir="2700000" algn="tl">
                    <a:srgbClr val="C0C0C0"/>
                  </a:outerShdw>
                </a:effectLst>
                <a:latin typeface="Times New Roman" pitchFamily="18" charset="0"/>
                <a:cs typeface="Times New Roman" pitchFamily="18" charset="0"/>
              </a:rPr>
              <a:t>carica elettrica</a:t>
            </a:r>
            <a:r>
              <a:rPr lang="it-IT" sz="2200" dirty="0" smtClean="0">
                <a:latin typeface="Times New Roman" pitchFamily="18" charset="0"/>
                <a:cs typeface="Times New Roman" pitchFamily="18" charset="0"/>
              </a:rPr>
              <a:t> di cui sono dotate le particelle, ioni o macromolecole.</a:t>
            </a:r>
          </a:p>
          <a:p>
            <a:pPr algn="just" eaLnBrk="1" hangingPunct="1">
              <a:defRPr/>
            </a:pPr>
            <a:endParaRPr lang="it-IT" sz="2200" dirty="0" smtClean="0">
              <a:latin typeface="Times New Roman" pitchFamily="18" charset="0"/>
              <a:cs typeface="Times New Roman" pitchFamily="18" charset="0"/>
            </a:endParaRPr>
          </a:p>
          <a:p>
            <a:pPr algn="just" eaLnBrk="1" hangingPunct="1">
              <a:defRPr/>
            </a:pPr>
            <a:r>
              <a:rPr lang="it-IT" sz="2200" dirty="0" smtClean="0">
                <a:latin typeface="Times New Roman" pitchFamily="18" charset="0"/>
                <a:cs typeface="Times New Roman" pitchFamily="18" charset="0"/>
              </a:rPr>
              <a:t>Tali particelle poste in un campo elettrico generato dalla d.d.p. applicata a due elettrodi, si muoveranno in direzione dell'elettrodo di carica opposta, quelle cariche positivamente verso il polo negativo e viceversa.</a:t>
            </a:r>
          </a:p>
          <a:p>
            <a:pPr algn="just" eaLnBrk="1" hangingPunct="1">
              <a:defRPr/>
            </a:pPr>
            <a:endParaRPr lang="it-IT" sz="2200" dirty="0" smtClean="0">
              <a:effectLst>
                <a:outerShdw blurRad="38100" dist="38100" dir="2700000" algn="tl">
                  <a:srgbClr val="C0C0C0"/>
                </a:outerShdw>
              </a:effectLst>
              <a:latin typeface="Times New Roman" pitchFamily="18" charset="0"/>
              <a:cs typeface="Times New Roman" pitchFamily="18" charset="0"/>
            </a:endParaRPr>
          </a:p>
          <a:p>
            <a:pPr algn="just" eaLnBrk="1" hangingPunct="1">
              <a:defRPr/>
            </a:pPr>
            <a:endParaRPr lang="it-IT" sz="2200" dirty="0" smtClean="0">
              <a:effectLst>
                <a:outerShdw blurRad="38100" dist="38100" dir="2700000" algn="tl">
                  <a:srgbClr val="C0C0C0"/>
                </a:outerShdw>
              </a:effectLst>
              <a:latin typeface="Times New Roman" pitchFamily="18" charset="0"/>
              <a:cs typeface="Times New Roman" pitchFamily="18" charset="0"/>
            </a:endParaRPr>
          </a:p>
        </p:txBody>
      </p:sp>
      <p:sp>
        <p:nvSpPr>
          <p:cNvPr id="74755" name="Text Box 3"/>
          <p:cNvSpPr txBox="1">
            <a:spLocks noChangeArrowheads="1"/>
          </p:cNvSpPr>
          <p:nvPr/>
        </p:nvSpPr>
        <p:spPr bwMode="auto">
          <a:xfrm>
            <a:off x="3132138" y="295275"/>
            <a:ext cx="281781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p>
            <a:pPr>
              <a:defRPr/>
            </a:pPr>
            <a:r>
              <a:rPr lang="it-IT" sz="2400" b="1" u="sng" dirty="0">
                <a:solidFill>
                  <a:srgbClr val="FF0000"/>
                </a:solidFill>
                <a:effectLst>
                  <a:outerShdw blurRad="38100" dist="38100" dir="2700000" algn="tl">
                    <a:srgbClr val="C0C0C0"/>
                  </a:outerShdw>
                </a:effectLst>
                <a:latin typeface="Times New Roman" pitchFamily="18" charset="0"/>
                <a:cs typeface="Times New Roman" pitchFamily="18" charset="0"/>
              </a:rPr>
              <a:t>ELETTROFORESI</a:t>
            </a:r>
          </a:p>
        </p:txBody>
      </p:sp>
    </p:spTree>
    <p:extLst>
      <p:ext uri="{BB962C8B-B14F-4D97-AF65-F5344CB8AC3E}">
        <p14:creationId xmlns:p14="http://schemas.microsoft.com/office/powerpoint/2010/main" val="7631016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99592" y="1916832"/>
            <a:ext cx="7234096" cy="1384995"/>
          </a:xfrm>
          <a:prstGeom prst="rect">
            <a:avLst/>
          </a:prstGeom>
          <a:noFill/>
        </p:spPr>
        <p:txBody>
          <a:bodyPr wrap="none" rtlCol="0">
            <a:spAutoFit/>
          </a:bodyPr>
          <a:lstStyle/>
          <a:p>
            <a:pPr algn="ctr"/>
            <a:r>
              <a:rPr lang="it-IT"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COME MIGRANO GLI ACIDI NUCLEICI ?</a:t>
            </a:r>
          </a:p>
          <a:p>
            <a:pPr algn="ctr"/>
            <a:endParaRPr lang="it-IT"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it-IT"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CHE CARICA HANNO ?</a:t>
            </a:r>
            <a:endParaRPr lang="it-IT"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86858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1466404" y="114300"/>
            <a:ext cx="4446588" cy="6743700"/>
          </a:xfrm>
          <a:prstGeom prst="rect">
            <a:avLst/>
          </a:prstGeom>
          <a:noFill/>
          <a:extLst>
            <a:ext uri="{909E8E84-426E-40DD-AFC4-6F175D3DCCD1}">
              <a14:hiddenFill xmlns:a14="http://schemas.microsoft.com/office/drawing/2010/main">
                <a:solidFill>
                  <a:srgbClr val="FFFFFF"/>
                </a:solidFill>
              </a14:hiddenFill>
            </a:ext>
          </a:extLst>
        </p:spPr>
      </p:pic>
      <p:sp>
        <p:nvSpPr>
          <p:cNvPr id="90115" name="Rectangle 3"/>
          <p:cNvSpPr>
            <a:spLocks noChangeArrowheads="1"/>
          </p:cNvSpPr>
          <p:nvPr/>
        </p:nvSpPr>
        <p:spPr bwMode="auto">
          <a:xfrm>
            <a:off x="1775967" y="942975"/>
            <a:ext cx="339725" cy="4826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0116" name="Rectangle 4"/>
          <p:cNvSpPr>
            <a:spLocks noChangeArrowheads="1"/>
          </p:cNvSpPr>
          <p:nvPr/>
        </p:nvSpPr>
        <p:spPr bwMode="auto">
          <a:xfrm>
            <a:off x="1426717" y="6056313"/>
            <a:ext cx="825500" cy="7810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0117" name="Rectangle 5"/>
          <p:cNvSpPr>
            <a:spLocks noChangeArrowheads="1"/>
          </p:cNvSpPr>
          <p:nvPr/>
        </p:nvSpPr>
        <p:spPr bwMode="auto">
          <a:xfrm>
            <a:off x="5225604" y="5495925"/>
            <a:ext cx="339725" cy="43973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0118" name="Rectangle 6"/>
          <p:cNvSpPr>
            <a:spLocks noChangeArrowheads="1"/>
          </p:cNvSpPr>
          <p:nvPr/>
        </p:nvSpPr>
        <p:spPr bwMode="auto">
          <a:xfrm>
            <a:off x="5108129" y="115888"/>
            <a:ext cx="842963" cy="79057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0119" name="Text Box 7"/>
          <p:cNvSpPr txBox="1">
            <a:spLocks noChangeArrowheads="1"/>
          </p:cNvSpPr>
          <p:nvPr/>
        </p:nvSpPr>
        <p:spPr bwMode="auto">
          <a:xfrm>
            <a:off x="490092" y="0"/>
            <a:ext cx="391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1600" b="1">
                <a:solidFill>
                  <a:srgbClr val="0000FF"/>
                </a:solidFill>
                <a:latin typeface="Times New Roman" pitchFamily="18" charset="0"/>
              </a:rPr>
              <a:t>ANTIPARALLELISMO DELLE ELICHE</a:t>
            </a:r>
          </a:p>
        </p:txBody>
      </p:sp>
      <p:sp>
        <p:nvSpPr>
          <p:cNvPr id="90120" name="Line 8"/>
          <p:cNvSpPr>
            <a:spLocks noChangeShapeType="1"/>
          </p:cNvSpPr>
          <p:nvPr/>
        </p:nvSpPr>
        <p:spPr bwMode="auto">
          <a:xfrm>
            <a:off x="6403529" y="466725"/>
            <a:ext cx="0" cy="54324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0121" name="Line 9"/>
          <p:cNvSpPr>
            <a:spLocks noChangeShapeType="1"/>
          </p:cNvSpPr>
          <p:nvPr/>
        </p:nvSpPr>
        <p:spPr bwMode="auto">
          <a:xfrm flipV="1">
            <a:off x="683767" y="439738"/>
            <a:ext cx="0" cy="58531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0122" name="Text Box 10"/>
          <p:cNvSpPr txBox="1">
            <a:spLocks noChangeArrowheads="1"/>
          </p:cNvSpPr>
          <p:nvPr/>
        </p:nvSpPr>
        <p:spPr bwMode="auto">
          <a:xfrm>
            <a:off x="6498779" y="1889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t>5’</a:t>
            </a:r>
          </a:p>
        </p:txBody>
      </p:sp>
      <p:sp>
        <p:nvSpPr>
          <p:cNvPr id="90123" name="Text Box 11"/>
          <p:cNvSpPr txBox="1">
            <a:spLocks noChangeArrowheads="1"/>
          </p:cNvSpPr>
          <p:nvPr/>
        </p:nvSpPr>
        <p:spPr bwMode="auto">
          <a:xfrm>
            <a:off x="6562279" y="55864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t>3’</a:t>
            </a:r>
          </a:p>
        </p:txBody>
      </p:sp>
      <p:sp>
        <p:nvSpPr>
          <p:cNvPr id="90124" name="Text Box 12"/>
          <p:cNvSpPr txBox="1">
            <a:spLocks noChangeArrowheads="1"/>
          </p:cNvSpPr>
          <p:nvPr/>
        </p:nvSpPr>
        <p:spPr bwMode="auto">
          <a:xfrm>
            <a:off x="151954" y="60166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t>5’</a:t>
            </a:r>
          </a:p>
        </p:txBody>
      </p:sp>
      <p:sp>
        <p:nvSpPr>
          <p:cNvPr id="90125" name="Text Box 13"/>
          <p:cNvSpPr txBox="1">
            <a:spLocks noChangeArrowheads="1"/>
          </p:cNvSpPr>
          <p:nvPr/>
        </p:nvSpPr>
        <p:spPr bwMode="auto">
          <a:xfrm>
            <a:off x="107504" y="35083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t>3’</a:t>
            </a:r>
          </a:p>
        </p:txBody>
      </p:sp>
      <p:sp>
        <p:nvSpPr>
          <p:cNvPr id="90126" name="Text Box 14"/>
          <p:cNvSpPr txBox="1">
            <a:spLocks noChangeArrowheads="1"/>
          </p:cNvSpPr>
          <p:nvPr/>
        </p:nvSpPr>
        <p:spPr bwMode="auto">
          <a:xfrm>
            <a:off x="4377879" y="6381750"/>
            <a:ext cx="36401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1400" b="1">
                <a:solidFill>
                  <a:srgbClr val="0000FF"/>
                </a:solidFill>
                <a:effectLst>
                  <a:outerShdw blurRad="38100" dist="38100" dir="2700000" algn="tl">
                    <a:srgbClr val="C0C0C0"/>
                  </a:outerShdw>
                </a:effectLst>
                <a:latin typeface="Times New Roman" pitchFamily="18" charset="0"/>
              </a:rPr>
              <a:t>I FOSFATI HANNO CARICA NEGATIVA !</a:t>
            </a:r>
          </a:p>
        </p:txBody>
      </p:sp>
      <p:sp>
        <p:nvSpPr>
          <p:cNvPr id="15" name="Rettangolo 14"/>
          <p:cNvSpPr/>
          <p:nvPr/>
        </p:nvSpPr>
        <p:spPr>
          <a:xfrm>
            <a:off x="6679754" y="1202317"/>
            <a:ext cx="2284734" cy="2862322"/>
          </a:xfrm>
          <a:prstGeom prst="rect">
            <a:avLst/>
          </a:prstGeom>
        </p:spPr>
        <p:txBody>
          <a:bodyPr wrap="square">
            <a:spAutoFit/>
          </a:bodyPr>
          <a:lstStyle/>
          <a:p>
            <a:pPr algn="just"/>
            <a:r>
              <a:rPr lang="it-IT" sz="2000" b="1" dirty="0" smtClean="0">
                <a:solidFill>
                  <a:srgbClr val="FF0000"/>
                </a:solidFill>
                <a:effectLst>
                  <a:outerShdw blurRad="38100" dist="38100" dir="2700000" algn="tl">
                    <a:srgbClr val="C0C0C0"/>
                  </a:outerShdw>
                </a:effectLst>
                <a:latin typeface="Times New Roman" pitchFamily="18" charset="0"/>
                <a:cs typeface="Times New Roman" pitchFamily="18" charset="0"/>
              </a:rPr>
              <a:t>In una elettroforesi gli </a:t>
            </a:r>
            <a:r>
              <a:rPr lang="it-IT" sz="2000" b="1" dirty="0">
                <a:solidFill>
                  <a:srgbClr val="FF0000"/>
                </a:solidFill>
                <a:effectLst>
                  <a:outerShdw blurRad="38100" dist="38100" dir="2700000" algn="tl">
                    <a:srgbClr val="C0C0C0"/>
                  </a:outerShdw>
                </a:effectLst>
                <a:latin typeface="Times New Roman" pitchFamily="18" charset="0"/>
                <a:cs typeface="Times New Roman" pitchFamily="18" charset="0"/>
              </a:rPr>
              <a:t>acidi nucleici migrano sempre verso il polo positivo per la presenza nella loro molecola di cariche negative dei gruppi fosfato (PO</a:t>
            </a:r>
            <a:r>
              <a:rPr lang="it-IT" sz="2000" b="1" baseline="-25000" dirty="0">
                <a:solidFill>
                  <a:srgbClr val="FF0000"/>
                </a:solidFill>
                <a:effectLst>
                  <a:outerShdw blurRad="38100" dist="38100" dir="2700000" algn="tl">
                    <a:srgbClr val="C0C0C0"/>
                  </a:outerShdw>
                </a:effectLst>
                <a:latin typeface="Times New Roman" pitchFamily="18" charset="0"/>
                <a:cs typeface="Times New Roman" pitchFamily="18" charset="0"/>
              </a:rPr>
              <a:t>4</a:t>
            </a:r>
            <a:r>
              <a:rPr lang="it-IT" sz="20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it-IT" sz="2000" b="1" baseline="30000"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it-IT" sz="2000" b="1" dirty="0" smtClean="0">
                <a:solidFill>
                  <a:srgbClr val="FF0000"/>
                </a:solidFill>
                <a:effectLst>
                  <a:outerShdw blurRad="38100" dist="38100" dir="2700000" algn="tl">
                    <a:srgbClr val="C0C0C0"/>
                  </a:outerShdw>
                </a:effectLst>
                <a:latin typeface="Times New Roman" pitchFamily="18" charset="0"/>
                <a:cs typeface="Times New Roman" pitchFamily="18" charset="0"/>
              </a:rPr>
              <a:t> </a:t>
            </a:r>
            <a:r>
              <a:rPr lang="it-IT" sz="2000" b="1" dirty="0">
                <a:solidFill>
                  <a:srgbClr val="FF0000"/>
                </a:solidFill>
                <a:effectLst>
                  <a:outerShdw blurRad="38100" dist="38100" dir="2700000" algn="tl">
                    <a:srgbClr val="C0C0C0"/>
                  </a:outerShdw>
                </a:effectLst>
                <a:latin typeface="Times New Roman" pitchFamily="18" charset="0"/>
                <a:cs typeface="Times New Roman" pitchFamily="18" charset="0"/>
              </a:rPr>
              <a:t>). </a:t>
            </a:r>
            <a:endParaRPr lang="it-IT" sz="2000" dirty="0"/>
          </a:p>
        </p:txBody>
      </p:sp>
    </p:spTree>
    <p:extLst>
      <p:ext uri="{BB962C8B-B14F-4D97-AF65-F5344CB8AC3E}">
        <p14:creationId xmlns:p14="http://schemas.microsoft.com/office/powerpoint/2010/main" val="367242200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Text Box 4"/>
          <p:cNvSpPr txBox="1">
            <a:spLocks noChangeArrowheads="1"/>
          </p:cNvSpPr>
          <p:nvPr/>
        </p:nvSpPr>
        <p:spPr bwMode="auto">
          <a:xfrm>
            <a:off x="415925" y="1073150"/>
            <a:ext cx="847725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p>
            <a:pPr algn="just">
              <a:defRPr/>
            </a:pPr>
            <a:r>
              <a:rPr lang="it-IT" sz="2800" dirty="0">
                <a:latin typeface="Times New Roman" pitchFamily="18" charset="0"/>
                <a:cs typeface="Times New Roman" pitchFamily="18" charset="0"/>
              </a:rPr>
              <a:t>La tecnica dell’</a:t>
            </a:r>
            <a:r>
              <a:rPr lang="it-IT" sz="2800" b="1" dirty="0">
                <a:solidFill>
                  <a:srgbClr val="FF3300"/>
                </a:solidFill>
                <a:effectLst>
                  <a:outerShdw blurRad="38100" dist="38100" dir="2700000" algn="tl">
                    <a:srgbClr val="C0C0C0"/>
                  </a:outerShdw>
                </a:effectLst>
                <a:latin typeface="Times New Roman" pitchFamily="18" charset="0"/>
                <a:cs typeface="Times New Roman" pitchFamily="18" charset="0"/>
              </a:rPr>
              <a:t>Elettroforesi</a:t>
            </a:r>
            <a:r>
              <a:rPr lang="it-IT" sz="2800" dirty="0">
                <a:latin typeface="Times New Roman" pitchFamily="18" charset="0"/>
                <a:cs typeface="Times New Roman" pitchFamily="18" charset="0"/>
              </a:rPr>
              <a:t> può avvenire su vari supporti o matrici. </a:t>
            </a:r>
          </a:p>
          <a:p>
            <a:pPr algn="just">
              <a:defRPr/>
            </a:pPr>
            <a:r>
              <a:rPr lang="it-IT" sz="2800" dirty="0">
                <a:latin typeface="Times New Roman" pitchFamily="18" charset="0"/>
                <a:cs typeface="Times New Roman" pitchFamily="18" charset="0"/>
              </a:rPr>
              <a:t>Quelli maggiormente utilizzati sono:</a:t>
            </a:r>
          </a:p>
          <a:p>
            <a:pPr algn="just">
              <a:defRPr/>
            </a:pPr>
            <a:endParaRPr lang="it-IT" sz="2800" dirty="0">
              <a:latin typeface="Times New Roman" pitchFamily="18" charset="0"/>
              <a:cs typeface="Times New Roman" pitchFamily="18" charset="0"/>
            </a:endParaRPr>
          </a:p>
          <a:p>
            <a:pPr algn="just">
              <a:defRPr/>
            </a:pPr>
            <a:r>
              <a:rPr lang="it-IT" sz="2800" dirty="0">
                <a:latin typeface="Times New Roman" pitchFamily="18" charset="0"/>
                <a:cs typeface="Times New Roman" pitchFamily="18" charset="0"/>
              </a:rPr>
              <a:t>1- Carta (elettroforesi delle globuline del sangue)</a:t>
            </a:r>
          </a:p>
          <a:p>
            <a:pPr algn="just">
              <a:defRPr/>
            </a:pPr>
            <a:endParaRPr lang="it-IT" sz="2800" dirty="0">
              <a:latin typeface="Times New Roman" pitchFamily="18" charset="0"/>
              <a:cs typeface="Times New Roman" pitchFamily="18" charset="0"/>
            </a:endParaRPr>
          </a:p>
          <a:p>
            <a:pPr algn="just">
              <a:defRPr/>
            </a:pPr>
            <a:r>
              <a:rPr lang="it-IT" sz="2800" dirty="0">
                <a:latin typeface="Times New Roman" pitchFamily="18" charset="0"/>
                <a:cs typeface="Times New Roman" pitchFamily="18" charset="0"/>
              </a:rPr>
              <a:t>2- Fase liquida  </a:t>
            </a:r>
          </a:p>
          <a:p>
            <a:pPr algn="just">
              <a:defRPr/>
            </a:pPr>
            <a:endParaRPr lang="it-IT" sz="2800" dirty="0">
              <a:latin typeface="Times New Roman" pitchFamily="18" charset="0"/>
              <a:cs typeface="Times New Roman" pitchFamily="18" charset="0"/>
            </a:endParaRPr>
          </a:p>
          <a:p>
            <a:pPr algn="just">
              <a:defRPr/>
            </a:pPr>
            <a:r>
              <a:rPr lang="it-IT" sz="2800" dirty="0">
                <a:latin typeface="Times New Roman" pitchFamily="18" charset="0"/>
                <a:cs typeface="Times New Roman" pitchFamily="18" charset="0"/>
              </a:rPr>
              <a:t>3- </a:t>
            </a:r>
            <a:r>
              <a:rPr lang="it-IT"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Su </a:t>
            </a:r>
            <a:r>
              <a:rPr lang="it-IT"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gel</a:t>
            </a:r>
            <a:endParaRPr lang="it-IT"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defRPr/>
            </a:pPr>
            <a:endParaRPr lang="it-IT" sz="2800" dirty="0">
              <a:latin typeface="Times New Roman" pitchFamily="18" charset="0"/>
              <a:cs typeface="Times New Roman" pitchFamily="18" charset="0"/>
            </a:endParaRPr>
          </a:p>
          <a:p>
            <a:pPr algn="just">
              <a:defRPr/>
            </a:pPr>
            <a:r>
              <a:rPr lang="it-IT" sz="2800" dirty="0">
                <a:latin typeface="Times New Roman" pitchFamily="18" charset="0"/>
                <a:cs typeface="Times New Roman" pitchFamily="18" charset="0"/>
              </a:rPr>
              <a:t>4- In capillari</a:t>
            </a:r>
          </a:p>
        </p:txBody>
      </p:sp>
      <p:pic>
        <p:nvPicPr>
          <p:cNvPr id="1026" name="Picture 2" descr="http://images.treccani.it/enc/media/share/images/orig/system/galleries/MEDICINA/elettroforesi_fig_vol1_029320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0703" y="3645024"/>
            <a:ext cx="2808312" cy="249453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ttore 2 2"/>
          <p:cNvCxnSpPr/>
          <p:nvPr/>
        </p:nvCxnSpPr>
        <p:spPr>
          <a:xfrm>
            <a:off x="5004048" y="3467894"/>
            <a:ext cx="1296144" cy="8252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2399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0"/>
            <a:ext cx="6124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Line 3"/>
          <p:cNvSpPr>
            <a:spLocks noChangeShapeType="1"/>
          </p:cNvSpPr>
          <p:nvPr/>
        </p:nvSpPr>
        <p:spPr bwMode="auto">
          <a:xfrm flipH="1">
            <a:off x="5508625" y="2422525"/>
            <a:ext cx="1798638"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9700" name="Line 4"/>
          <p:cNvSpPr>
            <a:spLocks noChangeShapeType="1"/>
          </p:cNvSpPr>
          <p:nvPr/>
        </p:nvSpPr>
        <p:spPr bwMode="auto">
          <a:xfrm flipH="1">
            <a:off x="5580063" y="5805488"/>
            <a:ext cx="2232025"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2239872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p:cNvPicPr>
            <a:picLocks noChangeAspect="1" noChangeArrowheads="1"/>
          </p:cNvPicPr>
          <p:nvPr/>
        </p:nvPicPr>
        <p:blipFill>
          <a:blip r:embed="rId2">
            <a:extLst>
              <a:ext uri="{28A0092B-C50C-407E-A947-70E740481C1C}">
                <a14:useLocalDpi xmlns:a14="http://schemas.microsoft.com/office/drawing/2010/main" val="0"/>
              </a:ext>
            </a:extLst>
          </a:blip>
          <a:srcRect l="28598" t="23427" r="29298" b="15347"/>
          <a:stretch>
            <a:fillRect/>
          </a:stretch>
        </p:blipFill>
        <p:spPr bwMode="auto">
          <a:xfrm>
            <a:off x="179388" y="-3175"/>
            <a:ext cx="842645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395288" y="5661025"/>
            <a:ext cx="8064500"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 name="Segnaposto numero diapositiva 4"/>
          <p:cNvSpPr>
            <a:spLocks noGrp="1"/>
          </p:cNvSpPr>
          <p:nvPr>
            <p:ph type="sldNum" sz="quarter" idx="12"/>
          </p:nvPr>
        </p:nvSpPr>
        <p:spPr/>
        <p:txBody>
          <a:bodyPr/>
          <a:lstStyle/>
          <a:p>
            <a:pPr>
              <a:defRPr/>
            </a:pPr>
            <a:fld id="{6304200F-19C4-4CA9-8FB2-2E8AE386C697}" type="slidenum">
              <a:rPr lang="it-IT"/>
              <a:pPr>
                <a:defRPr/>
              </a:pPr>
              <a:t>3</a:t>
            </a:fld>
            <a:endParaRPr lang="it-IT"/>
          </a:p>
        </p:txBody>
      </p:sp>
    </p:spTree>
    <p:extLst>
      <p:ext uri="{BB962C8B-B14F-4D97-AF65-F5344CB8AC3E}">
        <p14:creationId xmlns:p14="http://schemas.microsoft.com/office/powerpoint/2010/main" val="31298779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41288" y="196850"/>
            <a:ext cx="8751887" cy="572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lvl1pPr>
              <a:defRPr sz="2400">
                <a:solidFill>
                  <a:schemeClr val="tx1"/>
                </a:solidFill>
                <a:latin typeface="Times New Roman" pitchFamily="18" charset="0"/>
              </a:defRPr>
            </a:lvl1pPr>
            <a:lvl2pPr marL="1093788" indent="-457200">
              <a:defRPr sz="2400">
                <a:solidFill>
                  <a:schemeClr val="tx1"/>
                </a:solidFill>
                <a:latin typeface="Times New Roman" pitchFamily="18" charset="0"/>
              </a:defRPr>
            </a:lvl2pPr>
            <a:lvl3pPr marL="1730375" indent="-457200">
              <a:defRPr sz="2400">
                <a:solidFill>
                  <a:schemeClr val="tx1"/>
                </a:solidFill>
                <a:latin typeface="Times New Roman" pitchFamily="18" charset="0"/>
              </a:defRPr>
            </a:lvl3pPr>
            <a:lvl4pPr marL="2366963" indent="-457200">
              <a:defRPr sz="2400">
                <a:solidFill>
                  <a:schemeClr val="tx1"/>
                </a:solidFill>
                <a:latin typeface="Times New Roman" pitchFamily="18" charset="0"/>
              </a:defRPr>
            </a:lvl4pPr>
            <a:lvl5pPr marL="3003550" indent="-457200">
              <a:defRPr sz="2400">
                <a:solidFill>
                  <a:schemeClr val="tx1"/>
                </a:solidFill>
                <a:latin typeface="Times New Roman" pitchFamily="18" charset="0"/>
              </a:defRPr>
            </a:lvl5pPr>
            <a:lvl6pPr marL="3460750" indent="-457200" fontAlgn="base">
              <a:spcBef>
                <a:spcPct val="0"/>
              </a:spcBef>
              <a:spcAft>
                <a:spcPct val="0"/>
              </a:spcAft>
              <a:defRPr sz="2400">
                <a:solidFill>
                  <a:schemeClr val="tx1"/>
                </a:solidFill>
                <a:latin typeface="Times New Roman" pitchFamily="18" charset="0"/>
              </a:defRPr>
            </a:lvl6pPr>
            <a:lvl7pPr marL="3917950" indent="-457200" fontAlgn="base">
              <a:spcBef>
                <a:spcPct val="0"/>
              </a:spcBef>
              <a:spcAft>
                <a:spcPct val="0"/>
              </a:spcAft>
              <a:defRPr sz="2400">
                <a:solidFill>
                  <a:schemeClr val="tx1"/>
                </a:solidFill>
                <a:latin typeface="Times New Roman" pitchFamily="18" charset="0"/>
              </a:defRPr>
            </a:lvl7pPr>
            <a:lvl8pPr marL="4375150" indent="-457200" fontAlgn="base">
              <a:spcBef>
                <a:spcPct val="0"/>
              </a:spcBef>
              <a:spcAft>
                <a:spcPct val="0"/>
              </a:spcAft>
              <a:defRPr sz="2400">
                <a:solidFill>
                  <a:schemeClr val="tx1"/>
                </a:solidFill>
                <a:latin typeface="Times New Roman" pitchFamily="18" charset="0"/>
              </a:defRPr>
            </a:lvl8pPr>
            <a:lvl9pPr marL="4832350" indent="-457200" fontAlgn="base">
              <a:spcBef>
                <a:spcPct val="0"/>
              </a:spcBef>
              <a:spcAft>
                <a:spcPct val="0"/>
              </a:spcAft>
              <a:defRPr sz="2400">
                <a:solidFill>
                  <a:schemeClr val="tx1"/>
                </a:solidFill>
                <a:latin typeface="Times New Roman" pitchFamily="18" charset="0"/>
              </a:defRPr>
            </a:lvl9pPr>
          </a:lstStyle>
          <a:p>
            <a:pPr algn="just">
              <a:defRPr/>
            </a:pPr>
            <a:r>
              <a:rPr lang="it-IT" b="1" dirty="0" smtClean="0">
                <a:solidFill>
                  <a:srgbClr val="FF0000"/>
                </a:solidFill>
                <a:effectLst>
                  <a:outerShdw blurRad="38100" dist="38100" dir="2700000" algn="tl">
                    <a:srgbClr val="C0C0C0"/>
                  </a:outerShdw>
                </a:effectLst>
                <a:cs typeface="Times New Roman" pitchFamily="18" charset="0"/>
              </a:rPr>
              <a:t>                            ELETTROFORESI SU GEL</a:t>
            </a:r>
          </a:p>
          <a:p>
            <a:pPr algn="just">
              <a:defRPr/>
            </a:pPr>
            <a:endParaRPr lang="it-IT" sz="2200" dirty="0" smtClean="0">
              <a:solidFill>
                <a:srgbClr val="FF0000"/>
              </a:solidFill>
              <a:latin typeface="New York" charset="0"/>
              <a:cs typeface="Times New Roman" pitchFamily="18" charset="0"/>
            </a:endParaRPr>
          </a:p>
          <a:p>
            <a:pPr algn="just">
              <a:defRPr/>
            </a:pPr>
            <a:endParaRPr lang="it-IT" sz="2200" dirty="0" smtClean="0">
              <a:latin typeface="Avant Garde" charset="0"/>
              <a:cs typeface="Times New Roman" pitchFamily="18" charset="0"/>
            </a:endParaRPr>
          </a:p>
          <a:p>
            <a:pPr algn="just">
              <a:defRPr/>
            </a:pPr>
            <a:r>
              <a:rPr lang="it-IT" sz="2200" dirty="0" smtClean="0">
                <a:cs typeface="Times New Roman" pitchFamily="18" charset="0"/>
              </a:rPr>
              <a:t>Il gel rispetto alle altre matrici presenta diversi vantaggi.  </a:t>
            </a:r>
          </a:p>
          <a:p>
            <a:pPr algn="just">
              <a:defRPr/>
            </a:pPr>
            <a:r>
              <a:rPr lang="it-IT" sz="2200" dirty="0" smtClean="0">
                <a:cs typeface="Times New Roman" pitchFamily="18" charset="0"/>
              </a:rPr>
              <a:t>Infatti:</a:t>
            </a:r>
          </a:p>
          <a:p>
            <a:pPr algn="just">
              <a:defRPr/>
            </a:pPr>
            <a:endParaRPr lang="it-IT" sz="1400" dirty="0" smtClean="0">
              <a:cs typeface="Times New Roman" pitchFamily="18" charset="0"/>
            </a:endParaRPr>
          </a:p>
          <a:p>
            <a:pPr algn="just">
              <a:defRPr/>
            </a:pPr>
            <a:r>
              <a:rPr lang="it-IT" sz="2200" dirty="0" smtClean="0">
                <a:cs typeface="Times New Roman" pitchFamily="18" charset="0"/>
              </a:rPr>
              <a:t>1)  Il gel </a:t>
            </a:r>
            <a:r>
              <a:rPr lang="it-IT" sz="2200" b="1" dirty="0" smtClean="0">
                <a:solidFill>
                  <a:srgbClr val="FF0000"/>
                </a:solidFill>
                <a:effectLst>
                  <a:outerShdw blurRad="38100" dist="38100" dir="2700000" algn="tl">
                    <a:srgbClr val="C0C0C0"/>
                  </a:outerShdw>
                </a:effectLst>
                <a:cs typeface="Times New Roman" pitchFamily="18" charset="0"/>
              </a:rPr>
              <a:t>non contiene cariche</a:t>
            </a:r>
            <a:r>
              <a:rPr lang="it-IT" sz="2200" dirty="0" smtClean="0">
                <a:cs typeface="Times New Roman" pitchFamily="18" charset="0"/>
              </a:rPr>
              <a:t> in quanto non sono presenti gruppi ionizzanti</a:t>
            </a:r>
          </a:p>
          <a:p>
            <a:pPr algn="just">
              <a:buFontTx/>
              <a:buChar char="•"/>
              <a:defRPr/>
            </a:pPr>
            <a:endParaRPr lang="it-IT" sz="1400" dirty="0" smtClean="0">
              <a:cs typeface="Times New Roman" pitchFamily="18" charset="0"/>
            </a:endParaRPr>
          </a:p>
          <a:p>
            <a:pPr algn="just">
              <a:defRPr/>
            </a:pPr>
            <a:r>
              <a:rPr lang="it-IT" sz="2200" dirty="0" smtClean="0">
                <a:cs typeface="Times New Roman" pitchFamily="18" charset="0"/>
              </a:rPr>
              <a:t>2) è possibile avere gel con </a:t>
            </a:r>
            <a:r>
              <a:rPr lang="it-IT" sz="2200" b="1" dirty="0" smtClean="0">
                <a:solidFill>
                  <a:srgbClr val="FF0000"/>
                </a:solidFill>
                <a:effectLst>
                  <a:outerShdw blurRad="38100" dist="38100" dir="2700000" algn="tl">
                    <a:srgbClr val="C0C0C0"/>
                  </a:outerShdw>
                </a:effectLst>
                <a:cs typeface="Times New Roman" pitchFamily="18" charset="0"/>
              </a:rPr>
              <a:t>maglie di grandezza variabile</a:t>
            </a:r>
            <a:r>
              <a:rPr lang="it-IT" sz="2200" dirty="0" smtClean="0">
                <a:cs typeface="Times New Roman" pitchFamily="18" charset="0"/>
              </a:rPr>
              <a:t> (in base alla </a:t>
            </a:r>
            <a:r>
              <a:rPr lang="it-IT" sz="2200" b="1" dirty="0" smtClean="0">
                <a:solidFill>
                  <a:srgbClr val="FF0000"/>
                </a:solidFill>
                <a:effectLst>
                  <a:outerShdw blurRad="38100" dist="38100" dir="2700000" algn="tl">
                    <a:srgbClr val="C0C0C0"/>
                  </a:outerShdw>
                </a:effectLst>
                <a:cs typeface="Times New Roman" pitchFamily="18" charset="0"/>
              </a:rPr>
              <a:t>concentrazione</a:t>
            </a:r>
            <a:r>
              <a:rPr lang="it-IT" sz="2200" dirty="0" smtClean="0">
                <a:cs typeface="Times New Roman" pitchFamily="18" charset="0"/>
              </a:rPr>
              <a:t> della matrice da usare), che permettono la migrazione delle molecole </a:t>
            </a:r>
            <a:r>
              <a:rPr lang="it-IT" sz="2200" b="1" dirty="0" smtClean="0">
                <a:solidFill>
                  <a:srgbClr val="FF0000"/>
                </a:solidFill>
                <a:effectLst>
                  <a:outerShdw blurRad="38100" dist="38100" dir="2700000" algn="tl">
                    <a:srgbClr val="C0C0C0"/>
                  </a:outerShdw>
                </a:effectLst>
                <a:cs typeface="Times New Roman" pitchFamily="18" charset="0"/>
              </a:rPr>
              <a:t>(SETACCIO).</a:t>
            </a:r>
          </a:p>
          <a:p>
            <a:pPr algn="just">
              <a:defRPr/>
            </a:pPr>
            <a:endParaRPr lang="it-IT" sz="1400" b="1" dirty="0" smtClean="0">
              <a:solidFill>
                <a:srgbClr val="FF0000"/>
              </a:solidFill>
              <a:effectLst>
                <a:outerShdw blurRad="38100" dist="38100" dir="2700000" algn="tl">
                  <a:srgbClr val="C0C0C0"/>
                </a:outerShdw>
              </a:effectLst>
              <a:cs typeface="Times New Roman" pitchFamily="18" charset="0"/>
            </a:endParaRPr>
          </a:p>
          <a:p>
            <a:pPr algn="just">
              <a:defRPr/>
            </a:pPr>
            <a:r>
              <a:rPr lang="it-IT" sz="2200" dirty="0" smtClean="0">
                <a:cs typeface="Times New Roman" pitchFamily="18" charset="0"/>
              </a:rPr>
              <a:t>Concentrazioni </a:t>
            </a:r>
            <a:r>
              <a:rPr lang="it-IT" sz="2200" b="1" dirty="0" smtClean="0">
                <a:solidFill>
                  <a:srgbClr val="FF0000"/>
                </a:solidFill>
                <a:effectLst>
                  <a:outerShdw blurRad="38100" dist="38100" dir="2700000" algn="tl">
                    <a:srgbClr val="C0C0C0"/>
                  </a:outerShdw>
                </a:effectLst>
                <a:cs typeface="Times New Roman" pitchFamily="18" charset="0"/>
              </a:rPr>
              <a:t>più basse</a:t>
            </a:r>
            <a:r>
              <a:rPr lang="it-IT" sz="2200" dirty="0" smtClean="0">
                <a:cs typeface="Times New Roman" pitchFamily="18" charset="0"/>
              </a:rPr>
              <a:t> separano frammenti </a:t>
            </a:r>
            <a:r>
              <a:rPr lang="it-IT" sz="2200" b="1" dirty="0" smtClean="0">
                <a:solidFill>
                  <a:srgbClr val="FF0000"/>
                </a:solidFill>
                <a:effectLst>
                  <a:outerShdw blurRad="38100" dist="38100" dir="2700000" algn="tl">
                    <a:srgbClr val="C0C0C0"/>
                  </a:outerShdw>
                </a:effectLst>
                <a:cs typeface="Times New Roman" pitchFamily="18" charset="0"/>
              </a:rPr>
              <a:t>grandi</a:t>
            </a:r>
            <a:r>
              <a:rPr lang="it-IT" sz="2200" dirty="0" smtClean="0">
                <a:cs typeface="Times New Roman" pitchFamily="18" charset="0"/>
              </a:rPr>
              <a:t>, concentrazioni </a:t>
            </a:r>
            <a:r>
              <a:rPr lang="it-IT" sz="2200" b="1" dirty="0" smtClean="0">
                <a:solidFill>
                  <a:srgbClr val="FF0000"/>
                </a:solidFill>
                <a:effectLst>
                  <a:outerShdw blurRad="38100" dist="38100" dir="2700000" algn="tl">
                    <a:srgbClr val="000000">
                      <a:alpha val="43137"/>
                    </a:srgbClr>
                  </a:outerShdw>
                </a:effectLst>
                <a:cs typeface="Times New Roman" pitchFamily="18" charset="0"/>
              </a:rPr>
              <a:t>più</a:t>
            </a:r>
            <a:r>
              <a:rPr lang="it-IT" sz="2200" dirty="0" smtClean="0">
                <a:cs typeface="Times New Roman" pitchFamily="18" charset="0"/>
              </a:rPr>
              <a:t> </a:t>
            </a:r>
            <a:r>
              <a:rPr lang="it-IT" sz="2200" b="1" dirty="0" smtClean="0">
                <a:solidFill>
                  <a:srgbClr val="FF0000"/>
                </a:solidFill>
                <a:effectLst>
                  <a:outerShdw blurRad="38100" dist="38100" dir="2700000" algn="tl">
                    <a:srgbClr val="C0C0C0"/>
                  </a:outerShdw>
                </a:effectLst>
                <a:cs typeface="Times New Roman" pitchFamily="18" charset="0"/>
              </a:rPr>
              <a:t>grandi</a:t>
            </a:r>
            <a:r>
              <a:rPr lang="it-IT" sz="2200" dirty="0" smtClean="0">
                <a:cs typeface="Times New Roman" pitchFamily="18" charset="0"/>
              </a:rPr>
              <a:t> separano frammenti </a:t>
            </a:r>
            <a:r>
              <a:rPr lang="it-IT" sz="2200" b="1" dirty="0" smtClean="0">
                <a:solidFill>
                  <a:srgbClr val="FF0000"/>
                </a:solidFill>
                <a:effectLst>
                  <a:outerShdw blurRad="38100" dist="38100" dir="2700000" algn="tl">
                    <a:srgbClr val="C0C0C0"/>
                  </a:outerShdw>
                </a:effectLst>
                <a:cs typeface="Times New Roman" pitchFamily="18" charset="0"/>
              </a:rPr>
              <a:t>piccoli</a:t>
            </a:r>
            <a:r>
              <a:rPr lang="it-IT" sz="2200" dirty="0" smtClean="0">
                <a:solidFill>
                  <a:srgbClr val="FF0000"/>
                </a:solidFill>
                <a:cs typeface="Times New Roman" pitchFamily="18" charset="0"/>
              </a:rPr>
              <a:t>.</a:t>
            </a:r>
          </a:p>
          <a:p>
            <a:pPr algn="just">
              <a:defRPr/>
            </a:pPr>
            <a:endParaRPr lang="it-IT" sz="1400" dirty="0" smtClean="0">
              <a:cs typeface="Times New Roman" pitchFamily="18" charset="0"/>
            </a:endParaRPr>
          </a:p>
          <a:p>
            <a:pPr algn="just">
              <a:defRPr/>
            </a:pPr>
            <a:r>
              <a:rPr lang="it-IT" sz="2200" dirty="0" smtClean="0">
                <a:cs typeface="Times New Roman" pitchFamily="18" charset="0"/>
              </a:rPr>
              <a:t>3) si possono facilmente </a:t>
            </a:r>
            <a:r>
              <a:rPr lang="it-IT" sz="2200" b="1" dirty="0" smtClean="0">
                <a:solidFill>
                  <a:srgbClr val="FF0000"/>
                </a:solidFill>
                <a:effectLst>
                  <a:outerShdw blurRad="38100" dist="38100" dir="2700000" algn="tl">
                    <a:srgbClr val="C0C0C0"/>
                  </a:outerShdw>
                </a:effectLst>
                <a:cs typeface="Times New Roman" pitchFamily="18" charset="0"/>
              </a:rPr>
              <a:t>recuperare i campioni</a:t>
            </a:r>
            <a:r>
              <a:rPr lang="it-IT" sz="2200" dirty="0" smtClean="0">
                <a:cs typeface="Times New Roman" pitchFamily="18" charset="0"/>
              </a:rPr>
              <a:t> dopo la separazione elettroforetica.</a:t>
            </a:r>
            <a:endParaRPr lang="it-IT" sz="2200" b="1" dirty="0" smtClean="0">
              <a:cs typeface="Times New Roman" pitchFamily="18" charset="0"/>
            </a:endParaRPr>
          </a:p>
        </p:txBody>
      </p:sp>
    </p:spTree>
    <p:extLst>
      <p:ext uri="{BB962C8B-B14F-4D97-AF65-F5344CB8AC3E}">
        <p14:creationId xmlns:p14="http://schemas.microsoft.com/office/powerpoint/2010/main" val="34059698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25" y="954088"/>
            <a:ext cx="7561263" cy="491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8942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251520" y="260648"/>
            <a:ext cx="8497887" cy="624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defRPr/>
            </a:pPr>
            <a:endParaRPr lang="it-IT" sz="2000" dirty="0" smtClean="0">
              <a:solidFill>
                <a:srgbClr val="FF0000"/>
              </a:solidFill>
              <a:latin typeface="Times New Roman" pitchFamily="18" charset="0"/>
              <a:cs typeface="Times New Roman" pitchFamily="18" charset="0"/>
            </a:endParaRPr>
          </a:p>
          <a:p>
            <a:pPr eaLnBrk="1" hangingPunct="1">
              <a:defRPr/>
            </a:pPr>
            <a:r>
              <a:rPr lang="it-IT" sz="2000" dirty="0" smtClean="0">
                <a:latin typeface="Times New Roman" pitchFamily="18" charset="0"/>
                <a:cs typeface="Times New Roman" pitchFamily="18" charset="0"/>
              </a:rPr>
              <a:t>I gel maggiormente utilizzati  possono</a:t>
            </a:r>
            <a:r>
              <a:rPr lang="it-IT" sz="2000" dirty="0" smtClean="0">
                <a:solidFill>
                  <a:schemeClr val="accent2"/>
                </a:solidFill>
                <a:latin typeface="Times New Roman" pitchFamily="18" charset="0"/>
                <a:cs typeface="Times New Roman" pitchFamily="18" charset="0"/>
              </a:rPr>
              <a:t> </a:t>
            </a:r>
            <a:r>
              <a:rPr lang="it-IT" sz="2000" dirty="0" smtClean="0">
                <a:latin typeface="Times New Roman" pitchFamily="18" charset="0"/>
                <a:cs typeface="Times New Roman" pitchFamily="18" charset="0"/>
              </a:rPr>
              <a:t>costituiti da :</a:t>
            </a:r>
          </a:p>
          <a:p>
            <a:pPr eaLnBrk="1" hangingPunct="1">
              <a:defRPr/>
            </a:pPr>
            <a:r>
              <a:rPr lang="it-IT" sz="2000" b="1" dirty="0" smtClean="0">
                <a:solidFill>
                  <a:srgbClr val="FF3300"/>
                </a:solidFill>
                <a:effectLst>
                  <a:outerShdw blurRad="38100" dist="38100" dir="2700000" algn="tl">
                    <a:srgbClr val="C0C0C0"/>
                  </a:outerShdw>
                </a:effectLst>
                <a:latin typeface="Times New Roman" pitchFamily="18" charset="0"/>
                <a:cs typeface="Times New Roman" pitchFamily="18" charset="0"/>
              </a:rPr>
              <a:t>- </a:t>
            </a:r>
            <a:r>
              <a:rPr lang="it-IT" sz="2000" b="1" dirty="0">
                <a:solidFill>
                  <a:srgbClr val="FF3300"/>
                </a:solidFill>
                <a:effectLst>
                  <a:outerShdw blurRad="38100" dist="38100" dir="2700000" algn="tl">
                    <a:srgbClr val="C0C0C0"/>
                  </a:outerShdw>
                </a:effectLst>
                <a:latin typeface="Times New Roman" pitchFamily="18" charset="0"/>
                <a:cs typeface="Times New Roman" pitchFamily="18" charset="0"/>
              </a:rPr>
              <a:t> </a:t>
            </a:r>
            <a:r>
              <a:rPr lang="it-IT" sz="2000" b="1" dirty="0" smtClean="0">
                <a:solidFill>
                  <a:srgbClr val="FF3300"/>
                </a:solidFill>
                <a:effectLst>
                  <a:outerShdw blurRad="38100" dist="38100" dir="2700000" algn="tl">
                    <a:srgbClr val="C0C0C0"/>
                  </a:outerShdw>
                </a:effectLst>
                <a:latin typeface="Times New Roman" pitchFamily="18" charset="0"/>
                <a:cs typeface="Times New Roman" pitchFamily="18" charset="0"/>
              </a:rPr>
              <a:t>   POLIACRILAMIDE</a:t>
            </a:r>
          </a:p>
          <a:p>
            <a:pPr marL="342900" indent="-342900" eaLnBrk="1" hangingPunct="1">
              <a:buFontTx/>
              <a:buChar char="-"/>
              <a:defRPr/>
            </a:pPr>
            <a:r>
              <a:rPr lang="it-IT" sz="2000" b="1" dirty="0" smtClean="0">
                <a:solidFill>
                  <a:srgbClr val="FF3300"/>
                </a:solidFill>
                <a:effectLst>
                  <a:outerShdw blurRad="38100" dist="38100" dir="2700000" algn="tl">
                    <a:srgbClr val="C0C0C0"/>
                  </a:outerShdw>
                </a:effectLst>
                <a:latin typeface="Times New Roman" pitchFamily="18" charset="0"/>
                <a:cs typeface="Times New Roman" pitchFamily="18" charset="0"/>
              </a:rPr>
              <a:t>AGAROSIO.</a:t>
            </a:r>
          </a:p>
          <a:p>
            <a:pPr marL="342900" indent="-342900" eaLnBrk="1" hangingPunct="1">
              <a:buFontTx/>
              <a:buChar char="-"/>
              <a:defRPr/>
            </a:pPr>
            <a:endParaRPr lang="it-IT" sz="2000" b="1" dirty="0" smtClean="0">
              <a:solidFill>
                <a:srgbClr val="FF3300"/>
              </a:solidFill>
              <a:effectLst>
                <a:outerShdw blurRad="38100" dist="38100" dir="2700000" algn="tl">
                  <a:srgbClr val="C0C0C0"/>
                </a:outerShdw>
              </a:effectLst>
              <a:latin typeface="Times New Roman" pitchFamily="18" charset="0"/>
              <a:cs typeface="Times New Roman" pitchFamily="18" charset="0"/>
            </a:endParaRPr>
          </a:p>
          <a:p>
            <a:pPr algn="just" eaLnBrk="1" hangingPunct="1">
              <a:defRPr/>
            </a:pPr>
            <a:r>
              <a:rPr lang="it-IT" sz="2000" dirty="0">
                <a:latin typeface="Times New Roman" pitchFamily="18" charset="0"/>
                <a:cs typeface="Times New Roman" pitchFamily="18" charset="0"/>
              </a:rPr>
              <a:t>Usualmente per la separazione  di molecole :</a:t>
            </a:r>
          </a:p>
          <a:p>
            <a:pPr algn="just" eaLnBrk="1" hangingPunct="1">
              <a:defRPr/>
            </a:pPr>
            <a:endParaRPr lang="it-IT" sz="2000" dirty="0">
              <a:latin typeface="Times New Roman" pitchFamily="18" charset="0"/>
              <a:cs typeface="Times New Roman" pitchFamily="18" charset="0"/>
            </a:endParaRPr>
          </a:p>
          <a:p>
            <a:pPr algn="just" eaLnBrk="1" hangingPunct="1">
              <a:buFontTx/>
              <a:buChar char="-"/>
              <a:defRPr/>
            </a:pPr>
            <a:r>
              <a:rPr lang="it-IT" sz="2000" dirty="0">
                <a:latin typeface="Times New Roman" pitchFamily="18" charset="0"/>
                <a:cs typeface="Times New Roman" pitchFamily="18" charset="0"/>
              </a:rPr>
              <a:t>a </a:t>
            </a:r>
            <a:r>
              <a:rPr lang="it-IT" sz="2000" b="1" dirty="0">
                <a:solidFill>
                  <a:srgbClr val="FF0000"/>
                </a:solidFill>
                <a:effectLst>
                  <a:outerShdw blurRad="38100" dist="38100" dir="2700000" algn="tl">
                    <a:srgbClr val="C0C0C0"/>
                  </a:outerShdw>
                </a:effectLst>
                <a:latin typeface="Times New Roman" pitchFamily="18" charset="0"/>
                <a:cs typeface="Times New Roman" pitchFamily="18" charset="0"/>
              </a:rPr>
              <a:t>basso peso molecolare</a:t>
            </a:r>
            <a:r>
              <a:rPr lang="it-IT" sz="2000" dirty="0">
                <a:latin typeface="Times New Roman" pitchFamily="18" charset="0"/>
                <a:cs typeface="Times New Roman" pitchFamily="18" charset="0"/>
              </a:rPr>
              <a:t> si usa come supporto del gel </a:t>
            </a:r>
            <a:r>
              <a:rPr lang="it-IT" sz="2000" b="1" dirty="0">
                <a:solidFill>
                  <a:srgbClr val="FF0000"/>
                </a:solidFill>
                <a:effectLst>
                  <a:outerShdw blurRad="38100" dist="38100" dir="2700000" algn="tl">
                    <a:srgbClr val="C0C0C0"/>
                  </a:outerShdw>
                </a:effectLst>
                <a:latin typeface="Times New Roman" pitchFamily="18" charset="0"/>
                <a:cs typeface="Times New Roman" pitchFamily="18" charset="0"/>
              </a:rPr>
              <a:t>L'ACRILAMIDE</a:t>
            </a:r>
            <a:r>
              <a:rPr lang="it-IT" sz="2000" dirty="0">
                <a:latin typeface="Times New Roman" pitchFamily="18" charset="0"/>
                <a:cs typeface="Times New Roman" pitchFamily="18" charset="0"/>
              </a:rPr>
              <a:t> (&lt;500bp)</a:t>
            </a:r>
          </a:p>
          <a:p>
            <a:pPr algn="just" eaLnBrk="1" hangingPunct="1">
              <a:defRPr/>
            </a:pPr>
            <a:endParaRPr lang="it-IT" sz="2000" dirty="0">
              <a:latin typeface="Times New Roman" pitchFamily="18" charset="0"/>
              <a:cs typeface="Times New Roman" pitchFamily="18" charset="0"/>
            </a:endParaRPr>
          </a:p>
          <a:p>
            <a:pPr algn="just" eaLnBrk="1" hangingPunct="1">
              <a:defRPr/>
            </a:pPr>
            <a:r>
              <a:rPr lang="it-IT" sz="2000" dirty="0">
                <a:latin typeface="Times New Roman" pitchFamily="18" charset="0"/>
                <a:cs typeface="Times New Roman" pitchFamily="18" charset="0"/>
              </a:rPr>
              <a:t>- ad </a:t>
            </a:r>
            <a:r>
              <a:rPr lang="it-IT" sz="2000" b="1" dirty="0">
                <a:solidFill>
                  <a:srgbClr val="FF0000"/>
                </a:solidFill>
                <a:effectLst>
                  <a:outerShdw blurRad="38100" dist="38100" dir="2700000" algn="tl">
                    <a:srgbClr val="C0C0C0"/>
                  </a:outerShdw>
                </a:effectLst>
                <a:latin typeface="Times New Roman" pitchFamily="18" charset="0"/>
                <a:cs typeface="Times New Roman" pitchFamily="18" charset="0"/>
              </a:rPr>
              <a:t>alto peso molecolare</a:t>
            </a:r>
            <a:r>
              <a:rPr lang="it-IT" sz="2000" dirty="0">
                <a:latin typeface="Times New Roman" pitchFamily="18" charset="0"/>
                <a:cs typeface="Times New Roman" pitchFamily="18" charset="0"/>
              </a:rPr>
              <a:t> si usa come supporto </a:t>
            </a:r>
            <a:r>
              <a:rPr lang="it-IT" sz="2000" b="1" dirty="0">
                <a:solidFill>
                  <a:srgbClr val="FF0000"/>
                </a:solidFill>
                <a:effectLst>
                  <a:outerShdw blurRad="38100" dist="38100" dir="2700000" algn="tl">
                    <a:srgbClr val="C0C0C0"/>
                  </a:outerShdw>
                </a:effectLst>
                <a:latin typeface="Times New Roman" pitchFamily="18" charset="0"/>
                <a:cs typeface="Times New Roman" pitchFamily="18" charset="0"/>
              </a:rPr>
              <a:t>L'AGAROSIO</a:t>
            </a:r>
            <a:r>
              <a:rPr lang="it-IT" sz="2000" dirty="0">
                <a:solidFill>
                  <a:srgbClr val="FF0000"/>
                </a:solidFill>
                <a:latin typeface="Times New Roman" pitchFamily="18" charset="0"/>
                <a:cs typeface="Times New Roman" pitchFamily="18" charset="0"/>
              </a:rPr>
              <a:t> </a:t>
            </a:r>
            <a:r>
              <a:rPr lang="it-IT" sz="2000" dirty="0">
                <a:latin typeface="Times New Roman" pitchFamily="18" charset="0"/>
                <a:cs typeface="Times New Roman" pitchFamily="18" charset="0"/>
              </a:rPr>
              <a:t>(da 500 </a:t>
            </a:r>
            <a:r>
              <a:rPr lang="it-IT" sz="2000" dirty="0" err="1">
                <a:latin typeface="Times New Roman" pitchFamily="18" charset="0"/>
                <a:cs typeface="Times New Roman" pitchFamily="18" charset="0"/>
              </a:rPr>
              <a:t>bp</a:t>
            </a:r>
            <a:r>
              <a:rPr lang="it-IT" sz="2000" dirty="0">
                <a:latin typeface="Times New Roman" pitchFamily="18" charset="0"/>
                <a:cs typeface="Times New Roman" pitchFamily="18" charset="0"/>
              </a:rPr>
              <a:t> a 20 Kb)</a:t>
            </a:r>
          </a:p>
          <a:p>
            <a:pPr marL="342900" indent="-342900" eaLnBrk="1" hangingPunct="1">
              <a:buFontTx/>
              <a:buChar char="-"/>
              <a:defRPr/>
            </a:pPr>
            <a:endParaRPr lang="it-IT" sz="2000" b="1" dirty="0" smtClean="0">
              <a:solidFill>
                <a:srgbClr val="FF3300"/>
              </a:solidFill>
              <a:effectLst>
                <a:outerShdw blurRad="38100" dist="38100" dir="2700000" algn="tl">
                  <a:srgbClr val="C0C0C0"/>
                </a:outerShdw>
              </a:effectLst>
              <a:latin typeface="Times New Roman" pitchFamily="18" charset="0"/>
              <a:cs typeface="Times New Roman" pitchFamily="18" charset="0"/>
            </a:endParaRPr>
          </a:p>
          <a:p>
            <a:pPr algn="just" eaLnBrk="1" hangingPunct="1">
              <a:defRPr/>
            </a:pPr>
            <a:r>
              <a:rPr lang="it-IT" sz="2000" dirty="0" smtClean="0">
                <a:latin typeface="Times New Roman" pitchFamily="18" charset="0"/>
                <a:cs typeface="Times New Roman" pitchFamily="18" charset="0"/>
              </a:rPr>
              <a:t>Il gel viene preparato in opportuni tamponi :</a:t>
            </a:r>
          </a:p>
          <a:p>
            <a:pPr algn="just" eaLnBrk="1" hangingPunct="1">
              <a:defRPr/>
            </a:pPr>
            <a:endParaRPr lang="it-IT" sz="2000" dirty="0" smtClean="0">
              <a:latin typeface="Times New Roman" pitchFamily="18" charset="0"/>
              <a:cs typeface="Times New Roman" pitchFamily="18" charset="0"/>
            </a:endParaRPr>
          </a:p>
          <a:p>
            <a:pPr algn="just" eaLnBrk="1" hangingPunct="1">
              <a:defRPr/>
            </a:pPr>
            <a:r>
              <a:rPr lang="it-IT" sz="2000" dirty="0" smtClean="0">
                <a:solidFill>
                  <a:srgbClr val="FF0000"/>
                </a:solidFill>
                <a:latin typeface="Times New Roman" pitchFamily="18" charset="0"/>
                <a:cs typeface="Times New Roman" pitchFamily="18" charset="0"/>
              </a:rPr>
              <a:t>-</a:t>
            </a:r>
            <a:r>
              <a:rPr lang="it-IT" sz="2000" b="1" dirty="0" smtClean="0">
                <a:solidFill>
                  <a:srgbClr val="FF0000"/>
                </a:solidFill>
                <a:effectLst>
                  <a:outerShdw blurRad="38100" dist="38100" dir="2700000" algn="tl">
                    <a:srgbClr val="C0C0C0"/>
                  </a:outerShdw>
                </a:effectLst>
                <a:latin typeface="Times New Roman" pitchFamily="18" charset="0"/>
                <a:cs typeface="Times New Roman" pitchFamily="18" charset="0"/>
              </a:rPr>
              <a:t>TBE (Tris Borato EDTA) </a:t>
            </a:r>
          </a:p>
          <a:p>
            <a:pPr algn="just" eaLnBrk="1" hangingPunct="1">
              <a:defRPr/>
            </a:pPr>
            <a:r>
              <a:rPr lang="it-IT" sz="2000" b="1" dirty="0" smtClean="0">
                <a:solidFill>
                  <a:srgbClr val="FF0000"/>
                </a:solidFill>
                <a:effectLst>
                  <a:outerShdw blurRad="38100" dist="38100" dir="2700000" algn="tl">
                    <a:srgbClr val="C0C0C0"/>
                  </a:outerShdw>
                </a:effectLst>
                <a:latin typeface="Times New Roman" pitchFamily="18" charset="0"/>
                <a:cs typeface="Times New Roman" pitchFamily="18" charset="0"/>
              </a:rPr>
              <a:t>-TAE (Tris Acetato)</a:t>
            </a:r>
          </a:p>
          <a:p>
            <a:pPr algn="just" eaLnBrk="1" hangingPunct="1">
              <a:defRPr/>
            </a:pPr>
            <a:r>
              <a:rPr lang="it-IT" sz="2000" dirty="0" smtClean="0">
                <a:latin typeface="Times New Roman" pitchFamily="18" charset="0"/>
                <a:cs typeface="Times New Roman" pitchFamily="18" charset="0"/>
              </a:rPr>
              <a:t> </a:t>
            </a:r>
          </a:p>
          <a:p>
            <a:pPr algn="just" eaLnBrk="1" hangingPunct="1">
              <a:defRPr/>
            </a:pPr>
            <a:r>
              <a:rPr lang="it-IT" sz="2000" dirty="0" smtClean="0">
                <a:latin typeface="Times New Roman" pitchFamily="18" charset="0"/>
                <a:cs typeface="Times New Roman" pitchFamily="18" charset="0"/>
              </a:rPr>
              <a:t>identici a quelli posti nella cella elettroforetica, per consentire il passaggio di corrente.</a:t>
            </a:r>
          </a:p>
        </p:txBody>
      </p:sp>
    </p:spTree>
    <p:extLst>
      <p:ext uri="{BB962C8B-B14F-4D97-AF65-F5344CB8AC3E}">
        <p14:creationId xmlns:p14="http://schemas.microsoft.com/office/powerpoint/2010/main" val="41622741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ttangolo 1"/>
          <p:cNvSpPr>
            <a:spLocks noChangeArrowheads="1"/>
          </p:cNvSpPr>
          <p:nvPr/>
        </p:nvSpPr>
        <p:spPr bwMode="auto">
          <a:xfrm>
            <a:off x="385763" y="981075"/>
            <a:ext cx="842486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ts val="600"/>
              </a:spcBef>
              <a:defRPr/>
            </a:pPr>
            <a:r>
              <a:rPr lang="it-IT"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a:t>
            </a:r>
            <a:r>
              <a:rPr lang="it-IT"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agarosio</a:t>
            </a:r>
            <a:r>
              <a:rPr lang="it-IT" dirty="0">
                <a:latin typeface="Times New Roman" pitchFamily="18" charset="0"/>
                <a:cs typeface="Times New Roman" pitchFamily="18" charset="0"/>
              </a:rPr>
              <a:t> è un polisaccaride purificato dall’agar-agar, una sostanza gelatinosa isolata a sua volta dalle alghe. </a:t>
            </a:r>
          </a:p>
          <a:p>
            <a:pPr algn="just">
              <a:spcBef>
                <a:spcPts val="600"/>
              </a:spcBef>
              <a:defRPr/>
            </a:pPr>
            <a:r>
              <a:rPr lang="it-IT" dirty="0">
                <a:latin typeface="Times New Roman" pitchFamily="18" charset="0"/>
                <a:cs typeface="Times New Roman" pitchFamily="18" charset="0"/>
              </a:rPr>
              <a:t>È un polimero lineare e neutro formato da unità di D-galattosio e di 3,6-anidro-L-galattosio legate alternativamente con legami glicosidici. </a:t>
            </a:r>
          </a:p>
          <a:p>
            <a:pPr algn="just">
              <a:spcBef>
                <a:spcPts val="600"/>
              </a:spcBef>
              <a:defRPr/>
            </a:pPr>
            <a:r>
              <a:rPr lang="it-IT" dirty="0">
                <a:latin typeface="Times New Roman" pitchFamily="18" charset="0"/>
                <a:cs typeface="Times New Roman" pitchFamily="18" charset="0"/>
              </a:rPr>
              <a:t>L’</a:t>
            </a:r>
            <a:r>
              <a:rPr lang="it-IT" dirty="0" err="1">
                <a:latin typeface="Times New Roman" pitchFamily="18" charset="0"/>
                <a:cs typeface="Times New Roman" pitchFamily="18" charset="0"/>
              </a:rPr>
              <a:t>agarosio</a:t>
            </a:r>
            <a:r>
              <a:rPr lang="it-IT" dirty="0">
                <a:latin typeface="Times New Roman" pitchFamily="18" charset="0"/>
                <a:cs typeface="Times New Roman" pitchFamily="18" charset="0"/>
              </a:rPr>
              <a:t> è uno zucchero solubile in acqua alla temperatura di ebollizione, mentre diventa solido man mano che si raffredda formando un gel grazie alla formazione di una matrice tridimensionale costituitasi attraverso dei legami a idrogeno tra le catene lineari.</a:t>
            </a:r>
          </a:p>
        </p:txBody>
      </p:sp>
      <p:pic>
        <p:nvPicPr>
          <p:cNvPr id="39939" name="Picture 2" descr="File:Agarose polymere.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850" y="3573463"/>
            <a:ext cx="3722688"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l="28693" t="26418" r="29160" b="47331"/>
          <a:stretch>
            <a:fillRect/>
          </a:stretch>
        </p:blipFill>
        <p:spPr bwMode="auto">
          <a:xfrm>
            <a:off x="2555875" y="5210175"/>
            <a:ext cx="3990975" cy="139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3203575" y="188913"/>
            <a:ext cx="2271713" cy="368300"/>
          </a:xfrm>
          <a:prstGeom prst="rect">
            <a:avLst/>
          </a:prstGeom>
        </p:spPr>
        <p:txBody>
          <a:bodyPr wrap="none">
            <a:spAutoFit/>
          </a:bodyPr>
          <a:lstStyle/>
          <a:p>
            <a:pPr>
              <a:defRPr/>
            </a:pPr>
            <a:r>
              <a:rPr lang="it-IT" b="1" dirty="0">
                <a:solidFill>
                  <a:srgbClr val="FF0000"/>
                </a:solidFill>
                <a:effectLst>
                  <a:outerShdw blurRad="38100" dist="38100" dir="2700000" algn="tl">
                    <a:srgbClr val="C0C0C0"/>
                  </a:outerShdw>
                </a:effectLst>
                <a:latin typeface="Times New Roman" pitchFamily="18" charset="0"/>
                <a:cs typeface="Times New Roman" pitchFamily="18" charset="0"/>
              </a:rPr>
              <a:t> GEL D’AGAROSIO</a:t>
            </a:r>
            <a:endParaRPr lang="it-IT" dirty="0">
              <a:latin typeface="Times New Roman" pitchFamily="18" charset="0"/>
              <a:cs typeface="Times New Roman" pitchFamily="18" charset="0"/>
            </a:endParaRPr>
          </a:p>
        </p:txBody>
      </p:sp>
    </p:spTree>
    <p:extLst>
      <p:ext uri="{BB962C8B-B14F-4D97-AF65-F5344CB8AC3E}">
        <p14:creationId xmlns:p14="http://schemas.microsoft.com/office/powerpoint/2010/main" val="990534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ChangeArrowheads="1"/>
          </p:cNvSpPr>
          <p:nvPr/>
        </p:nvSpPr>
        <p:spPr bwMode="auto">
          <a:xfrm>
            <a:off x="323850" y="188913"/>
            <a:ext cx="86407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spAutoFit/>
          </a:bodyPr>
          <a:lstStyle/>
          <a:p>
            <a:pPr algn="ctr">
              <a:defRPr/>
            </a:pPr>
            <a:r>
              <a:rPr lang="it-IT" sz="1600" b="1" dirty="0">
                <a:solidFill>
                  <a:srgbClr val="FF0000"/>
                </a:solidFill>
                <a:effectLst>
                  <a:outerShdw blurRad="38100" dist="38100" dir="2700000" algn="tl">
                    <a:srgbClr val="C0C0C0"/>
                  </a:outerShdw>
                </a:effectLst>
                <a:latin typeface="Trebuchet MS" pitchFamily="34" charset="0"/>
              </a:rPr>
              <a:t>CAPACITÀ DI RISOLUZIONE DEI GEL DI AGAROSIO</a:t>
            </a:r>
          </a:p>
          <a:p>
            <a:pPr algn="ctr">
              <a:defRPr/>
            </a:pPr>
            <a:r>
              <a:rPr lang="it-IT" sz="1600" b="1" dirty="0">
                <a:solidFill>
                  <a:srgbClr val="FF0000"/>
                </a:solidFill>
                <a:effectLst>
                  <a:outerShdw blurRad="38100" dist="38100" dir="2700000" algn="tl">
                    <a:srgbClr val="C0C0C0"/>
                  </a:outerShdw>
                </a:effectLst>
                <a:latin typeface="Trebuchet MS" pitchFamily="34" charset="0"/>
              </a:rPr>
              <a:t>IN FUNZIONE DELLA CONCENTRAZIONE DI POLIMERO.</a:t>
            </a:r>
          </a:p>
        </p:txBody>
      </p:sp>
      <p:pic>
        <p:nvPicPr>
          <p:cNvPr id="99335" name="Picture 7" descr="tab17"/>
          <p:cNvPicPr>
            <a:picLocks noChangeAspect="1" noChangeArrowheads="1"/>
          </p:cNvPicPr>
          <p:nvPr/>
        </p:nvPicPr>
        <p:blipFill>
          <a:blip r:embed="rId3">
            <a:lum contrast="6000"/>
            <a:extLst>
              <a:ext uri="{28A0092B-C50C-407E-A947-70E740481C1C}">
                <a14:useLocalDpi xmlns:a14="http://schemas.microsoft.com/office/drawing/2010/main" val="0"/>
              </a:ext>
            </a:extLst>
          </a:blip>
          <a:srcRect l="2489" t="1527" r="7211" b="51717"/>
          <a:stretch>
            <a:fillRect/>
          </a:stretch>
        </p:blipFill>
        <p:spPr bwMode="auto">
          <a:xfrm>
            <a:off x="827088" y="1700213"/>
            <a:ext cx="736758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309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335"/>
                                        </p:tgtEl>
                                        <p:attrNameLst>
                                          <p:attrName>style.visibility</p:attrName>
                                        </p:attrNameLst>
                                      </p:cBhvr>
                                      <p:to>
                                        <p:strVal val="visible"/>
                                      </p:to>
                                    </p:set>
                                    <p:animEffect transition="in" filter="fade">
                                      <p:cBhvr>
                                        <p:cTn id="7" dur="500"/>
                                        <p:tgtEl>
                                          <p:spTgt spid="993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9332"/>
                                        </p:tgtEl>
                                        <p:attrNameLst>
                                          <p:attrName>style.visibility</p:attrName>
                                        </p:attrNameLst>
                                      </p:cBhvr>
                                      <p:to>
                                        <p:strVal val="visible"/>
                                      </p:to>
                                    </p:set>
                                    <p:animEffect transition="in" filter="fade">
                                      <p:cBhvr>
                                        <p:cTn id="10" dur="500"/>
                                        <p:tgtEl>
                                          <p:spTgt spid="99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l="41145" t="34489" r="34050" b="23421"/>
          <a:stretch>
            <a:fillRect/>
          </a:stretch>
        </p:blipFill>
        <p:spPr bwMode="auto">
          <a:xfrm>
            <a:off x="468313" y="2565400"/>
            <a:ext cx="3065462" cy="416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descr="CIMG3815"/>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t="41798" r="25388" b="6294"/>
          <a:stretch>
            <a:fillRect/>
          </a:stretch>
        </p:blipFill>
        <p:spPr bwMode="auto">
          <a:xfrm>
            <a:off x="3995738" y="3833813"/>
            <a:ext cx="49688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4"/>
          <p:cNvSpPr txBox="1">
            <a:spLocks noChangeArrowheads="1"/>
          </p:cNvSpPr>
          <p:nvPr/>
        </p:nvSpPr>
        <p:spPr bwMode="auto">
          <a:xfrm>
            <a:off x="3922713" y="2349500"/>
            <a:ext cx="15494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p>
            <a:pPr>
              <a:defRPr/>
            </a:pPr>
            <a:r>
              <a:rPr lang="it-IT" b="1">
                <a:solidFill>
                  <a:srgbClr val="FF3300"/>
                </a:solidFill>
                <a:effectLst>
                  <a:outerShdw blurRad="38100" dist="38100" dir="2700000" algn="tl">
                    <a:srgbClr val="C0C0C0"/>
                  </a:outerShdw>
                </a:effectLst>
                <a:latin typeface="Times New Roman" pitchFamily="18" charset="0"/>
                <a:cs typeface="Times New Roman" pitchFamily="18" charset="0"/>
              </a:rPr>
              <a:t>VERTICALE</a:t>
            </a:r>
          </a:p>
        </p:txBody>
      </p:sp>
      <p:sp>
        <p:nvSpPr>
          <p:cNvPr id="45061" name="Line 5"/>
          <p:cNvSpPr>
            <a:spLocks noChangeShapeType="1"/>
          </p:cNvSpPr>
          <p:nvPr/>
        </p:nvSpPr>
        <p:spPr bwMode="auto">
          <a:xfrm flipH="1">
            <a:off x="4140200" y="2852738"/>
            <a:ext cx="13684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5174" name="Text Box 6"/>
          <p:cNvSpPr txBox="1">
            <a:spLocks noChangeArrowheads="1"/>
          </p:cNvSpPr>
          <p:nvPr/>
        </p:nvSpPr>
        <p:spPr bwMode="auto">
          <a:xfrm>
            <a:off x="6588125" y="2638425"/>
            <a:ext cx="18859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p>
            <a:pPr>
              <a:defRPr/>
            </a:pPr>
            <a:r>
              <a:rPr lang="it-IT" b="1">
                <a:solidFill>
                  <a:srgbClr val="FF3300"/>
                </a:solidFill>
                <a:effectLst>
                  <a:outerShdw blurRad="38100" dist="38100" dir="2700000" algn="tl">
                    <a:srgbClr val="C0C0C0"/>
                  </a:outerShdw>
                </a:effectLst>
                <a:latin typeface="Times New Roman" pitchFamily="18" charset="0"/>
                <a:cs typeface="Times New Roman" pitchFamily="18" charset="0"/>
              </a:rPr>
              <a:t>ORIZZONTALE</a:t>
            </a:r>
          </a:p>
        </p:txBody>
      </p:sp>
      <p:sp>
        <p:nvSpPr>
          <p:cNvPr id="45063" name="Line 7"/>
          <p:cNvSpPr>
            <a:spLocks noChangeShapeType="1"/>
          </p:cNvSpPr>
          <p:nvPr/>
        </p:nvSpPr>
        <p:spPr bwMode="auto">
          <a:xfrm>
            <a:off x="7235825" y="3141663"/>
            <a:ext cx="0"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5176" name="Rectangle 8"/>
          <p:cNvSpPr>
            <a:spLocks noChangeArrowheads="1"/>
          </p:cNvSpPr>
          <p:nvPr/>
        </p:nvSpPr>
        <p:spPr bwMode="auto">
          <a:xfrm>
            <a:off x="107950" y="188913"/>
            <a:ext cx="8856663" cy="229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p>
            <a:pPr algn="just">
              <a:defRPr/>
            </a:pPr>
            <a:r>
              <a:rPr lang="it-IT" dirty="0">
                <a:latin typeface="Times New Roman" pitchFamily="18" charset="0"/>
                <a:cs typeface="Times New Roman" pitchFamily="18" charset="0"/>
              </a:rPr>
              <a:t>In entrambi i supporti </a:t>
            </a:r>
            <a:r>
              <a:rPr lang="it-IT" dirty="0">
                <a:solidFill>
                  <a:srgbClr val="FF0000"/>
                </a:solidFill>
                <a:latin typeface="Times New Roman" pitchFamily="18" charset="0"/>
                <a:cs typeface="Times New Roman" pitchFamily="18" charset="0"/>
              </a:rPr>
              <a:t> </a:t>
            </a:r>
            <a:r>
              <a:rPr lang="it-IT" b="1" dirty="0">
                <a:solidFill>
                  <a:srgbClr val="FF0000"/>
                </a:solidFill>
                <a:effectLst>
                  <a:outerShdw blurRad="38100" dist="38100" dir="2700000" algn="tl">
                    <a:srgbClr val="C0C0C0"/>
                  </a:outerShdw>
                </a:effectLst>
                <a:latin typeface="Times New Roman" pitchFamily="18" charset="0"/>
                <a:cs typeface="Times New Roman" pitchFamily="18" charset="0"/>
              </a:rPr>
              <a:t>Acrilamide</a:t>
            </a:r>
            <a:r>
              <a:rPr lang="it-IT" dirty="0">
                <a:latin typeface="Times New Roman" pitchFamily="18" charset="0"/>
                <a:cs typeface="Times New Roman" pitchFamily="18" charset="0"/>
              </a:rPr>
              <a:t> o </a:t>
            </a:r>
            <a:r>
              <a:rPr lang="it-IT" b="1" dirty="0" err="1">
                <a:solidFill>
                  <a:srgbClr val="FF0000"/>
                </a:solidFill>
                <a:effectLst>
                  <a:outerShdw blurRad="38100" dist="38100" dir="2700000" algn="tl">
                    <a:srgbClr val="C0C0C0"/>
                  </a:outerShdw>
                </a:effectLst>
                <a:latin typeface="Times New Roman" pitchFamily="18" charset="0"/>
                <a:cs typeface="Times New Roman" pitchFamily="18" charset="0"/>
              </a:rPr>
              <a:t>Agarosio</a:t>
            </a:r>
            <a:r>
              <a:rPr lang="it-IT" b="1" dirty="0">
                <a:effectLst>
                  <a:outerShdw blurRad="38100" dist="38100" dir="2700000" algn="tl">
                    <a:srgbClr val="C0C0C0"/>
                  </a:outerShdw>
                </a:effectLst>
                <a:latin typeface="Times New Roman" pitchFamily="18" charset="0"/>
                <a:cs typeface="Times New Roman" pitchFamily="18" charset="0"/>
              </a:rPr>
              <a:t>,</a:t>
            </a:r>
            <a:r>
              <a:rPr lang="it-IT" dirty="0">
                <a:latin typeface="Times New Roman" pitchFamily="18" charset="0"/>
                <a:cs typeface="Times New Roman" pitchFamily="18" charset="0"/>
              </a:rPr>
              <a:t> si assembla il sistema su un apparecchio per elettroforesi o </a:t>
            </a:r>
            <a:r>
              <a:rPr lang="it-IT" b="1" dirty="0">
                <a:solidFill>
                  <a:srgbClr val="FF0000"/>
                </a:solidFill>
                <a:effectLst>
                  <a:outerShdw blurRad="38100" dist="38100" dir="2700000" algn="tl">
                    <a:srgbClr val="C0C0C0"/>
                  </a:outerShdw>
                </a:effectLst>
                <a:latin typeface="Times New Roman" pitchFamily="18" charset="0"/>
                <a:cs typeface="Times New Roman" pitchFamily="18" charset="0"/>
              </a:rPr>
              <a:t>CELLA ELETTROFORETICA</a:t>
            </a:r>
            <a:r>
              <a:rPr lang="it-IT" dirty="0">
                <a:latin typeface="Times New Roman" pitchFamily="18" charset="0"/>
                <a:cs typeface="Times New Roman" pitchFamily="18" charset="0"/>
              </a:rPr>
              <a:t>.</a:t>
            </a:r>
          </a:p>
          <a:p>
            <a:pPr>
              <a:defRPr/>
            </a:pPr>
            <a:endParaRPr lang="it-IT" dirty="0">
              <a:latin typeface="Times New Roman" pitchFamily="18" charset="0"/>
              <a:cs typeface="Times New Roman" pitchFamily="18" charset="0"/>
            </a:endParaRPr>
          </a:p>
          <a:p>
            <a:pPr>
              <a:defRPr/>
            </a:pPr>
            <a:r>
              <a:rPr lang="it-IT" dirty="0">
                <a:latin typeface="Times New Roman" pitchFamily="18" charset="0"/>
                <a:cs typeface="Times New Roman" pitchFamily="18" charset="0"/>
              </a:rPr>
              <a:t>Esistono in commercio un gran numero e modelli di </a:t>
            </a:r>
            <a:r>
              <a:rPr lang="it-IT" b="1" dirty="0">
                <a:solidFill>
                  <a:srgbClr val="FF0000"/>
                </a:solidFill>
                <a:effectLst>
                  <a:outerShdw blurRad="38100" dist="38100" dir="2700000" algn="tl">
                    <a:srgbClr val="C0C0C0"/>
                  </a:outerShdw>
                </a:effectLst>
                <a:latin typeface="Times New Roman" pitchFamily="18" charset="0"/>
                <a:cs typeface="Times New Roman" pitchFamily="18" charset="0"/>
              </a:rPr>
              <a:t>celle elettroforetiche</a:t>
            </a:r>
            <a:r>
              <a:rPr lang="it-IT" dirty="0">
                <a:latin typeface="Times New Roman" pitchFamily="18" charset="0"/>
                <a:cs typeface="Times New Roman" pitchFamily="18" charset="0"/>
              </a:rPr>
              <a:t>, di varia :</a:t>
            </a:r>
          </a:p>
          <a:p>
            <a:pPr>
              <a:defRPr/>
            </a:pPr>
            <a:r>
              <a:rPr lang="it-IT" b="1" dirty="0">
                <a:solidFill>
                  <a:srgbClr val="FF0000"/>
                </a:solidFill>
                <a:effectLst>
                  <a:outerShdw blurRad="38100" dist="38100" dir="2700000" algn="tl">
                    <a:srgbClr val="C0C0C0"/>
                  </a:outerShdw>
                </a:effectLst>
                <a:latin typeface="Times New Roman" pitchFamily="18" charset="0"/>
                <a:cs typeface="Times New Roman" pitchFamily="18" charset="0"/>
              </a:rPr>
              <a:t>- forma </a:t>
            </a:r>
          </a:p>
          <a:p>
            <a:pPr>
              <a:defRPr/>
            </a:pPr>
            <a:r>
              <a:rPr lang="it-IT" b="1" dirty="0">
                <a:solidFill>
                  <a:srgbClr val="FF0000"/>
                </a:solidFill>
                <a:effectLst>
                  <a:outerShdw blurRad="38100" dist="38100" dir="2700000" algn="tl">
                    <a:srgbClr val="C0C0C0"/>
                  </a:outerShdw>
                </a:effectLst>
                <a:latin typeface="Times New Roman" pitchFamily="18" charset="0"/>
                <a:cs typeface="Times New Roman" pitchFamily="18" charset="0"/>
              </a:rPr>
              <a:t>- grandezza</a:t>
            </a:r>
          </a:p>
          <a:p>
            <a:pPr>
              <a:defRPr/>
            </a:pPr>
            <a:r>
              <a:rPr lang="it-IT" b="1" dirty="0">
                <a:solidFill>
                  <a:srgbClr val="FF0000"/>
                </a:solidFill>
                <a:effectLst>
                  <a:outerShdw blurRad="38100" dist="38100" dir="2700000" algn="tl">
                    <a:srgbClr val="C0C0C0"/>
                  </a:outerShdw>
                </a:effectLst>
                <a:latin typeface="Times New Roman" pitchFamily="18" charset="0"/>
                <a:cs typeface="Times New Roman" pitchFamily="18" charset="0"/>
              </a:rPr>
              <a:t>- verticali </a:t>
            </a:r>
          </a:p>
          <a:p>
            <a:pPr>
              <a:defRPr/>
            </a:pPr>
            <a:r>
              <a:rPr lang="it-IT" b="1" dirty="0">
                <a:solidFill>
                  <a:srgbClr val="FF0000"/>
                </a:solidFill>
                <a:effectLst>
                  <a:outerShdw blurRad="38100" dist="38100" dir="2700000" algn="tl">
                    <a:srgbClr val="C0C0C0"/>
                  </a:outerShdw>
                </a:effectLst>
                <a:latin typeface="Times New Roman" pitchFamily="18" charset="0"/>
                <a:cs typeface="Times New Roman" pitchFamily="18" charset="0"/>
              </a:rPr>
              <a:t>- orizzontali.</a:t>
            </a:r>
          </a:p>
        </p:txBody>
      </p:sp>
    </p:spTree>
    <p:extLst>
      <p:ext uri="{BB962C8B-B14F-4D97-AF65-F5344CB8AC3E}">
        <p14:creationId xmlns:p14="http://schemas.microsoft.com/office/powerpoint/2010/main" val="41425009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403225" y="112713"/>
            <a:ext cx="8370888" cy="649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p>
            <a:pPr>
              <a:defRPr/>
            </a:pPr>
            <a:endParaRPr lang="it-IT" sz="2000" dirty="0">
              <a:latin typeface="Times New Roman" pitchFamily="18" charset="0"/>
              <a:cs typeface="Times New Roman" pitchFamily="18" charset="0"/>
            </a:endParaRPr>
          </a:p>
          <a:p>
            <a:pPr algn="just">
              <a:defRPr/>
            </a:pPr>
            <a:r>
              <a:rPr lang="it-IT" sz="2000" b="1" dirty="0">
                <a:solidFill>
                  <a:srgbClr val="FF0000"/>
                </a:solidFill>
                <a:effectLst>
                  <a:outerShdw blurRad="38100" dist="38100" dir="2700000" algn="tl">
                    <a:srgbClr val="C0C0C0"/>
                  </a:outerShdw>
                </a:effectLst>
                <a:latin typeface="Times New Roman" pitchFamily="18" charset="0"/>
                <a:cs typeface="Times New Roman" pitchFamily="18" charset="0"/>
              </a:rPr>
              <a:t>La cella elettroforetica</a:t>
            </a:r>
            <a:r>
              <a:rPr lang="it-IT" sz="2000" dirty="0">
                <a:latin typeface="Times New Roman" pitchFamily="18" charset="0"/>
                <a:cs typeface="Times New Roman" pitchFamily="18" charset="0"/>
              </a:rPr>
              <a:t> è collegata ad  un alimentatore che fornisce la </a:t>
            </a:r>
            <a:r>
              <a:rPr lang="it-IT" sz="2000" dirty="0" err="1">
                <a:latin typeface="Times New Roman" pitchFamily="18" charset="0"/>
                <a:cs typeface="Times New Roman" pitchFamily="18" charset="0"/>
              </a:rPr>
              <a:t>d.d.p</a:t>
            </a:r>
            <a:r>
              <a:rPr lang="it-IT" sz="2000" dirty="0">
                <a:latin typeface="Times New Roman" pitchFamily="18" charset="0"/>
                <a:cs typeface="Times New Roman" pitchFamily="18" charset="0"/>
              </a:rPr>
              <a:t> e che permette di creare il campo elettrico.</a:t>
            </a:r>
          </a:p>
          <a:p>
            <a:pPr algn="just">
              <a:defRPr/>
            </a:pPr>
            <a:endParaRPr lang="it-IT" sz="2000" dirty="0">
              <a:latin typeface="Times New Roman" pitchFamily="18" charset="0"/>
              <a:cs typeface="Times New Roman" pitchFamily="18" charset="0"/>
            </a:endParaRPr>
          </a:p>
          <a:p>
            <a:pPr algn="just">
              <a:defRPr/>
            </a:pPr>
            <a:r>
              <a:rPr lang="it-IT" sz="2000" dirty="0">
                <a:latin typeface="Times New Roman" pitchFamily="18" charset="0"/>
                <a:cs typeface="Times New Roman" pitchFamily="18" charset="0"/>
              </a:rPr>
              <a:t>Grazie al campo elettrico generatosi la miscela di frammenti di acido nucleico comincerà a migrare dal polo negativo verso il polo positivo in base al loro diverso peso molecolare:</a:t>
            </a:r>
          </a:p>
          <a:p>
            <a:pPr algn="just">
              <a:defRPr/>
            </a:pPr>
            <a:endParaRPr lang="it-IT" sz="2000" dirty="0">
              <a:latin typeface="Times New Roman" pitchFamily="18" charset="0"/>
              <a:cs typeface="Times New Roman" pitchFamily="18" charset="0"/>
            </a:endParaRPr>
          </a:p>
          <a:p>
            <a:pPr algn="just">
              <a:defRPr/>
            </a:pPr>
            <a:r>
              <a:rPr lang="it-IT" sz="2000" dirty="0">
                <a:latin typeface="Times New Roman" pitchFamily="18" charset="0"/>
                <a:cs typeface="Times New Roman" pitchFamily="18" charset="0"/>
              </a:rPr>
              <a:t>quelle più pesanti </a:t>
            </a:r>
            <a:r>
              <a:rPr lang="it-IT" sz="2000" b="1" dirty="0">
                <a:solidFill>
                  <a:srgbClr val="FF0000"/>
                </a:solidFill>
                <a:effectLst>
                  <a:outerShdw blurRad="38100" dist="38100" dir="2700000" algn="tl">
                    <a:srgbClr val="C0C0C0"/>
                  </a:outerShdw>
                </a:effectLst>
                <a:latin typeface="Times New Roman" pitchFamily="18" charset="0"/>
                <a:cs typeface="Times New Roman" pitchFamily="18" charset="0"/>
              </a:rPr>
              <a:t>(a maggior PM)</a:t>
            </a:r>
            <a:r>
              <a:rPr lang="it-IT" sz="2000" dirty="0">
                <a:latin typeface="Times New Roman" pitchFamily="18" charset="0"/>
                <a:cs typeface="Times New Roman" pitchFamily="18" charset="0"/>
              </a:rPr>
              <a:t> migreranno più </a:t>
            </a:r>
            <a:r>
              <a:rPr lang="it-IT" sz="2000" b="1" dirty="0">
                <a:solidFill>
                  <a:srgbClr val="FF0000"/>
                </a:solidFill>
                <a:effectLst>
                  <a:outerShdw blurRad="38100" dist="38100" dir="2700000" algn="tl">
                    <a:srgbClr val="C0C0C0"/>
                  </a:outerShdw>
                </a:effectLst>
                <a:latin typeface="Times New Roman" pitchFamily="18" charset="0"/>
                <a:cs typeface="Times New Roman" pitchFamily="18" charset="0"/>
              </a:rPr>
              <a:t>lentamente</a:t>
            </a:r>
            <a:r>
              <a:rPr lang="it-IT" sz="2000" dirty="0">
                <a:latin typeface="Times New Roman" pitchFamily="18" charset="0"/>
                <a:cs typeface="Times New Roman" pitchFamily="18" charset="0"/>
              </a:rPr>
              <a:t> rispetto a quelle più leggere </a:t>
            </a:r>
            <a:r>
              <a:rPr lang="it-IT" sz="2000" b="1" dirty="0">
                <a:solidFill>
                  <a:srgbClr val="FF0000"/>
                </a:solidFill>
                <a:effectLst>
                  <a:outerShdw blurRad="38100" dist="38100" dir="2700000" algn="tl">
                    <a:srgbClr val="C0C0C0"/>
                  </a:outerShdw>
                </a:effectLst>
                <a:latin typeface="Times New Roman" pitchFamily="18" charset="0"/>
                <a:cs typeface="Times New Roman" pitchFamily="18" charset="0"/>
              </a:rPr>
              <a:t>(a minor PM),</a:t>
            </a:r>
            <a:r>
              <a:rPr lang="it-IT" sz="2000" dirty="0">
                <a:latin typeface="Times New Roman" pitchFamily="18" charset="0"/>
                <a:cs typeface="Times New Roman" pitchFamily="18" charset="0"/>
              </a:rPr>
              <a:t> che a loro volta migreranno più </a:t>
            </a:r>
            <a:r>
              <a:rPr lang="it-IT" sz="2000" b="1" dirty="0">
                <a:solidFill>
                  <a:srgbClr val="FF0000"/>
                </a:solidFill>
                <a:effectLst>
                  <a:outerShdw blurRad="38100" dist="38100" dir="2700000" algn="tl">
                    <a:srgbClr val="C0C0C0"/>
                  </a:outerShdw>
                </a:effectLst>
                <a:latin typeface="Times New Roman" pitchFamily="18" charset="0"/>
                <a:cs typeface="Times New Roman" pitchFamily="18" charset="0"/>
              </a:rPr>
              <a:t>velocemente</a:t>
            </a:r>
            <a:r>
              <a:rPr lang="it-IT" sz="2000" dirty="0">
                <a:latin typeface="Times New Roman" pitchFamily="18" charset="0"/>
                <a:cs typeface="Times New Roman" pitchFamily="18" charset="0"/>
              </a:rPr>
              <a:t>.</a:t>
            </a:r>
          </a:p>
          <a:p>
            <a:pPr algn="just">
              <a:defRPr/>
            </a:pPr>
            <a:endParaRPr lang="it-IT" sz="2000" dirty="0">
              <a:latin typeface="Times New Roman" pitchFamily="18" charset="0"/>
              <a:cs typeface="Times New Roman" pitchFamily="18" charset="0"/>
            </a:endParaRPr>
          </a:p>
          <a:p>
            <a:pPr algn="just">
              <a:defRPr/>
            </a:pPr>
            <a:endParaRPr lang="it-IT" sz="2000" dirty="0">
              <a:latin typeface="Times New Roman" pitchFamily="18" charset="0"/>
              <a:cs typeface="Times New Roman" pitchFamily="18" charset="0"/>
            </a:endParaRPr>
          </a:p>
          <a:p>
            <a:pPr algn="just">
              <a:defRPr/>
            </a:pPr>
            <a:endParaRPr lang="it-IT" sz="2000" dirty="0">
              <a:latin typeface="Times New Roman" pitchFamily="18" charset="0"/>
              <a:cs typeface="Times New Roman" pitchFamily="18" charset="0"/>
            </a:endParaRPr>
          </a:p>
          <a:p>
            <a:pPr algn="just">
              <a:defRPr/>
            </a:pPr>
            <a:endParaRPr lang="it-IT" sz="2000" dirty="0">
              <a:latin typeface="Times New Roman" pitchFamily="18" charset="0"/>
              <a:cs typeface="Times New Roman" pitchFamily="18" charset="0"/>
            </a:endParaRPr>
          </a:p>
          <a:p>
            <a:pPr algn="just">
              <a:defRPr/>
            </a:pPr>
            <a:endParaRPr lang="it-IT" sz="2000" dirty="0">
              <a:latin typeface="Times New Roman" pitchFamily="18" charset="0"/>
              <a:cs typeface="Times New Roman" pitchFamily="18" charset="0"/>
            </a:endParaRPr>
          </a:p>
          <a:p>
            <a:pPr algn="just">
              <a:defRPr/>
            </a:pPr>
            <a:endParaRPr lang="it-IT" sz="2000" dirty="0">
              <a:latin typeface="Times New Roman" pitchFamily="18" charset="0"/>
              <a:cs typeface="Times New Roman" pitchFamily="18" charset="0"/>
            </a:endParaRPr>
          </a:p>
          <a:p>
            <a:pPr algn="just">
              <a:defRPr/>
            </a:pPr>
            <a:r>
              <a:rPr lang="it-IT" sz="2000" dirty="0">
                <a:latin typeface="Times New Roman" pitchFamily="18" charset="0"/>
                <a:cs typeface="Times New Roman" pitchFamily="18" charset="0"/>
              </a:rPr>
              <a:t> </a:t>
            </a:r>
          </a:p>
          <a:p>
            <a:pPr algn="just">
              <a:defRPr/>
            </a:pPr>
            <a:endParaRPr lang="it-IT" sz="2000" dirty="0">
              <a:latin typeface="Times New Roman" pitchFamily="18" charset="0"/>
              <a:cs typeface="Times New Roman" pitchFamily="18" charset="0"/>
            </a:endParaRPr>
          </a:p>
          <a:p>
            <a:pPr algn="just">
              <a:defRPr/>
            </a:pPr>
            <a:endParaRPr lang="it-IT" sz="2000" dirty="0">
              <a:latin typeface="Times New Roman" pitchFamily="18" charset="0"/>
              <a:cs typeface="Times New Roman" pitchFamily="18" charset="0"/>
            </a:endParaRPr>
          </a:p>
          <a:p>
            <a:pPr algn="just">
              <a:defRPr/>
            </a:pPr>
            <a:endParaRPr lang="it-IT" sz="2000" dirty="0">
              <a:latin typeface="Times New Roman" pitchFamily="18" charset="0"/>
              <a:cs typeface="Times New Roman" pitchFamily="18" charset="0"/>
            </a:endParaRPr>
          </a:p>
        </p:txBody>
      </p:sp>
      <p:pic>
        <p:nvPicPr>
          <p:cNvPr id="47107" name="Picture 3"/>
          <p:cNvPicPr>
            <a:picLocks noChangeAspect="1" noChangeArrowheads="1"/>
          </p:cNvPicPr>
          <p:nvPr/>
        </p:nvPicPr>
        <p:blipFill>
          <a:blip r:embed="rId2">
            <a:lum contrast="6000"/>
            <a:extLst>
              <a:ext uri="{28A0092B-C50C-407E-A947-70E740481C1C}">
                <a14:useLocalDpi xmlns:a14="http://schemas.microsoft.com/office/drawing/2010/main" val="0"/>
              </a:ext>
            </a:extLst>
          </a:blip>
          <a:srcRect t="67747"/>
          <a:stretch>
            <a:fillRect/>
          </a:stretch>
        </p:blipFill>
        <p:spPr bwMode="auto">
          <a:xfrm>
            <a:off x="1042988" y="3905250"/>
            <a:ext cx="68865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Line 4"/>
          <p:cNvSpPr>
            <a:spLocks noChangeShapeType="1"/>
          </p:cNvSpPr>
          <p:nvPr/>
        </p:nvSpPr>
        <p:spPr bwMode="auto">
          <a:xfrm>
            <a:off x="3149600" y="3781425"/>
            <a:ext cx="0" cy="649288"/>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7109" name="Text Box 5"/>
          <p:cNvSpPr txBox="1">
            <a:spLocks noChangeArrowheads="1"/>
          </p:cNvSpPr>
          <p:nvPr/>
        </p:nvSpPr>
        <p:spPr bwMode="auto">
          <a:xfrm>
            <a:off x="2843213" y="3282950"/>
            <a:ext cx="627062"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600">
                <a:latin typeface="Times New Roman" pitchFamily="18" charset="0"/>
                <a:cs typeface="Times New Roman" pitchFamily="18" charset="0"/>
              </a:rPr>
              <a:t>DNA</a:t>
            </a:r>
          </a:p>
        </p:txBody>
      </p:sp>
    </p:spTree>
    <p:extLst>
      <p:ext uri="{BB962C8B-B14F-4D97-AF65-F5344CB8AC3E}">
        <p14:creationId xmlns:p14="http://schemas.microsoft.com/office/powerpoint/2010/main" val="37949026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l="24902" t="94089" r="16780" b="1186"/>
          <a:stretch>
            <a:fillRect/>
          </a:stretch>
        </p:blipFill>
        <p:spPr bwMode="auto">
          <a:xfrm>
            <a:off x="2497138" y="2149475"/>
            <a:ext cx="5184775" cy="52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1" name="Text Box 3"/>
          <p:cNvSpPr txBox="1">
            <a:spLocks noChangeArrowheads="1"/>
          </p:cNvSpPr>
          <p:nvPr/>
        </p:nvSpPr>
        <p:spPr bwMode="auto">
          <a:xfrm>
            <a:off x="2449513" y="1420813"/>
            <a:ext cx="364013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b="1">
                <a:solidFill>
                  <a:srgbClr val="FF5050"/>
                </a:solidFill>
                <a:latin typeface="Times New Roman" pitchFamily="18" charset="0"/>
                <a:cs typeface="Times New Roman" pitchFamily="18" charset="0"/>
              </a:rPr>
              <a:t>PROFILO ELETTROFORETICO</a:t>
            </a:r>
          </a:p>
        </p:txBody>
      </p:sp>
      <p:sp>
        <p:nvSpPr>
          <p:cNvPr id="161796" name="Rectangle 4"/>
          <p:cNvSpPr>
            <a:spLocks noChangeArrowheads="1"/>
          </p:cNvSpPr>
          <p:nvPr/>
        </p:nvSpPr>
        <p:spPr bwMode="auto">
          <a:xfrm>
            <a:off x="371475" y="260350"/>
            <a:ext cx="66421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p>
            <a:pPr>
              <a:defRPr/>
            </a:pPr>
            <a:r>
              <a:rPr lang="it-IT">
                <a:latin typeface="Times New Roman" pitchFamily="18" charset="0"/>
                <a:cs typeface="Times New Roman" pitchFamily="18" charset="0"/>
              </a:rPr>
              <a:t>Il risultato della corsa elettroforetica consisterà in una </a:t>
            </a:r>
            <a:r>
              <a:rPr lang="it-IT" b="1">
                <a:solidFill>
                  <a:srgbClr val="FF0000"/>
                </a:solidFill>
                <a:effectLst>
                  <a:outerShdw blurRad="38100" dist="38100" dir="2700000" algn="tl">
                    <a:srgbClr val="C0C0C0"/>
                  </a:outerShdw>
                </a:effectLst>
                <a:latin typeface="Times New Roman" pitchFamily="18" charset="0"/>
                <a:cs typeface="Times New Roman" pitchFamily="18" charset="0"/>
              </a:rPr>
              <a:t>serie di bande</a:t>
            </a:r>
            <a:r>
              <a:rPr lang="it-IT">
                <a:latin typeface="Times New Roman" pitchFamily="18" charset="0"/>
                <a:cs typeface="Times New Roman" pitchFamily="18" charset="0"/>
              </a:rPr>
              <a:t>.</a:t>
            </a:r>
          </a:p>
        </p:txBody>
      </p:sp>
      <p:pic>
        <p:nvPicPr>
          <p:cNvPr id="48133" name="Picture 5"/>
          <p:cNvPicPr>
            <a:picLocks noChangeAspect="1" noChangeArrowheads="1"/>
          </p:cNvPicPr>
          <p:nvPr/>
        </p:nvPicPr>
        <p:blipFill>
          <a:blip r:embed="rId3">
            <a:lum contrast="6000"/>
            <a:extLst>
              <a:ext uri="{28A0092B-C50C-407E-A947-70E740481C1C}">
                <a14:useLocalDpi xmlns:a14="http://schemas.microsoft.com/office/drawing/2010/main" val="0"/>
              </a:ext>
            </a:extLst>
          </a:blip>
          <a:srcRect t="67747"/>
          <a:stretch>
            <a:fillRect/>
          </a:stretch>
        </p:blipFill>
        <p:spPr bwMode="auto">
          <a:xfrm>
            <a:off x="665163" y="2674938"/>
            <a:ext cx="6886575"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04004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548680"/>
            <a:ext cx="8496944" cy="5632311"/>
          </a:xfrm>
          <a:prstGeom prst="rect">
            <a:avLst/>
          </a:prstGeom>
        </p:spPr>
        <p:txBody>
          <a:bodyPr wrap="square">
            <a:spAutoFit/>
          </a:bodyPr>
          <a:lstStyle/>
          <a:p>
            <a:pPr algn="ctr"/>
            <a:r>
              <a:rPr lang="it-IT" b="1" u="sng" dirty="0">
                <a:solidFill>
                  <a:srgbClr val="FF0000"/>
                </a:solidFill>
                <a:latin typeface="Times New Roman" pitchFamily="18" charset="0"/>
                <a:cs typeface="Times New Roman" pitchFamily="18" charset="0"/>
              </a:rPr>
              <a:t>PREPARAZIONE GEL D’AGAROSIO 1%.</a:t>
            </a:r>
            <a:endParaRPr lang="it-IT" dirty="0">
              <a:solidFill>
                <a:srgbClr val="FF0000"/>
              </a:solidFill>
              <a:latin typeface="Times New Roman" pitchFamily="18" charset="0"/>
              <a:cs typeface="Times New Roman" pitchFamily="18" charset="0"/>
            </a:endParaRPr>
          </a:p>
          <a:p>
            <a:r>
              <a:rPr lang="it-IT" dirty="0">
                <a:latin typeface="Times New Roman" pitchFamily="18" charset="0"/>
                <a:cs typeface="Times New Roman" pitchFamily="18" charset="0"/>
              </a:rPr>
              <a:t> </a:t>
            </a:r>
          </a:p>
          <a:p>
            <a:r>
              <a:rPr lang="it-IT" dirty="0">
                <a:latin typeface="Times New Roman" pitchFamily="18" charset="0"/>
                <a:cs typeface="Times New Roman" pitchFamily="18" charset="0"/>
              </a:rPr>
              <a:t> </a:t>
            </a:r>
          </a:p>
          <a:p>
            <a:r>
              <a:rPr lang="it-IT" dirty="0">
                <a:latin typeface="Times New Roman" pitchFamily="18" charset="0"/>
                <a:cs typeface="Times New Roman" pitchFamily="18" charset="0"/>
              </a:rPr>
              <a:t> </a:t>
            </a:r>
          </a:p>
          <a:p>
            <a:r>
              <a:rPr lang="it-IT" dirty="0">
                <a:latin typeface="Times New Roman" pitchFamily="18" charset="0"/>
                <a:cs typeface="Times New Roman" pitchFamily="18" charset="0"/>
              </a:rPr>
              <a:t>AGAROSIO					</a:t>
            </a:r>
            <a:r>
              <a:rPr lang="it-IT" dirty="0" smtClean="0">
                <a:latin typeface="Times New Roman" pitchFamily="18" charset="0"/>
                <a:cs typeface="Times New Roman" pitchFamily="18" charset="0"/>
              </a:rPr>
              <a:t>1.0 </a:t>
            </a:r>
            <a:r>
              <a:rPr lang="it-IT" dirty="0">
                <a:latin typeface="Times New Roman" pitchFamily="18" charset="0"/>
                <a:cs typeface="Times New Roman" pitchFamily="18" charset="0"/>
              </a:rPr>
              <a:t>gr</a:t>
            </a:r>
          </a:p>
          <a:p>
            <a:r>
              <a:rPr lang="it-IT" dirty="0">
                <a:latin typeface="Times New Roman" pitchFamily="18" charset="0"/>
                <a:cs typeface="Times New Roman" pitchFamily="18" charset="0"/>
              </a:rPr>
              <a:t> </a:t>
            </a:r>
          </a:p>
          <a:p>
            <a:r>
              <a:rPr lang="it-IT" dirty="0">
                <a:latin typeface="Times New Roman" pitchFamily="18" charset="0"/>
                <a:cs typeface="Times New Roman" pitchFamily="18" charset="0"/>
              </a:rPr>
              <a:t>TRIS ACETATO 1X				</a:t>
            </a:r>
            <a:r>
              <a:rPr lang="it-IT" dirty="0" smtClean="0">
                <a:latin typeface="Times New Roman" pitchFamily="18" charset="0"/>
                <a:cs typeface="Times New Roman" pitchFamily="18" charset="0"/>
              </a:rPr>
              <a:t>100 </a:t>
            </a:r>
            <a:r>
              <a:rPr lang="it-IT" dirty="0">
                <a:latin typeface="Times New Roman" pitchFamily="18" charset="0"/>
                <a:cs typeface="Times New Roman" pitchFamily="18" charset="0"/>
              </a:rPr>
              <a:t>ml</a:t>
            </a:r>
          </a:p>
          <a:p>
            <a:r>
              <a:rPr lang="it-IT" dirty="0">
                <a:latin typeface="Times New Roman" pitchFamily="18" charset="0"/>
                <a:cs typeface="Times New Roman" pitchFamily="18" charset="0"/>
              </a:rPr>
              <a:t>			------------------------------------------------------------------------</a:t>
            </a:r>
          </a:p>
          <a:p>
            <a:r>
              <a:rPr lang="it-IT" dirty="0">
                <a:latin typeface="Times New Roman" pitchFamily="18" charset="0"/>
                <a:cs typeface="Times New Roman" pitchFamily="18" charset="0"/>
              </a:rPr>
              <a:t>                   					</a:t>
            </a:r>
            <a:r>
              <a:rPr lang="it-IT" b="1" dirty="0" smtClean="0">
                <a:latin typeface="Times New Roman" pitchFamily="18" charset="0"/>
                <a:cs typeface="Times New Roman" pitchFamily="18" charset="0"/>
              </a:rPr>
              <a:t>100 </a:t>
            </a:r>
            <a:r>
              <a:rPr lang="it-IT" b="1" dirty="0">
                <a:latin typeface="Times New Roman" pitchFamily="18" charset="0"/>
                <a:cs typeface="Times New Roman" pitchFamily="18" charset="0"/>
              </a:rPr>
              <a:t>ml</a:t>
            </a:r>
            <a:endParaRPr lang="it-IT" dirty="0">
              <a:latin typeface="Times New Roman" pitchFamily="18" charset="0"/>
              <a:cs typeface="Times New Roman" pitchFamily="18" charset="0"/>
            </a:endParaRPr>
          </a:p>
          <a:p>
            <a:r>
              <a:rPr lang="it-IT" dirty="0">
                <a:latin typeface="Times New Roman" pitchFamily="18" charset="0"/>
                <a:cs typeface="Times New Roman" pitchFamily="18" charset="0"/>
              </a:rPr>
              <a:t> </a:t>
            </a:r>
          </a:p>
          <a:p>
            <a:endParaRPr lang="it-IT" dirty="0">
              <a:latin typeface="Times New Roman" pitchFamily="18" charset="0"/>
              <a:cs typeface="Times New Roman" pitchFamily="18" charset="0"/>
            </a:endParaRPr>
          </a:p>
          <a:p>
            <a:r>
              <a:rPr lang="it-IT" dirty="0">
                <a:latin typeface="Times New Roman" pitchFamily="18" charset="0"/>
                <a:cs typeface="Times New Roman" pitchFamily="18" charset="0"/>
              </a:rPr>
              <a:t>Sciogliere a caldo portando ad ebollizione.</a:t>
            </a:r>
          </a:p>
          <a:p>
            <a:r>
              <a:rPr lang="it-IT" dirty="0">
                <a:latin typeface="Times New Roman" pitchFamily="18" charset="0"/>
                <a:cs typeface="Times New Roman" pitchFamily="18" charset="0"/>
              </a:rPr>
              <a:t> </a:t>
            </a:r>
          </a:p>
          <a:p>
            <a:r>
              <a:rPr lang="it-IT" dirty="0">
                <a:latin typeface="Times New Roman" pitchFamily="18" charset="0"/>
                <a:cs typeface="Times New Roman" pitchFamily="18" charset="0"/>
              </a:rPr>
              <a:t>Aggiungere 3 </a:t>
            </a:r>
            <a:r>
              <a:rPr lang="it-IT" dirty="0">
                <a:latin typeface="Symbol" pitchFamily="18" charset="2"/>
                <a:cs typeface="Times New Roman" pitchFamily="18" charset="0"/>
              </a:rPr>
              <a:t>m</a:t>
            </a:r>
            <a:r>
              <a:rPr lang="it-IT" dirty="0" smtClean="0">
                <a:latin typeface="Times New Roman" pitchFamily="18" charset="0"/>
                <a:cs typeface="Times New Roman" pitchFamily="18" charset="0"/>
              </a:rPr>
              <a:t>l </a:t>
            </a:r>
            <a:r>
              <a:rPr lang="it-IT" dirty="0">
                <a:latin typeface="Times New Roman" pitchFamily="18" charset="0"/>
                <a:cs typeface="Times New Roman" pitchFamily="18" charset="0"/>
              </a:rPr>
              <a:t>di </a:t>
            </a:r>
            <a:r>
              <a:rPr lang="it-IT" dirty="0" err="1">
                <a:latin typeface="Times New Roman" pitchFamily="18" charset="0"/>
                <a:cs typeface="Times New Roman" pitchFamily="18" charset="0"/>
              </a:rPr>
              <a:t>Etidio</a:t>
            </a:r>
            <a:r>
              <a:rPr lang="it-IT" dirty="0">
                <a:latin typeface="Times New Roman" pitchFamily="18" charset="0"/>
                <a:cs typeface="Times New Roman" pitchFamily="18" charset="0"/>
              </a:rPr>
              <a:t> Bromuro</a:t>
            </a:r>
          </a:p>
          <a:p>
            <a:r>
              <a:rPr lang="it-IT" dirty="0">
                <a:latin typeface="Times New Roman" pitchFamily="18" charset="0"/>
                <a:cs typeface="Times New Roman" pitchFamily="18" charset="0"/>
              </a:rPr>
              <a:t> </a:t>
            </a:r>
          </a:p>
          <a:p>
            <a:r>
              <a:rPr lang="it-IT" dirty="0">
                <a:latin typeface="Times New Roman" pitchFamily="18" charset="0"/>
                <a:cs typeface="Times New Roman" pitchFamily="18" charset="0"/>
              </a:rPr>
              <a:t>Versare nell’apposita vaschetta e lasciare polimerizzare per 20’.</a:t>
            </a:r>
          </a:p>
          <a:p>
            <a:r>
              <a:rPr lang="it-IT" dirty="0">
                <a:latin typeface="Times New Roman" pitchFamily="18" charset="0"/>
                <a:cs typeface="Times New Roman" pitchFamily="18" charset="0"/>
              </a:rPr>
              <a:t> </a:t>
            </a:r>
          </a:p>
          <a:p>
            <a:r>
              <a:rPr lang="it-IT" dirty="0">
                <a:latin typeface="Times New Roman" pitchFamily="18" charset="0"/>
                <a:cs typeface="Times New Roman" pitchFamily="18" charset="0"/>
              </a:rPr>
              <a:t>Aggiungere 3 </a:t>
            </a:r>
            <a:r>
              <a:rPr lang="it-IT" dirty="0" err="1">
                <a:latin typeface="Times New Roman" pitchFamily="18" charset="0"/>
                <a:cs typeface="Times New Roman" pitchFamily="18" charset="0"/>
              </a:rPr>
              <a:t>ul</a:t>
            </a:r>
            <a:r>
              <a:rPr lang="it-IT" dirty="0">
                <a:latin typeface="Times New Roman" pitchFamily="18" charset="0"/>
                <a:cs typeface="Times New Roman" pitchFamily="18" charset="0"/>
              </a:rPr>
              <a:t> di BPB (</a:t>
            </a:r>
            <a:r>
              <a:rPr lang="it-IT" dirty="0" err="1">
                <a:latin typeface="Times New Roman" pitchFamily="18" charset="0"/>
                <a:cs typeface="Times New Roman" pitchFamily="18" charset="0"/>
              </a:rPr>
              <a:t>Ble</a:t>
            </a:r>
            <a:r>
              <a:rPr lang="it-IT" dirty="0">
                <a:latin typeface="Times New Roman" pitchFamily="18" charset="0"/>
                <a:cs typeface="Times New Roman" pitchFamily="18" charset="0"/>
              </a:rPr>
              <a:t> di </a:t>
            </a:r>
            <a:r>
              <a:rPr lang="it-IT" dirty="0" err="1">
                <a:latin typeface="Times New Roman" pitchFamily="18" charset="0"/>
                <a:cs typeface="Times New Roman" pitchFamily="18" charset="0"/>
              </a:rPr>
              <a:t>bromofenolo</a:t>
            </a:r>
            <a:r>
              <a:rPr lang="it-IT" dirty="0">
                <a:latin typeface="Times New Roman" pitchFamily="18" charset="0"/>
                <a:cs typeface="Times New Roman" pitchFamily="18" charset="0"/>
              </a:rPr>
              <a:t>) e XC (cilene </a:t>
            </a:r>
            <a:r>
              <a:rPr lang="it-IT" dirty="0" err="1">
                <a:latin typeface="Times New Roman" pitchFamily="18" charset="0"/>
                <a:cs typeface="Times New Roman" pitchFamily="18" charset="0"/>
              </a:rPr>
              <a:t>cianolo</a:t>
            </a:r>
            <a:r>
              <a:rPr lang="it-IT" dirty="0">
                <a:latin typeface="Times New Roman" pitchFamily="18" charset="0"/>
                <a:cs typeface="Times New Roman" pitchFamily="18" charset="0"/>
              </a:rPr>
              <a:t>) ai campioni da correre.</a:t>
            </a:r>
          </a:p>
          <a:p>
            <a:r>
              <a:rPr lang="it-IT" dirty="0">
                <a:latin typeface="Times New Roman" pitchFamily="18" charset="0"/>
                <a:cs typeface="Times New Roman" pitchFamily="18" charset="0"/>
              </a:rPr>
              <a:t> </a:t>
            </a:r>
          </a:p>
        </p:txBody>
      </p:sp>
    </p:spTree>
    <p:extLst>
      <p:ext uri="{BB962C8B-B14F-4D97-AF65-F5344CB8AC3E}">
        <p14:creationId xmlns:p14="http://schemas.microsoft.com/office/powerpoint/2010/main" val="3465713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250825" y="333375"/>
            <a:ext cx="8528050"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p>
            <a:pPr algn="just">
              <a:defRPr/>
            </a:pPr>
            <a:r>
              <a:rPr lang="it-IT" dirty="0">
                <a:latin typeface="Times New Roman" pitchFamily="18" charset="0"/>
                <a:cs typeface="Times New Roman" pitchFamily="18" charset="0"/>
              </a:rPr>
              <a:t>Terminata la corsa è possibile evidenziare il pattern elettroforetico colorando il gel (sia di </a:t>
            </a:r>
            <a:r>
              <a:rPr lang="it-IT" b="1" dirty="0" err="1">
                <a:solidFill>
                  <a:srgbClr val="FF0000"/>
                </a:solidFill>
                <a:effectLst>
                  <a:outerShdw blurRad="38100" dist="38100" dir="2700000" algn="tl">
                    <a:srgbClr val="C0C0C0"/>
                  </a:outerShdw>
                </a:effectLst>
                <a:latin typeface="Times New Roman" pitchFamily="18" charset="0"/>
                <a:cs typeface="Times New Roman" pitchFamily="18" charset="0"/>
              </a:rPr>
              <a:t>agarosio</a:t>
            </a:r>
            <a:r>
              <a:rPr lang="it-IT" dirty="0">
                <a:latin typeface="Times New Roman" pitchFamily="18" charset="0"/>
                <a:cs typeface="Times New Roman" pitchFamily="18" charset="0"/>
              </a:rPr>
              <a:t> che di </a:t>
            </a:r>
            <a:r>
              <a:rPr lang="it-IT" b="1" dirty="0" err="1">
                <a:solidFill>
                  <a:srgbClr val="FF0000"/>
                </a:solidFill>
                <a:latin typeface="Times New Roman" pitchFamily="18" charset="0"/>
                <a:cs typeface="Times New Roman" pitchFamily="18" charset="0"/>
              </a:rPr>
              <a:t>acrilammide</a:t>
            </a:r>
            <a:r>
              <a:rPr lang="it-IT" dirty="0">
                <a:latin typeface="Times New Roman" pitchFamily="18" charset="0"/>
                <a:cs typeface="Times New Roman" pitchFamily="18" charset="0"/>
              </a:rPr>
              <a:t>) con </a:t>
            </a:r>
            <a:r>
              <a:rPr lang="it-IT" b="1" dirty="0">
                <a:solidFill>
                  <a:srgbClr val="FF0000"/>
                </a:solidFill>
                <a:latin typeface="Times New Roman" pitchFamily="18" charset="0"/>
                <a:cs typeface="Times New Roman" pitchFamily="18" charset="0"/>
              </a:rPr>
              <a:t>ETIDIO BROMURO</a:t>
            </a:r>
            <a:r>
              <a:rPr lang="it-IT" dirty="0">
                <a:latin typeface="Times New Roman" pitchFamily="18" charset="0"/>
                <a:cs typeface="Times New Roman" pitchFamily="18" charset="0"/>
              </a:rPr>
              <a:t> </a:t>
            </a:r>
            <a:r>
              <a:rPr lang="it-IT" b="1" dirty="0">
                <a:solidFill>
                  <a:srgbClr val="FF0000"/>
                </a:solidFill>
                <a:effectLst>
                  <a:outerShdw blurRad="38100" dist="38100" dir="2700000" algn="tl">
                    <a:srgbClr val="C0C0C0"/>
                  </a:outerShdw>
                </a:effectLst>
                <a:latin typeface="Times New Roman" pitchFamily="18" charset="0"/>
                <a:cs typeface="Times New Roman" pitchFamily="18" charset="0"/>
              </a:rPr>
              <a:t>(</a:t>
            </a:r>
            <a:r>
              <a:rPr lang="it-IT" b="1" dirty="0" err="1">
                <a:solidFill>
                  <a:srgbClr val="FF0000"/>
                </a:solidFill>
                <a:effectLst>
                  <a:outerShdw blurRad="38100" dist="38100" dir="2700000" algn="tl">
                    <a:srgbClr val="C0C0C0"/>
                  </a:outerShdw>
                </a:effectLst>
                <a:latin typeface="Times New Roman" pitchFamily="18" charset="0"/>
                <a:cs typeface="Times New Roman" pitchFamily="18" charset="0"/>
              </a:rPr>
              <a:t>EtBr</a:t>
            </a:r>
            <a:r>
              <a:rPr lang="it-IT" b="1" dirty="0">
                <a:solidFill>
                  <a:srgbClr val="FF0000"/>
                </a:solidFill>
                <a:effectLst>
                  <a:outerShdw blurRad="38100" dist="38100" dir="2700000" algn="tl">
                    <a:srgbClr val="C0C0C0"/>
                  </a:outerShdw>
                </a:effectLst>
                <a:latin typeface="Times New Roman" pitchFamily="18" charset="0"/>
                <a:cs typeface="Times New Roman" pitchFamily="18" charset="0"/>
              </a:rPr>
              <a:t>),</a:t>
            </a:r>
            <a:r>
              <a:rPr lang="it-IT" dirty="0">
                <a:latin typeface="Times New Roman" pitchFamily="18" charset="0"/>
                <a:cs typeface="Times New Roman" pitchFamily="18" charset="0"/>
              </a:rPr>
              <a:t> un agente intercalante che si frappone tra le basi azotate e rende il DNA fluorescente se irrorato con luce UV (260 nm), colorando le bande di DNA in arancione. </a:t>
            </a:r>
          </a:p>
          <a:p>
            <a:pPr algn="just">
              <a:defRPr/>
            </a:pPr>
            <a:endParaRPr lang="it-IT" dirty="0">
              <a:latin typeface="Times New Roman" pitchFamily="18" charset="0"/>
              <a:cs typeface="Times New Roman" pitchFamily="18" charset="0"/>
            </a:endParaRPr>
          </a:p>
          <a:p>
            <a:pPr algn="just">
              <a:defRPr/>
            </a:pPr>
            <a:r>
              <a:rPr lang="it-IT" b="1" dirty="0">
                <a:solidFill>
                  <a:srgbClr val="FF0000"/>
                </a:solidFill>
                <a:effectLst>
                  <a:outerShdw blurRad="38100" dist="38100" dir="2700000" algn="tl">
                    <a:srgbClr val="C0C0C0"/>
                  </a:outerShdw>
                </a:effectLst>
                <a:latin typeface="Times New Roman" pitchFamily="18" charset="0"/>
                <a:cs typeface="Times New Roman" pitchFamily="18" charset="0"/>
              </a:rPr>
              <a:t>L’</a:t>
            </a:r>
            <a:r>
              <a:rPr lang="it-IT" b="1" dirty="0" err="1">
                <a:solidFill>
                  <a:srgbClr val="FF0000"/>
                </a:solidFill>
                <a:effectLst>
                  <a:outerShdw blurRad="38100" dist="38100" dir="2700000" algn="tl">
                    <a:srgbClr val="C0C0C0"/>
                  </a:outerShdw>
                </a:effectLst>
                <a:latin typeface="Times New Roman" pitchFamily="18" charset="0"/>
                <a:cs typeface="Times New Roman" pitchFamily="18" charset="0"/>
              </a:rPr>
              <a:t>etidio</a:t>
            </a:r>
            <a:r>
              <a:rPr lang="it-IT" b="1" dirty="0">
                <a:solidFill>
                  <a:srgbClr val="FF0000"/>
                </a:solidFill>
                <a:effectLst>
                  <a:outerShdw blurRad="38100" dist="38100" dir="2700000" algn="tl">
                    <a:srgbClr val="C0C0C0"/>
                  </a:outerShdw>
                </a:effectLst>
                <a:latin typeface="Times New Roman" pitchFamily="18" charset="0"/>
                <a:cs typeface="Times New Roman" pitchFamily="18" charset="0"/>
              </a:rPr>
              <a:t> Bromuro</a:t>
            </a:r>
            <a:r>
              <a:rPr lang="it-IT" dirty="0">
                <a:solidFill>
                  <a:srgbClr val="FF0000"/>
                </a:solidFill>
                <a:latin typeface="Times New Roman" pitchFamily="18" charset="0"/>
                <a:cs typeface="Times New Roman" pitchFamily="18" charset="0"/>
              </a:rPr>
              <a:t> </a:t>
            </a:r>
            <a:r>
              <a:rPr lang="it-IT" dirty="0">
                <a:latin typeface="Times New Roman" pitchFamily="18" charset="0"/>
                <a:cs typeface="Times New Roman" pitchFamily="18" charset="0"/>
              </a:rPr>
              <a:t>può essere anche aggiunto durante la fase di preparazione del gel.</a:t>
            </a:r>
          </a:p>
          <a:p>
            <a:pPr>
              <a:defRPr/>
            </a:pPr>
            <a:r>
              <a:rPr lang="it-IT" dirty="0">
                <a:latin typeface="Times New Roman" pitchFamily="18" charset="0"/>
                <a:cs typeface="Times New Roman" pitchFamily="18" charset="0"/>
              </a:rPr>
              <a:t> </a:t>
            </a:r>
          </a:p>
        </p:txBody>
      </p:sp>
      <p:pic>
        <p:nvPicPr>
          <p:cNvPr id="51203" name="Picture 2" descr="0212"/>
          <p:cNvPicPr>
            <a:picLocks noChangeAspect="1" noChangeArrowheads="1"/>
          </p:cNvPicPr>
          <p:nvPr/>
        </p:nvPicPr>
        <p:blipFill>
          <a:blip r:embed="rId2">
            <a:lum contrast="18000"/>
            <a:extLst>
              <a:ext uri="{28A0092B-C50C-407E-A947-70E740481C1C}">
                <a14:useLocalDpi xmlns:a14="http://schemas.microsoft.com/office/drawing/2010/main" val="0"/>
              </a:ext>
            </a:extLst>
          </a:blip>
          <a:srcRect b="13341"/>
          <a:stretch>
            <a:fillRect/>
          </a:stretch>
        </p:blipFill>
        <p:spPr bwMode="auto">
          <a:xfrm>
            <a:off x="1547813" y="2378075"/>
            <a:ext cx="5726112"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4982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ansione"/>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396875" y="0"/>
            <a:ext cx="78486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Line 3"/>
          <p:cNvSpPr>
            <a:spLocks noChangeShapeType="1"/>
          </p:cNvSpPr>
          <p:nvPr/>
        </p:nvSpPr>
        <p:spPr bwMode="auto">
          <a:xfrm>
            <a:off x="5508625" y="3644900"/>
            <a:ext cx="647700"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124" name="Line 4"/>
          <p:cNvSpPr>
            <a:spLocks noChangeShapeType="1"/>
          </p:cNvSpPr>
          <p:nvPr/>
        </p:nvSpPr>
        <p:spPr bwMode="auto">
          <a:xfrm>
            <a:off x="7207250" y="3654425"/>
            <a:ext cx="647700"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130" name="Rectangle 10"/>
          <p:cNvSpPr>
            <a:spLocks noChangeArrowheads="1"/>
          </p:cNvSpPr>
          <p:nvPr/>
        </p:nvSpPr>
        <p:spPr bwMode="auto">
          <a:xfrm>
            <a:off x="5292725" y="547688"/>
            <a:ext cx="1150938" cy="217487"/>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p>
        </p:txBody>
      </p:sp>
      <p:sp>
        <p:nvSpPr>
          <p:cNvPr id="5131" name="Rectangle 11"/>
          <p:cNvSpPr>
            <a:spLocks noChangeArrowheads="1"/>
          </p:cNvSpPr>
          <p:nvPr/>
        </p:nvSpPr>
        <p:spPr bwMode="auto">
          <a:xfrm>
            <a:off x="7164388" y="547688"/>
            <a:ext cx="936625" cy="217487"/>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p>
        </p:txBody>
      </p:sp>
      <p:sp>
        <p:nvSpPr>
          <p:cNvPr id="5135" name="Rectangle 15"/>
          <p:cNvSpPr>
            <a:spLocks noChangeArrowheads="1"/>
          </p:cNvSpPr>
          <p:nvPr/>
        </p:nvSpPr>
        <p:spPr bwMode="auto">
          <a:xfrm>
            <a:off x="2843213" y="908050"/>
            <a:ext cx="504825" cy="20161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endParaRPr lang="it-IT"/>
          </a:p>
        </p:txBody>
      </p:sp>
      <p:sp>
        <p:nvSpPr>
          <p:cNvPr id="5136" name="Rectangle 16"/>
          <p:cNvSpPr>
            <a:spLocks noChangeArrowheads="1"/>
          </p:cNvSpPr>
          <p:nvPr/>
        </p:nvSpPr>
        <p:spPr bwMode="auto">
          <a:xfrm>
            <a:off x="28575" y="6630988"/>
            <a:ext cx="3362325" cy="168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lstStyle/>
          <a:p>
            <a:pPr algn="ctr"/>
            <a:r>
              <a:rPr lang="it-IT" sz="1000" b="1">
                <a:solidFill>
                  <a:srgbClr val="FF0000"/>
                </a:solidFill>
                <a:latin typeface="Times New Roman" pitchFamily="18" charset="0"/>
              </a:rPr>
              <a:t>UNA COPPIA DI BASI PESA 660 DALTONS !</a:t>
            </a:r>
          </a:p>
        </p:txBody>
      </p:sp>
      <p:sp>
        <p:nvSpPr>
          <p:cNvPr id="2" name="Rettangolo 1"/>
          <p:cNvSpPr/>
          <p:nvPr/>
        </p:nvSpPr>
        <p:spPr>
          <a:xfrm>
            <a:off x="5580112" y="5466430"/>
            <a:ext cx="2274838"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072769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PIM4878"/>
          <p:cNvPicPr>
            <a:picLocks noChangeAspect="1" noChangeArrowheads="1"/>
          </p:cNvPicPr>
          <p:nvPr/>
        </p:nvPicPr>
        <p:blipFill>
          <a:blip r:embed="rId2">
            <a:lum contrast="12000"/>
            <a:extLst>
              <a:ext uri="{28A0092B-C50C-407E-A947-70E740481C1C}">
                <a14:useLocalDpi xmlns:a14="http://schemas.microsoft.com/office/drawing/2010/main" val="0"/>
              </a:ext>
            </a:extLst>
          </a:blip>
          <a:srcRect l="29167" t="26923" r="30309" b="336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4341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231775" y="209550"/>
            <a:ext cx="8642350" cy="535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p>
            <a:pPr algn="just">
              <a:defRPr/>
            </a:pPr>
            <a:r>
              <a:rPr lang="it-IT" dirty="0">
                <a:latin typeface="Times New Roman" pitchFamily="18" charset="0"/>
              </a:rPr>
              <a:t>E' possibile dopo la corsa elettroforetica  calcolare il </a:t>
            </a:r>
            <a:r>
              <a:rPr lang="it-IT" b="1" dirty="0">
                <a:solidFill>
                  <a:srgbClr val="FF0000"/>
                </a:solidFill>
                <a:effectLst>
                  <a:outerShdw blurRad="38100" dist="38100" dir="2700000" algn="tl">
                    <a:srgbClr val="C0C0C0"/>
                  </a:outerShdw>
                </a:effectLst>
                <a:latin typeface="Times New Roman" pitchFamily="18" charset="0"/>
              </a:rPr>
              <a:t>PM</a:t>
            </a:r>
            <a:r>
              <a:rPr lang="it-IT" dirty="0">
                <a:latin typeface="Times New Roman" pitchFamily="18" charset="0"/>
              </a:rPr>
              <a:t> e quindi la grandezza in </a:t>
            </a:r>
            <a:r>
              <a:rPr lang="it-IT" b="1" dirty="0">
                <a:solidFill>
                  <a:srgbClr val="FF0000"/>
                </a:solidFill>
                <a:effectLst>
                  <a:outerShdw blurRad="38100" dist="38100" dir="2700000" algn="tl">
                    <a:srgbClr val="C0C0C0"/>
                  </a:outerShdw>
                </a:effectLst>
                <a:latin typeface="Times New Roman" pitchFamily="18" charset="0"/>
              </a:rPr>
              <a:t>paia di basi</a:t>
            </a:r>
            <a:r>
              <a:rPr lang="it-IT" dirty="0">
                <a:latin typeface="Times New Roman" pitchFamily="18" charset="0"/>
              </a:rPr>
              <a:t> dei frammenti di acido nucleico, misurando la distanza in cm percorsa da ciascun frammento </a:t>
            </a:r>
            <a:r>
              <a:rPr lang="it-IT" b="1" dirty="0">
                <a:solidFill>
                  <a:srgbClr val="FF0000"/>
                </a:solidFill>
                <a:effectLst>
                  <a:outerShdw blurRad="38100" dist="38100" dir="2700000" algn="tl">
                    <a:srgbClr val="C0C0C0"/>
                  </a:outerShdw>
                </a:effectLst>
                <a:latin typeface="Times New Roman" pitchFamily="18" charset="0"/>
              </a:rPr>
              <a:t>(mobilità elettroforetica)</a:t>
            </a:r>
            <a:r>
              <a:rPr lang="it-IT" dirty="0">
                <a:latin typeface="Times New Roman" pitchFamily="18" charset="0"/>
              </a:rPr>
              <a:t> a partire dal pozzetto, fino al  punto in cui la corsa è terminata. </a:t>
            </a:r>
          </a:p>
          <a:p>
            <a:pPr algn="just">
              <a:defRPr/>
            </a:pPr>
            <a:endParaRPr lang="it-IT" dirty="0">
              <a:latin typeface="Times New Roman" pitchFamily="18" charset="0"/>
            </a:endParaRPr>
          </a:p>
          <a:p>
            <a:pPr algn="just">
              <a:defRPr/>
            </a:pPr>
            <a:r>
              <a:rPr lang="it-IT" b="1" dirty="0">
                <a:solidFill>
                  <a:srgbClr val="FF0000"/>
                </a:solidFill>
                <a:effectLst>
                  <a:outerShdw blurRad="38100" dist="38100" dir="2700000" algn="tl">
                    <a:srgbClr val="C0C0C0"/>
                  </a:outerShdw>
                </a:effectLst>
                <a:latin typeface="Times New Roman" pitchFamily="18" charset="0"/>
                <a:cs typeface="Times New Roman" pitchFamily="18" charset="0"/>
              </a:rPr>
              <a:t>LA MOBILITÀ ELETTROFORETICA È INVERSAMENTE PROPORZIONALE AL Log DEL PESO MOLECOLARE</a:t>
            </a:r>
            <a:endParaRPr lang="it-IT" dirty="0">
              <a:latin typeface="Times New Roman" pitchFamily="18" charset="0"/>
            </a:endParaRPr>
          </a:p>
          <a:p>
            <a:pPr algn="just">
              <a:defRPr/>
            </a:pPr>
            <a:endParaRPr lang="it-IT" dirty="0">
              <a:latin typeface="Times New Roman" pitchFamily="18" charset="0"/>
            </a:endParaRPr>
          </a:p>
          <a:p>
            <a:pPr algn="just">
              <a:defRPr/>
            </a:pPr>
            <a:r>
              <a:rPr lang="it-IT" dirty="0">
                <a:latin typeface="Times New Roman" pitchFamily="18" charset="0"/>
              </a:rPr>
              <a:t>Dopo la corsa  si costruisce </a:t>
            </a:r>
            <a:r>
              <a:rPr lang="it-IT" b="1" dirty="0">
                <a:solidFill>
                  <a:srgbClr val="FF0000"/>
                </a:solidFill>
                <a:effectLst>
                  <a:outerShdw blurRad="38100" dist="38100" dir="2700000" algn="tl">
                    <a:srgbClr val="C0C0C0"/>
                  </a:outerShdw>
                </a:effectLst>
                <a:latin typeface="Times New Roman" pitchFamily="18" charset="0"/>
              </a:rPr>
              <a:t>una retta di taratura su un grafico semilogaritmico</a:t>
            </a:r>
            <a:r>
              <a:rPr lang="it-IT" dirty="0">
                <a:latin typeface="Times New Roman" pitchFamily="18" charset="0"/>
              </a:rPr>
              <a:t> </a:t>
            </a:r>
            <a:r>
              <a:rPr lang="it-IT"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it-IT" dirty="0">
                <a:latin typeface="Times New Roman" pitchFamily="18" charset="0"/>
              </a:rPr>
              <a:t>utilizzando i valori della migrazione dei frammenti del </a:t>
            </a:r>
            <a:r>
              <a:rPr lang="it-IT" b="1" dirty="0">
                <a:solidFill>
                  <a:srgbClr val="FF0000"/>
                </a:solidFill>
                <a:latin typeface="Times New Roman" pitchFamily="18" charset="0"/>
              </a:rPr>
              <a:t>MARKER</a:t>
            </a:r>
            <a:r>
              <a:rPr lang="it-IT" dirty="0">
                <a:latin typeface="Times New Roman" pitchFamily="18" charset="0"/>
              </a:rPr>
              <a:t>  </a:t>
            </a:r>
            <a:r>
              <a:rPr lang="it-IT" b="1" dirty="0">
                <a:solidFill>
                  <a:srgbClr val="FF0000"/>
                </a:solidFill>
                <a:effectLst>
                  <a:outerShdw blurRad="38100" dist="38100" dir="2700000" algn="tl">
                    <a:srgbClr val="C0C0C0"/>
                  </a:outerShdw>
                </a:effectLst>
                <a:latin typeface="Times New Roman" pitchFamily="18" charset="0"/>
              </a:rPr>
              <a:t>(la miscela di frammenti a PM noto) </a:t>
            </a:r>
            <a:r>
              <a:rPr lang="it-IT" dirty="0">
                <a:latin typeface="Times New Roman" pitchFamily="18" charset="0"/>
              </a:rPr>
              <a:t>.</a:t>
            </a:r>
          </a:p>
          <a:p>
            <a:pPr algn="just">
              <a:defRPr/>
            </a:pPr>
            <a:endParaRPr lang="it-IT" dirty="0">
              <a:latin typeface="Times New Roman" pitchFamily="18" charset="0"/>
            </a:endParaRPr>
          </a:p>
          <a:p>
            <a:pPr algn="just">
              <a:defRPr/>
            </a:pPr>
            <a:r>
              <a:rPr lang="it-IT" dirty="0">
                <a:latin typeface="Times New Roman" pitchFamily="18" charset="0"/>
              </a:rPr>
              <a:t> Per la costruzione della retta si riportano in ascisse la migrazione </a:t>
            </a:r>
            <a:r>
              <a:rPr lang="it-IT" b="1" dirty="0">
                <a:solidFill>
                  <a:srgbClr val="FF0000"/>
                </a:solidFill>
                <a:effectLst>
                  <a:outerShdw blurRad="38100" dist="38100" dir="2700000" algn="tl">
                    <a:srgbClr val="C0C0C0"/>
                  </a:outerShdw>
                </a:effectLst>
                <a:latin typeface="Times New Roman" pitchFamily="18" charset="0"/>
              </a:rPr>
              <a:t>lineare</a:t>
            </a:r>
            <a:r>
              <a:rPr lang="it-IT" dirty="0">
                <a:latin typeface="Times New Roman" pitchFamily="18" charset="0"/>
              </a:rPr>
              <a:t> in cm ed in ordinata il </a:t>
            </a:r>
            <a:r>
              <a:rPr lang="it-IT" b="1" dirty="0">
                <a:solidFill>
                  <a:srgbClr val="FF0000"/>
                </a:solidFill>
                <a:effectLst>
                  <a:outerShdw blurRad="38100" dist="38100" dir="2700000" algn="tl">
                    <a:srgbClr val="C0C0C0"/>
                  </a:outerShdw>
                </a:effectLst>
                <a:latin typeface="Times New Roman" pitchFamily="18" charset="0"/>
              </a:rPr>
              <a:t>logaritmo</a:t>
            </a:r>
            <a:r>
              <a:rPr lang="it-IT" dirty="0">
                <a:latin typeface="Times New Roman" pitchFamily="18" charset="0"/>
              </a:rPr>
              <a:t> del peso molecolare (espresso come paia di basi).</a:t>
            </a:r>
          </a:p>
          <a:p>
            <a:pPr algn="just">
              <a:defRPr/>
            </a:pPr>
            <a:endParaRPr lang="it-IT" dirty="0">
              <a:latin typeface="Times New Roman" pitchFamily="18" charset="0"/>
            </a:endParaRPr>
          </a:p>
          <a:p>
            <a:pPr algn="just">
              <a:defRPr/>
            </a:pPr>
            <a:endParaRPr lang="it-IT" sz="1200" dirty="0">
              <a:latin typeface="Times New Roman" pitchFamily="18" charset="0"/>
            </a:endParaRPr>
          </a:p>
          <a:p>
            <a:pPr algn="just">
              <a:defRPr/>
            </a:pPr>
            <a:r>
              <a:rPr lang="it-IT" b="1" dirty="0">
                <a:solidFill>
                  <a:srgbClr val="FF0000"/>
                </a:solidFill>
                <a:latin typeface="Times New Roman" pitchFamily="18" charset="0"/>
              </a:rPr>
              <a:t>Interpolando</a:t>
            </a:r>
            <a:r>
              <a:rPr lang="it-IT" dirty="0">
                <a:latin typeface="Times New Roman" pitchFamily="18" charset="0"/>
              </a:rPr>
              <a:t> sulla retta di taratura costruita la migrazione dei frammenti </a:t>
            </a:r>
            <a:r>
              <a:rPr lang="it-IT" b="1" dirty="0">
                <a:solidFill>
                  <a:srgbClr val="FF0000"/>
                </a:solidFill>
                <a:effectLst>
                  <a:outerShdw blurRad="38100" dist="38100" dir="2700000" algn="tl">
                    <a:srgbClr val="C0C0C0"/>
                  </a:outerShdw>
                </a:effectLst>
                <a:latin typeface="Times New Roman" pitchFamily="18" charset="0"/>
              </a:rPr>
              <a:t>incogniti</a:t>
            </a:r>
            <a:r>
              <a:rPr lang="it-IT" dirty="0">
                <a:latin typeface="Times New Roman" pitchFamily="18" charset="0"/>
              </a:rPr>
              <a:t> si può risalire alla dimensione di ognuno di questi  frammenti.</a:t>
            </a:r>
          </a:p>
          <a:p>
            <a:pPr algn="just">
              <a:defRPr/>
            </a:pPr>
            <a:endParaRPr lang="it-IT" sz="1200" b="1" dirty="0">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val="3490402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PIM4878"/>
          <p:cNvPicPr>
            <a:picLocks noChangeAspect="1" noChangeArrowheads="1"/>
          </p:cNvPicPr>
          <p:nvPr/>
        </p:nvPicPr>
        <p:blipFill>
          <a:blip r:embed="rId2">
            <a:lum contrast="12000"/>
            <a:extLst>
              <a:ext uri="{28A0092B-C50C-407E-A947-70E740481C1C}">
                <a14:useLocalDpi xmlns:a14="http://schemas.microsoft.com/office/drawing/2010/main" val="0"/>
              </a:ext>
            </a:extLst>
          </a:blip>
          <a:srcRect l="29167" t="26923" r="30309" b="33682"/>
          <a:stretch>
            <a:fillRect/>
          </a:stretch>
        </p:blipFill>
        <p:spPr bwMode="auto">
          <a:xfrm rot="184330">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3"/>
          <p:cNvSpPr txBox="1">
            <a:spLocks noChangeArrowheads="1"/>
          </p:cNvSpPr>
          <p:nvPr/>
        </p:nvSpPr>
        <p:spPr bwMode="auto">
          <a:xfrm>
            <a:off x="2092325" y="244475"/>
            <a:ext cx="43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sz="2400">
                <a:solidFill>
                  <a:srgbClr val="FF3300"/>
                </a:solidFill>
                <a:effectLst>
                  <a:outerShdw blurRad="38100" dist="38100" dir="2700000" algn="tl">
                    <a:srgbClr val="C0C0C0"/>
                  </a:outerShdw>
                </a:effectLst>
              </a:rPr>
              <a:t>M</a:t>
            </a:r>
          </a:p>
        </p:txBody>
      </p:sp>
      <p:sp>
        <p:nvSpPr>
          <p:cNvPr id="70660" name="Text Box 4"/>
          <p:cNvSpPr txBox="1">
            <a:spLocks noChangeArrowheads="1"/>
          </p:cNvSpPr>
          <p:nvPr/>
        </p:nvSpPr>
        <p:spPr bwMode="auto">
          <a:xfrm>
            <a:off x="6472238" y="207963"/>
            <a:ext cx="989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sz="2000" b="1">
                <a:solidFill>
                  <a:srgbClr val="FF3300"/>
                </a:solidFill>
                <a:effectLst>
                  <a:outerShdw blurRad="38100" dist="38100" dir="2700000" algn="tl">
                    <a:srgbClr val="C0C0C0"/>
                  </a:outerShdw>
                </a:effectLst>
              </a:rPr>
              <a:t>ECORI</a:t>
            </a:r>
          </a:p>
        </p:txBody>
      </p:sp>
      <p:sp>
        <p:nvSpPr>
          <p:cNvPr id="54277" name="Rectangle 5"/>
          <p:cNvSpPr>
            <a:spLocks noChangeArrowheads="1"/>
          </p:cNvSpPr>
          <p:nvPr/>
        </p:nvSpPr>
        <p:spPr bwMode="auto">
          <a:xfrm>
            <a:off x="0" y="0"/>
            <a:ext cx="347663"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4278" name="Rectangle 6"/>
          <p:cNvSpPr>
            <a:spLocks noChangeArrowheads="1"/>
          </p:cNvSpPr>
          <p:nvPr/>
        </p:nvSpPr>
        <p:spPr bwMode="auto">
          <a:xfrm>
            <a:off x="0" y="6650038"/>
            <a:ext cx="9144000" cy="2111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4279" name="Rectangle 7"/>
          <p:cNvSpPr>
            <a:spLocks noChangeArrowheads="1"/>
          </p:cNvSpPr>
          <p:nvPr/>
        </p:nvSpPr>
        <p:spPr bwMode="auto">
          <a:xfrm>
            <a:off x="0" y="0"/>
            <a:ext cx="9144000" cy="201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4280" name="Rectangle 8"/>
          <p:cNvSpPr>
            <a:spLocks noChangeArrowheads="1"/>
          </p:cNvSpPr>
          <p:nvPr/>
        </p:nvSpPr>
        <p:spPr bwMode="auto">
          <a:xfrm>
            <a:off x="8842375" y="0"/>
            <a:ext cx="301625"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extLst>
      <p:ext uri="{BB962C8B-B14F-4D97-AF65-F5344CB8AC3E}">
        <p14:creationId xmlns:p14="http://schemas.microsoft.com/office/powerpoint/2010/main" val="2243696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6038850" y="2093913"/>
            <a:ext cx="2957513"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defRPr/>
            </a:pPr>
            <a:r>
              <a:rPr lang="it-IT" b="1">
                <a:solidFill>
                  <a:srgbClr val="FF3300"/>
                </a:solidFill>
                <a:effectLst>
                  <a:outerShdw blurRad="38100" dist="38100" dir="2700000" algn="tl">
                    <a:srgbClr val="C0C0C0"/>
                  </a:outerShdw>
                </a:effectLst>
                <a:latin typeface="Times New Roman" pitchFamily="18" charset="0"/>
              </a:rPr>
              <a:t>LA MIGRAZIONE DEL DNA E’ INVERSAMENTE PROPORZIONALE AL LOGARITMO DEL PESO MOLECOLARE</a:t>
            </a:r>
          </a:p>
          <a:p>
            <a:pPr algn="just">
              <a:defRPr/>
            </a:pPr>
            <a:endParaRPr lang="it-IT" b="1">
              <a:solidFill>
                <a:srgbClr val="FF3300"/>
              </a:solidFill>
              <a:effectLst>
                <a:outerShdw blurRad="38100" dist="38100" dir="2700000" algn="tl">
                  <a:srgbClr val="C0C0C0"/>
                </a:outerShdw>
              </a:effectLst>
              <a:latin typeface="Times New Roman" pitchFamily="18" charset="0"/>
            </a:endParaRPr>
          </a:p>
          <a:p>
            <a:pPr algn="just">
              <a:defRPr/>
            </a:pPr>
            <a:r>
              <a:rPr lang="it-IT" b="1">
                <a:solidFill>
                  <a:srgbClr val="FF3300"/>
                </a:solidFill>
                <a:effectLst>
                  <a:outerShdw blurRad="38100" dist="38100" dir="2700000" algn="tl">
                    <a:srgbClr val="C0C0C0"/>
                  </a:outerShdw>
                </a:effectLst>
                <a:latin typeface="Times New Roman" pitchFamily="18" charset="0"/>
              </a:rPr>
              <a:t>(i frammenti piccoli migrano più velocemente dei frammenti grandi)</a:t>
            </a:r>
          </a:p>
        </p:txBody>
      </p:sp>
      <p:pic>
        <p:nvPicPr>
          <p:cNvPr id="55299" name="Picture 3" descr="milli"/>
          <p:cNvPicPr>
            <a:picLocks noChangeAspect="1" noChangeArrowheads="1"/>
          </p:cNvPicPr>
          <p:nvPr/>
        </p:nvPicPr>
        <p:blipFill>
          <a:blip r:embed="rId2">
            <a:lum bright="-6000"/>
            <a:extLst>
              <a:ext uri="{28A0092B-C50C-407E-A947-70E740481C1C}">
                <a14:useLocalDpi xmlns:a14="http://schemas.microsoft.com/office/drawing/2010/main" val="0"/>
              </a:ext>
            </a:extLst>
          </a:blip>
          <a:srcRect t="9" r="1062"/>
          <a:stretch>
            <a:fillRect/>
          </a:stretch>
        </p:blipFill>
        <p:spPr bwMode="auto">
          <a:xfrm>
            <a:off x="817563" y="0"/>
            <a:ext cx="4914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24562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illi"/>
          <p:cNvPicPr>
            <a:picLocks noChangeAspect="1" noChangeArrowheads="1"/>
          </p:cNvPicPr>
          <p:nvPr/>
        </p:nvPicPr>
        <p:blipFill>
          <a:blip r:embed="rId2">
            <a:lum bright="-6000"/>
            <a:extLst>
              <a:ext uri="{28A0092B-C50C-407E-A947-70E740481C1C}">
                <a14:useLocalDpi xmlns:a14="http://schemas.microsoft.com/office/drawing/2010/main" val="0"/>
              </a:ext>
            </a:extLst>
          </a:blip>
          <a:srcRect t="12407" r="25391"/>
          <a:stretch>
            <a:fillRect/>
          </a:stretch>
        </p:blipFill>
        <p:spPr bwMode="auto">
          <a:xfrm>
            <a:off x="1128713" y="0"/>
            <a:ext cx="4781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3"/>
          <p:cNvSpPr txBox="1">
            <a:spLocks noChangeArrowheads="1"/>
          </p:cNvSpPr>
          <p:nvPr/>
        </p:nvSpPr>
        <p:spPr bwMode="auto">
          <a:xfrm>
            <a:off x="1700213" y="6511925"/>
            <a:ext cx="37766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400"/>
              <a:t>1     2     3    4    5    6     7    8    9   10   11  12</a:t>
            </a:r>
          </a:p>
        </p:txBody>
      </p:sp>
      <p:sp>
        <p:nvSpPr>
          <p:cNvPr id="56324" name="Text Box 4"/>
          <p:cNvSpPr txBox="1">
            <a:spLocks noChangeArrowheads="1"/>
          </p:cNvSpPr>
          <p:nvPr/>
        </p:nvSpPr>
        <p:spPr bwMode="auto">
          <a:xfrm>
            <a:off x="158750" y="3929063"/>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t>1.000 bp</a:t>
            </a:r>
          </a:p>
        </p:txBody>
      </p:sp>
      <p:sp>
        <p:nvSpPr>
          <p:cNvPr id="56325" name="Text Box 5"/>
          <p:cNvSpPr txBox="1">
            <a:spLocks noChangeArrowheads="1"/>
          </p:cNvSpPr>
          <p:nvPr/>
        </p:nvSpPr>
        <p:spPr bwMode="auto">
          <a:xfrm>
            <a:off x="6350" y="1477963"/>
            <a:ext cx="120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t>10.000 bp</a:t>
            </a:r>
          </a:p>
        </p:txBody>
      </p:sp>
      <p:sp>
        <p:nvSpPr>
          <p:cNvPr id="56326" name="Text Box 6"/>
          <p:cNvSpPr txBox="1">
            <a:spLocks noChangeArrowheads="1"/>
          </p:cNvSpPr>
          <p:nvPr/>
        </p:nvSpPr>
        <p:spPr bwMode="auto">
          <a:xfrm>
            <a:off x="12700" y="23813"/>
            <a:ext cx="120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t>40.000 bp</a:t>
            </a:r>
          </a:p>
        </p:txBody>
      </p:sp>
      <p:pic>
        <p:nvPicPr>
          <p:cNvPr id="56327" name="Picture 7" descr="generulersm0311"/>
          <p:cNvPicPr>
            <a:picLocks noChangeAspect="1" noChangeArrowheads="1"/>
          </p:cNvPicPr>
          <p:nvPr/>
        </p:nvPicPr>
        <p:blipFill>
          <a:blip r:embed="rId3">
            <a:lum bright="6000"/>
            <a:extLst>
              <a:ext uri="{28A0092B-C50C-407E-A947-70E740481C1C}">
                <a14:useLocalDpi xmlns:a14="http://schemas.microsoft.com/office/drawing/2010/main" val="0"/>
              </a:ext>
            </a:extLst>
          </a:blip>
          <a:srcRect r="38783" b="9775"/>
          <a:stretch>
            <a:fillRect/>
          </a:stretch>
        </p:blipFill>
        <p:spPr bwMode="auto">
          <a:xfrm>
            <a:off x="6278563" y="1196975"/>
            <a:ext cx="1779587"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 Box 8"/>
          <p:cNvSpPr txBox="1">
            <a:spLocks noChangeArrowheads="1"/>
          </p:cNvSpPr>
          <p:nvPr/>
        </p:nvSpPr>
        <p:spPr bwMode="auto">
          <a:xfrm>
            <a:off x="8177213" y="1997075"/>
            <a:ext cx="395287"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200" b="1"/>
              <a:t>2.8</a:t>
            </a:r>
          </a:p>
          <a:p>
            <a:pPr eaLnBrk="1" hangingPunct="1"/>
            <a:r>
              <a:rPr lang="it-IT" sz="1200" b="1"/>
              <a:t>3.2</a:t>
            </a:r>
          </a:p>
          <a:p>
            <a:pPr eaLnBrk="1" hangingPunct="1"/>
            <a:r>
              <a:rPr lang="it-IT" sz="1200" b="1"/>
              <a:t>3.9</a:t>
            </a:r>
          </a:p>
          <a:p>
            <a:pPr eaLnBrk="1" hangingPunct="1"/>
            <a:r>
              <a:rPr lang="it-IT" sz="1200" b="1"/>
              <a:t>4.2</a:t>
            </a:r>
          </a:p>
          <a:p>
            <a:pPr eaLnBrk="1" hangingPunct="1"/>
            <a:r>
              <a:rPr lang="it-IT" sz="1200" b="1"/>
              <a:t>4.8</a:t>
            </a:r>
          </a:p>
        </p:txBody>
      </p:sp>
      <p:sp>
        <p:nvSpPr>
          <p:cNvPr id="56329" name="Rectangle 9"/>
          <p:cNvSpPr>
            <a:spLocks noChangeArrowheads="1"/>
          </p:cNvSpPr>
          <p:nvPr/>
        </p:nvSpPr>
        <p:spPr bwMode="auto">
          <a:xfrm>
            <a:off x="7788275" y="1168400"/>
            <a:ext cx="311150" cy="282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6330" name="Text Box 10"/>
          <p:cNvSpPr txBox="1">
            <a:spLocks noChangeArrowheads="1"/>
          </p:cNvSpPr>
          <p:nvPr/>
        </p:nvSpPr>
        <p:spPr bwMode="auto">
          <a:xfrm>
            <a:off x="8147050" y="1190625"/>
            <a:ext cx="477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600" b="1"/>
              <a:t>cm</a:t>
            </a:r>
          </a:p>
        </p:txBody>
      </p:sp>
      <p:sp>
        <p:nvSpPr>
          <p:cNvPr id="71691" name="Text Box 11"/>
          <p:cNvSpPr txBox="1">
            <a:spLocks noChangeArrowheads="1"/>
          </p:cNvSpPr>
          <p:nvPr/>
        </p:nvSpPr>
        <p:spPr bwMode="auto">
          <a:xfrm>
            <a:off x="6965950" y="417513"/>
            <a:ext cx="1187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b="1">
                <a:solidFill>
                  <a:srgbClr val="FF3300"/>
                </a:solidFill>
                <a:effectLst>
                  <a:outerShdw blurRad="38100" dist="38100" dir="2700000" algn="tl">
                    <a:srgbClr val="C0C0C0"/>
                  </a:outerShdw>
                </a:effectLst>
              </a:rPr>
              <a:t>MARKER</a:t>
            </a:r>
          </a:p>
        </p:txBody>
      </p:sp>
      <p:pic>
        <p:nvPicPr>
          <p:cNvPr id="56332" name="Picture 12" descr="HPIM4878"/>
          <p:cNvPicPr>
            <a:picLocks noChangeAspect="1" noChangeArrowheads="1"/>
          </p:cNvPicPr>
          <p:nvPr/>
        </p:nvPicPr>
        <p:blipFill>
          <a:blip r:embed="rId4">
            <a:lum contrast="12000"/>
            <a:extLst>
              <a:ext uri="{28A0092B-C50C-407E-A947-70E740481C1C}">
                <a14:useLocalDpi xmlns:a14="http://schemas.microsoft.com/office/drawing/2010/main" val="0"/>
              </a:ext>
            </a:extLst>
          </a:blip>
          <a:srcRect l="37392" t="34172" r="58232" b="36627"/>
          <a:stretch>
            <a:fillRect/>
          </a:stretch>
        </p:blipFill>
        <p:spPr bwMode="auto">
          <a:xfrm>
            <a:off x="6299200" y="1216025"/>
            <a:ext cx="98742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3" name="Oval 13"/>
          <p:cNvSpPr>
            <a:spLocks noChangeArrowheads="1"/>
          </p:cNvSpPr>
          <p:nvPr/>
        </p:nvSpPr>
        <p:spPr bwMode="auto">
          <a:xfrm>
            <a:off x="2354263" y="1677988"/>
            <a:ext cx="88900" cy="889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1694" name="Oval 14"/>
          <p:cNvSpPr>
            <a:spLocks noChangeArrowheads="1"/>
          </p:cNvSpPr>
          <p:nvPr/>
        </p:nvSpPr>
        <p:spPr bwMode="auto">
          <a:xfrm>
            <a:off x="2743200" y="2220913"/>
            <a:ext cx="88900" cy="889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1695" name="Oval 15"/>
          <p:cNvSpPr>
            <a:spLocks noChangeArrowheads="1"/>
          </p:cNvSpPr>
          <p:nvPr/>
        </p:nvSpPr>
        <p:spPr bwMode="auto">
          <a:xfrm>
            <a:off x="2873375" y="2398713"/>
            <a:ext cx="88900" cy="889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1696" name="Oval 16"/>
          <p:cNvSpPr>
            <a:spLocks noChangeArrowheads="1"/>
          </p:cNvSpPr>
          <p:nvPr/>
        </p:nvSpPr>
        <p:spPr bwMode="auto">
          <a:xfrm>
            <a:off x="2530475" y="1909763"/>
            <a:ext cx="88900" cy="889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1697" name="Oval 17"/>
          <p:cNvSpPr>
            <a:spLocks noChangeArrowheads="1"/>
          </p:cNvSpPr>
          <p:nvPr/>
        </p:nvSpPr>
        <p:spPr bwMode="auto">
          <a:xfrm>
            <a:off x="3019425" y="2620963"/>
            <a:ext cx="88900" cy="889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extLst>
      <p:ext uri="{BB962C8B-B14F-4D97-AF65-F5344CB8AC3E}">
        <p14:creationId xmlns:p14="http://schemas.microsoft.com/office/powerpoint/2010/main" val="1888123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1693"/>
                                        </p:tgtEl>
                                        <p:attrNameLst>
                                          <p:attrName>style.visibility</p:attrName>
                                        </p:attrNameLst>
                                      </p:cBhvr>
                                      <p:to>
                                        <p:strVal val="visible"/>
                                      </p:to>
                                    </p:set>
                                    <p:animEffect transition="in" filter="circle(in)">
                                      <p:cBhvr>
                                        <p:cTn id="7" dur="2000"/>
                                        <p:tgtEl>
                                          <p:spTgt spid="716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1696"/>
                                        </p:tgtEl>
                                        <p:attrNameLst>
                                          <p:attrName>style.visibility</p:attrName>
                                        </p:attrNameLst>
                                      </p:cBhvr>
                                      <p:to>
                                        <p:strVal val="visible"/>
                                      </p:to>
                                    </p:set>
                                    <p:animEffect transition="in" filter="circle(in)">
                                      <p:cBhvr>
                                        <p:cTn id="12" dur="2000"/>
                                        <p:tgtEl>
                                          <p:spTgt spid="716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1694"/>
                                        </p:tgtEl>
                                        <p:attrNameLst>
                                          <p:attrName>style.visibility</p:attrName>
                                        </p:attrNameLst>
                                      </p:cBhvr>
                                      <p:to>
                                        <p:strVal val="visible"/>
                                      </p:to>
                                    </p:set>
                                    <p:animEffect transition="in" filter="circle(in)">
                                      <p:cBhvr>
                                        <p:cTn id="17" dur="2000"/>
                                        <p:tgtEl>
                                          <p:spTgt spid="716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1695"/>
                                        </p:tgtEl>
                                        <p:attrNameLst>
                                          <p:attrName>style.visibility</p:attrName>
                                        </p:attrNameLst>
                                      </p:cBhvr>
                                      <p:to>
                                        <p:strVal val="visible"/>
                                      </p:to>
                                    </p:set>
                                    <p:animEffect transition="in" filter="circle(in)">
                                      <p:cBhvr>
                                        <p:cTn id="22" dur="2000"/>
                                        <p:tgtEl>
                                          <p:spTgt spid="7169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1697"/>
                                        </p:tgtEl>
                                        <p:attrNameLst>
                                          <p:attrName>style.visibility</p:attrName>
                                        </p:attrNameLst>
                                      </p:cBhvr>
                                      <p:to>
                                        <p:strVal val="visible"/>
                                      </p:to>
                                    </p:set>
                                    <p:animEffect transition="in" filter="circle(in)">
                                      <p:cBhvr>
                                        <p:cTn id="27" dur="2000"/>
                                        <p:tgtEl>
                                          <p:spTgt spid="71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3" grpId="0" animBg="1"/>
      <p:bldP spid="71694" grpId="0" animBg="1"/>
      <p:bldP spid="71695" grpId="0" animBg="1"/>
      <p:bldP spid="71696" grpId="0" animBg="1"/>
      <p:bldP spid="7169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milli"/>
          <p:cNvPicPr>
            <a:picLocks noChangeAspect="1" noChangeArrowheads="1"/>
          </p:cNvPicPr>
          <p:nvPr/>
        </p:nvPicPr>
        <p:blipFill>
          <a:blip r:embed="rId2">
            <a:lum bright="-6000"/>
            <a:extLst>
              <a:ext uri="{28A0092B-C50C-407E-A947-70E740481C1C}">
                <a14:useLocalDpi xmlns:a14="http://schemas.microsoft.com/office/drawing/2010/main" val="0"/>
              </a:ext>
            </a:extLst>
          </a:blip>
          <a:srcRect t="12407" r="25391"/>
          <a:stretch>
            <a:fillRect/>
          </a:stretch>
        </p:blipFill>
        <p:spPr bwMode="auto">
          <a:xfrm>
            <a:off x="1128713" y="0"/>
            <a:ext cx="4781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p:cNvSpPr txBox="1">
            <a:spLocks noChangeArrowheads="1"/>
          </p:cNvSpPr>
          <p:nvPr/>
        </p:nvSpPr>
        <p:spPr bwMode="auto">
          <a:xfrm>
            <a:off x="1700213" y="6511925"/>
            <a:ext cx="37766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400"/>
              <a:t>1     2     3    4    5    6     7    8    9   10   11  12</a:t>
            </a:r>
          </a:p>
        </p:txBody>
      </p:sp>
      <p:sp>
        <p:nvSpPr>
          <p:cNvPr id="57348" name="Text Box 4"/>
          <p:cNvSpPr txBox="1">
            <a:spLocks noChangeArrowheads="1"/>
          </p:cNvSpPr>
          <p:nvPr/>
        </p:nvSpPr>
        <p:spPr bwMode="auto">
          <a:xfrm>
            <a:off x="158750" y="3929063"/>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t>1.000 bp</a:t>
            </a:r>
          </a:p>
        </p:txBody>
      </p:sp>
      <p:sp>
        <p:nvSpPr>
          <p:cNvPr id="57349" name="Text Box 5"/>
          <p:cNvSpPr txBox="1">
            <a:spLocks noChangeArrowheads="1"/>
          </p:cNvSpPr>
          <p:nvPr/>
        </p:nvSpPr>
        <p:spPr bwMode="auto">
          <a:xfrm>
            <a:off x="6350" y="1477963"/>
            <a:ext cx="120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t>10.000 bp</a:t>
            </a:r>
          </a:p>
        </p:txBody>
      </p:sp>
      <p:sp>
        <p:nvSpPr>
          <p:cNvPr id="57350" name="Text Box 6"/>
          <p:cNvSpPr txBox="1">
            <a:spLocks noChangeArrowheads="1"/>
          </p:cNvSpPr>
          <p:nvPr/>
        </p:nvSpPr>
        <p:spPr bwMode="auto">
          <a:xfrm>
            <a:off x="12700" y="23813"/>
            <a:ext cx="120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t>40.000 bp</a:t>
            </a:r>
          </a:p>
        </p:txBody>
      </p:sp>
      <p:pic>
        <p:nvPicPr>
          <p:cNvPr id="57351" name="Picture 7" descr="generulersm0311"/>
          <p:cNvPicPr>
            <a:picLocks noChangeAspect="1" noChangeArrowheads="1"/>
          </p:cNvPicPr>
          <p:nvPr/>
        </p:nvPicPr>
        <p:blipFill>
          <a:blip r:embed="rId3">
            <a:lum bright="6000"/>
            <a:extLst>
              <a:ext uri="{28A0092B-C50C-407E-A947-70E740481C1C}">
                <a14:useLocalDpi xmlns:a14="http://schemas.microsoft.com/office/drawing/2010/main" val="0"/>
              </a:ext>
            </a:extLst>
          </a:blip>
          <a:srcRect r="38783" b="9775"/>
          <a:stretch>
            <a:fillRect/>
          </a:stretch>
        </p:blipFill>
        <p:spPr bwMode="auto">
          <a:xfrm>
            <a:off x="6278563" y="1196975"/>
            <a:ext cx="1779587"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 Box 8"/>
          <p:cNvSpPr txBox="1">
            <a:spLocks noChangeArrowheads="1"/>
          </p:cNvSpPr>
          <p:nvPr/>
        </p:nvSpPr>
        <p:spPr bwMode="auto">
          <a:xfrm>
            <a:off x="8177213" y="1997075"/>
            <a:ext cx="395287"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200" b="1"/>
              <a:t>2.8</a:t>
            </a:r>
          </a:p>
          <a:p>
            <a:pPr eaLnBrk="1" hangingPunct="1"/>
            <a:r>
              <a:rPr lang="it-IT" sz="1200" b="1"/>
              <a:t>3.2</a:t>
            </a:r>
          </a:p>
          <a:p>
            <a:pPr eaLnBrk="1" hangingPunct="1"/>
            <a:r>
              <a:rPr lang="it-IT" sz="1200" b="1"/>
              <a:t>3.6</a:t>
            </a:r>
          </a:p>
          <a:p>
            <a:pPr eaLnBrk="1" hangingPunct="1"/>
            <a:r>
              <a:rPr lang="it-IT" sz="1200" b="1"/>
              <a:t>4.2</a:t>
            </a:r>
          </a:p>
          <a:p>
            <a:pPr eaLnBrk="1" hangingPunct="1"/>
            <a:r>
              <a:rPr lang="it-IT" sz="1200" b="1"/>
              <a:t>4.8</a:t>
            </a:r>
          </a:p>
        </p:txBody>
      </p:sp>
      <p:sp>
        <p:nvSpPr>
          <p:cNvPr id="57353" name="Rectangle 9"/>
          <p:cNvSpPr>
            <a:spLocks noChangeArrowheads="1"/>
          </p:cNvSpPr>
          <p:nvPr/>
        </p:nvSpPr>
        <p:spPr bwMode="auto">
          <a:xfrm>
            <a:off x="7788275" y="1168400"/>
            <a:ext cx="311150" cy="282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7354" name="Text Box 10"/>
          <p:cNvSpPr txBox="1">
            <a:spLocks noChangeArrowheads="1"/>
          </p:cNvSpPr>
          <p:nvPr/>
        </p:nvSpPr>
        <p:spPr bwMode="auto">
          <a:xfrm>
            <a:off x="8147050" y="1190625"/>
            <a:ext cx="477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600" b="1"/>
              <a:t>cm</a:t>
            </a:r>
          </a:p>
        </p:txBody>
      </p:sp>
      <p:sp>
        <p:nvSpPr>
          <p:cNvPr id="72715" name="Text Box 11"/>
          <p:cNvSpPr txBox="1">
            <a:spLocks noChangeArrowheads="1"/>
          </p:cNvSpPr>
          <p:nvPr/>
        </p:nvSpPr>
        <p:spPr bwMode="auto">
          <a:xfrm>
            <a:off x="6965950" y="417513"/>
            <a:ext cx="1187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b="1">
                <a:solidFill>
                  <a:srgbClr val="FF3300"/>
                </a:solidFill>
                <a:effectLst>
                  <a:outerShdw blurRad="38100" dist="38100" dir="2700000" algn="tl">
                    <a:srgbClr val="C0C0C0"/>
                  </a:outerShdw>
                </a:effectLst>
              </a:rPr>
              <a:t>MARKER</a:t>
            </a:r>
          </a:p>
        </p:txBody>
      </p:sp>
      <p:pic>
        <p:nvPicPr>
          <p:cNvPr id="57356" name="Picture 12" descr="HPIM4878"/>
          <p:cNvPicPr>
            <a:picLocks noChangeAspect="1" noChangeArrowheads="1"/>
          </p:cNvPicPr>
          <p:nvPr/>
        </p:nvPicPr>
        <p:blipFill>
          <a:blip r:embed="rId4">
            <a:lum contrast="12000"/>
            <a:extLst>
              <a:ext uri="{28A0092B-C50C-407E-A947-70E740481C1C}">
                <a14:useLocalDpi xmlns:a14="http://schemas.microsoft.com/office/drawing/2010/main" val="0"/>
              </a:ext>
            </a:extLst>
          </a:blip>
          <a:srcRect l="37392" t="34172" r="58232" b="36627"/>
          <a:stretch>
            <a:fillRect/>
          </a:stretch>
        </p:blipFill>
        <p:spPr bwMode="auto">
          <a:xfrm>
            <a:off x="6299200" y="1216025"/>
            <a:ext cx="98742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7" name="Oval 13"/>
          <p:cNvSpPr>
            <a:spLocks noChangeArrowheads="1"/>
          </p:cNvSpPr>
          <p:nvPr/>
        </p:nvSpPr>
        <p:spPr bwMode="auto">
          <a:xfrm>
            <a:off x="2354263" y="1677988"/>
            <a:ext cx="88900" cy="889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7358" name="Oval 14"/>
          <p:cNvSpPr>
            <a:spLocks noChangeArrowheads="1"/>
          </p:cNvSpPr>
          <p:nvPr/>
        </p:nvSpPr>
        <p:spPr bwMode="auto">
          <a:xfrm>
            <a:off x="2743200" y="2220913"/>
            <a:ext cx="88900" cy="889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7359" name="Oval 15"/>
          <p:cNvSpPr>
            <a:spLocks noChangeArrowheads="1"/>
          </p:cNvSpPr>
          <p:nvPr/>
        </p:nvSpPr>
        <p:spPr bwMode="auto">
          <a:xfrm>
            <a:off x="2873375" y="2398713"/>
            <a:ext cx="88900" cy="889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7360" name="Oval 16"/>
          <p:cNvSpPr>
            <a:spLocks noChangeArrowheads="1"/>
          </p:cNvSpPr>
          <p:nvPr/>
        </p:nvSpPr>
        <p:spPr bwMode="auto">
          <a:xfrm>
            <a:off x="2530475" y="1909763"/>
            <a:ext cx="88900" cy="889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7361" name="Oval 17"/>
          <p:cNvSpPr>
            <a:spLocks noChangeArrowheads="1"/>
          </p:cNvSpPr>
          <p:nvPr/>
        </p:nvSpPr>
        <p:spPr bwMode="auto">
          <a:xfrm>
            <a:off x="3019425" y="2620963"/>
            <a:ext cx="88900" cy="889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7362" name="Line 18"/>
          <p:cNvSpPr>
            <a:spLocks noChangeShapeType="1"/>
          </p:cNvSpPr>
          <p:nvPr/>
        </p:nvSpPr>
        <p:spPr bwMode="auto">
          <a:xfrm>
            <a:off x="1844675" y="903288"/>
            <a:ext cx="3611563" cy="5221287"/>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2382461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illi"/>
          <p:cNvPicPr>
            <a:picLocks noChangeAspect="1" noChangeArrowheads="1"/>
          </p:cNvPicPr>
          <p:nvPr/>
        </p:nvPicPr>
        <p:blipFill>
          <a:blip r:embed="rId2">
            <a:lum bright="-6000"/>
            <a:extLst>
              <a:ext uri="{28A0092B-C50C-407E-A947-70E740481C1C}">
                <a14:useLocalDpi xmlns:a14="http://schemas.microsoft.com/office/drawing/2010/main" val="0"/>
              </a:ext>
            </a:extLst>
          </a:blip>
          <a:srcRect t="12407" r="25391"/>
          <a:stretch>
            <a:fillRect/>
          </a:stretch>
        </p:blipFill>
        <p:spPr bwMode="auto">
          <a:xfrm>
            <a:off x="1128713" y="0"/>
            <a:ext cx="4781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3"/>
          <p:cNvSpPr txBox="1">
            <a:spLocks noChangeArrowheads="1"/>
          </p:cNvSpPr>
          <p:nvPr/>
        </p:nvSpPr>
        <p:spPr bwMode="auto">
          <a:xfrm>
            <a:off x="1700213" y="6511925"/>
            <a:ext cx="37766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400"/>
              <a:t>1     2     3    4    5    6     7    8    9   10   11  12</a:t>
            </a:r>
          </a:p>
        </p:txBody>
      </p:sp>
      <p:sp>
        <p:nvSpPr>
          <p:cNvPr id="58372" name="Text Box 4"/>
          <p:cNvSpPr txBox="1">
            <a:spLocks noChangeArrowheads="1"/>
          </p:cNvSpPr>
          <p:nvPr/>
        </p:nvSpPr>
        <p:spPr bwMode="auto">
          <a:xfrm>
            <a:off x="158750" y="3929063"/>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t>1.000 bp</a:t>
            </a:r>
          </a:p>
        </p:txBody>
      </p:sp>
      <p:sp>
        <p:nvSpPr>
          <p:cNvPr id="58373" name="Text Box 5"/>
          <p:cNvSpPr txBox="1">
            <a:spLocks noChangeArrowheads="1"/>
          </p:cNvSpPr>
          <p:nvPr/>
        </p:nvSpPr>
        <p:spPr bwMode="auto">
          <a:xfrm>
            <a:off x="6350" y="1477963"/>
            <a:ext cx="120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t>10.000 bp</a:t>
            </a:r>
          </a:p>
        </p:txBody>
      </p:sp>
      <p:sp>
        <p:nvSpPr>
          <p:cNvPr id="58374" name="Text Box 6"/>
          <p:cNvSpPr txBox="1">
            <a:spLocks noChangeArrowheads="1"/>
          </p:cNvSpPr>
          <p:nvPr/>
        </p:nvSpPr>
        <p:spPr bwMode="auto">
          <a:xfrm>
            <a:off x="12700" y="23813"/>
            <a:ext cx="120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t>40.000 bp</a:t>
            </a:r>
          </a:p>
        </p:txBody>
      </p:sp>
      <p:sp>
        <p:nvSpPr>
          <p:cNvPr id="58375" name="Rectangle 7"/>
          <p:cNvSpPr>
            <a:spLocks noChangeArrowheads="1"/>
          </p:cNvSpPr>
          <p:nvPr/>
        </p:nvSpPr>
        <p:spPr bwMode="auto">
          <a:xfrm>
            <a:off x="7788275" y="1168400"/>
            <a:ext cx="311150" cy="282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8376" name="Text Box 8"/>
          <p:cNvSpPr txBox="1">
            <a:spLocks noChangeArrowheads="1"/>
          </p:cNvSpPr>
          <p:nvPr/>
        </p:nvSpPr>
        <p:spPr bwMode="auto">
          <a:xfrm>
            <a:off x="8959850" y="62436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it-IT"/>
          </a:p>
        </p:txBody>
      </p:sp>
      <p:sp>
        <p:nvSpPr>
          <p:cNvPr id="58377" name="Text Box 9"/>
          <p:cNvSpPr txBox="1">
            <a:spLocks noChangeArrowheads="1"/>
          </p:cNvSpPr>
          <p:nvPr/>
        </p:nvSpPr>
        <p:spPr bwMode="auto">
          <a:xfrm>
            <a:off x="7964488" y="2343150"/>
            <a:ext cx="7953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600"/>
              <a:t>6.1 cm</a:t>
            </a:r>
          </a:p>
        </p:txBody>
      </p:sp>
      <p:sp>
        <p:nvSpPr>
          <p:cNvPr id="73738" name="Text Box 10"/>
          <p:cNvSpPr txBox="1">
            <a:spLocks noChangeArrowheads="1"/>
          </p:cNvSpPr>
          <p:nvPr/>
        </p:nvSpPr>
        <p:spPr bwMode="auto">
          <a:xfrm>
            <a:off x="6254750" y="381000"/>
            <a:ext cx="191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it-IT" b="1">
                <a:solidFill>
                  <a:srgbClr val="FF3300"/>
                </a:solidFill>
                <a:effectLst>
                  <a:outerShdw blurRad="38100" dist="38100" dir="2700000" algn="tl">
                    <a:srgbClr val="C0C0C0"/>
                  </a:outerShdw>
                </a:effectLst>
              </a:rPr>
              <a:t>DNA TAGLIATO</a:t>
            </a:r>
          </a:p>
          <a:p>
            <a:pPr algn="ctr">
              <a:defRPr/>
            </a:pPr>
            <a:r>
              <a:rPr lang="it-IT" b="1">
                <a:solidFill>
                  <a:srgbClr val="FF3300"/>
                </a:solidFill>
                <a:effectLst>
                  <a:outerShdw blurRad="38100" dist="38100" dir="2700000" algn="tl">
                    <a:srgbClr val="C0C0C0"/>
                  </a:outerShdw>
                </a:effectLst>
              </a:rPr>
              <a:t>CON ECORI</a:t>
            </a:r>
          </a:p>
        </p:txBody>
      </p:sp>
      <p:sp>
        <p:nvSpPr>
          <p:cNvPr id="58379" name="Oval 11"/>
          <p:cNvSpPr>
            <a:spLocks noChangeArrowheads="1"/>
          </p:cNvSpPr>
          <p:nvPr/>
        </p:nvSpPr>
        <p:spPr bwMode="auto">
          <a:xfrm>
            <a:off x="2354263" y="1677988"/>
            <a:ext cx="88900" cy="889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8380" name="Oval 12"/>
          <p:cNvSpPr>
            <a:spLocks noChangeArrowheads="1"/>
          </p:cNvSpPr>
          <p:nvPr/>
        </p:nvSpPr>
        <p:spPr bwMode="auto">
          <a:xfrm>
            <a:off x="2743200" y="2220913"/>
            <a:ext cx="88900" cy="889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8381" name="Oval 13"/>
          <p:cNvSpPr>
            <a:spLocks noChangeArrowheads="1"/>
          </p:cNvSpPr>
          <p:nvPr/>
        </p:nvSpPr>
        <p:spPr bwMode="auto">
          <a:xfrm>
            <a:off x="2873375" y="2398713"/>
            <a:ext cx="88900" cy="889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8382" name="Oval 14"/>
          <p:cNvSpPr>
            <a:spLocks noChangeArrowheads="1"/>
          </p:cNvSpPr>
          <p:nvPr/>
        </p:nvSpPr>
        <p:spPr bwMode="auto">
          <a:xfrm>
            <a:off x="2530475" y="1909763"/>
            <a:ext cx="88900" cy="889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8383" name="Oval 15"/>
          <p:cNvSpPr>
            <a:spLocks noChangeArrowheads="1"/>
          </p:cNvSpPr>
          <p:nvPr/>
        </p:nvSpPr>
        <p:spPr bwMode="auto">
          <a:xfrm>
            <a:off x="3019425" y="2620963"/>
            <a:ext cx="88900" cy="889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8384" name="Line 16"/>
          <p:cNvSpPr>
            <a:spLocks noChangeShapeType="1"/>
          </p:cNvSpPr>
          <p:nvPr/>
        </p:nvSpPr>
        <p:spPr bwMode="auto">
          <a:xfrm>
            <a:off x="1844675" y="903288"/>
            <a:ext cx="3611563" cy="5221287"/>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3745" name="Oval 17"/>
          <p:cNvSpPr>
            <a:spLocks noChangeArrowheads="1"/>
          </p:cNvSpPr>
          <p:nvPr/>
        </p:nvSpPr>
        <p:spPr bwMode="auto">
          <a:xfrm>
            <a:off x="3462338" y="3243263"/>
            <a:ext cx="88900" cy="88900"/>
          </a:xfrm>
          <a:prstGeom prst="ellipse">
            <a:avLst/>
          </a:prstGeom>
          <a:solidFill>
            <a:srgbClr val="0066FF"/>
          </a:solidFill>
          <a:ln w="9525">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3746" name="Oval 18"/>
          <p:cNvSpPr>
            <a:spLocks noChangeArrowheads="1"/>
          </p:cNvSpPr>
          <p:nvPr/>
        </p:nvSpPr>
        <p:spPr bwMode="auto">
          <a:xfrm>
            <a:off x="4189413" y="4310063"/>
            <a:ext cx="88900" cy="88900"/>
          </a:xfrm>
          <a:prstGeom prst="ellipse">
            <a:avLst/>
          </a:prstGeom>
          <a:solidFill>
            <a:srgbClr val="0066FF"/>
          </a:solidFill>
          <a:ln w="9525">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3747" name="Oval 19"/>
          <p:cNvSpPr>
            <a:spLocks noChangeArrowheads="1"/>
          </p:cNvSpPr>
          <p:nvPr/>
        </p:nvSpPr>
        <p:spPr bwMode="auto">
          <a:xfrm>
            <a:off x="4384675" y="4600575"/>
            <a:ext cx="88900" cy="88900"/>
          </a:xfrm>
          <a:prstGeom prst="ellipse">
            <a:avLst/>
          </a:prstGeom>
          <a:solidFill>
            <a:srgbClr val="0066FF"/>
          </a:solidFill>
          <a:ln w="9525">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3748" name="Oval 20"/>
          <p:cNvSpPr>
            <a:spLocks noChangeArrowheads="1"/>
          </p:cNvSpPr>
          <p:nvPr/>
        </p:nvSpPr>
        <p:spPr bwMode="auto">
          <a:xfrm>
            <a:off x="5095875" y="5638800"/>
            <a:ext cx="88900" cy="88900"/>
          </a:xfrm>
          <a:prstGeom prst="ellipse">
            <a:avLst/>
          </a:prstGeom>
          <a:solidFill>
            <a:srgbClr val="0066FF"/>
          </a:solidFill>
          <a:ln w="9525">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3749" name="Text Box 21"/>
          <p:cNvSpPr txBox="1">
            <a:spLocks noChangeArrowheads="1"/>
          </p:cNvSpPr>
          <p:nvPr/>
        </p:nvSpPr>
        <p:spPr bwMode="auto">
          <a:xfrm>
            <a:off x="3586163" y="3109913"/>
            <a:ext cx="842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400" b="1">
                <a:solidFill>
                  <a:srgbClr val="0066FF"/>
                </a:solidFill>
              </a:rPr>
              <a:t>2300 bp</a:t>
            </a:r>
          </a:p>
        </p:txBody>
      </p:sp>
      <p:sp>
        <p:nvSpPr>
          <p:cNvPr id="73750" name="Text Box 22"/>
          <p:cNvSpPr txBox="1">
            <a:spLocks noChangeArrowheads="1"/>
          </p:cNvSpPr>
          <p:nvPr/>
        </p:nvSpPr>
        <p:spPr bwMode="auto">
          <a:xfrm>
            <a:off x="4338638" y="4110038"/>
            <a:ext cx="7445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400" b="1">
                <a:solidFill>
                  <a:srgbClr val="0066FF"/>
                </a:solidFill>
              </a:rPr>
              <a:t>860 bp</a:t>
            </a:r>
          </a:p>
        </p:txBody>
      </p:sp>
      <p:sp>
        <p:nvSpPr>
          <p:cNvPr id="73751" name="Text Box 23"/>
          <p:cNvSpPr txBox="1">
            <a:spLocks noChangeArrowheads="1"/>
          </p:cNvSpPr>
          <p:nvPr/>
        </p:nvSpPr>
        <p:spPr bwMode="auto">
          <a:xfrm>
            <a:off x="4492625" y="4437063"/>
            <a:ext cx="7445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400" b="1">
                <a:solidFill>
                  <a:srgbClr val="0066FF"/>
                </a:solidFill>
              </a:rPr>
              <a:t>610 bp</a:t>
            </a:r>
          </a:p>
        </p:txBody>
      </p:sp>
      <p:sp>
        <p:nvSpPr>
          <p:cNvPr id="73752" name="Text Box 24"/>
          <p:cNvSpPr txBox="1">
            <a:spLocks noChangeArrowheads="1"/>
          </p:cNvSpPr>
          <p:nvPr/>
        </p:nvSpPr>
        <p:spPr bwMode="auto">
          <a:xfrm>
            <a:off x="5219700" y="5335588"/>
            <a:ext cx="7445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400" b="1">
                <a:solidFill>
                  <a:srgbClr val="0066FF"/>
                </a:solidFill>
              </a:rPr>
              <a:t>240 bp</a:t>
            </a:r>
          </a:p>
        </p:txBody>
      </p:sp>
      <p:pic>
        <p:nvPicPr>
          <p:cNvPr id="58393" name="Picture 25" descr="HPIM4878"/>
          <p:cNvPicPr>
            <a:picLocks noChangeAspect="1" noChangeArrowheads="1"/>
          </p:cNvPicPr>
          <p:nvPr/>
        </p:nvPicPr>
        <p:blipFill>
          <a:blip r:embed="rId3">
            <a:lum contrast="12000"/>
            <a:extLst>
              <a:ext uri="{28A0092B-C50C-407E-A947-70E740481C1C}">
                <a14:useLocalDpi xmlns:a14="http://schemas.microsoft.com/office/drawing/2010/main" val="0"/>
              </a:ext>
            </a:extLst>
          </a:blip>
          <a:srcRect l="57147" t="41541" r="38075" b="36801"/>
          <a:stretch>
            <a:fillRect/>
          </a:stretch>
        </p:blipFill>
        <p:spPr bwMode="auto">
          <a:xfrm rot="184330">
            <a:off x="6529388" y="1174750"/>
            <a:ext cx="1265237"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94" name="Rectangle 26"/>
          <p:cNvSpPr>
            <a:spLocks noChangeArrowheads="1"/>
          </p:cNvSpPr>
          <p:nvPr/>
        </p:nvSpPr>
        <p:spPr bwMode="auto">
          <a:xfrm>
            <a:off x="6354763" y="1116013"/>
            <a:ext cx="311150" cy="45894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8395" name="Rectangle 27"/>
          <p:cNvSpPr>
            <a:spLocks noChangeArrowheads="1"/>
          </p:cNvSpPr>
          <p:nvPr/>
        </p:nvSpPr>
        <p:spPr bwMode="auto">
          <a:xfrm>
            <a:off x="7672388" y="1117600"/>
            <a:ext cx="219075" cy="4589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8396" name="Rectangle 28"/>
          <p:cNvSpPr>
            <a:spLocks noChangeArrowheads="1"/>
          </p:cNvSpPr>
          <p:nvPr/>
        </p:nvSpPr>
        <p:spPr bwMode="auto">
          <a:xfrm>
            <a:off x="6519863" y="1042988"/>
            <a:ext cx="1728787" cy="612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8397" name="Rectangle 29"/>
          <p:cNvSpPr>
            <a:spLocks noChangeArrowheads="1"/>
          </p:cNvSpPr>
          <p:nvPr/>
        </p:nvSpPr>
        <p:spPr bwMode="auto">
          <a:xfrm>
            <a:off x="6573838" y="5568950"/>
            <a:ext cx="1363662" cy="136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8398" name="Text Box 30"/>
          <p:cNvSpPr txBox="1">
            <a:spLocks noChangeArrowheads="1"/>
          </p:cNvSpPr>
          <p:nvPr/>
        </p:nvSpPr>
        <p:spPr bwMode="auto">
          <a:xfrm>
            <a:off x="7972425" y="3925888"/>
            <a:ext cx="7953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600"/>
              <a:t>8.7 cm</a:t>
            </a:r>
          </a:p>
        </p:txBody>
      </p:sp>
      <p:sp>
        <p:nvSpPr>
          <p:cNvPr id="58399" name="Text Box 31"/>
          <p:cNvSpPr txBox="1">
            <a:spLocks noChangeArrowheads="1"/>
          </p:cNvSpPr>
          <p:nvPr/>
        </p:nvSpPr>
        <p:spPr bwMode="auto">
          <a:xfrm>
            <a:off x="7962900" y="4318000"/>
            <a:ext cx="7953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600"/>
              <a:t>9.1 cm</a:t>
            </a:r>
          </a:p>
        </p:txBody>
      </p:sp>
      <p:sp>
        <p:nvSpPr>
          <p:cNvPr id="58400" name="Text Box 32"/>
          <p:cNvSpPr txBox="1">
            <a:spLocks noChangeArrowheads="1"/>
          </p:cNvSpPr>
          <p:nvPr/>
        </p:nvSpPr>
        <p:spPr bwMode="auto">
          <a:xfrm>
            <a:off x="7889875" y="4905375"/>
            <a:ext cx="908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600"/>
              <a:t>11.5 cm</a:t>
            </a:r>
          </a:p>
        </p:txBody>
      </p:sp>
    </p:spTree>
    <p:extLst>
      <p:ext uri="{BB962C8B-B14F-4D97-AF65-F5344CB8AC3E}">
        <p14:creationId xmlns:p14="http://schemas.microsoft.com/office/powerpoint/2010/main" val="1832486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3745"/>
                                        </p:tgtEl>
                                        <p:attrNameLst>
                                          <p:attrName>style.visibility</p:attrName>
                                        </p:attrNameLst>
                                      </p:cBhvr>
                                      <p:to>
                                        <p:strVal val="visible"/>
                                      </p:to>
                                    </p:set>
                                    <p:animEffect transition="in" filter="circle(in)">
                                      <p:cBhvr>
                                        <p:cTn id="7" dur="2000"/>
                                        <p:tgtEl>
                                          <p:spTgt spid="737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3749"/>
                                        </p:tgtEl>
                                        <p:attrNameLst>
                                          <p:attrName>style.visibility</p:attrName>
                                        </p:attrNameLst>
                                      </p:cBhvr>
                                      <p:to>
                                        <p:strVal val="visible"/>
                                      </p:to>
                                    </p:set>
                                    <p:animEffect transition="in" filter="circle(in)">
                                      <p:cBhvr>
                                        <p:cTn id="12" dur="2000"/>
                                        <p:tgtEl>
                                          <p:spTgt spid="737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3746"/>
                                        </p:tgtEl>
                                        <p:attrNameLst>
                                          <p:attrName>style.visibility</p:attrName>
                                        </p:attrNameLst>
                                      </p:cBhvr>
                                      <p:to>
                                        <p:strVal val="visible"/>
                                      </p:to>
                                    </p:set>
                                    <p:animEffect transition="in" filter="circle(in)">
                                      <p:cBhvr>
                                        <p:cTn id="17" dur="2000"/>
                                        <p:tgtEl>
                                          <p:spTgt spid="737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3750"/>
                                        </p:tgtEl>
                                        <p:attrNameLst>
                                          <p:attrName>style.visibility</p:attrName>
                                        </p:attrNameLst>
                                      </p:cBhvr>
                                      <p:to>
                                        <p:strVal val="visible"/>
                                      </p:to>
                                    </p:set>
                                    <p:animEffect transition="in" filter="circle(in)">
                                      <p:cBhvr>
                                        <p:cTn id="22" dur="2000"/>
                                        <p:tgtEl>
                                          <p:spTgt spid="737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3747"/>
                                        </p:tgtEl>
                                        <p:attrNameLst>
                                          <p:attrName>style.visibility</p:attrName>
                                        </p:attrNameLst>
                                      </p:cBhvr>
                                      <p:to>
                                        <p:strVal val="visible"/>
                                      </p:to>
                                    </p:set>
                                    <p:animEffect transition="in" filter="circle(in)">
                                      <p:cBhvr>
                                        <p:cTn id="27" dur="2000"/>
                                        <p:tgtEl>
                                          <p:spTgt spid="7374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3751"/>
                                        </p:tgtEl>
                                        <p:attrNameLst>
                                          <p:attrName>style.visibility</p:attrName>
                                        </p:attrNameLst>
                                      </p:cBhvr>
                                      <p:to>
                                        <p:strVal val="visible"/>
                                      </p:to>
                                    </p:set>
                                    <p:animEffect transition="in" filter="circle(in)">
                                      <p:cBhvr>
                                        <p:cTn id="32" dur="2000"/>
                                        <p:tgtEl>
                                          <p:spTgt spid="7375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3748"/>
                                        </p:tgtEl>
                                        <p:attrNameLst>
                                          <p:attrName>style.visibility</p:attrName>
                                        </p:attrNameLst>
                                      </p:cBhvr>
                                      <p:to>
                                        <p:strVal val="visible"/>
                                      </p:to>
                                    </p:set>
                                    <p:animEffect transition="in" filter="circle(in)">
                                      <p:cBhvr>
                                        <p:cTn id="37" dur="2000"/>
                                        <p:tgtEl>
                                          <p:spTgt spid="7374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73752"/>
                                        </p:tgtEl>
                                        <p:attrNameLst>
                                          <p:attrName>style.visibility</p:attrName>
                                        </p:attrNameLst>
                                      </p:cBhvr>
                                      <p:to>
                                        <p:strVal val="visible"/>
                                      </p:to>
                                    </p:set>
                                    <p:animEffect transition="in" filter="circle(in)">
                                      <p:cBhvr>
                                        <p:cTn id="42" dur="2000"/>
                                        <p:tgtEl>
                                          <p:spTgt spid="73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5" grpId="0" animBg="1"/>
      <p:bldP spid="73746" grpId="0" animBg="1"/>
      <p:bldP spid="73747" grpId="0" animBg="1"/>
      <p:bldP spid="73748" grpId="0" animBg="1"/>
      <p:bldP spid="73749" grpId="0"/>
      <p:bldP spid="73750" grpId="0"/>
      <p:bldP spid="73751" grpId="0"/>
      <p:bldP spid="7375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PIM4878"/>
          <p:cNvPicPr>
            <a:picLocks noChangeAspect="1" noChangeArrowheads="1"/>
          </p:cNvPicPr>
          <p:nvPr/>
        </p:nvPicPr>
        <p:blipFill>
          <a:blip r:embed="rId2">
            <a:lum contrast="12000"/>
            <a:extLst>
              <a:ext uri="{28A0092B-C50C-407E-A947-70E740481C1C}">
                <a14:useLocalDpi xmlns:a14="http://schemas.microsoft.com/office/drawing/2010/main" val="0"/>
              </a:ext>
            </a:extLst>
          </a:blip>
          <a:srcRect l="29167" t="26923" r="30309" b="33682"/>
          <a:stretch>
            <a:fillRect/>
          </a:stretch>
        </p:blipFill>
        <p:spPr bwMode="auto">
          <a:xfrm rot="184330">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3"/>
          <p:cNvSpPr txBox="1">
            <a:spLocks noChangeArrowheads="1"/>
          </p:cNvSpPr>
          <p:nvPr/>
        </p:nvSpPr>
        <p:spPr bwMode="auto">
          <a:xfrm>
            <a:off x="2092325" y="244475"/>
            <a:ext cx="43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sz="2400">
                <a:solidFill>
                  <a:srgbClr val="FF3300"/>
                </a:solidFill>
                <a:effectLst>
                  <a:outerShdw blurRad="38100" dist="38100" dir="2700000" algn="tl">
                    <a:srgbClr val="C0C0C0"/>
                  </a:outerShdw>
                </a:effectLst>
              </a:rPr>
              <a:t>M</a:t>
            </a:r>
          </a:p>
        </p:txBody>
      </p:sp>
      <p:sp>
        <p:nvSpPr>
          <p:cNvPr id="74756" name="Text Box 4"/>
          <p:cNvSpPr txBox="1">
            <a:spLocks noChangeArrowheads="1"/>
          </p:cNvSpPr>
          <p:nvPr/>
        </p:nvSpPr>
        <p:spPr bwMode="auto">
          <a:xfrm>
            <a:off x="6472238" y="207963"/>
            <a:ext cx="989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sz="2000" b="1">
                <a:solidFill>
                  <a:srgbClr val="FF3300"/>
                </a:solidFill>
                <a:effectLst>
                  <a:outerShdw blurRad="38100" dist="38100" dir="2700000" algn="tl">
                    <a:srgbClr val="C0C0C0"/>
                  </a:outerShdw>
                </a:effectLst>
              </a:rPr>
              <a:t>ECORI</a:t>
            </a:r>
          </a:p>
        </p:txBody>
      </p:sp>
      <p:sp>
        <p:nvSpPr>
          <p:cNvPr id="59397" name="Rectangle 5"/>
          <p:cNvSpPr>
            <a:spLocks noChangeArrowheads="1"/>
          </p:cNvSpPr>
          <p:nvPr/>
        </p:nvSpPr>
        <p:spPr bwMode="auto">
          <a:xfrm>
            <a:off x="0" y="0"/>
            <a:ext cx="347663"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9398" name="Rectangle 6"/>
          <p:cNvSpPr>
            <a:spLocks noChangeArrowheads="1"/>
          </p:cNvSpPr>
          <p:nvPr/>
        </p:nvSpPr>
        <p:spPr bwMode="auto">
          <a:xfrm>
            <a:off x="0" y="6650038"/>
            <a:ext cx="9144000" cy="2111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9399" name="Rectangle 7"/>
          <p:cNvSpPr>
            <a:spLocks noChangeArrowheads="1"/>
          </p:cNvSpPr>
          <p:nvPr/>
        </p:nvSpPr>
        <p:spPr bwMode="auto">
          <a:xfrm>
            <a:off x="0" y="0"/>
            <a:ext cx="9144000" cy="201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9400" name="Rectangle 8"/>
          <p:cNvSpPr>
            <a:spLocks noChangeArrowheads="1"/>
          </p:cNvSpPr>
          <p:nvPr/>
        </p:nvSpPr>
        <p:spPr bwMode="auto">
          <a:xfrm>
            <a:off x="8842375" y="0"/>
            <a:ext cx="301625"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9401" name="Text Box 9"/>
          <p:cNvSpPr txBox="1">
            <a:spLocks noChangeArrowheads="1"/>
          </p:cNvSpPr>
          <p:nvPr/>
        </p:nvSpPr>
        <p:spPr bwMode="auto">
          <a:xfrm>
            <a:off x="7359650" y="3508375"/>
            <a:ext cx="100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solidFill>
                  <a:srgbClr val="FF3300"/>
                </a:solidFill>
              </a:rPr>
              <a:t>2300 bp</a:t>
            </a:r>
          </a:p>
        </p:txBody>
      </p:sp>
      <p:sp>
        <p:nvSpPr>
          <p:cNvPr id="59402" name="Text Box 10"/>
          <p:cNvSpPr txBox="1">
            <a:spLocks noChangeArrowheads="1"/>
          </p:cNvSpPr>
          <p:nvPr/>
        </p:nvSpPr>
        <p:spPr bwMode="auto">
          <a:xfrm>
            <a:off x="7443788" y="4926013"/>
            <a:ext cx="882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solidFill>
                  <a:srgbClr val="FF3300"/>
                </a:solidFill>
              </a:rPr>
              <a:t>860 bp</a:t>
            </a:r>
          </a:p>
        </p:txBody>
      </p:sp>
      <p:sp>
        <p:nvSpPr>
          <p:cNvPr id="59403" name="Text Box 11"/>
          <p:cNvSpPr txBox="1">
            <a:spLocks noChangeArrowheads="1"/>
          </p:cNvSpPr>
          <p:nvPr/>
        </p:nvSpPr>
        <p:spPr bwMode="auto">
          <a:xfrm>
            <a:off x="7459663" y="5273675"/>
            <a:ext cx="88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solidFill>
                  <a:srgbClr val="FF3300"/>
                </a:solidFill>
              </a:rPr>
              <a:t>610 bp</a:t>
            </a:r>
          </a:p>
        </p:txBody>
      </p:sp>
      <p:sp>
        <p:nvSpPr>
          <p:cNvPr id="59404" name="Text Box 12"/>
          <p:cNvSpPr txBox="1">
            <a:spLocks noChangeArrowheads="1"/>
          </p:cNvSpPr>
          <p:nvPr/>
        </p:nvSpPr>
        <p:spPr bwMode="auto">
          <a:xfrm>
            <a:off x="7442200" y="5811838"/>
            <a:ext cx="882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solidFill>
                  <a:srgbClr val="FF3300"/>
                </a:solidFill>
              </a:rPr>
              <a:t>240 bp</a:t>
            </a:r>
          </a:p>
        </p:txBody>
      </p:sp>
    </p:spTree>
    <p:extLst>
      <p:ext uri="{BB962C8B-B14F-4D97-AF65-F5344CB8AC3E}">
        <p14:creationId xmlns:p14="http://schemas.microsoft.com/office/powerpoint/2010/main" val="39114558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266700" y="222250"/>
            <a:ext cx="8594725" cy="394811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defRPr/>
            </a:pPr>
            <a:r>
              <a:rPr lang="it-IT" b="1" dirty="0" smtClean="0">
                <a:solidFill>
                  <a:srgbClr val="FF3300"/>
                </a:solidFill>
                <a:effectLst>
                  <a:outerShdw blurRad="38100" dist="38100" dir="2700000" algn="tl">
                    <a:srgbClr val="C0C0C0"/>
                  </a:outerShdw>
                </a:effectLst>
                <a:latin typeface="Times New Roman" pitchFamily="18" charset="0"/>
              </a:rPr>
              <a:t>L’ETIDIO BROMURO</a:t>
            </a:r>
            <a:r>
              <a:rPr lang="it-IT" dirty="0" smtClean="0">
                <a:latin typeface="Times New Roman" pitchFamily="18" charset="0"/>
              </a:rPr>
              <a:t> rende visibile le bande solo e soltanto alla luce ultravioletta !!!</a:t>
            </a:r>
          </a:p>
          <a:p>
            <a:pPr algn="just" eaLnBrk="1" hangingPunct="1">
              <a:defRPr/>
            </a:pPr>
            <a:r>
              <a:rPr lang="it-IT" dirty="0" smtClean="0">
                <a:latin typeface="Times New Roman" pitchFamily="18" charset="0"/>
              </a:rPr>
              <a:t> </a:t>
            </a:r>
            <a:endParaRPr lang="it-IT" dirty="0" smtClean="0">
              <a:latin typeface="Times New Roman" pitchFamily="18" charset="0"/>
              <a:cs typeface="Times New Roman" pitchFamily="18" charset="0"/>
            </a:endParaRPr>
          </a:p>
          <a:p>
            <a:pPr algn="just" eaLnBrk="1" hangingPunct="1">
              <a:defRPr/>
            </a:pPr>
            <a:r>
              <a:rPr lang="it-IT" dirty="0" smtClean="0">
                <a:latin typeface="Times New Roman" pitchFamily="18" charset="0"/>
                <a:cs typeface="Times New Roman" pitchFamily="18" charset="0"/>
              </a:rPr>
              <a:t>Per visualizzare il procedere della corsa elettroforetica si utilizzano coloranti inerti:</a:t>
            </a:r>
          </a:p>
          <a:p>
            <a:pPr algn="just" eaLnBrk="1" hangingPunct="1">
              <a:defRPr/>
            </a:pPr>
            <a:endParaRPr lang="it-IT" dirty="0" smtClean="0">
              <a:latin typeface="Times New Roman" pitchFamily="18" charset="0"/>
              <a:cs typeface="Times New Roman" pitchFamily="18" charset="0"/>
            </a:endParaRPr>
          </a:p>
          <a:p>
            <a:pPr algn="just" eaLnBrk="1" hangingPunct="1">
              <a:defRPr/>
            </a:pPr>
            <a:r>
              <a:rPr lang="it-IT" b="1" dirty="0" smtClean="0">
                <a:solidFill>
                  <a:schemeClr val="accent2"/>
                </a:solidFill>
                <a:effectLst>
                  <a:outerShdw blurRad="38100" dist="38100" dir="2700000" algn="tl">
                    <a:srgbClr val="C0C0C0"/>
                  </a:outerShdw>
                </a:effectLst>
                <a:latin typeface="Times New Roman" pitchFamily="18" charset="0"/>
              </a:rPr>
              <a:t>-BPB (Blu di </a:t>
            </a:r>
            <a:r>
              <a:rPr lang="it-IT" b="1" dirty="0" err="1" smtClean="0">
                <a:solidFill>
                  <a:schemeClr val="accent2"/>
                </a:solidFill>
                <a:effectLst>
                  <a:outerShdw blurRad="38100" dist="38100" dir="2700000" algn="tl">
                    <a:srgbClr val="C0C0C0"/>
                  </a:outerShdw>
                </a:effectLst>
                <a:latin typeface="Times New Roman" pitchFamily="18" charset="0"/>
              </a:rPr>
              <a:t>bromofenolo</a:t>
            </a:r>
            <a:r>
              <a:rPr lang="it-IT" b="1" dirty="0" smtClean="0">
                <a:solidFill>
                  <a:schemeClr val="accent2"/>
                </a:solidFill>
                <a:effectLst>
                  <a:outerShdw blurRad="38100" dist="38100" dir="2700000" algn="tl">
                    <a:srgbClr val="C0C0C0"/>
                  </a:outerShdw>
                </a:effectLst>
                <a:latin typeface="Times New Roman" pitchFamily="18" charset="0"/>
              </a:rPr>
              <a:t>)</a:t>
            </a:r>
            <a:endParaRPr lang="it-IT" b="1" dirty="0" smtClean="0">
              <a:solidFill>
                <a:schemeClr val="accent2"/>
              </a:solidFill>
              <a:effectLst>
                <a:outerShdw blurRad="38100" dist="38100" dir="2700000" algn="tl">
                  <a:srgbClr val="C0C0C0"/>
                </a:outerShdw>
              </a:effectLst>
              <a:latin typeface="Times New Roman" pitchFamily="18" charset="0"/>
              <a:cs typeface="Times New Roman" pitchFamily="18" charset="0"/>
            </a:endParaRPr>
          </a:p>
          <a:p>
            <a:pPr algn="just" eaLnBrk="1" hangingPunct="1">
              <a:defRPr/>
            </a:pPr>
            <a:r>
              <a:rPr lang="it-IT" b="1" dirty="0" smtClean="0">
                <a:solidFill>
                  <a:schemeClr val="hlink"/>
                </a:solidFill>
                <a:effectLst>
                  <a:outerShdw blurRad="38100" dist="38100" dir="2700000" algn="tl">
                    <a:srgbClr val="C0C0C0"/>
                  </a:outerShdw>
                </a:effectLst>
                <a:latin typeface="Times New Roman" pitchFamily="18" charset="0"/>
                <a:cs typeface="Times New Roman" pitchFamily="18" charset="0"/>
              </a:rPr>
              <a:t>-XC ( Xilene </a:t>
            </a:r>
            <a:r>
              <a:rPr lang="it-IT" b="1" dirty="0" err="1" smtClean="0">
                <a:solidFill>
                  <a:schemeClr val="hlink"/>
                </a:solidFill>
                <a:effectLst>
                  <a:outerShdw blurRad="38100" dist="38100" dir="2700000" algn="tl">
                    <a:srgbClr val="C0C0C0"/>
                  </a:outerShdw>
                </a:effectLst>
                <a:latin typeface="Times New Roman" pitchFamily="18" charset="0"/>
                <a:cs typeface="Times New Roman" pitchFamily="18" charset="0"/>
              </a:rPr>
              <a:t>cianolo</a:t>
            </a:r>
            <a:r>
              <a:rPr lang="it-IT" b="1" dirty="0" smtClean="0">
                <a:solidFill>
                  <a:schemeClr val="hlink"/>
                </a:solidFill>
                <a:effectLst>
                  <a:outerShdw blurRad="38100" dist="38100" dir="2700000" algn="tl">
                    <a:srgbClr val="C0C0C0"/>
                  </a:outerShdw>
                </a:effectLst>
                <a:latin typeface="Times New Roman" pitchFamily="18" charset="0"/>
                <a:cs typeface="Times New Roman" pitchFamily="18" charset="0"/>
              </a:rPr>
              <a:t> )</a:t>
            </a:r>
          </a:p>
          <a:p>
            <a:pPr algn="just" eaLnBrk="1" hangingPunct="1">
              <a:buFontTx/>
              <a:buChar char="-"/>
              <a:defRPr/>
            </a:pPr>
            <a:endParaRPr lang="it-IT" dirty="0" smtClean="0">
              <a:latin typeface="Times New Roman" pitchFamily="18" charset="0"/>
              <a:cs typeface="Times New Roman" pitchFamily="18" charset="0"/>
            </a:endParaRPr>
          </a:p>
          <a:p>
            <a:pPr algn="just" eaLnBrk="1" hangingPunct="1">
              <a:defRPr/>
            </a:pPr>
            <a:r>
              <a:rPr lang="it-IT" dirty="0" smtClean="0">
                <a:latin typeface="Times New Roman" pitchFamily="18" charset="0"/>
                <a:cs typeface="Times New Roman" pitchFamily="18" charset="0"/>
              </a:rPr>
              <a:t>che si muovono nel campo elettrico come molecole a PM noto, dipendente dalla concentrazione del gel.</a:t>
            </a:r>
          </a:p>
          <a:p>
            <a:pPr algn="just" eaLnBrk="1" hangingPunct="1">
              <a:defRPr/>
            </a:pPr>
            <a:endParaRPr lang="it-IT" dirty="0" smtClean="0">
              <a:latin typeface="Times New Roman" pitchFamily="18" charset="0"/>
              <a:cs typeface="Times New Roman" pitchFamily="18" charset="0"/>
            </a:endParaRPr>
          </a:p>
          <a:p>
            <a:pPr algn="just" eaLnBrk="1" hangingPunct="1">
              <a:defRPr/>
            </a:pPr>
            <a:r>
              <a:rPr lang="it-IT" dirty="0" smtClean="0">
                <a:latin typeface="Times New Roman" pitchFamily="18" charset="0"/>
                <a:cs typeface="Times New Roman" pitchFamily="18" charset="0"/>
              </a:rPr>
              <a:t>                                                                   5%               7%</a:t>
            </a:r>
          </a:p>
          <a:p>
            <a:pPr algn="just" eaLnBrk="1" hangingPunct="1">
              <a:defRPr/>
            </a:pPr>
            <a:r>
              <a:rPr lang="it-IT" b="1" dirty="0" smtClean="0">
                <a:effectLst>
                  <a:outerShdw blurRad="38100" dist="38100" dir="2700000" algn="tl">
                    <a:srgbClr val="C0C0C0"/>
                  </a:outerShdw>
                </a:effectLst>
                <a:latin typeface="Times New Roman" pitchFamily="18" charset="0"/>
                <a:cs typeface="Times New Roman" pitchFamily="18" charset="0"/>
              </a:rPr>
              <a:t>                                        </a:t>
            </a:r>
            <a:r>
              <a:rPr lang="it-IT" b="1" dirty="0" smtClean="0">
                <a:solidFill>
                  <a:schemeClr val="accent2"/>
                </a:solidFill>
                <a:effectLst>
                  <a:outerShdw blurRad="38100" dist="38100" dir="2700000" algn="tl">
                    <a:srgbClr val="C0C0C0"/>
                  </a:outerShdw>
                </a:effectLst>
                <a:latin typeface="Times New Roman" pitchFamily="18" charset="0"/>
                <a:cs typeface="Times New Roman" pitchFamily="18" charset="0"/>
              </a:rPr>
              <a:t>BPB</a:t>
            </a:r>
            <a:r>
              <a:rPr lang="it-IT" dirty="0" smtClean="0">
                <a:latin typeface="Times New Roman" pitchFamily="18" charset="0"/>
                <a:cs typeface="Times New Roman" pitchFamily="18" charset="0"/>
              </a:rPr>
              <a:t>                  30 </a:t>
            </a:r>
            <a:r>
              <a:rPr lang="it-IT" dirty="0" err="1" smtClean="0">
                <a:latin typeface="Times New Roman" pitchFamily="18" charset="0"/>
                <a:cs typeface="Times New Roman" pitchFamily="18" charset="0"/>
              </a:rPr>
              <a:t>bp</a:t>
            </a:r>
            <a:r>
              <a:rPr lang="it-IT" dirty="0" smtClean="0">
                <a:latin typeface="Times New Roman" pitchFamily="18" charset="0"/>
                <a:cs typeface="Times New Roman" pitchFamily="18" charset="0"/>
              </a:rPr>
              <a:t>            50 </a:t>
            </a:r>
            <a:r>
              <a:rPr lang="it-IT" dirty="0" err="1" smtClean="0">
                <a:latin typeface="Times New Roman" pitchFamily="18" charset="0"/>
                <a:cs typeface="Times New Roman" pitchFamily="18" charset="0"/>
              </a:rPr>
              <a:t>bp</a:t>
            </a:r>
            <a:endParaRPr lang="it-IT" dirty="0" smtClean="0">
              <a:latin typeface="Times New Roman" pitchFamily="18" charset="0"/>
              <a:cs typeface="Times New Roman" pitchFamily="18" charset="0"/>
            </a:endParaRPr>
          </a:p>
          <a:p>
            <a:pPr algn="just" eaLnBrk="1" hangingPunct="1">
              <a:defRPr/>
            </a:pPr>
            <a:r>
              <a:rPr lang="it-IT" b="1" dirty="0" smtClean="0">
                <a:solidFill>
                  <a:schemeClr val="hlink"/>
                </a:solidFill>
                <a:effectLst>
                  <a:outerShdw blurRad="38100" dist="38100" dir="2700000" algn="tl">
                    <a:srgbClr val="C0C0C0"/>
                  </a:outerShdw>
                </a:effectLst>
                <a:latin typeface="Times New Roman" pitchFamily="18" charset="0"/>
                <a:cs typeface="Times New Roman" pitchFamily="18" charset="0"/>
              </a:rPr>
              <a:t>                                          XC</a:t>
            </a:r>
            <a:r>
              <a:rPr lang="it-IT" dirty="0" smtClean="0">
                <a:latin typeface="Times New Roman" pitchFamily="18" charset="0"/>
                <a:cs typeface="Times New Roman" pitchFamily="18" charset="0"/>
              </a:rPr>
              <a:t>                150 </a:t>
            </a:r>
            <a:r>
              <a:rPr lang="it-IT" dirty="0" err="1" smtClean="0">
                <a:latin typeface="Times New Roman" pitchFamily="18" charset="0"/>
                <a:cs typeface="Times New Roman" pitchFamily="18" charset="0"/>
              </a:rPr>
              <a:t>bp</a:t>
            </a:r>
            <a:r>
              <a:rPr lang="it-IT" dirty="0" smtClean="0">
                <a:latin typeface="Times New Roman" pitchFamily="18" charset="0"/>
                <a:cs typeface="Times New Roman" pitchFamily="18" charset="0"/>
              </a:rPr>
              <a:t>          180 </a:t>
            </a:r>
            <a:r>
              <a:rPr lang="it-IT" dirty="0" err="1" smtClean="0">
                <a:latin typeface="Times New Roman" pitchFamily="18" charset="0"/>
                <a:cs typeface="Times New Roman" pitchFamily="18" charset="0"/>
              </a:rPr>
              <a:t>bp</a:t>
            </a:r>
            <a:endParaRPr lang="it-IT" dirty="0" smtClean="0">
              <a:latin typeface="Times New Roman" pitchFamily="18" charset="0"/>
              <a:cs typeface="Times New Roman" pitchFamily="18" charset="0"/>
            </a:endParaRPr>
          </a:p>
          <a:p>
            <a:pPr algn="just" eaLnBrk="1" hangingPunct="1">
              <a:defRPr/>
            </a:pPr>
            <a:endParaRPr lang="it-IT" dirty="0" smtClean="0">
              <a:solidFill>
                <a:srgbClr val="FF0000"/>
              </a:solidFill>
              <a:latin typeface="Times New Roman" pitchFamily="18" charset="0"/>
            </a:endParaRPr>
          </a:p>
        </p:txBody>
      </p:sp>
    </p:spTree>
    <p:extLst>
      <p:ext uri="{BB962C8B-B14F-4D97-AF65-F5344CB8AC3E}">
        <p14:creationId xmlns:p14="http://schemas.microsoft.com/office/powerpoint/2010/main" val="14737348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2449513" y="2490788"/>
            <a:ext cx="396875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p>
            <a:pPr>
              <a:defRPr/>
            </a:pPr>
            <a:r>
              <a:rPr lang="it-IT" sz="4400" b="1" dirty="0">
                <a:solidFill>
                  <a:srgbClr val="FF0000"/>
                </a:solidFill>
                <a:effectLst>
                  <a:outerShdw blurRad="38100" dist="38100" dir="2700000" algn="tl">
                    <a:srgbClr val="C0C0C0"/>
                  </a:outerShdw>
                </a:effectLst>
                <a:latin typeface="Times New Roman" pitchFamily="18" charset="0"/>
                <a:cs typeface="Times New Roman" pitchFamily="18" charset="0"/>
              </a:rPr>
              <a:t>FOTOGRAFIE</a:t>
            </a:r>
          </a:p>
        </p:txBody>
      </p:sp>
    </p:spTree>
    <p:extLst>
      <p:ext uri="{BB962C8B-B14F-4D97-AF65-F5344CB8AC3E}">
        <p14:creationId xmlns:p14="http://schemas.microsoft.com/office/powerpoint/2010/main" val="2243361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l="16727" t="21089" r="12062" b="16866"/>
          <a:stretch>
            <a:fillRect/>
          </a:stretch>
        </p:blipFill>
        <p:spPr bwMode="auto">
          <a:xfrm>
            <a:off x="323850" y="404813"/>
            <a:ext cx="8532813"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nettore 1 3"/>
          <p:cNvCxnSpPr/>
          <p:nvPr/>
        </p:nvCxnSpPr>
        <p:spPr>
          <a:xfrm>
            <a:off x="633413" y="476250"/>
            <a:ext cx="0" cy="2889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egnaposto numero diapositiva 1"/>
          <p:cNvSpPr>
            <a:spLocks noGrp="1"/>
          </p:cNvSpPr>
          <p:nvPr>
            <p:ph type="sldNum" sz="quarter" idx="12"/>
          </p:nvPr>
        </p:nvSpPr>
        <p:spPr/>
        <p:txBody>
          <a:bodyPr/>
          <a:lstStyle/>
          <a:p>
            <a:pPr>
              <a:defRPr/>
            </a:pPr>
            <a:fld id="{8595C406-0608-4947-A128-C15CEE4FBBE9}" type="slidenum">
              <a:rPr lang="it-IT"/>
              <a:pPr>
                <a:defRPr/>
              </a:pPr>
              <a:t>5</a:t>
            </a:fld>
            <a:endParaRPr lang="it-IT"/>
          </a:p>
        </p:txBody>
      </p:sp>
    </p:spTree>
    <p:extLst>
      <p:ext uri="{BB962C8B-B14F-4D97-AF65-F5344CB8AC3E}">
        <p14:creationId xmlns:p14="http://schemas.microsoft.com/office/powerpoint/2010/main" val="996408748"/>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IMG38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nvSpPr>
        <p:spPr bwMode="auto">
          <a:xfrm>
            <a:off x="1195388" y="6272213"/>
            <a:ext cx="318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t>CELLA ELETTROFORETICA</a:t>
            </a:r>
          </a:p>
        </p:txBody>
      </p:sp>
      <p:sp>
        <p:nvSpPr>
          <p:cNvPr id="87044" name="Text Box 4"/>
          <p:cNvSpPr txBox="1">
            <a:spLocks noChangeArrowheads="1"/>
          </p:cNvSpPr>
          <p:nvPr/>
        </p:nvSpPr>
        <p:spPr bwMode="auto">
          <a:xfrm>
            <a:off x="3105150" y="2171700"/>
            <a:ext cx="19637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t>ALIMENTATORE</a:t>
            </a:r>
          </a:p>
        </p:txBody>
      </p:sp>
      <p:sp>
        <p:nvSpPr>
          <p:cNvPr id="87045" name="Line 5"/>
          <p:cNvSpPr>
            <a:spLocks noChangeShapeType="1"/>
          </p:cNvSpPr>
          <p:nvPr/>
        </p:nvSpPr>
        <p:spPr bwMode="auto">
          <a:xfrm>
            <a:off x="3549650" y="2647950"/>
            <a:ext cx="2159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7046" name="Line 6"/>
          <p:cNvSpPr>
            <a:spLocks noChangeShapeType="1"/>
          </p:cNvSpPr>
          <p:nvPr/>
        </p:nvSpPr>
        <p:spPr bwMode="auto">
          <a:xfrm flipV="1">
            <a:off x="3492500" y="5737225"/>
            <a:ext cx="0" cy="6461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27586657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IMG38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3"/>
          <p:cNvSpPr txBox="1">
            <a:spLocks noChangeArrowheads="1"/>
          </p:cNvSpPr>
          <p:nvPr/>
        </p:nvSpPr>
        <p:spPr bwMode="auto">
          <a:xfrm>
            <a:off x="6111875" y="5249863"/>
            <a:ext cx="1212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t>VASSOIO</a:t>
            </a:r>
          </a:p>
        </p:txBody>
      </p:sp>
      <p:sp>
        <p:nvSpPr>
          <p:cNvPr id="88068" name="Text Box 4"/>
          <p:cNvSpPr txBox="1">
            <a:spLocks noChangeArrowheads="1"/>
          </p:cNvSpPr>
          <p:nvPr/>
        </p:nvSpPr>
        <p:spPr bwMode="auto">
          <a:xfrm>
            <a:off x="1417638" y="4184650"/>
            <a:ext cx="11493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t>PETTINE</a:t>
            </a:r>
          </a:p>
        </p:txBody>
      </p:sp>
    </p:spTree>
    <p:extLst>
      <p:ext uri="{BB962C8B-B14F-4D97-AF65-F5344CB8AC3E}">
        <p14:creationId xmlns:p14="http://schemas.microsoft.com/office/powerpoint/2010/main" val="2401555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IMG3818"/>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3"/>
          <p:cNvSpPr txBox="1">
            <a:spLocks noChangeArrowheads="1"/>
          </p:cNvSpPr>
          <p:nvPr/>
        </p:nvSpPr>
        <p:spPr bwMode="auto">
          <a:xfrm>
            <a:off x="4140200" y="4797425"/>
            <a:ext cx="1289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t>POZZETTI</a:t>
            </a:r>
          </a:p>
        </p:txBody>
      </p:sp>
      <p:sp>
        <p:nvSpPr>
          <p:cNvPr id="89092" name="Line 4"/>
          <p:cNvSpPr>
            <a:spLocks noChangeShapeType="1"/>
          </p:cNvSpPr>
          <p:nvPr/>
        </p:nvSpPr>
        <p:spPr bwMode="auto">
          <a:xfrm flipH="1" flipV="1">
            <a:off x="4643438" y="2133600"/>
            <a:ext cx="73025" cy="25908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9093" name="Line 5"/>
          <p:cNvSpPr>
            <a:spLocks noChangeShapeType="1"/>
          </p:cNvSpPr>
          <p:nvPr/>
        </p:nvSpPr>
        <p:spPr bwMode="auto">
          <a:xfrm flipV="1">
            <a:off x="4859338" y="2133600"/>
            <a:ext cx="1081087" cy="25908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9094" name="Line 6"/>
          <p:cNvSpPr>
            <a:spLocks noChangeShapeType="1"/>
          </p:cNvSpPr>
          <p:nvPr/>
        </p:nvSpPr>
        <p:spPr bwMode="auto">
          <a:xfrm flipH="1" flipV="1">
            <a:off x="3348038" y="2205038"/>
            <a:ext cx="1152525" cy="2519362"/>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8437261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IMG38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2691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IMG38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2081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IMG38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34133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IMG38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993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IMG38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7550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IMG38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3903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IMG38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013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ChangeArrowheads="1"/>
          </p:cNvSpPr>
          <p:nvPr/>
        </p:nvSpPr>
        <p:spPr bwMode="auto">
          <a:xfrm>
            <a:off x="85725" y="620713"/>
            <a:ext cx="8964613" cy="360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latin typeface="Calibri" pitchFamily="34" charset="0"/>
            </a:endParaRPr>
          </a:p>
        </p:txBody>
      </p:sp>
      <p:sp>
        <p:nvSpPr>
          <p:cNvPr id="83970" name="Rectangle 3"/>
          <p:cNvSpPr>
            <a:spLocks noChangeArrowheads="1"/>
          </p:cNvSpPr>
          <p:nvPr/>
        </p:nvSpPr>
        <p:spPr bwMode="auto">
          <a:xfrm>
            <a:off x="84138" y="2838450"/>
            <a:ext cx="8964612" cy="360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latin typeface="Calibri" pitchFamily="34" charset="0"/>
            </a:endParaRPr>
          </a:p>
        </p:txBody>
      </p:sp>
      <p:sp>
        <p:nvSpPr>
          <p:cNvPr id="83971" name="Rectangle 4"/>
          <p:cNvSpPr>
            <a:spLocks noChangeArrowheads="1"/>
          </p:cNvSpPr>
          <p:nvPr/>
        </p:nvSpPr>
        <p:spPr bwMode="auto">
          <a:xfrm>
            <a:off x="115888" y="3735388"/>
            <a:ext cx="8964612" cy="360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latin typeface="Calibri" pitchFamily="34" charset="0"/>
            </a:endParaRPr>
          </a:p>
        </p:txBody>
      </p:sp>
      <p:sp>
        <p:nvSpPr>
          <p:cNvPr id="83972" name="Rectangle 5"/>
          <p:cNvSpPr>
            <a:spLocks noChangeArrowheads="1"/>
          </p:cNvSpPr>
          <p:nvPr/>
        </p:nvSpPr>
        <p:spPr bwMode="auto">
          <a:xfrm>
            <a:off x="93663" y="4508500"/>
            <a:ext cx="8964612" cy="360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latin typeface="Calibri" pitchFamily="34" charset="0"/>
            </a:endParaRPr>
          </a:p>
        </p:txBody>
      </p:sp>
      <p:sp>
        <p:nvSpPr>
          <p:cNvPr id="83973" name="Rectangle 6"/>
          <p:cNvSpPr>
            <a:spLocks noChangeArrowheads="1"/>
          </p:cNvSpPr>
          <p:nvPr/>
        </p:nvSpPr>
        <p:spPr bwMode="auto">
          <a:xfrm>
            <a:off x="74613" y="1293813"/>
            <a:ext cx="8964612" cy="360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latin typeface="Calibri" pitchFamily="34" charset="0"/>
            </a:endParaRPr>
          </a:p>
        </p:txBody>
      </p:sp>
      <p:sp>
        <p:nvSpPr>
          <p:cNvPr id="83974" name="Rectangle 7"/>
          <p:cNvSpPr>
            <a:spLocks noChangeArrowheads="1"/>
          </p:cNvSpPr>
          <p:nvPr/>
        </p:nvSpPr>
        <p:spPr bwMode="auto">
          <a:xfrm>
            <a:off x="74613" y="1955800"/>
            <a:ext cx="8964612" cy="360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latin typeface="Calibri" pitchFamily="34" charset="0"/>
            </a:endParaRPr>
          </a:p>
        </p:txBody>
      </p:sp>
      <p:sp>
        <p:nvSpPr>
          <p:cNvPr id="83975" name="Rectangle 8"/>
          <p:cNvSpPr>
            <a:spLocks noChangeArrowheads="1"/>
          </p:cNvSpPr>
          <p:nvPr/>
        </p:nvSpPr>
        <p:spPr bwMode="auto">
          <a:xfrm>
            <a:off x="38100" y="5229225"/>
            <a:ext cx="9036050" cy="360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latin typeface="Calibri" pitchFamily="34" charset="0"/>
            </a:endParaRPr>
          </a:p>
        </p:txBody>
      </p:sp>
      <p:sp>
        <p:nvSpPr>
          <p:cNvPr id="83976" name="Line 9"/>
          <p:cNvSpPr>
            <a:spLocks noChangeShapeType="1"/>
          </p:cNvSpPr>
          <p:nvPr/>
        </p:nvSpPr>
        <p:spPr bwMode="auto">
          <a:xfrm>
            <a:off x="1331913" y="620713"/>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77" name="Line 10"/>
          <p:cNvSpPr>
            <a:spLocks noChangeShapeType="1"/>
          </p:cNvSpPr>
          <p:nvPr/>
        </p:nvSpPr>
        <p:spPr bwMode="auto">
          <a:xfrm>
            <a:off x="2051050" y="620713"/>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78" name="Line 11"/>
          <p:cNvSpPr>
            <a:spLocks noChangeShapeType="1"/>
          </p:cNvSpPr>
          <p:nvPr/>
        </p:nvSpPr>
        <p:spPr bwMode="auto">
          <a:xfrm>
            <a:off x="4356100" y="620713"/>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79" name="Line 12"/>
          <p:cNvSpPr>
            <a:spLocks noChangeShapeType="1"/>
          </p:cNvSpPr>
          <p:nvPr/>
        </p:nvSpPr>
        <p:spPr bwMode="auto">
          <a:xfrm>
            <a:off x="6011863" y="620713"/>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80" name="Line 13"/>
          <p:cNvSpPr>
            <a:spLocks noChangeShapeType="1"/>
          </p:cNvSpPr>
          <p:nvPr/>
        </p:nvSpPr>
        <p:spPr bwMode="auto">
          <a:xfrm>
            <a:off x="8101013" y="620713"/>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81" name="Line 14"/>
          <p:cNvSpPr>
            <a:spLocks noChangeShapeType="1"/>
          </p:cNvSpPr>
          <p:nvPr/>
        </p:nvSpPr>
        <p:spPr bwMode="auto">
          <a:xfrm>
            <a:off x="1619250" y="1282700"/>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82" name="Line 15"/>
          <p:cNvSpPr>
            <a:spLocks noChangeShapeType="1"/>
          </p:cNvSpPr>
          <p:nvPr/>
        </p:nvSpPr>
        <p:spPr bwMode="auto">
          <a:xfrm>
            <a:off x="6372225" y="1268413"/>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83" name="Line 16"/>
          <p:cNvSpPr>
            <a:spLocks noChangeShapeType="1"/>
          </p:cNvSpPr>
          <p:nvPr/>
        </p:nvSpPr>
        <p:spPr bwMode="auto">
          <a:xfrm>
            <a:off x="7451725" y="1268413"/>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84" name="Line 17"/>
          <p:cNvSpPr>
            <a:spLocks noChangeShapeType="1"/>
          </p:cNvSpPr>
          <p:nvPr/>
        </p:nvSpPr>
        <p:spPr bwMode="auto">
          <a:xfrm>
            <a:off x="900113" y="1963737"/>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85" name="Line 18"/>
          <p:cNvSpPr>
            <a:spLocks noChangeShapeType="1"/>
          </p:cNvSpPr>
          <p:nvPr/>
        </p:nvSpPr>
        <p:spPr bwMode="auto">
          <a:xfrm>
            <a:off x="1547813" y="1963737"/>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86" name="Line 19"/>
          <p:cNvSpPr>
            <a:spLocks noChangeShapeType="1"/>
          </p:cNvSpPr>
          <p:nvPr/>
        </p:nvSpPr>
        <p:spPr bwMode="auto">
          <a:xfrm>
            <a:off x="3851275" y="1963737"/>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87" name="Line 20"/>
          <p:cNvSpPr>
            <a:spLocks noChangeShapeType="1"/>
          </p:cNvSpPr>
          <p:nvPr/>
        </p:nvSpPr>
        <p:spPr bwMode="auto">
          <a:xfrm>
            <a:off x="8172450" y="1963737"/>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88" name="Line 21"/>
          <p:cNvSpPr>
            <a:spLocks noChangeShapeType="1"/>
          </p:cNvSpPr>
          <p:nvPr/>
        </p:nvSpPr>
        <p:spPr bwMode="auto">
          <a:xfrm>
            <a:off x="2555875" y="2852738"/>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89" name="Line 22"/>
          <p:cNvSpPr>
            <a:spLocks noChangeShapeType="1"/>
          </p:cNvSpPr>
          <p:nvPr/>
        </p:nvSpPr>
        <p:spPr bwMode="auto">
          <a:xfrm>
            <a:off x="3203575" y="2852738"/>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90" name="Line 24"/>
          <p:cNvSpPr>
            <a:spLocks noChangeShapeType="1"/>
          </p:cNvSpPr>
          <p:nvPr/>
        </p:nvSpPr>
        <p:spPr bwMode="auto">
          <a:xfrm>
            <a:off x="4140200" y="2852738"/>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91" name="Line 25"/>
          <p:cNvSpPr>
            <a:spLocks noChangeShapeType="1"/>
          </p:cNvSpPr>
          <p:nvPr/>
        </p:nvSpPr>
        <p:spPr bwMode="auto">
          <a:xfrm>
            <a:off x="6011863" y="2852738"/>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92" name="Line 26"/>
          <p:cNvSpPr>
            <a:spLocks noChangeShapeType="1"/>
          </p:cNvSpPr>
          <p:nvPr/>
        </p:nvSpPr>
        <p:spPr bwMode="auto">
          <a:xfrm>
            <a:off x="7667625" y="2852738"/>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93" name="Line 27"/>
          <p:cNvSpPr>
            <a:spLocks noChangeShapeType="1"/>
          </p:cNvSpPr>
          <p:nvPr/>
        </p:nvSpPr>
        <p:spPr bwMode="auto">
          <a:xfrm>
            <a:off x="1692275" y="3755495"/>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94" name="Line 28"/>
          <p:cNvSpPr>
            <a:spLocks noChangeShapeType="1"/>
          </p:cNvSpPr>
          <p:nvPr/>
        </p:nvSpPr>
        <p:spPr bwMode="auto">
          <a:xfrm>
            <a:off x="5435600" y="3717032"/>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95" name="Line 29"/>
          <p:cNvSpPr>
            <a:spLocks noChangeShapeType="1"/>
          </p:cNvSpPr>
          <p:nvPr/>
        </p:nvSpPr>
        <p:spPr bwMode="auto">
          <a:xfrm>
            <a:off x="6588125" y="3733966"/>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96" name="Line 30"/>
          <p:cNvSpPr>
            <a:spLocks noChangeShapeType="1"/>
          </p:cNvSpPr>
          <p:nvPr/>
        </p:nvSpPr>
        <p:spPr bwMode="auto">
          <a:xfrm>
            <a:off x="7956550" y="3733966"/>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97" name="Line 31"/>
          <p:cNvSpPr>
            <a:spLocks noChangeShapeType="1"/>
          </p:cNvSpPr>
          <p:nvPr/>
        </p:nvSpPr>
        <p:spPr bwMode="auto">
          <a:xfrm>
            <a:off x="468313" y="4508500"/>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98" name="Line 32"/>
          <p:cNvSpPr>
            <a:spLocks noChangeShapeType="1"/>
          </p:cNvSpPr>
          <p:nvPr/>
        </p:nvSpPr>
        <p:spPr bwMode="auto">
          <a:xfrm>
            <a:off x="827088" y="4508500"/>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3999" name="Line 33"/>
          <p:cNvSpPr>
            <a:spLocks noChangeShapeType="1"/>
          </p:cNvSpPr>
          <p:nvPr/>
        </p:nvSpPr>
        <p:spPr bwMode="auto">
          <a:xfrm>
            <a:off x="3851275" y="4508500"/>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00" name="Line 34"/>
          <p:cNvSpPr>
            <a:spLocks noChangeShapeType="1"/>
          </p:cNvSpPr>
          <p:nvPr/>
        </p:nvSpPr>
        <p:spPr bwMode="auto">
          <a:xfrm>
            <a:off x="1979613" y="1277938"/>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01" name="Line 35"/>
          <p:cNvSpPr>
            <a:spLocks noChangeShapeType="1"/>
          </p:cNvSpPr>
          <p:nvPr/>
        </p:nvSpPr>
        <p:spPr bwMode="auto">
          <a:xfrm>
            <a:off x="5076825" y="4508500"/>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02" name="Line 36"/>
          <p:cNvSpPr>
            <a:spLocks noChangeShapeType="1"/>
          </p:cNvSpPr>
          <p:nvPr/>
        </p:nvSpPr>
        <p:spPr bwMode="auto">
          <a:xfrm>
            <a:off x="8316913" y="5229225"/>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03" name="Line 37"/>
          <p:cNvSpPr>
            <a:spLocks noChangeShapeType="1"/>
          </p:cNvSpPr>
          <p:nvPr/>
        </p:nvSpPr>
        <p:spPr bwMode="auto">
          <a:xfrm>
            <a:off x="7740650" y="5229225"/>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04" name="Line 38"/>
          <p:cNvSpPr>
            <a:spLocks noChangeShapeType="1"/>
          </p:cNvSpPr>
          <p:nvPr/>
        </p:nvSpPr>
        <p:spPr bwMode="auto">
          <a:xfrm>
            <a:off x="2195513" y="5229225"/>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05" name="Line 39"/>
          <p:cNvSpPr>
            <a:spLocks noChangeShapeType="1"/>
          </p:cNvSpPr>
          <p:nvPr/>
        </p:nvSpPr>
        <p:spPr bwMode="auto">
          <a:xfrm>
            <a:off x="1331913" y="5229225"/>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06" name="Line 40"/>
          <p:cNvSpPr>
            <a:spLocks noChangeShapeType="1"/>
          </p:cNvSpPr>
          <p:nvPr/>
        </p:nvSpPr>
        <p:spPr bwMode="auto">
          <a:xfrm>
            <a:off x="7451725" y="4508500"/>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07" name="Line 41"/>
          <p:cNvSpPr>
            <a:spLocks noChangeShapeType="1"/>
          </p:cNvSpPr>
          <p:nvPr/>
        </p:nvSpPr>
        <p:spPr bwMode="auto">
          <a:xfrm>
            <a:off x="5508625" y="4508500"/>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08" name="Text Box 42"/>
          <p:cNvSpPr txBox="1">
            <a:spLocks noChangeArrowheads="1"/>
          </p:cNvSpPr>
          <p:nvPr/>
        </p:nvSpPr>
        <p:spPr bwMode="auto">
          <a:xfrm>
            <a:off x="519113" y="619125"/>
            <a:ext cx="8264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sz="1400" b="1">
                <a:solidFill>
                  <a:srgbClr val="0000FF"/>
                </a:solidFill>
                <a:latin typeface="Times New Roman" pitchFamily="18" charset="0"/>
              </a:rPr>
              <a:t>1                  2                               3                                     4                                                   5                               6</a:t>
            </a:r>
          </a:p>
        </p:txBody>
      </p:sp>
      <p:sp>
        <p:nvSpPr>
          <p:cNvPr id="84009" name="Text Box 43"/>
          <p:cNvSpPr txBox="1">
            <a:spLocks noChangeArrowheads="1"/>
          </p:cNvSpPr>
          <p:nvPr/>
        </p:nvSpPr>
        <p:spPr bwMode="auto">
          <a:xfrm>
            <a:off x="395288" y="1341438"/>
            <a:ext cx="7985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sz="1400" b="1">
                <a:solidFill>
                  <a:srgbClr val="0000FF"/>
                </a:solidFill>
                <a:latin typeface="Times New Roman" pitchFamily="18" charset="0"/>
              </a:rPr>
              <a:t>       7                   8                                                 9                                                               10                      11</a:t>
            </a:r>
          </a:p>
        </p:txBody>
      </p:sp>
      <p:sp>
        <p:nvSpPr>
          <p:cNvPr id="84010" name="Text Box 44"/>
          <p:cNvSpPr txBox="1">
            <a:spLocks noChangeArrowheads="1"/>
          </p:cNvSpPr>
          <p:nvPr/>
        </p:nvSpPr>
        <p:spPr bwMode="auto">
          <a:xfrm>
            <a:off x="231775" y="1954213"/>
            <a:ext cx="8532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sz="1400" b="1">
                <a:solidFill>
                  <a:srgbClr val="0000FF"/>
                </a:solidFill>
                <a:latin typeface="Times New Roman" pitchFamily="18" charset="0"/>
              </a:rPr>
              <a:t>   12           13                         14                                                                                15                                               16</a:t>
            </a:r>
          </a:p>
        </p:txBody>
      </p:sp>
      <p:sp>
        <p:nvSpPr>
          <p:cNvPr id="84011" name="Text Box 45"/>
          <p:cNvSpPr txBox="1">
            <a:spLocks noChangeArrowheads="1"/>
          </p:cNvSpPr>
          <p:nvPr/>
        </p:nvSpPr>
        <p:spPr bwMode="auto">
          <a:xfrm>
            <a:off x="403225" y="2803522"/>
            <a:ext cx="8366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sz="1400" b="1" dirty="0">
                <a:solidFill>
                  <a:srgbClr val="0000FF"/>
                </a:solidFill>
                <a:latin typeface="Times New Roman" pitchFamily="18" charset="0"/>
              </a:rPr>
              <a:t>17                                               18                 19                </a:t>
            </a:r>
            <a:r>
              <a:rPr lang="it-IT" b="1" dirty="0">
                <a:solidFill>
                  <a:srgbClr val="0000FF"/>
                </a:solidFill>
                <a:latin typeface="Times New Roman" pitchFamily="18" charset="0"/>
              </a:rPr>
              <a:t>20 (insulina)</a:t>
            </a:r>
            <a:r>
              <a:rPr lang="it-IT" sz="1400" b="1" dirty="0">
                <a:solidFill>
                  <a:srgbClr val="0000FF"/>
                </a:solidFill>
                <a:latin typeface="Times New Roman" pitchFamily="18" charset="0"/>
              </a:rPr>
              <a:t>                           21                          22</a:t>
            </a:r>
          </a:p>
        </p:txBody>
      </p:sp>
      <p:sp>
        <p:nvSpPr>
          <p:cNvPr id="84012" name="Text Box 46"/>
          <p:cNvSpPr txBox="1">
            <a:spLocks noChangeArrowheads="1"/>
          </p:cNvSpPr>
          <p:nvPr/>
        </p:nvSpPr>
        <p:spPr bwMode="auto">
          <a:xfrm>
            <a:off x="808038" y="3787775"/>
            <a:ext cx="7589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sz="1400" b="1" dirty="0">
                <a:solidFill>
                  <a:srgbClr val="0000FF"/>
                </a:solidFill>
                <a:latin typeface="Times New Roman" pitchFamily="18" charset="0"/>
              </a:rPr>
              <a:t>       23                                           24                                                   25                           26                  27</a:t>
            </a:r>
          </a:p>
        </p:txBody>
      </p:sp>
      <p:sp>
        <p:nvSpPr>
          <p:cNvPr id="84013" name="Text Box 47"/>
          <p:cNvSpPr txBox="1">
            <a:spLocks noChangeArrowheads="1"/>
          </p:cNvSpPr>
          <p:nvPr/>
        </p:nvSpPr>
        <p:spPr bwMode="auto">
          <a:xfrm>
            <a:off x="107950" y="4508500"/>
            <a:ext cx="85587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sz="1400" b="1" dirty="0">
                <a:solidFill>
                  <a:srgbClr val="0000FF"/>
                </a:solidFill>
                <a:latin typeface="Times New Roman" pitchFamily="18" charset="0"/>
              </a:rPr>
              <a:t>28   29                        </a:t>
            </a:r>
            <a:r>
              <a:rPr lang="it-IT" b="1" dirty="0">
                <a:solidFill>
                  <a:srgbClr val="0000FF"/>
                </a:solidFill>
                <a:latin typeface="Times New Roman" pitchFamily="18" charset="0"/>
              </a:rPr>
              <a:t> 30     </a:t>
            </a:r>
            <a:r>
              <a:rPr lang="it-IT" b="1" dirty="0" smtClean="0">
                <a:solidFill>
                  <a:srgbClr val="0000FF"/>
                </a:solidFill>
                <a:latin typeface="Times New Roman" pitchFamily="18" charset="0"/>
              </a:rPr>
              <a:t>(emoglobina)                 </a:t>
            </a:r>
            <a:r>
              <a:rPr lang="it-IT" sz="1400" b="1" dirty="0" smtClean="0">
                <a:solidFill>
                  <a:srgbClr val="0000FF"/>
                </a:solidFill>
                <a:latin typeface="Times New Roman" pitchFamily="18" charset="0"/>
              </a:rPr>
              <a:t>31            32                           </a:t>
            </a:r>
            <a:r>
              <a:rPr lang="it-IT" sz="1400" b="1" dirty="0">
                <a:solidFill>
                  <a:srgbClr val="0000FF"/>
                </a:solidFill>
                <a:latin typeface="Times New Roman" pitchFamily="18" charset="0"/>
              </a:rPr>
              <a:t>33                               </a:t>
            </a:r>
            <a:r>
              <a:rPr lang="it-IT" sz="1400" b="1" dirty="0" smtClean="0">
                <a:solidFill>
                  <a:srgbClr val="0000FF"/>
                </a:solidFill>
                <a:latin typeface="Times New Roman" pitchFamily="18" charset="0"/>
              </a:rPr>
              <a:t>34</a:t>
            </a:r>
            <a:endParaRPr lang="it-IT" sz="1400" b="1" dirty="0">
              <a:solidFill>
                <a:srgbClr val="0000FF"/>
              </a:solidFill>
              <a:latin typeface="Times New Roman" pitchFamily="18" charset="0"/>
            </a:endParaRPr>
          </a:p>
        </p:txBody>
      </p:sp>
      <p:sp>
        <p:nvSpPr>
          <p:cNvPr id="84014" name="Text Box 48"/>
          <p:cNvSpPr txBox="1">
            <a:spLocks noChangeArrowheads="1"/>
          </p:cNvSpPr>
          <p:nvPr/>
        </p:nvSpPr>
        <p:spPr bwMode="auto">
          <a:xfrm>
            <a:off x="250825" y="5229225"/>
            <a:ext cx="7994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sz="1400" b="1">
                <a:solidFill>
                  <a:srgbClr val="0000FF"/>
                </a:solidFill>
                <a:latin typeface="Times New Roman" pitchFamily="18" charset="0"/>
              </a:rPr>
              <a:t>      35                  36                                                     37                                                                 38            39</a:t>
            </a:r>
          </a:p>
        </p:txBody>
      </p:sp>
      <p:sp>
        <p:nvSpPr>
          <p:cNvPr id="84015" name="Rectangle 49"/>
          <p:cNvSpPr>
            <a:spLocks noChangeArrowheads="1"/>
          </p:cNvSpPr>
          <p:nvPr/>
        </p:nvSpPr>
        <p:spPr bwMode="auto">
          <a:xfrm>
            <a:off x="53975" y="5876925"/>
            <a:ext cx="9036050" cy="360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latin typeface="Calibri" pitchFamily="34" charset="0"/>
            </a:endParaRPr>
          </a:p>
        </p:txBody>
      </p:sp>
      <p:sp>
        <p:nvSpPr>
          <p:cNvPr id="84016" name="Line 50"/>
          <p:cNvSpPr>
            <a:spLocks noChangeShapeType="1"/>
          </p:cNvSpPr>
          <p:nvPr/>
        </p:nvSpPr>
        <p:spPr bwMode="auto">
          <a:xfrm>
            <a:off x="7092950" y="5876925"/>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17" name="Line 51"/>
          <p:cNvSpPr>
            <a:spLocks noChangeShapeType="1"/>
          </p:cNvSpPr>
          <p:nvPr/>
        </p:nvSpPr>
        <p:spPr bwMode="auto">
          <a:xfrm>
            <a:off x="5292725" y="5876925"/>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18" name="Line 52"/>
          <p:cNvSpPr>
            <a:spLocks noChangeShapeType="1"/>
          </p:cNvSpPr>
          <p:nvPr/>
        </p:nvSpPr>
        <p:spPr bwMode="auto">
          <a:xfrm>
            <a:off x="4716463" y="5876925"/>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19" name="Line 53"/>
          <p:cNvSpPr>
            <a:spLocks noChangeShapeType="1"/>
          </p:cNvSpPr>
          <p:nvPr/>
        </p:nvSpPr>
        <p:spPr bwMode="auto">
          <a:xfrm>
            <a:off x="539750" y="5876925"/>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4020" name="Text Box 54"/>
          <p:cNvSpPr txBox="1">
            <a:spLocks noChangeArrowheads="1"/>
          </p:cNvSpPr>
          <p:nvPr/>
        </p:nvSpPr>
        <p:spPr bwMode="auto">
          <a:xfrm>
            <a:off x="266700" y="5876925"/>
            <a:ext cx="7319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sz="1400" b="1">
                <a:solidFill>
                  <a:srgbClr val="0000FF"/>
                </a:solidFill>
                <a:latin typeface="Times New Roman" pitchFamily="18" charset="0"/>
              </a:rPr>
              <a:t>                                                                                                                                                 </a:t>
            </a:r>
          </a:p>
        </p:txBody>
      </p:sp>
      <p:sp>
        <p:nvSpPr>
          <p:cNvPr id="84021" name="Text Box 55"/>
          <p:cNvSpPr txBox="1">
            <a:spLocks noChangeArrowheads="1"/>
          </p:cNvSpPr>
          <p:nvPr/>
        </p:nvSpPr>
        <p:spPr bwMode="auto">
          <a:xfrm>
            <a:off x="0" y="5876925"/>
            <a:ext cx="8764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sz="1400" b="1" dirty="0">
                <a:solidFill>
                  <a:srgbClr val="0000FF"/>
                </a:solidFill>
                <a:latin typeface="Times New Roman" pitchFamily="18" charset="0"/>
              </a:rPr>
              <a:t>  40                                         41                                                         42                   …….                                     </a:t>
            </a:r>
            <a:r>
              <a:rPr lang="it-IT" b="1" u="sng" dirty="0">
                <a:solidFill>
                  <a:srgbClr val="0000FF"/>
                </a:solidFill>
                <a:latin typeface="Times New Roman" pitchFamily="18" charset="0"/>
              </a:rPr>
              <a:t>23.000</a:t>
            </a:r>
          </a:p>
        </p:txBody>
      </p:sp>
      <p:sp>
        <p:nvSpPr>
          <p:cNvPr id="2" name="Segnaposto numero diapositiva 1"/>
          <p:cNvSpPr>
            <a:spLocks noGrp="1"/>
          </p:cNvSpPr>
          <p:nvPr>
            <p:ph type="sldNum" sz="quarter" idx="12"/>
          </p:nvPr>
        </p:nvSpPr>
        <p:spPr/>
        <p:txBody>
          <a:bodyPr/>
          <a:lstStyle/>
          <a:p>
            <a:pPr>
              <a:defRPr/>
            </a:pPr>
            <a:fld id="{8CBD3D81-1101-4F63-BED6-93A0DB89C89D}" type="slidenum">
              <a:rPr lang="it-IT"/>
              <a:pPr>
                <a:defRPr/>
              </a:pPr>
              <a:t>6</a:t>
            </a:fld>
            <a:endParaRPr lang="it-IT"/>
          </a:p>
        </p:txBody>
      </p:sp>
    </p:spTree>
    <p:extLst>
      <p:ext uri="{BB962C8B-B14F-4D97-AF65-F5344CB8AC3E}">
        <p14:creationId xmlns:p14="http://schemas.microsoft.com/office/powerpoint/2010/main" val="10052748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IMG383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0961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CIMG3832b"/>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8142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IMG3832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3"/>
          <p:cNvSpPr txBox="1">
            <a:spLocks noChangeArrowheads="1"/>
          </p:cNvSpPr>
          <p:nvPr/>
        </p:nvSpPr>
        <p:spPr bwMode="auto">
          <a:xfrm>
            <a:off x="4368800" y="5035550"/>
            <a:ext cx="1289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t>POZZETTI</a:t>
            </a:r>
          </a:p>
        </p:txBody>
      </p:sp>
      <p:sp>
        <p:nvSpPr>
          <p:cNvPr id="99332" name="Line 4"/>
          <p:cNvSpPr>
            <a:spLocks noChangeShapeType="1"/>
          </p:cNvSpPr>
          <p:nvPr/>
        </p:nvSpPr>
        <p:spPr bwMode="auto">
          <a:xfrm flipH="1" flipV="1">
            <a:off x="4872038" y="2371725"/>
            <a:ext cx="73025" cy="2589213"/>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9333" name="Line 5"/>
          <p:cNvSpPr>
            <a:spLocks noChangeShapeType="1"/>
          </p:cNvSpPr>
          <p:nvPr/>
        </p:nvSpPr>
        <p:spPr bwMode="auto">
          <a:xfrm flipV="1">
            <a:off x="5087938" y="2371725"/>
            <a:ext cx="1081087" cy="2589213"/>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9334" name="Line 6"/>
          <p:cNvSpPr>
            <a:spLocks noChangeShapeType="1"/>
          </p:cNvSpPr>
          <p:nvPr/>
        </p:nvSpPr>
        <p:spPr bwMode="auto">
          <a:xfrm flipH="1" flipV="1">
            <a:off x="3576638" y="2443163"/>
            <a:ext cx="1152525" cy="2517775"/>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7722910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IMG38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2299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IMG38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3557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CIMG38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3"/>
          <p:cNvSpPr txBox="1">
            <a:spLocks noChangeArrowheads="1"/>
          </p:cNvSpPr>
          <p:nvPr/>
        </p:nvSpPr>
        <p:spPr bwMode="auto">
          <a:xfrm>
            <a:off x="6721475" y="2611438"/>
            <a:ext cx="19208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600" b="1">
                <a:solidFill>
                  <a:schemeClr val="hlink"/>
                </a:solidFill>
              </a:rPr>
              <a:t>XC </a:t>
            </a:r>
            <a:r>
              <a:rPr lang="it-IT" sz="1200" b="1">
                <a:solidFill>
                  <a:schemeClr val="hlink"/>
                </a:solidFill>
              </a:rPr>
              <a:t>(XILENE CIANOLO)</a:t>
            </a:r>
          </a:p>
        </p:txBody>
      </p:sp>
      <p:sp>
        <p:nvSpPr>
          <p:cNvPr id="102404" name="Text Box 4"/>
          <p:cNvSpPr txBox="1">
            <a:spLocks noChangeArrowheads="1"/>
          </p:cNvSpPr>
          <p:nvPr/>
        </p:nvSpPr>
        <p:spPr bwMode="auto">
          <a:xfrm>
            <a:off x="6642100" y="3275013"/>
            <a:ext cx="2541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sz="1600" b="1">
                <a:solidFill>
                  <a:schemeClr val="accent2"/>
                </a:solidFill>
              </a:rPr>
              <a:t>BPB </a:t>
            </a:r>
            <a:r>
              <a:rPr lang="it-IT" sz="1200" b="1">
                <a:solidFill>
                  <a:schemeClr val="accent2"/>
                </a:solidFill>
              </a:rPr>
              <a:t>(BLU DI BROMOFENOLO)</a:t>
            </a:r>
          </a:p>
        </p:txBody>
      </p:sp>
      <p:sp>
        <p:nvSpPr>
          <p:cNvPr id="102405" name="Line 5"/>
          <p:cNvSpPr>
            <a:spLocks noChangeShapeType="1"/>
          </p:cNvSpPr>
          <p:nvPr/>
        </p:nvSpPr>
        <p:spPr bwMode="auto">
          <a:xfrm flipH="1">
            <a:off x="5895975" y="2924175"/>
            <a:ext cx="93821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2406" name="Line 6"/>
          <p:cNvSpPr>
            <a:spLocks noChangeShapeType="1"/>
          </p:cNvSpPr>
          <p:nvPr/>
        </p:nvSpPr>
        <p:spPr bwMode="auto">
          <a:xfrm flipH="1" flipV="1">
            <a:off x="5867400" y="3213100"/>
            <a:ext cx="1081088"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1158900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IMG3855"/>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7483" t="20901" r="10625" b="14691"/>
          <a:stretch>
            <a:fillRect/>
          </a:stretch>
        </p:blipFill>
        <p:spPr bwMode="auto">
          <a:xfrm>
            <a:off x="0" y="765175"/>
            <a:ext cx="9144000" cy="539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6448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img011"/>
          <p:cNvPicPr>
            <a:picLocks noChangeAspect="1" noChangeArrowheads="1"/>
          </p:cNvPicPr>
          <p:nvPr/>
        </p:nvPicPr>
        <p:blipFill>
          <a:blip r:embed="rId2">
            <a:extLst>
              <a:ext uri="{28A0092B-C50C-407E-A947-70E740481C1C}">
                <a14:useLocalDpi xmlns:a14="http://schemas.microsoft.com/office/drawing/2010/main" val="0"/>
              </a:ext>
            </a:extLst>
          </a:blip>
          <a:srcRect l="8685" t="20547" r="46852" b="35274"/>
          <a:stretch>
            <a:fillRect/>
          </a:stretch>
        </p:blipFill>
        <p:spPr bwMode="auto">
          <a:xfrm>
            <a:off x="1331913" y="836613"/>
            <a:ext cx="6551612"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28801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PIM4878"/>
          <p:cNvPicPr>
            <a:picLocks noChangeAspect="1" noChangeArrowheads="1"/>
          </p:cNvPicPr>
          <p:nvPr/>
        </p:nvPicPr>
        <p:blipFill>
          <a:blip r:embed="rId2">
            <a:lum contrast="12000"/>
            <a:extLst>
              <a:ext uri="{28A0092B-C50C-407E-A947-70E740481C1C}">
                <a14:useLocalDpi xmlns:a14="http://schemas.microsoft.com/office/drawing/2010/main" val="0"/>
              </a:ext>
            </a:extLst>
          </a:blip>
          <a:srcRect l="29167" t="26923" r="30309" b="336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0137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Immag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0"/>
            <a:ext cx="8207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6532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83568" y="2348880"/>
            <a:ext cx="8064896" cy="2308324"/>
          </a:xfrm>
          <a:prstGeom prst="rect">
            <a:avLst/>
          </a:prstGeom>
          <a:noFill/>
        </p:spPr>
        <p:txBody>
          <a:bodyPr wrap="square" rtlCol="0">
            <a:spAutoFit/>
          </a:bodyPr>
          <a:lstStyle/>
          <a:p>
            <a:pPr algn="just"/>
            <a:r>
              <a:rPr lang="it-IT"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Necessità di lavorare solo su frammenti di DNA e non sull’intero genoma.</a:t>
            </a:r>
          </a:p>
          <a:p>
            <a:pPr algn="just"/>
            <a:endParaRPr lang="it-IT"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endParaRPr lang="it-IT"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r>
              <a:rPr lang="it-IT"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 questo scopo si procede «tagliando» le molecole del DNA con Enzimi di restrizione.</a:t>
            </a:r>
            <a:endParaRPr lang="it-IT"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74485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l="39961" t="18262" r="24010" b="22688"/>
          <a:stretch>
            <a:fillRect/>
          </a:stretch>
        </p:blipFill>
        <p:spPr bwMode="auto">
          <a:xfrm>
            <a:off x="3492500" y="0"/>
            <a:ext cx="52308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3" name="Picture 3"/>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l="33395" t="32275" r="56969" b="46674"/>
          <a:stretch>
            <a:fillRect/>
          </a:stretch>
        </p:blipFill>
        <p:spPr bwMode="auto">
          <a:xfrm>
            <a:off x="727075" y="188913"/>
            <a:ext cx="2670175" cy="466883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7524" name="Picture 4"/>
          <p:cNvPicPr>
            <a:picLocks noChangeAspect="1" noChangeArrowheads="1"/>
          </p:cNvPicPr>
          <p:nvPr/>
        </p:nvPicPr>
        <p:blipFill>
          <a:blip r:embed="rId3">
            <a:lum contrast="6000"/>
            <a:extLst>
              <a:ext uri="{28A0092B-C50C-407E-A947-70E740481C1C}">
                <a14:useLocalDpi xmlns:a14="http://schemas.microsoft.com/office/drawing/2010/main" val="0"/>
              </a:ext>
            </a:extLst>
          </a:blip>
          <a:srcRect l="30508" t="57390" r="51184" b="23421"/>
          <a:stretch>
            <a:fillRect/>
          </a:stretch>
        </p:blipFill>
        <p:spPr bwMode="auto">
          <a:xfrm>
            <a:off x="669925" y="4899025"/>
            <a:ext cx="2232025" cy="1871663"/>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918015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2">
            <a:lum bright="-12000"/>
            <a:extLst>
              <a:ext uri="{28A0092B-C50C-407E-A947-70E740481C1C}">
                <a14:useLocalDpi xmlns:a14="http://schemas.microsoft.com/office/drawing/2010/main" val="0"/>
              </a:ext>
            </a:extLst>
          </a:blip>
          <a:srcRect l="1186" t="24902" r="94089" b="16780"/>
          <a:stretch>
            <a:fillRect/>
          </a:stretch>
        </p:blipFill>
        <p:spPr bwMode="auto">
          <a:xfrm>
            <a:off x="5165725" y="811213"/>
            <a:ext cx="568325"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Text Box 4"/>
          <p:cNvSpPr txBox="1">
            <a:spLocks noChangeArrowheads="1"/>
          </p:cNvSpPr>
          <p:nvPr/>
        </p:nvSpPr>
        <p:spPr bwMode="auto">
          <a:xfrm>
            <a:off x="2482850" y="15875"/>
            <a:ext cx="360838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b="1">
                <a:solidFill>
                  <a:srgbClr val="FF5050"/>
                </a:solidFill>
                <a:latin typeface="Times New Roman" pitchFamily="18" charset="0"/>
              </a:rPr>
              <a:t>PROFILO ELETTROFORETICO</a:t>
            </a:r>
          </a:p>
        </p:txBody>
      </p:sp>
      <p:pic>
        <p:nvPicPr>
          <p:cNvPr id="24580" name="Picture 5"/>
          <p:cNvPicPr>
            <a:picLocks noChangeAspect="1" noChangeArrowheads="1"/>
          </p:cNvPicPr>
          <p:nvPr/>
        </p:nvPicPr>
        <p:blipFill>
          <a:blip r:embed="rId3">
            <a:extLst>
              <a:ext uri="{28A0092B-C50C-407E-A947-70E740481C1C}">
                <a14:useLocalDpi xmlns:a14="http://schemas.microsoft.com/office/drawing/2010/main" val="0"/>
              </a:ext>
            </a:extLst>
          </a:blip>
          <a:srcRect l="35820" t="25635" r="50304" b="38933"/>
          <a:stretch>
            <a:fillRect/>
          </a:stretch>
        </p:blipFill>
        <p:spPr bwMode="auto">
          <a:xfrm>
            <a:off x="2419350" y="804863"/>
            <a:ext cx="274955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6"/>
          <p:cNvPicPr>
            <a:picLocks noChangeAspect="1" noChangeArrowheads="1"/>
          </p:cNvPicPr>
          <p:nvPr/>
        </p:nvPicPr>
        <p:blipFill>
          <a:blip r:embed="rId3">
            <a:extLst>
              <a:ext uri="{28A0092B-C50C-407E-A947-70E740481C1C}">
                <a14:useLocalDpi xmlns:a14="http://schemas.microsoft.com/office/drawing/2010/main" val="0"/>
              </a:ext>
            </a:extLst>
          </a:blip>
          <a:srcRect l="57854" t="25635" r="37732" b="38933"/>
          <a:stretch>
            <a:fillRect/>
          </a:stretch>
        </p:blipFill>
        <p:spPr bwMode="auto">
          <a:xfrm>
            <a:off x="5727700" y="804863"/>
            <a:ext cx="874713"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2" name="Text Box 7"/>
          <p:cNvSpPr txBox="1">
            <a:spLocks noChangeArrowheads="1"/>
          </p:cNvSpPr>
          <p:nvPr/>
        </p:nvSpPr>
        <p:spPr bwMode="auto">
          <a:xfrm>
            <a:off x="6804025" y="836613"/>
            <a:ext cx="2160588" cy="289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it-IT" sz="1400">
                <a:latin typeface="Times New Roman" pitchFamily="18" charset="0"/>
              </a:rPr>
              <a:t>Se il DNA di partenza è molto lungo e dà quindi origine a molti frammenti in seguito a restrizione, il gel può mostrare un’unica banda diffusa, nella quale sono presenti frammenti di ogni possibile lunghezza che si fondono insieme.</a:t>
            </a:r>
          </a:p>
          <a:p>
            <a:pPr algn="just" eaLnBrk="1" hangingPunct="1"/>
            <a:endParaRPr lang="it-IT" sz="1400">
              <a:latin typeface="Times New Roman" pitchFamily="18" charset="0"/>
            </a:endParaRPr>
          </a:p>
          <a:p>
            <a:pPr algn="just" eaLnBrk="1" hangingPunct="1"/>
            <a:r>
              <a:rPr lang="it-IT" sz="1400">
                <a:latin typeface="Times New Roman" pitchFamily="18" charset="0"/>
              </a:rPr>
              <a:t>Questo è il tipico risultato che si ottiene  digerendo un DNA genomico.</a:t>
            </a:r>
          </a:p>
        </p:txBody>
      </p:sp>
      <p:pic>
        <p:nvPicPr>
          <p:cNvPr id="24583" name="Picture 8" descr="5600319f2th"/>
          <p:cNvPicPr>
            <a:picLocks noChangeAspect="1" noChangeArrowheads="1"/>
          </p:cNvPicPr>
          <p:nvPr/>
        </p:nvPicPr>
        <p:blipFill>
          <a:blip r:embed="rId4">
            <a:extLst>
              <a:ext uri="{28A0092B-C50C-407E-A947-70E740481C1C}">
                <a14:useLocalDpi xmlns:a14="http://schemas.microsoft.com/office/drawing/2010/main" val="0"/>
              </a:ext>
            </a:extLst>
          </a:blip>
          <a:srcRect r="46440" b="8208"/>
          <a:stretch>
            <a:fillRect/>
          </a:stretch>
        </p:blipFill>
        <p:spPr bwMode="auto">
          <a:xfrm>
            <a:off x="55563" y="788988"/>
            <a:ext cx="2376487"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9"/>
          <p:cNvSpPr>
            <a:spLocks noChangeArrowheads="1"/>
          </p:cNvSpPr>
          <p:nvPr/>
        </p:nvSpPr>
        <p:spPr bwMode="auto">
          <a:xfrm>
            <a:off x="1619250" y="6308725"/>
            <a:ext cx="5040313" cy="21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extLst>
      <p:ext uri="{BB962C8B-B14F-4D97-AF65-F5344CB8AC3E}">
        <p14:creationId xmlns:p14="http://schemas.microsoft.com/office/powerpoint/2010/main" val="15901259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2">
            <a:lum contrast="18000"/>
            <a:extLst>
              <a:ext uri="{28A0092B-C50C-407E-A947-70E740481C1C}">
                <a14:useLocalDpi xmlns:a14="http://schemas.microsoft.com/office/drawing/2010/main" val="0"/>
              </a:ext>
            </a:extLst>
          </a:blip>
          <a:srcRect b="16658"/>
          <a:stretch>
            <a:fillRect/>
          </a:stretch>
        </p:blipFill>
        <p:spPr bwMode="auto">
          <a:xfrm>
            <a:off x="2179638" y="188913"/>
            <a:ext cx="478472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6133" name="Text Box 5"/>
          <p:cNvSpPr txBox="1">
            <a:spLocks noChangeArrowheads="1"/>
          </p:cNvSpPr>
          <p:nvPr/>
        </p:nvSpPr>
        <p:spPr bwMode="auto">
          <a:xfrm>
            <a:off x="153988" y="6030913"/>
            <a:ext cx="879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it-IT" b="1" smtClean="0">
                <a:solidFill>
                  <a:srgbClr val="FF0000"/>
                </a:solidFill>
                <a:effectLst>
                  <a:outerShdw blurRad="38100" dist="38100" dir="2700000" algn="tl">
                    <a:srgbClr val="C0C0C0"/>
                  </a:outerShdw>
                </a:effectLst>
                <a:latin typeface="Times New Roman" pitchFamily="18" charset="0"/>
              </a:rPr>
              <a:t>FRAMMENTI DI UGUAL DIMENSIONI SU GEL A DIVERSA CONCENTRAZIONE</a:t>
            </a:r>
          </a:p>
        </p:txBody>
      </p:sp>
    </p:spTree>
    <p:extLst>
      <p:ext uri="{BB962C8B-B14F-4D97-AF65-F5344CB8AC3E}">
        <p14:creationId xmlns:p14="http://schemas.microsoft.com/office/powerpoint/2010/main" val="18078143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0" y="-754063"/>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nchor="ctr">
            <a:spAutoFit/>
          </a:bodyPr>
          <a:lstStyle/>
          <a:p>
            <a:endParaRPr lang="it-IT"/>
          </a:p>
        </p:txBody>
      </p:sp>
      <p:sp>
        <p:nvSpPr>
          <p:cNvPr id="49155" name="AutoShape 3"/>
          <p:cNvSpPr>
            <a:spLocks noChangeAspect="1" noChangeArrowheads="1" noTextEdit="1"/>
          </p:cNvSpPr>
          <p:nvPr/>
        </p:nvSpPr>
        <p:spPr bwMode="auto">
          <a:xfrm>
            <a:off x="4573588" y="0"/>
            <a:ext cx="3057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62821" name="Rectangle 5"/>
          <p:cNvSpPr>
            <a:spLocks noChangeArrowheads="1"/>
          </p:cNvSpPr>
          <p:nvPr/>
        </p:nvSpPr>
        <p:spPr bwMode="auto">
          <a:xfrm>
            <a:off x="395288" y="5732463"/>
            <a:ext cx="81534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p>
            <a:pPr algn="just">
              <a:defRPr/>
            </a:pPr>
            <a:r>
              <a:rPr lang="it-IT" dirty="0">
                <a:latin typeface="Times New Roman" pitchFamily="18" charset="0"/>
                <a:cs typeface="Times New Roman" pitchFamily="18" charset="0"/>
              </a:rPr>
              <a:t>Sul gel si depone anche una miscela di frammenti a Peso Molecolare  noto </a:t>
            </a:r>
            <a:r>
              <a:rPr lang="it-IT" b="1" dirty="0">
                <a:solidFill>
                  <a:srgbClr val="FF0000"/>
                </a:solidFill>
                <a:effectLst>
                  <a:outerShdw blurRad="38100" dist="38100" dir="2700000" algn="tl">
                    <a:srgbClr val="C0C0C0"/>
                  </a:outerShdw>
                </a:effectLst>
                <a:latin typeface="Times New Roman" pitchFamily="18" charset="0"/>
                <a:cs typeface="Times New Roman" pitchFamily="18" charset="0"/>
              </a:rPr>
              <a:t>(MARKER)</a:t>
            </a:r>
            <a:r>
              <a:rPr lang="it-IT" dirty="0">
                <a:latin typeface="Times New Roman" pitchFamily="18" charset="0"/>
                <a:cs typeface="Times New Roman" pitchFamily="18" charset="0"/>
              </a:rPr>
              <a:t> che servirà per il calcolo della lunghezza in basi delle bande di DNA del quale si vuol determinare la grandezza.</a:t>
            </a:r>
          </a:p>
        </p:txBody>
      </p:sp>
      <p:pic>
        <p:nvPicPr>
          <p:cNvPr id="49157" name="Picture 6" descr="ELENA"/>
          <p:cNvPicPr>
            <a:picLocks noChangeAspect="1" noChangeArrowheads="1"/>
          </p:cNvPicPr>
          <p:nvPr/>
        </p:nvPicPr>
        <p:blipFill>
          <a:blip r:embed="rId2">
            <a:lum bright="-18000" contrast="60000"/>
            <a:extLst>
              <a:ext uri="{28A0092B-C50C-407E-A947-70E740481C1C}">
                <a14:useLocalDpi xmlns:a14="http://schemas.microsoft.com/office/drawing/2010/main" val="0"/>
              </a:ext>
            </a:extLst>
          </a:blip>
          <a:srcRect l="72804" t="10754" r="10521" b="64500"/>
          <a:stretch>
            <a:fillRect/>
          </a:stretch>
        </p:blipFill>
        <p:spPr bwMode="auto">
          <a:xfrm>
            <a:off x="3492500" y="549275"/>
            <a:ext cx="2474913"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3543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magine 1"/>
          <p:cNvPicPr>
            <a:picLocks noChangeAspect="1"/>
          </p:cNvPicPr>
          <p:nvPr/>
        </p:nvPicPr>
        <p:blipFill>
          <a:blip r:embed="rId2">
            <a:extLst>
              <a:ext uri="{28A0092B-C50C-407E-A947-70E740481C1C}">
                <a14:useLocalDpi xmlns:a14="http://schemas.microsoft.com/office/drawing/2010/main" val="0"/>
              </a:ext>
            </a:extLst>
          </a:blip>
          <a:srcRect l="1263"/>
          <a:stretch>
            <a:fillRect/>
          </a:stretch>
        </p:blipFill>
        <p:spPr bwMode="auto">
          <a:xfrm>
            <a:off x="1692275" y="333375"/>
            <a:ext cx="5686425"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14005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96875" y="1052513"/>
            <a:ext cx="8207375" cy="415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p>
            <a:pPr algn="just">
              <a:defRPr/>
            </a:pPr>
            <a:r>
              <a:rPr lang="it-IT" sz="2400" dirty="0">
                <a:latin typeface="Times New Roman" pitchFamily="18" charset="0"/>
              </a:rPr>
              <a:t>Le ENDONUCLEASI DI RESTRIZIONE sono una categoria di enzimi di origine batterica, capaci di  legare una molecola di DNA a doppio filamento a livello di una sequenza specifica e tagliare il doppio filamento in quella posizione o in prossimità di essa. </a:t>
            </a:r>
            <a:r>
              <a:rPr lang="it-IT" sz="2400" b="1" dirty="0">
                <a:solidFill>
                  <a:srgbClr val="FF0000"/>
                </a:solidFill>
                <a:effectLst>
                  <a:outerShdw blurRad="38100" dist="38100" dir="2700000" algn="tl">
                    <a:srgbClr val="000000">
                      <a:alpha val="43137"/>
                    </a:srgbClr>
                  </a:outerShdw>
                </a:effectLst>
                <a:latin typeface="Times New Roman" pitchFamily="18" charset="0"/>
              </a:rPr>
              <a:t>(FORBICI MOLECOLARI)</a:t>
            </a:r>
          </a:p>
          <a:p>
            <a:pPr algn="just">
              <a:defRPr/>
            </a:pPr>
            <a:r>
              <a:rPr lang="it-IT" sz="2400" dirty="0">
                <a:latin typeface="Times New Roman" pitchFamily="18" charset="0"/>
              </a:rPr>
              <a:t> </a:t>
            </a:r>
          </a:p>
          <a:p>
            <a:pPr algn="just">
              <a:defRPr/>
            </a:pPr>
            <a:r>
              <a:rPr lang="it-IT" sz="2400" dirty="0">
                <a:latin typeface="Times New Roman" pitchFamily="18" charset="0"/>
              </a:rPr>
              <a:t>Sono </a:t>
            </a:r>
            <a:r>
              <a:rPr lang="it-IT" sz="2400" b="1" u="sng" dirty="0">
                <a:solidFill>
                  <a:srgbClr val="FF3300"/>
                </a:solidFill>
                <a:effectLst>
                  <a:outerShdw blurRad="38100" dist="38100" dir="2700000" algn="tl">
                    <a:srgbClr val="000000">
                      <a:alpha val="43137"/>
                    </a:srgbClr>
                  </a:outerShdw>
                </a:effectLst>
                <a:latin typeface="Times New Roman" pitchFamily="18" charset="0"/>
              </a:rPr>
              <a:t>ENDONUCLEASI</a:t>
            </a:r>
            <a:r>
              <a:rPr lang="it-IT" sz="2400" b="1" dirty="0">
                <a:solidFill>
                  <a:srgbClr val="FF3300"/>
                </a:solidFill>
                <a:effectLst>
                  <a:outerShdw blurRad="38100" dist="38100" dir="2700000" algn="tl">
                    <a:srgbClr val="000000">
                      <a:alpha val="43137"/>
                    </a:srgbClr>
                  </a:outerShdw>
                </a:effectLst>
                <a:latin typeface="Times New Roman" pitchFamily="18" charset="0"/>
              </a:rPr>
              <a:t>: tagliano i legami fosfodiesterici all’interno di una catena polinucleotidica</a:t>
            </a:r>
            <a:r>
              <a:rPr lang="it-IT" sz="2400" b="1" dirty="0">
                <a:effectLst>
                  <a:outerShdw blurRad="38100" dist="38100" dir="2700000" algn="tl">
                    <a:srgbClr val="000000">
                      <a:alpha val="43137"/>
                    </a:srgbClr>
                  </a:outerShdw>
                </a:effectLst>
                <a:latin typeface="Times New Roman" pitchFamily="18" charset="0"/>
              </a:rPr>
              <a:t>.</a:t>
            </a:r>
          </a:p>
          <a:p>
            <a:pPr algn="just">
              <a:defRPr/>
            </a:pPr>
            <a:endParaRPr lang="it-IT" sz="2400" dirty="0">
              <a:latin typeface="Times New Roman" pitchFamily="18" charset="0"/>
            </a:endParaRPr>
          </a:p>
          <a:p>
            <a:pPr algn="just">
              <a:defRPr/>
            </a:pPr>
            <a:r>
              <a:rPr lang="it-IT" sz="2400" dirty="0">
                <a:latin typeface="Times New Roman" pitchFamily="18" charset="0"/>
              </a:rPr>
              <a:t> Le </a:t>
            </a:r>
            <a:r>
              <a:rPr lang="it-IT" sz="2400" u="sng" dirty="0">
                <a:latin typeface="Times New Roman" pitchFamily="18" charset="0"/>
              </a:rPr>
              <a:t>ESONUCLEASI</a:t>
            </a:r>
            <a:r>
              <a:rPr lang="it-IT" sz="2400" dirty="0">
                <a:latin typeface="Times New Roman" pitchFamily="18" charset="0"/>
              </a:rPr>
              <a:t> invece</a:t>
            </a:r>
            <a:r>
              <a:rPr lang="it-IT" dirty="0"/>
              <a:t> </a:t>
            </a:r>
            <a:r>
              <a:rPr lang="it-IT" sz="2400" dirty="0">
                <a:latin typeface="Times New Roman" pitchFamily="18" charset="0"/>
              </a:rPr>
              <a:t>degradano il DNA partendo dalle estremità.</a:t>
            </a:r>
          </a:p>
        </p:txBody>
      </p:sp>
    </p:spTree>
    <p:extLst>
      <p:ext uri="{BB962C8B-B14F-4D97-AF65-F5344CB8AC3E}">
        <p14:creationId xmlns:p14="http://schemas.microsoft.com/office/powerpoint/2010/main" val="5291874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998663" y="2276475"/>
            <a:ext cx="5011737" cy="39687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CH" sz="2000">
                <a:solidFill>
                  <a:srgbClr val="FF0000"/>
                </a:solidFill>
                <a:latin typeface="Times New Roman" pitchFamily="18" charset="0"/>
              </a:rPr>
              <a:t>TTCAGATACTGACTTGTACAGATACGTA</a:t>
            </a:r>
            <a:endParaRPr lang="it-IT" sz="2000">
              <a:solidFill>
                <a:srgbClr val="FF0000"/>
              </a:solidFill>
              <a:latin typeface="Times New Roman" pitchFamily="18" charset="0"/>
            </a:endParaRPr>
          </a:p>
        </p:txBody>
      </p:sp>
      <p:sp>
        <p:nvSpPr>
          <p:cNvPr id="7171" name="Line 3"/>
          <p:cNvSpPr>
            <a:spLocks noChangeShapeType="1"/>
          </p:cNvSpPr>
          <p:nvPr/>
        </p:nvSpPr>
        <p:spPr bwMode="auto">
          <a:xfrm>
            <a:off x="2051050" y="2709863"/>
            <a:ext cx="4875213"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172" name="Line 4"/>
          <p:cNvSpPr>
            <a:spLocks noChangeShapeType="1"/>
          </p:cNvSpPr>
          <p:nvPr/>
        </p:nvSpPr>
        <p:spPr bwMode="auto">
          <a:xfrm>
            <a:off x="2051050" y="3213100"/>
            <a:ext cx="4875213"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173" name="Text Box 5"/>
          <p:cNvSpPr txBox="1">
            <a:spLocks noChangeArrowheads="1"/>
          </p:cNvSpPr>
          <p:nvPr/>
        </p:nvSpPr>
        <p:spPr bwMode="auto">
          <a:xfrm>
            <a:off x="2008188" y="3213100"/>
            <a:ext cx="5011737" cy="39687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CH" sz="2000">
                <a:solidFill>
                  <a:srgbClr val="FF0000"/>
                </a:solidFill>
                <a:latin typeface="Times New Roman" pitchFamily="18" charset="0"/>
              </a:rPr>
              <a:t>AAGTCTATGACTGAACATGTCTATGCAT</a:t>
            </a:r>
            <a:endParaRPr lang="it-IT" sz="2000">
              <a:solidFill>
                <a:srgbClr val="FF0000"/>
              </a:solidFill>
              <a:latin typeface="Times New Roman" pitchFamily="18" charset="0"/>
            </a:endParaRPr>
          </a:p>
        </p:txBody>
      </p:sp>
      <p:sp>
        <p:nvSpPr>
          <p:cNvPr id="7174" name="Text Box 6"/>
          <p:cNvSpPr txBox="1">
            <a:spLocks noChangeArrowheads="1"/>
          </p:cNvSpPr>
          <p:nvPr/>
        </p:nvSpPr>
        <p:spPr bwMode="auto">
          <a:xfrm>
            <a:off x="1193800" y="2462213"/>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it-IT" sz="2400">
                <a:solidFill>
                  <a:schemeClr val="tx2"/>
                </a:solidFill>
                <a:latin typeface="Times New Roman" pitchFamily="18" charset="0"/>
              </a:rPr>
              <a:t>5’</a:t>
            </a:r>
          </a:p>
        </p:txBody>
      </p:sp>
      <p:sp>
        <p:nvSpPr>
          <p:cNvPr id="7175" name="Text Box 7"/>
          <p:cNvSpPr txBox="1">
            <a:spLocks noChangeArrowheads="1"/>
          </p:cNvSpPr>
          <p:nvPr/>
        </p:nvSpPr>
        <p:spPr bwMode="auto">
          <a:xfrm>
            <a:off x="1185863" y="2971800"/>
            <a:ext cx="806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it-IT" sz="2400">
                <a:solidFill>
                  <a:schemeClr val="tx2"/>
                </a:solidFill>
                <a:latin typeface="Times New Roman" pitchFamily="18" charset="0"/>
              </a:rPr>
              <a:t>3’</a:t>
            </a:r>
          </a:p>
        </p:txBody>
      </p:sp>
      <p:sp>
        <p:nvSpPr>
          <p:cNvPr id="7176" name="Text Box 8"/>
          <p:cNvSpPr txBox="1">
            <a:spLocks noChangeArrowheads="1"/>
          </p:cNvSpPr>
          <p:nvPr/>
        </p:nvSpPr>
        <p:spPr bwMode="auto">
          <a:xfrm>
            <a:off x="7712075" y="2473325"/>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it-IT" sz="2400">
                <a:solidFill>
                  <a:schemeClr val="tx2"/>
                </a:solidFill>
                <a:latin typeface="Times New Roman" pitchFamily="18" charset="0"/>
              </a:rPr>
              <a:t>3’</a:t>
            </a:r>
          </a:p>
        </p:txBody>
      </p:sp>
      <p:sp>
        <p:nvSpPr>
          <p:cNvPr id="7177" name="Text Box 9"/>
          <p:cNvSpPr txBox="1">
            <a:spLocks noChangeArrowheads="1"/>
          </p:cNvSpPr>
          <p:nvPr/>
        </p:nvSpPr>
        <p:spPr bwMode="auto">
          <a:xfrm>
            <a:off x="7686675" y="2954338"/>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it-IT" sz="2400">
                <a:solidFill>
                  <a:schemeClr val="tx2"/>
                </a:solidFill>
                <a:latin typeface="Times New Roman" pitchFamily="18" charset="0"/>
              </a:rPr>
              <a:t>5’</a:t>
            </a:r>
          </a:p>
        </p:txBody>
      </p:sp>
    </p:spTree>
    <p:extLst>
      <p:ext uri="{BB962C8B-B14F-4D97-AF65-F5344CB8AC3E}">
        <p14:creationId xmlns:p14="http://schemas.microsoft.com/office/powerpoint/2010/main" val="59624012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TotalTime>
  <Words>1537</Words>
  <Application>Microsoft Office PowerPoint</Application>
  <PresentationFormat>Presentazione su schermo (4:3)</PresentationFormat>
  <Paragraphs>317</Paragraphs>
  <Slides>74</Slides>
  <Notes>3</Notes>
  <HiddenSlides>0</HiddenSlides>
  <MMClips>0</MMClips>
  <ScaleCrop>false</ScaleCrop>
  <HeadingPairs>
    <vt:vector size="4" baseType="variant">
      <vt:variant>
        <vt:lpstr>Tema</vt:lpstr>
      </vt:variant>
      <vt:variant>
        <vt:i4>1</vt:i4>
      </vt:variant>
      <vt:variant>
        <vt:lpstr>Titoli diapositive</vt:lpstr>
      </vt:variant>
      <vt:variant>
        <vt:i4>74</vt:i4>
      </vt:variant>
    </vt:vector>
  </HeadingPairs>
  <TitlesOfParts>
    <vt:vector size="75" baseType="lpstr">
      <vt:lpstr>Tema di Office</vt:lpstr>
      <vt:lpstr>Presentazione standard di PowerPoint</vt:lpstr>
      <vt:lpstr>GENI E CROMOSOMI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Guglielmo</dc:creator>
  <cp:lastModifiedBy>Guglielmo</cp:lastModifiedBy>
  <cp:revision>15</cp:revision>
  <dcterms:created xsi:type="dcterms:W3CDTF">2013-05-07T08:10:06Z</dcterms:created>
  <dcterms:modified xsi:type="dcterms:W3CDTF">2013-06-11T15:26:16Z</dcterms:modified>
</cp:coreProperties>
</file>