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it/url?sa=i&amp;rct=j&amp;q=&amp;esrc=s&amp;source=images&amp;cd=&amp;cad=rja&amp;uact=8&amp;ved=0ahUKEwih__KWrtXXAhXIa1AKHcIDC_oQjRwIBw&amp;url=https://it.123rf.com/photo_19552742_illustrazione-di-grasso-jogging-uomo-stanco.html&amp;psig=AOvVaw15RuQARZx7G8sW2dYNlA-e&amp;ust=151154918632755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1268760"/>
            <a:ext cx="7772400" cy="1470025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LA VISITA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IDONEITA’ SPORTIVA: PRINCIPI GENERALI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it-IT" sz="2800" dirty="0" smtClean="0">
                <a:solidFill>
                  <a:srgbClr val="FFFF00"/>
                </a:solidFill>
              </a:rPr>
              <a:t>Dott. Angelo, Paolo Amico</a:t>
            </a:r>
          </a:p>
          <a:p>
            <a:r>
              <a:rPr lang="it-IT" sz="2400" i="1" dirty="0" err="1" smtClean="0">
                <a:solidFill>
                  <a:srgbClr val="FFFF00"/>
                </a:solidFill>
              </a:rPr>
              <a:t>U.O.S.</a:t>
            </a:r>
            <a:r>
              <a:rPr lang="it-IT" sz="2400" i="1" dirty="0" smtClean="0">
                <a:solidFill>
                  <a:srgbClr val="FFFF00"/>
                </a:solidFill>
              </a:rPr>
              <a:t> Medicina dello Sport</a:t>
            </a:r>
          </a:p>
          <a:p>
            <a:r>
              <a:rPr lang="it-IT" sz="2400" i="1" dirty="0" err="1" smtClean="0">
                <a:solidFill>
                  <a:srgbClr val="FFFF00"/>
                </a:solidFill>
              </a:rPr>
              <a:t>U.S.U.</a:t>
            </a:r>
            <a:r>
              <a:rPr lang="it-IT" sz="2400" i="1" dirty="0" smtClean="0">
                <a:solidFill>
                  <a:srgbClr val="FFFF00"/>
                </a:solidFill>
              </a:rPr>
              <a:t> Policlinico di Bari</a:t>
            </a:r>
            <a:endParaRPr lang="it-IT" sz="24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Un po’ di definizioni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Attività fisica: qualunque attività del corpo umano associata a dispendio energetico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Attività motoria: attività fisica coinvolgente la muscolatura scheletrica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Esercizio fisico: attività motoria organizzata secondo schemi ripetitivi con una specifica finalità terapeutica o preventiva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Sport: …..??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Un po’ di definizioni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smtClean="0">
                <a:solidFill>
                  <a:srgbClr val="FFFF00"/>
                </a:solidFill>
              </a:rPr>
              <a:t>Sport: attività motoria, organizzata e con carattere più o meno competitivo, finalizzata al DIVERTIMENTO (= francese antico </a:t>
            </a:r>
            <a:r>
              <a:rPr lang="it-IT" sz="2400" i="1" dirty="0" err="1" smtClean="0">
                <a:solidFill>
                  <a:srgbClr val="FFFF00"/>
                </a:solidFill>
              </a:rPr>
              <a:t>desport</a:t>
            </a:r>
            <a:r>
              <a:rPr lang="it-IT" sz="2400" dirty="0" smtClean="0">
                <a:solidFill>
                  <a:srgbClr val="FFFF00"/>
                </a:solidFill>
              </a:rPr>
              <a:t>)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Agonistico: livello competitivo di pratica sportiva definito come tale dalle Federazioni affiliate al CONI in base al tipo di impegno richiesto e all’età psicofisica dell’atleta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Non agonistico: attività sportiva ma con minore livello competitivo secondo le medesime indicazioni federali 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Amatoriale: sport svolto per pura passione, sia pur a livelli agonistici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Professionistico: atleti regolarmente retribuiti per le loro prestazioni</a:t>
            </a:r>
            <a:endParaRPr lang="it-IT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Normativa essenziale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sz="2400" dirty="0" smtClean="0">
                <a:solidFill>
                  <a:srgbClr val="FFFF00"/>
                </a:solidFill>
              </a:rPr>
              <a:t>Il D.M. del 18/12/1982 individua nel medico </a:t>
            </a:r>
            <a:r>
              <a:rPr lang="it-IT" sz="2400" u="sng" dirty="0" smtClean="0">
                <a:solidFill>
                  <a:srgbClr val="FFFF00"/>
                </a:solidFill>
              </a:rPr>
              <a:t>specialista in Medicina dello Sport </a:t>
            </a:r>
            <a:r>
              <a:rPr lang="it-IT" sz="2400" dirty="0" smtClean="0">
                <a:solidFill>
                  <a:srgbClr val="FFFF00"/>
                </a:solidFill>
              </a:rPr>
              <a:t>l’unica figura preposta al rilascio del certificato di idoneità alla pratica dell’attività sportiva agonistica. </a:t>
            </a:r>
          </a:p>
          <a:p>
            <a:pPr algn="just"/>
            <a:r>
              <a:rPr lang="it-IT" sz="2400" dirty="0" smtClean="0">
                <a:solidFill>
                  <a:srgbClr val="FFFF00"/>
                </a:solidFill>
              </a:rPr>
              <a:t>Il certificato di idoneità sportiva non agonistica può attualmente essere rilasciato da medici di base, pediatri di libera scelta, medici soci FMSI e specialisti in medicina dello sport (DM 24/04/2013); stesso discorso per i cosiddetti sport non agonistici ma ad elevato impegno cardiovascolare (!). </a:t>
            </a:r>
          </a:p>
          <a:p>
            <a:pPr algn="just"/>
            <a:r>
              <a:rPr lang="it-IT" sz="2400" dirty="0" smtClean="0">
                <a:solidFill>
                  <a:srgbClr val="FFFF00"/>
                </a:solidFill>
              </a:rPr>
              <a:t>In caso di attività ludico-motoria, non v’è obbligo di certificato, ma su richiesta dell’interessato può rilasciarlo qualunque medico.  </a:t>
            </a:r>
          </a:p>
          <a:p>
            <a:pPr algn="just"/>
            <a:r>
              <a:rPr lang="it-IT" sz="2400" dirty="0" smtClean="0">
                <a:solidFill>
                  <a:srgbClr val="FFFF00"/>
                </a:solidFill>
              </a:rPr>
              <a:t>Il DM del 4/03/1993 regola invece la certificazione agonistica per disabili (sempre appannaggio dello specialista).</a:t>
            </a:r>
            <a:endParaRPr lang="it-IT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Ruolo del Medico dello Sport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Visite di idoneità sportiva agonistica e non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Avviamento all’attività sportiva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Prescrizione di esercizio fisico in patologie croniche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Valutazione funzionale globale (psicologica, nutrizionale, prestativa, posturale, ecc) dell’atleta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Medico sociale di squadre professionistiche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Prevenzione degli infortuni e delle patologie da sport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Riabilitazione sportiva, specie in fase di </a:t>
            </a:r>
            <a:r>
              <a:rPr lang="it-IT" dirty="0" err="1" smtClean="0">
                <a:solidFill>
                  <a:srgbClr val="FFFF00"/>
                </a:solidFill>
              </a:rPr>
              <a:t>riatletizzazione</a:t>
            </a:r>
            <a:r>
              <a:rPr lang="it-IT" dirty="0" smtClean="0">
                <a:solidFill>
                  <a:srgbClr val="FFFF00"/>
                </a:solidFill>
              </a:rPr>
              <a:t> 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Valutazione e prescrizione di esercizio fisico e sport nei disabili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Antidoping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91264" cy="5577483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Visita di idoneità sportiva non agonistica:</a:t>
            </a:r>
          </a:p>
          <a:p>
            <a:endParaRPr lang="it-IT" sz="2400" dirty="0" smtClean="0">
              <a:solidFill>
                <a:srgbClr val="FFFF00"/>
              </a:solidFill>
            </a:endParaRPr>
          </a:p>
          <a:p>
            <a:r>
              <a:rPr lang="it-IT" sz="2400" dirty="0" smtClean="0">
                <a:solidFill>
                  <a:srgbClr val="FFFF00"/>
                </a:solidFill>
              </a:rPr>
              <a:t>Anamnesi, Esame obiettivo, misurazione pressione arteriosa, ECG a riposo (uno solo nella vita fino a 60 anni, poi uno all’anno)</a:t>
            </a:r>
            <a:endParaRPr lang="it-IT" sz="24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Risultati immagini per runner obes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068960"/>
            <a:ext cx="2605405" cy="2780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FF00"/>
                </a:solidFill>
              </a:rPr>
              <a:t>Protocollo visita di idoneità sportiva agonistica Tab. A (basso impegno cardiovascolare)</a:t>
            </a:r>
            <a:endParaRPr lang="it-IT" sz="3200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2204864"/>
            <a:ext cx="8229600" cy="4525963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FFFF00"/>
                </a:solidFill>
              </a:rPr>
              <a:t>Anamnesi (familiare, fisiologica, patologica remota e prossima, sportiva)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Misurazione P.A., peso e altezza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Esame obiettivo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Esame del visus con optometro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Senso cromatico (solo sport motoristici)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Voce sussurrata a 4 m di distanza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ECG a riposo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Esame urine</a:t>
            </a:r>
            <a:endParaRPr lang="it-IT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FF00"/>
                </a:solidFill>
              </a:rPr>
              <a:t>Protocollo visita di idoneità sportiva agonistica Tab. B (elevato impegno cardiovascolare)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smtClean="0">
                <a:solidFill>
                  <a:srgbClr val="FFFF00"/>
                </a:solidFill>
              </a:rPr>
              <a:t>Anamnesi (familiare, fisiologica, patologica remota e prossima, sportiva)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Misurazione P.A., peso e altezza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Esame obiettivo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Esame del visus con optometro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Senso cromatico (solo sport motoristici)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Voce sussurrata a 4 m di distanza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ECG a riposo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ECG dopo </a:t>
            </a:r>
            <a:r>
              <a:rPr lang="it-IT" sz="2400" dirty="0" err="1" smtClean="0">
                <a:solidFill>
                  <a:srgbClr val="FFFF00"/>
                </a:solidFill>
              </a:rPr>
              <a:t>step</a:t>
            </a:r>
            <a:r>
              <a:rPr lang="it-IT" sz="2400" dirty="0" smtClean="0">
                <a:solidFill>
                  <a:srgbClr val="FFFF00"/>
                </a:solidFill>
              </a:rPr>
              <a:t> test di Master (3’ a 120/min)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Spirometria con VEMS, FVC, indice di </a:t>
            </a:r>
            <a:r>
              <a:rPr lang="it-IT" sz="2400" dirty="0" err="1" smtClean="0">
                <a:solidFill>
                  <a:srgbClr val="FFFF00"/>
                </a:solidFill>
              </a:rPr>
              <a:t>Tiffenau</a:t>
            </a:r>
            <a:r>
              <a:rPr lang="it-IT" sz="2400" dirty="0" smtClean="0">
                <a:solidFill>
                  <a:srgbClr val="FFFF00"/>
                </a:solidFill>
              </a:rPr>
              <a:t> e MVV</a:t>
            </a:r>
          </a:p>
          <a:p>
            <a:r>
              <a:rPr lang="it-IT" sz="2400" dirty="0" smtClean="0">
                <a:solidFill>
                  <a:srgbClr val="FFFF00"/>
                </a:solidFill>
              </a:rPr>
              <a:t>Esame urine standard con sedimento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>
                <a:solidFill>
                  <a:srgbClr val="FFFF00"/>
                </a:solidFill>
              </a:rPr>
              <a:t>Alcuni sport necessitano di esami integrativi rispetto a questo protocollo (</a:t>
            </a:r>
            <a:r>
              <a:rPr lang="it-IT" dirty="0" err="1" smtClean="0">
                <a:solidFill>
                  <a:srgbClr val="FFFF00"/>
                </a:solidFill>
              </a:rPr>
              <a:t>es</a:t>
            </a:r>
            <a:r>
              <a:rPr lang="it-IT" dirty="0" smtClean="0">
                <a:solidFill>
                  <a:srgbClr val="FFFF00"/>
                </a:solidFill>
              </a:rPr>
              <a:t>: visita neurologica nel pugilato)</a:t>
            </a:r>
          </a:p>
          <a:p>
            <a:pPr algn="just"/>
            <a:r>
              <a:rPr lang="it-IT" dirty="0" smtClean="0">
                <a:solidFill>
                  <a:srgbClr val="FFFF00"/>
                </a:solidFill>
              </a:rPr>
              <a:t>In caso di sospetta patologia o deficit controindicante l’idoneità sportiva, il medico dello sport può chiedere il consulto dello specialista di branca o accertamenti diagnostici di 2° o anche 3° livello</a:t>
            </a:r>
          </a:p>
          <a:p>
            <a:pPr algn="just"/>
            <a:r>
              <a:rPr lang="it-IT" dirty="0" smtClean="0">
                <a:solidFill>
                  <a:srgbClr val="FFFF00"/>
                </a:solidFill>
              </a:rPr>
              <a:t>Qualora non vi siano i requisiti psicofisici per l’idoneità, viene assegnato un giudizio di inidoneità, della stessa durata del certificato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596</Words>
  <Application>Microsoft Office PowerPoint</Application>
  <PresentationFormat>Presentazione su schermo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di Office</vt:lpstr>
      <vt:lpstr>LA VISITA DI IDONEITA’ SPORTIVA: PRINCIPI GENERALI</vt:lpstr>
      <vt:lpstr>Un po’ di definizioni</vt:lpstr>
      <vt:lpstr>Un po’ di definizioni</vt:lpstr>
      <vt:lpstr>Normativa essenziale</vt:lpstr>
      <vt:lpstr>Ruolo del Medico dello Sport</vt:lpstr>
      <vt:lpstr>Presentazione standard di PowerPoint</vt:lpstr>
      <vt:lpstr>Protocollo visita di idoneità sportiva agonistica Tab. A (basso impegno cardiovascolare)</vt:lpstr>
      <vt:lpstr>Protocollo visita di idoneità sportiva agonistica Tab. B (elevato impegno cardiovascolare)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VISITA DI IDONEITA’ SPORTIVA: PRINCIPI GENERALI</dc:title>
  <dc:creator>PAOLO</dc:creator>
  <cp:lastModifiedBy>user1</cp:lastModifiedBy>
  <cp:revision>22</cp:revision>
  <dcterms:created xsi:type="dcterms:W3CDTF">2017-11-23T17:16:24Z</dcterms:created>
  <dcterms:modified xsi:type="dcterms:W3CDTF">2019-05-23T11:19:46Z</dcterms:modified>
</cp:coreProperties>
</file>