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8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9" r:id="rId3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11/03/2019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11/03/2019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11/03/2019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11/03/2019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11/03/2019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11/03/2019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11/03/2019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hyperlink" Target="http://www.google.it/url?sa=i&amp;rct=j&amp;q=&amp;esrc=s&amp;frm=1&amp;source=images&amp;cd=&amp;cad=rja&amp;docid=xxLZjX6QMnhTdM&amp;tbnid=ZbUy6xy3yxKB-M:&amp;ved=0CAUQjRw&amp;url=http://www.giorgiodelgobbo.it/2008/01/26/la-distorsione-di-caviglia/&amp;ei=jkRJUoK9CMWrtAa63YCACw&amp;bvm=bv.53217764,d.bGE&amp;psig=AFQjCNELAtCE4N6SprhYNiLlSWVH7koOoQ&amp;ust=1380619754147350" TargetMode="External"/><Relationship Id="rId1" Type="http://schemas.openxmlformats.org/officeDocument/2006/relationships/slideLayout" Target="../slideLayouts/slideLayout2.xml"/><Relationship Id="rId6" Type="http://schemas.openxmlformats.org/officeDocument/2006/relationships/hyperlink" Target="http://www.google.it/url?sa=i&amp;rct=j&amp;q=&amp;esrc=s&amp;frm=1&amp;source=images&amp;cd=&amp;cad=rja&amp;docid=cpbuuKTlGdsgEM&amp;tbnid=ceV9QECHyBqFOM:&amp;ved=0CAUQjRw&amp;url=http://www.piedeginocchio.com/caviglia/distorsioni-della-caviglia/&amp;ei=yURJUp6yC4GWtQbD0oHgAg&amp;bvm=bv.53217764,d.bGE&amp;psig=AFQjCNELAtCE4N6SprhYNiLlSWVH7koOoQ&amp;ust=1380619754147350" TargetMode="External"/><Relationship Id="rId5" Type="http://schemas.openxmlformats.org/officeDocument/2006/relationships/image" Target="../media/image20.gif"/><Relationship Id="rId4" Type="http://schemas.openxmlformats.org/officeDocument/2006/relationships/hyperlink" Target="http://www.google.it/url?sa=i&amp;rct=j&amp;q=&amp;esrc=s&amp;frm=1&amp;source=images&amp;cd=&amp;cad=rja&amp;docid=Fx5gG5SY5fkHZM&amp;tbnid=rK548CvIgbF_JM:&amp;ved=0CAUQjRw&amp;url=http://www.my-personaltrainer.it/caviglia.htm&amp;ei=q0RJUr2oJcfGtAai-4GYDQ&amp;bvm=bv.53217764,d.bGE&amp;psig=AFQjCNELAtCE4N6SprhYNiLlSWVH7koOoQ&amp;ust=138061975414735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268760"/>
            <a:ext cx="7772400" cy="1470025"/>
          </a:xfrm>
        </p:spPr>
        <p:txBody>
          <a:bodyPr>
            <a:normAutofit fontScale="90000"/>
          </a:bodyPr>
          <a:lstStyle/>
          <a:p>
            <a:r>
              <a:rPr lang="it-IT" sz="4000" dirty="0" smtClean="0">
                <a:solidFill>
                  <a:srgbClr val="FF0000"/>
                </a:solidFill>
              </a:rPr>
              <a:t>La valutazione </a:t>
            </a:r>
            <a:r>
              <a:rPr lang="it-IT" sz="4000" dirty="0" err="1" smtClean="0">
                <a:solidFill>
                  <a:srgbClr val="FF0000"/>
                </a:solidFill>
              </a:rPr>
              <a:t>bioposturale</a:t>
            </a:r>
            <a:r>
              <a:rPr lang="it-IT" sz="4000" dirty="0" smtClean="0">
                <a:solidFill>
                  <a:srgbClr val="FF0000"/>
                </a:solidFill>
              </a:rPr>
              <a:t> e le sue applicazioni in ambito </a:t>
            </a:r>
            <a:r>
              <a:rPr lang="it-IT" sz="4000" dirty="0" err="1" smtClean="0">
                <a:solidFill>
                  <a:srgbClr val="FF0000"/>
                </a:solidFill>
              </a:rPr>
              <a:t>kinesiologico</a:t>
            </a:r>
            <a:r>
              <a:rPr lang="it-IT" dirty="0" smtClean="0">
                <a:solidFill>
                  <a:srgbClr val="FF0000"/>
                </a:solidFill>
              </a:rPr>
              <a:t/>
            </a:r>
            <a:br>
              <a:rPr lang="it-IT" dirty="0" smtClean="0">
                <a:solidFill>
                  <a:srgbClr val="FF0000"/>
                </a:solidFill>
              </a:rPr>
            </a:br>
            <a:endParaRPr lang="it-IT" dirty="0">
              <a:solidFill>
                <a:srgbClr val="FF0000"/>
              </a:solidFill>
            </a:endParaRPr>
          </a:p>
        </p:txBody>
      </p:sp>
      <p:sp>
        <p:nvSpPr>
          <p:cNvPr id="3" name="Sottotitolo 2"/>
          <p:cNvSpPr>
            <a:spLocks noGrp="1"/>
          </p:cNvSpPr>
          <p:nvPr>
            <p:ph type="subTitle" idx="1"/>
          </p:nvPr>
        </p:nvSpPr>
        <p:spPr>
          <a:xfrm>
            <a:off x="1403648" y="4149080"/>
            <a:ext cx="6400800" cy="1752600"/>
          </a:xfrm>
        </p:spPr>
        <p:txBody>
          <a:bodyPr/>
          <a:lstStyle/>
          <a:p>
            <a:r>
              <a:rPr lang="it-IT" sz="2800" dirty="0" smtClean="0">
                <a:solidFill>
                  <a:srgbClr val="FFFF00"/>
                </a:solidFill>
              </a:rPr>
              <a:t>Dott. Angelo, Paolo Amico</a:t>
            </a:r>
          </a:p>
          <a:p>
            <a:r>
              <a:rPr lang="it-IT" sz="2400" i="1" dirty="0" err="1" smtClean="0">
                <a:solidFill>
                  <a:srgbClr val="FFFF00"/>
                </a:solidFill>
              </a:rPr>
              <a:t>U.O.S.</a:t>
            </a:r>
            <a:r>
              <a:rPr lang="it-IT" sz="2400" i="1" dirty="0" smtClean="0">
                <a:solidFill>
                  <a:srgbClr val="FFFF00"/>
                </a:solidFill>
              </a:rPr>
              <a:t> Medicina dello Sport</a:t>
            </a:r>
          </a:p>
          <a:p>
            <a:r>
              <a:rPr lang="it-IT" sz="2400" i="1" dirty="0" err="1" smtClean="0">
                <a:solidFill>
                  <a:srgbClr val="FFFF00"/>
                </a:solidFill>
              </a:rPr>
              <a:t>U.S.U.</a:t>
            </a:r>
            <a:r>
              <a:rPr lang="it-IT" sz="2400" i="1" dirty="0" smtClean="0">
                <a:solidFill>
                  <a:srgbClr val="FFFF00"/>
                </a:solidFill>
              </a:rPr>
              <a:t> Policlinico di Bari</a:t>
            </a:r>
            <a:endParaRPr lang="it-IT" sz="2400" i="1"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29292" y="228600"/>
            <a:ext cx="5985228" cy="1077218"/>
          </a:xfrm>
          <a:prstGeom prst="rect">
            <a:avLst/>
          </a:prstGeom>
          <a:noFill/>
          <a:ln w="9525">
            <a:noFill/>
            <a:miter lim="800000"/>
            <a:headEnd/>
            <a:tailEnd/>
          </a:ln>
          <a:effectLst/>
        </p:spPr>
        <p:txBody>
          <a:bodyPr wrap="none">
            <a:spAutoFit/>
          </a:bodyPr>
          <a:lstStyle/>
          <a:p>
            <a:pPr algn="ctr"/>
            <a:r>
              <a:rPr lang="it-IT" sz="3200" b="1" u="sng">
                <a:solidFill>
                  <a:srgbClr val="CC3300"/>
                </a:solidFill>
              </a:rPr>
              <a:t>BAROPODOMETRIA</a:t>
            </a:r>
            <a:r>
              <a:rPr lang="it-IT" sz="3200" b="1" u="sng">
                <a:solidFill>
                  <a:srgbClr val="CC3300"/>
                </a:solidFill>
                <a:latin typeface="Times New Roman" pitchFamily="18" charset="0"/>
              </a:rPr>
              <a:t> </a:t>
            </a:r>
            <a:r>
              <a:rPr lang="it-IT" sz="3200" b="1" u="sng">
                <a:solidFill>
                  <a:srgbClr val="CC3300"/>
                </a:solidFill>
              </a:rPr>
              <a:t>ELETTRONICA</a:t>
            </a:r>
          </a:p>
          <a:p>
            <a:pPr algn="ctr"/>
            <a:r>
              <a:rPr lang="it-IT" sz="3200" b="1">
                <a:solidFill>
                  <a:schemeClr val="bg1"/>
                </a:solidFill>
              </a:rPr>
              <a:t>Clinical Gait Software</a:t>
            </a:r>
            <a:endParaRPr lang="it-IT" sz="3200" b="1">
              <a:solidFill>
                <a:srgbClr val="CC3300"/>
              </a:solidFill>
              <a:latin typeface="Times New Roman" pitchFamily="18" charset="0"/>
            </a:endParaRPr>
          </a:p>
        </p:txBody>
      </p:sp>
      <p:sp>
        <p:nvSpPr>
          <p:cNvPr id="13315" name="Text Box 3"/>
          <p:cNvSpPr txBox="1">
            <a:spLocks noChangeArrowheads="1"/>
          </p:cNvSpPr>
          <p:nvPr/>
        </p:nvSpPr>
        <p:spPr bwMode="auto">
          <a:xfrm>
            <a:off x="338667" y="2057401"/>
            <a:ext cx="3589867" cy="3903663"/>
          </a:xfrm>
          <a:prstGeom prst="rect">
            <a:avLst/>
          </a:prstGeom>
          <a:noFill/>
          <a:ln w="9525">
            <a:noFill/>
            <a:miter lim="800000"/>
            <a:headEnd/>
            <a:tailEnd/>
          </a:ln>
          <a:effectLst/>
        </p:spPr>
        <p:txBody>
          <a:bodyPr>
            <a:spAutoFit/>
          </a:bodyPr>
          <a:lstStyle/>
          <a:p>
            <a:r>
              <a:rPr lang="it-IT" sz="2000" b="1">
                <a:solidFill>
                  <a:srgbClr val="FFFF00"/>
                </a:solidFill>
              </a:rPr>
              <a:t>Versione modulare con “piattaforma barosensibile”</a:t>
            </a:r>
          </a:p>
          <a:p>
            <a:r>
              <a:rPr lang="it-IT" sz="2000" b="1">
                <a:solidFill>
                  <a:schemeClr val="bg1"/>
                </a:solidFill>
              </a:rPr>
              <a:t>per indagini statiche, dinamiche e posturografiche</a:t>
            </a:r>
          </a:p>
          <a:p>
            <a:endParaRPr lang="it-IT" sz="2000">
              <a:solidFill>
                <a:srgbClr val="FFFF00"/>
              </a:solidFill>
            </a:endParaRPr>
          </a:p>
          <a:p>
            <a:pPr>
              <a:buFontTx/>
              <a:buChar char="•"/>
            </a:pPr>
            <a:r>
              <a:rPr lang="it-IT">
                <a:solidFill>
                  <a:srgbClr val="FFFF00"/>
                </a:solidFill>
              </a:rPr>
              <a:t> </a:t>
            </a:r>
            <a:r>
              <a:rPr lang="it-IT" sz="1800">
                <a:solidFill>
                  <a:srgbClr val="99FF33"/>
                </a:solidFill>
              </a:rPr>
              <a:t>Sensori a matrice resistiva</a:t>
            </a:r>
            <a:r>
              <a:rPr lang="it-IT" sz="1800">
                <a:solidFill>
                  <a:srgbClr val="FFFF00"/>
                </a:solidFill>
              </a:rPr>
              <a:t> fino a 100 Kg/cm</a:t>
            </a:r>
            <a:r>
              <a:rPr lang="it-IT" sz="1800" baseline="30000">
                <a:solidFill>
                  <a:srgbClr val="FFFF00"/>
                </a:solidFill>
              </a:rPr>
              <a:t>2</a:t>
            </a:r>
            <a:endParaRPr lang="it-IT" sz="1800">
              <a:solidFill>
                <a:srgbClr val="FFFF00"/>
              </a:solidFill>
            </a:endParaRPr>
          </a:p>
          <a:p>
            <a:pPr>
              <a:buFontTx/>
              <a:buChar char="•"/>
            </a:pPr>
            <a:r>
              <a:rPr lang="it-IT" sz="1800">
                <a:solidFill>
                  <a:srgbClr val="FFFF00"/>
                </a:solidFill>
              </a:rPr>
              <a:t> </a:t>
            </a:r>
            <a:r>
              <a:rPr lang="it-IT" sz="1800">
                <a:solidFill>
                  <a:srgbClr val="99FF33"/>
                </a:solidFill>
              </a:rPr>
              <a:t>Modulare </a:t>
            </a:r>
            <a:r>
              <a:rPr lang="it-IT" sz="1800">
                <a:solidFill>
                  <a:srgbClr val="FFFF00"/>
                </a:solidFill>
              </a:rPr>
              <a:t>(120/240 x 40 cm) con sensori di 1 cm</a:t>
            </a:r>
            <a:r>
              <a:rPr lang="it-IT" sz="1800" baseline="30000">
                <a:solidFill>
                  <a:srgbClr val="FFFF00"/>
                </a:solidFill>
              </a:rPr>
              <a:t>2</a:t>
            </a:r>
            <a:endParaRPr lang="it-IT" sz="1800">
              <a:solidFill>
                <a:srgbClr val="FFFF00"/>
              </a:solidFill>
            </a:endParaRPr>
          </a:p>
          <a:p>
            <a:pPr>
              <a:buFontTx/>
              <a:buChar char="•"/>
            </a:pPr>
            <a:r>
              <a:rPr lang="it-IT" sz="1800">
                <a:solidFill>
                  <a:srgbClr val="FFFF00"/>
                </a:solidFill>
              </a:rPr>
              <a:t> </a:t>
            </a:r>
            <a:r>
              <a:rPr lang="it-IT" sz="1800">
                <a:solidFill>
                  <a:srgbClr val="99FF33"/>
                </a:solidFill>
              </a:rPr>
              <a:t>Rivestimento</a:t>
            </a:r>
            <a:r>
              <a:rPr lang="it-IT" sz="1800">
                <a:solidFill>
                  <a:srgbClr val="FFFF00"/>
                </a:solidFill>
              </a:rPr>
              <a:t> (pelle artificiale con metallizzazione interna che deformandosi trasmette le informazioni ai sensori sottostanti)</a:t>
            </a:r>
            <a:endParaRPr lang="it-IT">
              <a:solidFill>
                <a:schemeClr val="bg1"/>
              </a:solidFill>
            </a:endParaRPr>
          </a:p>
        </p:txBody>
      </p:sp>
      <p:pic>
        <p:nvPicPr>
          <p:cNvPr id="13316" name="Picture 4" descr="C:\PSP\BPE6.jpg"/>
          <p:cNvPicPr>
            <a:picLocks noChangeAspect="1" noChangeArrowheads="1"/>
          </p:cNvPicPr>
          <p:nvPr/>
        </p:nvPicPr>
        <p:blipFill>
          <a:blip r:embed="rId2" cstate="print"/>
          <a:srcRect/>
          <a:stretch>
            <a:fillRect/>
          </a:stretch>
        </p:blipFill>
        <p:spPr bwMode="auto">
          <a:xfrm>
            <a:off x="3928533" y="1981201"/>
            <a:ext cx="5137856" cy="40052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838201" y="381001"/>
            <a:ext cx="7126111" cy="1616075"/>
          </a:xfrm>
          <a:prstGeom prst="rect">
            <a:avLst/>
          </a:prstGeom>
          <a:noFill/>
          <a:ln w="9525">
            <a:noFill/>
            <a:miter lim="800000"/>
            <a:headEnd/>
            <a:tailEnd/>
          </a:ln>
          <a:effectLst/>
        </p:spPr>
        <p:txBody>
          <a:bodyPr>
            <a:spAutoFit/>
          </a:bodyPr>
          <a:lstStyle/>
          <a:p>
            <a:pPr algn="ctr"/>
            <a:r>
              <a:rPr lang="it-IT" sz="3200" b="1" u="sng">
                <a:solidFill>
                  <a:srgbClr val="CC3300"/>
                </a:solidFill>
              </a:rPr>
              <a:t>BAROPODOMETRIA</a:t>
            </a:r>
            <a:r>
              <a:rPr lang="it-IT" sz="3200" b="1" u="sng">
                <a:solidFill>
                  <a:srgbClr val="CC3300"/>
                </a:solidFill>
                <a:latin typeface="Times New Roman" pitchFamily="18" charset="0"/>
              </a:rPr>
              <a:t> </a:t>
            </a:r>
            <a:r>
              <a:rPr lang="it-IT" sz="3200" b="1" u="sng">
                <a:solidFill>
                  <a:srgbClr val="CC3300"/>
                </a:solidFill>
              </a:rPr>
              <a:t>ELETTRONICA</a:t>
            </a:r>
          </a:p>
          <a:p>
            <a:pPr algn="ctr"/>
            <a:r>
              <a:rPr lang="it-IT" sz="3200" b="1">
                <a:solidFill>
                  <a:schemeClr val="bg1"/>
                </a:solidFill>
              </a:rPr>
              <a:t>Clinical Gait Software</a:t>
            </a:r>
            <a:endParaRPr lang="it-IT" sz="3200" b="1">
              <a:solidFill>
                <a:srgbClr val="CC3300"/>
              </a:solidFill>
              <a:latin typeface="Times New Roman" pitchFamily="18" charset="0"/>
            </a:endParaRPr>
          </a:p>
          <a:p>
            <a:pPr algn="ctr"/>
            <a:r>
              <a:rPr lang="it-IT" sz="3600" b="1">
                <a:solidFill>
                  <a:srgbClr val="00CC00"/>
                </a:solidFill>
              </a:rPr>
              <a:t>S T A T I C A</a:t>
            </a:r>
            <a:endParaRPr lang="it-IT" sz="3600" b="1">
              <a:solidFill>
                <a:schemeClr val="bg1"/>
              </a:solidFill>
            </a:endParaRPr>
          </a:p>
        </p:txBody>
      </p:sp>
      <p:sp>
        <p:nvSpPr>
          <p:cNvPr id="3075" name="Text Box 3"/>
          <p:cNvSpPr txBox="1">
            <a:spLocks noChangeArrowheads="1"/>
          </p:cNvSpPr>
          <p:nvPr/>
        </p:nvSpPr>
        <p:spPr bwMode="auto">
          <a:xfrm>
            <a:off x="474134" y="2667001"/>
            <a:ext cx="7086600" cy="2308324"/>
          </a:xfrm>
          <a:prstGeom prst="rect">
            <a:avLst/>
          </a:prstGeom>
          <a:noFill/>
          <a:ln w="9525">
            <a:noFill/>
            <a:miter lim="800000"/>
            <a:headEnd/>
            <a:tailEnd/>
          </a:ln>
          <a:effectLst/>
        </p:spPr>
        <p:txBody>
          <a:bodyPr>
            <a:spAutoFit/>
          </a:bodyPr>
          <a:lstStyle/>
          <a:p>
            <a:r>
              <a:rPr lang="it-IT">
                <a:solidFill>
                  <a:srgbClr val="FFFF00"/>
                </a:solidFill>
              </a:rPr>
              <a:t>- Appoggio bipodalico spontaneo</a:t>
            </a:r>
          </a:p>
          <a:p>
            <a:r>
              <a:rPr lang="it-IT">
                <a:solidFill>
                  <a:srgbClr val="FFFF00"/>
                </a:solidFill>
              </a:rPr>
              <a:t>- Recupero propriocettività</a:t>
            </a:r>
          </a:p>
          <a:p>
            <a:r>
              <a:rPr lang="it-IT">
                <a:solidFill>
                  <a:srgbClr val="FFFF00"/>
                </a:solidFill>
              </a:rPr>
              <a:t>- Arti superiori lungo il tronco</a:t>
            </a:r>
          </a:p>
          <a:p>
            <a:r>
              <a:rPr lang="it-IT">
                <a:solidFill>
                  <a:srgbClr val="FFFF00"/>
                </a:solidFill>
              </a:rPr>
              <a:t>- Squardo in avanti</a:t>
            </a:r>
          </a:p>
          <a:p>
            <a:r>
              <a:rPr lang="it-IT">
                <a:solidFill>
                  <a:srgbClr val="FFFF00"/>
                </a:solidFill>
              </a:rPr>
              <a:t>- Retropiedi allineati</a:t>
            </a:r>
          </a:p>
          <a:p>
            <a:r>
              <a:rPr lang="it-IT">
                <a:solidFill>
                  <a:srgbClr val="FFFF00"/>
                </a:solidFill>
              </a:rPr>
              <a:t>- Margine mediale piede equidistante dall’asse </a:t>
            </a:r>
          </a:p>
          <a:p>
            <a:r>
              <a:rPr lang="it-IT">
                <a:solidFill>
                  <a:srgbClr val="FFFF00"/>
                </a:solidFill>
              </a:rPr>
              <a:t>  delle ordinate</a:t>
            </a:r>
          </a:p>
          <a:p>
            <a:r>
              <a:rPr lang="it-IT">
                <a:solidFill>
                  <a:srgbClr val="FFFF00"/>
                </a:solidFill>
              </a:rPr>
              <a:t>- Chopart coincidente con l’asse delle ascisse</a:t>
            </a:r>
            <a:r>
              <a:rPr lang="it-IT"/>
              <a:t> </a:t>
            </a:r>
          </a:p>
        </p:txBody>
      </p:sp>
      <p:pic>
        <p:nvPicPr>
          <p:cNvPr id="3078" name="Picture 6" descr="C:\PSP\BPE22.jpg"/>
          <p:cNvPicPr>
            <a:picLocks noChangeAspect="1" noChangeArrowheads="1"/>
          </p:cNvPicPr>
          <p:nvPr/>
        </p:nvPicPr>
        <p:blipFill>
          <a:blip r:embed="rId2" cstate="print">
            <a:lum bright="-12000" contrast="12000"/>
          </a:blip>
          <a:srcRect/>
          <a:stretch>
            <a:fillRect/>
          </a:stretch>
        </p:blipFill>
        <p:spPr bwMode="auto">
          <a:xfrm>
            <a:off x="6705600" y="2360614"/>
            <a:ext cx="1916289" cy="373538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77334" y="228601"/>
            <a:ext cx="7734300" cy="828675"/>
          </a:xfrm>
          <a:prstGeom prst="rect">
            <a:avLst/>
          </a:prstGeom>
          <a:noFill/>
          <a:ln w="9525">
            <a:noFill/>
            <a:miter lim="800000"/>
            <a:headEnd/>
            <a:tailEnd/>
          </a:ln>
          <a:effectLst/>
        </p:spPr>
        <p:txBody>
          <a:bodyPr lIns="0" tIns="0" rIns="0" bIns="0" anchor="b"/>
          <a:lstStyle/>
          <a:p>
            <a:pPr algn="ctr" defTabSz="419100">
              <a:buClr>
                <a:srgbClr val="FFFF00"/>
              </a:buClr>
              <a:buSzPct val="90000"/>
              <a:buFont typeface="Monotype Sorts" pitchFamily="2" charset="2"/>
              <a:buNone/>
            </a:pPr>
            <a:r>
              <a:rPr lang="it-IT" sz="3600" b="1">
                <a:solidFill>
                  <a:srgbClr val="FF3300"/>
                </a:solidFill>
              </a:rPr>
              <a:t>ANALISI  STATICA</a:t>
            </a:r>
            <a:endParaRPr lang="it-IT" sz="3200"/>
          </a:p>
        </p:txBody>
      </p:sp>
      <p:sp>
        <p:nvSpPr>
          <p:cNvPr id="54275" name="Text Box 3"/>
          <p:cNvSpPr txBox="1">
            <a:spLocks noChangeArrowheads="1"/>
          </p:cNvSpPr>
          <p:nvPr/>
        </p:nvSpPr>
        <p:spPr bwMode="auto">
          <a:xfrm>
            <a:off x="270933" y="1600200"/>
            <a:ext cx="8534400" cy="4267200"/>
          </a:xfrm>
          <a:prstGeom prst="rect">
            <a:avLst/>
          </a:prstGeom>
          <a:noFill/>
          <a:ln w="9525">
            <a:noFill/>
            <a:miter lim="800000"/>
            <a:headEnd/>
            <a:tailEnd/>
          </a:ln>
          <a:effectLst/>
        </p:spPr>
        <p:txBody>
          <a:bodyPr lIns="0" tIns="0" rIns="0" bIns="0"/>
          <a:lstStyle/>
          <a:p>
            <a:pPr marL="190500" indent="-190500" algn="just" defTabSz="419100">
              <a:buClr>
                <a:srgbClr val="FFFF00"/>
              </a:buClr>
              <a:buSzPct val="90000"/>
              <a:buFont typeface="Monotype Sorts" pitchFamily="2" charset="2"/>
              <a:buNone/>
            </a:pPr>
            <a:r>
              <a:rPr lang="it-IT" sz="3200" b="1">
                <a:solidFill>
                  <a:srgbClr val="FFFFFF"/>
                </a:solidFill>
              </a:rPr>
              <a:t>Visualizza l'appoggio bipodalico del soggetto in stazione eretta, per mezzo della media di 8 rilevazioni consecutive elaborate in 1500 msec., per quanto riguarda:</a:t>
            </a:r>
          </a:p>
          <a:p>
            <a:pPr marL="681038" lvl="1" indent="-223838" algn="just" defTabSz="419100">
              <a:buClr>
                <a:srgbClr val="00FF00"/>
              </a:buClr>
              <a:buSzPct val="70000"/>
              <a:buFont typeface="Monotype Sorts" pitchFamily="2" charset="2"/>
              <a:buChar char="3"/>
            </a:pPr>
            <a:endParaRPr lang="it-IT" sz="3200" b="1">
              <a:solidFill>
                <a:srgbClr val="FFFFFF"/>
              </a:solidFill>
            </a:endParaRPr>
          </a:p>
          <a:p>
            <a:pPr marL="681038" lvl="1" indent="-223838" algn="just" defTabSz="419100">
              <a:buClr>
                <a:srgbClr val="00FF00"/>
              </a:buClr>
              <a:buSzPct val="70000"/>
              <a:buFont typeface="Monotype Sorts" pitchFamily="2" charset="2"/>
              <a:buChar char="3"/>
            </a:pPr>
            <a:r>
              <a:rPr lang="it-IT" sz="3200" b="1">
                <a:solidFill>
                  <a:srgbClr val="E01F25"/>
                </a:solidFill>
              </a:rPr>
              <a:t> carico</a:t>
            </a:r>
            <a:endParaRPr lang="it-IT" sz="3200" b="1">
              <a:solidFill>
                <a:srgbClr val="00FFFF"/>
              </a:solidFill>
            </a:endParaRPr>
          </a:p>
          <a:p>
            <a:pPr marL="681038" lvl="1" indent="-223838" algn="just" defTabSz="419100">
              <a:buClr>
                <a:srgbClr val="00FF00"/>
              </a:buClr>
              <a:buSzPct val="70000"/>
              <a:buFont typeface="Monotype Sorts" pitchFamily="2" charset="2"/>
              <a:buChar char="3"/>
            </a:pPr>
            <a:r>
              <a:rPr lang="it-IT" sz="3200" b="1">
                <a:solidFill>
                  <a:srgbClr val="FFFF00"/>
                </a:solidFill>
              </a:rPr>
              <a:t> superficie</a:t>
            </a:r>
            <a:endParaRPr lang="it-IT" sz="3200" b="1">
              <a:solidFill>
                <a:srgbClr val="00FFFF"/>
              </a:solidFill>
            </a:endParaRPr>
          </a:p>
          <a:p>
            <a:pPr marL="681038" lvl="1" indent="-223838" algn="just" defTabSz="419100">
              <a:buClr>
                <a:srgbClr val="00FF00"/>
              </a:buClr>
              <a:buSzPct val="70000"/>
              <a:buFont typeface="Monotype Sorts" pitchFamily="2" charset="2"/>
              <a:buChar char="3"/>
            </a:pPr>
            <a:r>
              <a:rPr lang="it-IT" sz="3200" b="1">
                <a:solidFill>
                  <a:srgbClr val="00E0E0"/>
                </a:solidFill>
              </a:rPr>
              <a:t> Med A/R</a:t>
            </a:r>
            <a:endParaRPr lang="it-IT" sz="3200"/>
          </a:p>
        </p:txBody>
      </p:sp>
      <p:pic>
        <p:nvPicPr>
          <p:cNvPr id="54276" name="Picture 4" descr="C:\Documenti\BARO5.JPG"/>
          <p:cNvPicPr>
            <a:picLocks noChangeAspect="1" noChangeArrowheads="1"/>
          </p:cNvPicPr>
          <p:nvPr/>
        </p:nvPicPr>
        <p:blipFill>
          <a:blip r:embed="rId2" cstate="print"/>
          <a:srcRect/>
          <a:stretch>
            <a:fillRect/>
          </a:stretch>
        </p:blipFill>
        <p:spPr bwMode="auto">
          <a:xfrm>
            <a:off x="4470400" y="3124201"/>
            <a:ext cx="4279900" cy="35972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529292" y="457200"/>
            <a:ext cx="5985228" cy="1077218"/>
          </a:xfrm>
          <a:prstGeom prst="rect">
            <a:avLst/>
          </a:prstGeom>
          <a:noFill/>
          <a:ln w="9525">
            <a:noFill/>
            <a:miter lim="800000"/>
            <a:headEnd/>
            <a:tailEnd/>
          </a:ln>
          <a:effectLst/>
        </p:spPr>
        <p:txBody>
          <a:bodyPr wrap="none">
            <a:spAutoFit/>
          </a:bodyPr>
          <a:lstStyle/>
          <a:p>
            <a:pPr algn="ctr"/>
            <a:r>
              <a:rPr lang="it-IT" sz="3200" b="1" u="sng">
                <a:solidFill>
                  <a:srgbClr val="CC3300"/>
                </a:solidFill>
              </a:rPr>
              <a:t>BAROPODOMETRIA</a:t>
            </a:r>
            <a:r>
              <a:rPr lang="it-IT" sz="3200" b="1" u="sng">
                <a:solidFill>
                  <a:srgbClr val="CC3300"/>
                </a:solidFill>
                <a:latin typeface="Times New Roman" pitchFamily="18" charset="0"/>
              </a:rPr>
              <a:t> </a:t>
            </a:r>
            <a:r>
              <a:rPr lang="it-IT" sz="3200" b="1" u="sng">
                <a:solidFill>
                  <a:srgbClr val="CC3300"/>
                </a:solidFill>
              </a:rPr>
              <a:t>ELETTRONICA</a:t>
            </a:r>
          </a:p>
          <a:p>
            <a:pPr algn="ctr"/>
            <a:r>
              <a:rPr lang="it-IT" sz="3200" b="1">
                <a:solidFill>
                  <a:schemeClr val="bg1"/>
                </a:solidFill>
              </a:rPr>
              <a:t>Clinical Gait Software</a:t>
            </a:r>
            <a:endParaRPr lang="it-IT" sz="3200" b="1">
              <a:solidFill>
                <a:schemeClr val="bg1"/>
              </a:solidFill>
              <a:latin typeface="Times New Roman" pitchFamily="18" charset="0"/>
            </a:endParaRPr>
          </a:p>
        </p:txBody>
      </p:sp>
      <p:sp>
        <p:nvSpPr>
          <p:cNvPr id="2052" name="Text Box 4"/>
          <p:cNvSpPr txBox="1">
            <a:spLocks noChangeArrowheads="1"/>
          </p:cNvSpPr>
          <p:nvPr/>
        </p:nvSpPr>
        <p:spPr bwMode="auto">
          <a:xfrm>
            <a:off x="67734" y="2155826"/>
            <a:ext cx="4275667" cy="3139321"/>
          </a:xfrm>
          <a:prstGeom prst="rect">
            <a:avLst/>
          </a:prstGeom>
          <a:noFill/>
          <a:ln w="9525">
            <a:noFill/>
            <a:miter lim="800000"/>
            <a:headEnd/>
            <a:tailEnd/>
          </a:ln>
          <a:effectLst/>
        </p:spPr>
        <p:txBody>
          <a:bodyPr>
            <a:spAutoFit/>
          </a:bodyPr>
          <a:lstStyle/>
          <a:p>
            <a:pPr algn="ctr"/>
            <a:r>
              <a:rPr lang="it-IT" b="1">
                <a:solidFill>
                  <a:srgbClr val="FFFF00"/>
                </a:solidFill>
              </a:rPr>
              <a:t>Non esistono valori di normalità ma piuttosto </a:t>
            </a:r>
          </a:p>
          <a:p>
            <a:pPr algn="ctr"/>
            <a:r>
              <a:rPr lang="it-IT" b="1">
                <a:solidFill>
                  <a:srgbClr val="FFFF00"/>
                </a:solidFill>
              </a:rPr>
              <a:t>dei parametri di riferimento</a:t>
            </a:r>
          </a:p>
          <a:p>
            <a:pPr algn="ctr"/>
            <a:endParaRPr lang="it-IT" b="1">
              <a:solidFill>
                <a:srgbClr val="FFFF00"/>
              </a:solidFill>
            </a:endParaRPr>
          </a:p>
          <a:p>
            <a:pPr algn="ctr"/>
            <a:r>
              <a:rPr lang="it-IT" b="1">
                <a:solidFill>
                  <a:srgbClr val="FFFF00"/>
                </a:solidFill>
              </a:rPr>
              <a:t>Il piede è una struttura a carico variabile, e proprio questa variabilità ci impedisce di trovare dei valori assoluti ma</a:t>
            </a:r>
            <a:r>
              <a:rPr lang="it-IT" b="1">
                <a:solidFill>
                  <a:schemeClr val="bg1"/>
                </a:solidFill>
              </a:rPr>
              <a:t> </a:t>
            </a:r>
            <a:r>
              <a:rPr lang="it-IT" b="1">
                <a:solidFill>
                  <a:srgbClr val="FFFF00"/>
                </a:solidFill>
              </a:rPr>
              <a:t>“</a:t>
            </a:r>
            <a:r>
              <a:rPr lang="it-IT" b="1">
                <a:solidFill>
                  <a:srgbClr val="99FF33"/>
                </a:solidFill>
              </a:rPr>
              <a:t>parametri di riferimento</a:t>
            </a:r>
            <a:r>
              <a:rPr lang="it-IT" b="1">
                <a:solidFill>
                  <a:srgbClr val="FFFF00"/>
                </a:solidFill>
              </a:rPr>
              <a:t>”</a:t>
            </a:r>
            <a:endParaRPr lang="it-IT" b="1">
              <a:solidFill>
                <a:schemeClr val="bg1"/>
              </a:solidFill>
            </a:endParaRPr>
          </a:p>
          <a:p>
            <a:pPr algn="ctr"/>
            <a:r>
              <a:rPr lang="it-IT" b="1">
                <a:solidFill>
                  <a:srgbClr val="FFFF00"/>
                </a:solidFill>
              </a:rPr>
              <a:t>(range di valori di normalità).</a:t>
            </a:r>
          </a:p>
          <a:p>
            <a:pPr algn="ctr"/>
            <a:endParaRPr lang="it-IT" b="1">
              <a:solidFill>
                <a:srgbClr val="FFFF00"/>
              </a:solidFill>
            </a:endParaRPr>
          </a:p>
          <a:p>
            <a:pPr algn="ctr"/>
            <a:endParaRPr lang="it-IT" b="1">
              <a:solidFill>
                <a:schemeClr val="bg1"/>
              </a:solidFill>
            </a:endParaRPr>
          </a:p>
        </p:txBody>
      </p:sp>
      <p:pic>
        <p:nvPicPr>
          <p:cNvPr id="2053" name="Picture 5"/>
          <p:cNvPicPr>
            <a:picLocks noChangeAspect="1" noChangeArrowheads="1"/>
          </p:cNvPicPr>
          <p:nvPr/>
        </p:nvPicPr>
        <p:blipFill>
          <a:blip r:embed="rId2" cstate="print"/>
          <a:srcRect/>
          <a:stretch>
            <a:fillRect/>
          </a:stretch>
        </p:blipFill>
        <p:spPr bwMode="auto">
          <a:xfrm>
            <a:off x="4336345" y="2286001"/>
            <a:ext cx="4739922" cy="3554413"/>
          </a:xfrm>
          <a:prstGeom prst="rect">
            <a:avLst/>
          </a:prstGeom>
          <a:noFill/>
          <a:ln w="38100">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94079" y="396875"/>
            <a:ext cx="2932982" cy="584775"/>
          </a:xfrm>
          <a:prstGeom prst="rect">
            <a:avLst/>
          </a:prstGeom>
          <a:noFill/>
          <a:ln w="9525">
            <a:noFill/>
            <a:miter lim="800000"/>
            <a:headEnd/>
            <a:tailEnd/>
          </a:ln>
          <a:effectLst/>
        </p:spPr>
        <p:txBody>
          <a:bodyPr wrap="none">
            <a:spAutoFit/>
          </a:bodyPr>
          <a:lstStyle/>
          <a:p>
            <a:r>
              <a:rPr lang="it-IT" sz="3200" b="1">
                <a:solidFill>
                  <a:srgbClr val="CC3300"/>
                </a:solidFill>
              </a:rPr>
              <a:t>CARICO STATICA</a:t>
            </a:r>
            <a:endParaRPr lang="it-IT" sz="3200" b="1">
              <a:solidFill>
                <a:schemeClr val="bg1"/>
              </a:solidFill>
            </a:endParaRPr>
          </a:p>
        </p:txBody>
      </p:sp>
      <p:sp>
        <p:nvSpPr>
          <p:cNvPr id="5123" name="Text Box 3"/>
          <p:cNvSpPr txBox="1">
            <a:spLocks noChangeArrowheads="1"/>
          </p:cNvSpPr>
          <p:nvPr/>
        </p:nvSpPr>
        <p:spPr bwMode="auto">
          <a:xfrm>
            <a:off x="594078" y="1335089"/>
            <a:ext cx="3771353" cy="1908215"/>
          </a:xfrm>
          <a:prstGeom prst="rect">
            <a:avLst/>
          </a:prstGeom>
          <a:noFill/>
          <a:ln w="9525">
            <a:noFill/>
            <a:miter lim="800000"/>
            <a:headEnd/>
            <a:tailEnd/>
          </a:ln>
          <a:effectLst/>
        </p:spPr>
        <p:txBody>
          <a:bodyPr wrap="none">
            <a:spAutoFit/>
          </a:bodyPr>
          <a:lstStyle/>
          <a:p>
            <a:r>
              <a:rPr lang="it-IT" b="1">
                <a:solidFill>
                  <a:srgbClr val="FFFF00"/>
                </a:solidFill>
              </a:rPr>
              <a:t>- Equilibrato sia a destra che a sinistra</a:t>
            </a:r>
          </a:p>
          <a:p>
            <a:endParaRPr lang="it-IT" b="1">
              <a:solidFill>
                <a:srgbClr val="FFFF00"/>
              </a:solidFill>
            </a:endParaRPr>
          </a:p>
          <a:p>
            <a:r>
              <a:rPr lang="it-IT" b="1">
                <a:solidFill>
                  <a:srgbClr val="FFFF00"/>
                </a:solidFill>
              </a:rPr>
              <a:t>- Maggiore retropiede</a:t>
            </a:r>
          </a:p>
          <a:p>
            <a:endParaRPr lang="it-IT" b="1">
              <a:solidFill>
                <a:srgbClr val="FFFF00"/>
              </a:solidFill>
            </a:endParaRPr>
          </a:p>
          <a:p>
            <a:r>
              <a:rPr lang="it-IT" b="1">
                <a:solidFill>
                  <a:srgbClr val="FFFF00"/>
                </a:solidFill>
              </a:rPr>
              <a:t>- </a:t>
            </a:r>
            <a:r>
              <a:rPr lang="it-IT" sz="2800" b="1">
                <a:solidFill>
                  <a:srgbClr val="00CC00"/>
                </a:solidFill>
              </a:rPr>
              <a:t>M</a:t>
            </a:r>
            <a:r>
              <a:rPr lang="it-IT" b="1">
                <a:solidFill>
                  <a:srgbClr val="FFFF00"/>
                </a:solidFill>
              </a:rPr>
              <a:t> posizionato sulla parte</a:t>
            </a:r>
          </a:p>
          <a:p>
            <a:r>
              <a:rPr lang="it-IT" b="1">
                <a:solidFill>
                  <a:srgbClr val="FFFF00"/>
                </a:solidFill>
              </a:rPr>
              <a:t>  posteriore del piede</a:t>
            </a:r>
            <a:endParaRPr lang="it-IT"/>
          </a:p>
        </p:txBody>
      </p:sp>
      <p:sp>
        <p:nvSpPr>
          <p:cNvPr id="5124" name="Text Box 4"/>
          <p:cNvSpPr txBox="1">
            <a:spLocks noChangeArrowheads="1"/>
          </p:cNvSpPr>
          <p:nvPr/>
        </p:nvSpPr>
        <p:spPr bwMode="auto">
          <a:xfrm>
            <a:off x="1165736" y="3962400"/>
            <a:ext cx="3465372" cy="584775"/>
          </a:xfrm>
          <a:prstGeom prst="rect">
            <a:avLst/>
          </a:prstGeom>
          <a:noFill/>
          <a:ln w="9525">
            <a:noFill/>
            <a:miter lim="800000"/>
            <a:headEnd/>
            <a:tailEnd/>
          </a:ln>
          <a:effectLst/>
        </p:spPr>
        <p:txBody>
          <a:bodyPr wrap="none">
            <a:spAutoFit/>
          </a:bodyPr>
          <a:lstStyle/>
          <a:p>
            <a:pPr algn="ctr"/>
            <a:r>
              <a:rPr lang="it-IT" sz="3200" b="1">
                <a:solidFill>
                  <a:srgbClr val="00CC00"/>
                </a:solidFill>
              </a:rPr>
              <a:t>C</a:t>
            </a:r>
            <a:r>
              <a:rPr lang="it-IT" b="1">
                <a:solidFill>
                  <a:schemeClr val="bg1"/>
                </a:solidFill>
              </a:rPr>
              <a:t> </a:t>
            </a:r>
            <a:r>
              <a:rPr lang="it-IT" b="1">
                <a:solidFill>
                  <a:srgbClr val="FFFF00"/>
                </a:solidFill>
              </a:rPr>
              <a:t>(baricentro corporeo),</a:t>
            </a:r>
            <a:r>
              <a:rPr lang="it-IT" b="1">
                <a:solidFill>
                  <a:schemeClr val="bg1"/>
                </a:solidFill>
              </a:rPr>
              <a:t> </a:t>
            </a:r>
            <a:r>
              <a:rPr lang="it-IT" sz="3200" b="1">
                <a:solidFill>
                  <a:srgbClr val="00CC00"/>
                </a:solidFill>
              </a:rPr>
              <a:t>D</a:t>
            </a:r>
            <a:r>
              <a:rPr lang="it-IT" sz="3200" b="1">
                <a:solidFill>
                  <a:schemeClr val="bg1"/>
                </a:solidFill>
              </a:rPr>
              <a:t> </a:t>
            </a:r>
            <a:r>
              <a:rPr lang="it-IT" sz="3200" b="1">
                <a:solidFill>
                  <a:srgbClr val="FFFF00"/>
                </a:solidFill>
              </a:rPr>
              <a:t>e</a:t>
            </a:r>
            <a:r>
              <a:rPr lang="it-IT" sz="3200" b="1">
                <a:solidFill>
                  <a:schemeClr val="bg1"/>
                </a:solidFill>
              </a:rPr>
              <a:t> </a:t>
            </a:r>
            <a:r>
              <a:rPr lang="it-IT" sz="3200" b="1">
                <a:solidFill>
                  <a:srgbClr val="00CC00"/>
                </a:solidFill>
              </a:rPr>
              <a:t>S</a:t>
            </a:r>
            <a:endParaRPr lang="it-IT" b="1">
              <a:solidFill>
                <a:schemeClr val="bg1"/>
              </a:solidFill>
            </a:endParaRPr>
          </a:p>
        </p:txBody>
      </p:sp>
      <p:sp>
        <p:nvSpPr>
          <p:cNvPr id="5125" name="Text Box 5"/>
          <p:cNvSpPr txBox="1">
            <a:spLocks noChangeArrowheads="1"/>
          </p:cNvSpPr>
          <p:nvPr/>
        </p:nvSpPr>
        <p:spPr bwMode="auto">
          <a:xfrm>
            <a:off x="812800" y="4876801"/>
            <a:ext cx="2517099" cy="646331"/>
          </a:xfrm>
          <a:prstGeom prst="rect">
            <a:avLst/>
          </a:prstGeom>
          <a:noFill/>
          <a:ln w="9525">
            <a:noFill/>
            <a:miter lim="800000"/>
            <a:headEnd/>
            <a:tailEnd/>
          </a:ln>
          <a:effectLst/>
        </p:spPr>
        <p:txBody>
          <a:bodyPr wrap="none">
            <a:spAutoFit/>
          </a:bodyPr>
          <a:lstStyle/>
          <a:p>
            <a:r>
              <a:rPr lang="it-IT" b="1">
                <a:solidFill>
                  <a:srgbClr val="FFFF00"/>
                </a:solidFill>
              </a:rPr>
              <a:t>Devono essere allineati, </a:t>
            </a:r>
          </a:p>
          <a:p>
            <a:r>
              <a:rPr lang="it-IT" b="1">
                <a:solidFill>
                  <a:srgbClr val="FFFF00"/>
                </a:solidFill>
              </a:rPr>
              <a:t>equidistanti, coincidenti</a:t>
            </a:r>
            <a:endParaRPr lang="it-IT" b="1">
              <a:solidFill>
                <a:schemeClr val="bg1"/>
              </a:solidFill>
            </a:endParaRPr>
          </a:p>
        </p:txBody>
      </p:sp>
      <p:pic>
        <p:nvPicPr>
          <p:cNvPr id="5126" name="Picture 6" descr="C:\PSP\BPE4.jpg"/>
          <p:cNvPicPr>
            <a:picLocks noChangeAspect="1" noChangeArrowheads="1"/>
          </p:cNvPicPr>
          <p:nvPr/>
        </p:nvPicPr>
        <p:blipFill>
          <a:blip r:embed="rId2" cstate="print"/>
          <a:srcRect/>
          <a:stretch>
            <a:fillRect/>
          </a:stretch>
        </p:blipFill>
        <p:spPr bwMode="auto">
          <a:xfrm>
            <a:off x="5283200" y="2438401"/>
            <a:ext cx="3723923" cy="43481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41867" y="838200"/>
            <a:ext cx="3570786" cy="584775"/>
          </a:xfrm>
          <a:prstGeom prst="rect">
            <a:avLst/>
          </a:prstGeom>
          <a:noFill/>
          <a:ln w="9525">
            <a:noFill/>
            <a:miter lim="800000"/>
            <a:headEnd/>
            <a:tailEnd/>
          </a:ln>
          <a:effectLst/>
        </p:spPr>
        <p:txBody>
          <a:bodyPr wrap="none">
            <a:spAutoFit/>
          </a:bodyPr>
          <a:lstStyle/>
          <a:p>
            <a:r>
              <a:rPr lang="it-IT" sz="3200" b="1">
                <a:solidFill>
                  <a:srgbClr val="CC3300"/>
                </a:solidFill>
              </a:rPr>
              <a:t>SUPERFICIE STATICA</a:t>
            </a:r>
            <a:endParaRPr lang="it-IT" sz="3200" b="1">
              <a:solidFill>
                <a:schemeClr val="bg1"/>
              </a:solidFill>
            </a:endParaRPr>
          </a:p>
        </p:txBody>
      </p:sp>
      <p:sp>
        <p:nvSpPr>
          <p:cNvPr id="4101" name="Text Box 5"/>
          <p:cNvSpPr txBox="1">
            <a:spLocks noChangeArrowheads="1"/>
          </p:cNvSpPr>
          <p:nvPr/>
        </p:nvSpPr>
        <p:spPr bwMode="auto">
          <a:xfrm>
            <a:off x="5825067" y="1676400"/>
            <a:ext cx="2572456" cy="800219"/>
          </a:xfrm>
          <a:prstGeom prst="rect">
            <a:avLst/>
          </a:prstGeom>
          <a:noFill/>
          <a:ln w="9525">
            <a:noFill/>
            <a:miter lim="800000"/>
            <a:headEnd/>
            <a:tailEnd/>
          </a:ln>
          <a:effectLst/>
        </p:spPr>
        <p:txBody>
          <a:bodyPr>
            <a:spAutoFit/>
          </a:bodyPr>
          <a:lstStyle/>
          <a:p>
            <a:pPr algn="ctr"/>
            <a:r>
              <a:rPr lang="it-IT" sz="2800" b="1">
                <a:solidFill>
                  <a:srgbClr val="FFFF00"/>
                </a:solidFill>
              </a:rPr>
              <a:t>Sesso, età</a:t>
            </a:r>
          </a:p>
          <a:p>
            <a:pPr algn="ctr"/>
            <a:r>
              <a:rPr lang="it-IT" b="1">
                <a:solidFill>
                  <a:srgbClr val="FFFF00"/>
                </a:solidFill>
              </a:rPr>
              <a:t>variazione del 10%</a:t>
            </a:r>
            <a:endParaRPr lang="it-IT"/>
          </a:p>
        </p:txBody>
      </p:sp>
      <p:sp>
        <p:nvSpPr>
          <p:cNvPr id="4104" name="Text Box 8"/>
          <p:cNvSpPr txBox="1">
            <a:spLocks noChangeArrowheads="1"/>
          </p:cNvSpPr>
          <p:nvPr/>
        </p:nvSpPr>
        <p:spPr bwMode="auto">
          <a:xfrm>
            <a:off x="880534" y="3048001"/>
            <a:ext cx="2865336" cy="523220"/>
          </a:xfrm>
          <a:prstGeom prst="rect">
            <a:avLst/>
          </a:prstGeom>
          <a:noFill/>
          <a:ln w="9525">
            <a:noFill/>
            <a:miter lim="800000"/>
            <a:headEnd/>
            <a:tailEnd/>
          </a:ln>
          <a:effectLst/>
        </p:spPr>
        <p:txBody>
          <a:bodyPr wrap="none">
            <a:spAutoFit/>
          </a:bodyPr>
          <a:lstStyle/>
          <a:p>
            <a:r>
              <a:rPr lang="it-IT" sz="2800" b="1">
                <a:solidFill>
                  <a:srgbClr val="FFFF00"/>
                </a:solidFill>
              </a:rPr>
              <a:t>Valori quantitativi</a:t>
            </a:r>
            <a:endParaRPr lang="it-IT"/>
          </a:p>
        </p:txBody>
      </p:sp>
      <p:sp>
        <p:nvSpPr>
          <p:cNvPr id="4108" name="Text Box 12"/>
          <p:cNvSpPr txBox="1">
            <a:spLocks noChangeArrowheads="1"/>
          </p:cNvSpPr>
          <p:nvPr/>
        </p:nvSpPr>
        <p:spPr bwMode="auto">
          <a:xfrm>
            <a:off x="600226" y="5410201"/>
            <a:ext cx="1301447" cy="646331"/>
          </a:xfrm>
          <a:prstGeom prst="rect">
            <a:avLst/>
          </a:prstGeom>
          <a:noFill/>
          <a:ln w="9525">
            <a:noFill/>
            <a:miter lim="800000"/>
            <a:headEnd/>
            <a:tailEnd/>
          </a:ln>
          <a:effectLst/>
        </p:spPr>
        <p:txBody>
          <a:bodyPr wrap="none">
            <a:spAutoFit/>
          </a:bodyPr>
          <a:lstStyle/>
          <a:p>
            <a:pPr algn="ctr"/>
            <a:r>
              <a:rPr lang="it-IT" b="1">
                <a:solidFill>
                  <a:srgbClr val="FFFF00"/>
                </a:solidFill>
              </a:rPr>
              <a:t>Equivalente</a:t>
            </a:r>
            <a:endParaRPr lang="it-IT">
              <a:solidFill>
                <a:srgbClr val="FFFF00"/>
              </a:solidFill>
            </a:endParaRPr>
          </a:p>
          <a:p>
            <a:pPr algn="ctr"/>
            <a:r>
              <a:rPr lang="it-IT" b="1">
                <a:solidFill>
                  <a:srgbClr val="FFFF00"/>
                </a:solidFill>
              </a:rPr>
              <a:t>dx e sn</a:t>
            </a:r>
            <a:endParaRPr lang="it-IT">
              <a:solidFill>
                <a:srgbClr val="FFFF00"/>
              </a:solidFill>
            </a:endParaRPr>
          </a:p>
        </p:txBody>
      </p:sp>
      <p:sp>
        <p:nvSpPr>
          <p:cNvPr id="4109" name="Text Box 13"/>
          <p:cNvSpPr txBox="1">
            <a:spLocks noChangeArrowheads="1"/>
          </p:cNvSpPr>
          <p:nvPr/>
        </p:nvSpPr>
        <p:spPr bwMode="auto">
          <a:xfrm>
            <a:off x="2641601" y="5410201"/>
            <a:ext cx="1871133" cy="646331"/>
          </a:xfrm>
          <a:prstGeom prst="rect">
            <a:avLst/>
          </a:prstGeom>
          <a:noFill/>
          <a:ln w="9525">
            <a:noFill/>
            <a:miter lim="800000"/>
            <a:headEnd/>
            <a:tailEnd/>
          </a:ln>
          <a:effectLst/>
        </p:spPr>
        <p:txBody>
          <a:bodyPr>
            <a:spAutoFit/>
          </a:bodyPr>
          <a:lstStyle/>
          <a:p>
            <a:pPr algn="ctr"/>
            <a:r>
              <a:rPr lang="it-IT" b="1">
                <a:solidFill>
                  <a:srgbClr val="FFFF00"/>
                </a:solidFill>
              </a:rPr>
              <a:t>Maggiore</a:t>
            </a:r>
          </a:p>
          <a:p>
            <a:pPr algn="ctr"/>
            <a:r>
              <a:rPr lang="it-IT" b="1">
                <a:solidFill>
                  <a:srgbClr val="FFFF00"/>
                </a:solidFill>
              </a:rPr>
              <a:t>avampiede</a:t>
            </a:r>
            <a:endParaRPr lang="it-IT"/>
          </a:p>
        </p:txBody>
      </p:sp>
      <p:sp>
        <p:nvSpPr>
          <p:cNvPr id="4110" name="AutoShape 14"/>
          <p:cNvSpPr>
            <a:spLocks noChangeArrowheads="1"/>
          </p:cNvSpPr>
          <p:nvPr/>
        </p:nvSpPr>
        <p:spPr bwMode="auto">
          <a:xfrm>
            <a:off x="2057400" y="1981201"/>
            <a:ext cx="485422" cy="976313"/>
          </a:xfrm>
          <a:prstGeom prst="downArrow">
            <a:avLst>
              <a:gd name="adj1" fmla="val 50000"/>
              <a:gd name="adj2" fmla="val 44695"/>
            </a:avLst>
          </a:prstGeom>
          <a:solidFill>
            <a:srgbClr val="00CC00"/>
          </a:solidFill>
          <a:ln w="9525">
            <a:solidFill>
              <a:schemeClr val="tx1"/>
            </a:solidFill>
            <a:miter lim="800000"/>
            <a:headEnd/>
            <a:tailEnd/>
          </a:ln>
          <a:effectLst/>
        </p:spPr>
        <p:txBody>
          <a:bodyPr wrap="none" anchor="ctr"/>
          <a:lstStyle/>
          <a:p>
            <a:endParaRPr lang="it-IT"/>
          </a:p>
        </p:txBody>
      </p:sp>
      <p:sp>
        <p:nvSpPr>
          <p:cNvPr id="4111" name="AutoShape 15"/>
          <p:cNvSpPr>
            <a:spLocks noChangeArrowheads="1"/>
          </p:cNvSpPr>
          <p:nvPr/>
        </p:nvSpPr>
        <p:spPr bwMode="auto">
          <a:xfrm rot="-2836575">
            <a:off x="5122157" y="1202444"/>
            <a:ext cx="485775" cy="976489"/>
          </a:xfrm>
          <a:prstGeom prst="downArrow">
            <a:avLst>
              <a:gd name="adj1" fmla="val 50000"/>
              <a:gd name="adj2" fmla="val 56536"/>
            </a:avLst>
          </a:prstGeom>
          <a:solidFill>
            <a:srgbClr val="00CC00"/>
          </a:solidFill>
          <a:ln w="9525">
            <a:solidFill>
              <a:schemeClr val="tx1"/>
            </a:solidFill>
            <a:miter lim="800000"/>
            <a:headEnd/>
            <a:tailEnd/>
          </a:ln>
          <a:effectLst/>
        </p:spPr>
        <p:txBody>
          <a:bodyPr wrap="none" anchor="ctr"/>
          <a:lstStyle/>
          <a:p>
            <a:endParaRPr lang="it-IT"/>
          </a:p>
        </p:txBody>
      </p:sp>
      <p:sp>
        <p:nvSpPr>
          <p:cNvPr id="4112" name="AutoShape 16"/>
          <p:cNvSpPr>
            <a:spLocks noChangeArrowheads="1"/>
          </p:cNvSpPr>
          <p:nvPr/>
        </p:nvSpPr>
        <p:spPr bwMode="auto">
          <a:xfrm>
            <a:off x="3183467" y="4114801"/>
            <a:ext cx="485422" cy="976313"/>
          </a:xfrm>
          <a:prstGeom prst="downArrow">
            <a:avLst>
              <a:gd name="adj1" fmla="val 50000"/>
              <a:gd name="adj2" fmla="val 44695"/>
            </a:avLst>
          </a:prstGeom>
          <a:solidFill>
            <a:srgbClr val="00CC00"/>
          </a:solidFill>
          <a:ln w="9525">
            <a:solidFill>
              <a:schemeClr val="tx1"/>
            </a:solidFill>
            <a:miter lim="800000"/>
            <a:headEnd/>
            <a:tailEnd/>
          </a:ln>
          <a:effectLst/>
        </p:spPr>
        <p:txBody>
          <a:bodyPr wrap="none" anchor="ctr"/>
          <a:lstStyle/>
          <a:p>
            <a:endParaRPr lang="it-IT"/>
          </a:p>
        </p:txBody>
      </p:sp>
      <p:sp>
        <p:nvSpPr>
          <p:cNvPr id="4113" name="AutoShape 17"/>
          <p:cNvSpPr>
            <a:spLocks noChangeArrowheads="1"/>
          </p:cNvSpPr>
          <p:nvPr/>
        </p:nvSpPr>
        <p:spPr bwMode="auto">
          <a:xfrm>
            <a:off x="948267" y="4114801"/>
            <a:ext cx="485422" cy="976313"/>
          </a:xfrm>
          <a:prstGeom prst="downArrow">
            <a:avLst>
              <a:gd name="adj1" fmla="val 50000"/>
              <a:gd name="adj2" fmla="val 44695"/>
            </a:avLst>
          </a:prstGeom>
          <a:solidFill>
            <a:srgbClr val="00CC00"/>
          </a:solidFill>
          <a:ln w="9525">
            <a:solidFill>
              <a:schemeClr val="tx1"/>
            </a:solidFill>
            <a:miter lim="800000"/>
            <a:headEnd/>
            <a:tailEnd/>
          </a:ln>
          <a:effectLst/>
        </p:spPr>
        <p:txBody>
          <a:bodyPr wrap="none" anchor="ctr"/>
          <a:lstStyle/>
          <a:p>
            <a:endParaRPr lang="it-IT"/>
          </a:p>
        </p:txBody>
      </p:sp>
      <p:pic>
        <p:nvPicPr>
          <p:cNvPr id="4114" name="Picture 18" descr="C:\PSP\BPE4.jpg"/>
          <p:cNvPicPr>
            <a:picLocks noChangeAspect="1" noChangeArrowheads="1"/>
          </p:cNvPicPr>
          <p:nvPr/>
        </p:nvPicPr>
        <p:blipFill>
          <a:blip r:embed="rId2" cstate="print"/>
          <a:srcRect/>
          <a:stretch>
            <a:fillRect/>
          </a:stretch>
        </p:blipFill>
        <p:spPr bwMode="auto">
          <a:xfrm>
            <a:off x="5685367" y="2824164"/>
            <a:ext cx="3323166" cy="388143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143000" y="762000"/>
            <a:ext cx="4942122" cy="584775"/>
          </a:xfrm>
          <a:prstGeom prst="rect">
            <a:avLst/>
          </a:prstGeom>
          <a:noFill/>
          <a:ln w="9525">
            <a:noFill/>
            <a:miter lim="800000"/>
            <a:headEnd/>
            <a:tailEnd/>
          </a:ln>
          <a:effectLst/>
        </p:spPr>
        <p:txBody>
          <a:bodyPr wrap="none">
            <a:spAutoFit/>
          </a:bodyPr>
          <a:lstStyle/>
          <a:p>
            <a:r>
              <a:rPr lang="it-IT" sz="3200" b="1">
                <a:solidFill>
                  <a:srgbClr val="CC3300"/>
                </a:solidFill>
              </a:rPr>
              <a:t>ANALISI ISOBARICA STATICA</a:t>
            </a:r>
            <a:endParaRPr lang="it-IT"/>
          </a:p>
        </p:txBody>
      </p:sp>
      <p:sp>
        <p:nvSpPr>
          <p:cNvPr id="10243" name="Text Box 3"/>
          <p:cNvSpPr txBox="1">
            <a:spLocks noChangeArrowheads="1"/>
          </p:cNvSpPr>
          <p:nvPr/>
        </p:nvSpPr>
        <p:spPr bwMode="auto">
          <a:xfrm>
            <a:off x="474134" y="2209801"/>
            <a:ext cx="5264856" cy="2308324"/>
          </a:xfrm>
          <a:prstGeom prst="rect">
            <a:avLst/>
          </a:prstGeom>
          <a:noFill/>
          <a:ln w="9525">
            <a:noFill/>
            <a:miter lim="800000"/>
            <a:headEnd/>
            <a:tailEnd/>
          </a:ln>
          <a:effectLst/>
        </p:spPr>
        <p:txBody>
          <a:bodyPr>
            <a:spAutoFit/>
          </a:bodyPr>
          <a:lstStyle/>
          <a:p>
            <a:r>
              <a:rPr lang="it-IT" b="1">
                <a:solidFill>
                  <a:srgbClr val="FF3300"/>
                </a:solidFill>
              </a:rPr>
              <a:t>CARICHI FORTI</a:t>
            </a:r>
            <a:r>
              <a:rPr lang="it-IT" b="1">
                <a:solidFill>
                  <a:schemeClr val="bg1"/>
                </a:solidFill>
              </a:rPr>
              <a:t> </a:t>
            </a:r>
            <a:r>
              <a:rPr lang="it-IT" b="1">
                <a:solidFill>
                  <a:srgbClr val="00CC00"/>
                </a:solidFill>
              </a:rPr>
              <a:t>:</a:t>
            </a:r>
            <a:r>
              <a:rPr lang="it-IT" b="1">
                <a:solidFill>
                  <a:srgbClr val="FFFF00"/>
                </a:solidFill>
              </a:rPr>
              <a:t> I°  Livello</a:t>
            </a:r>
          </a:p>
          <a:p>
            <a:r>
              <a:rPr lang="it-IT" b="1">
                <a:solidFill>
                  <a:srgbClr val="FFFF00"/>
                </a:solidFill>
              </a:rPr>
              <a:t>(retropiede)</a:t>
            </a:r>
          </a:p>
          <a:p>
            <a:endParaRPr lang="it-IT" b="1">
              <a:solidFill>
                <a:schemeClr val="bg1"/>
              </a:solidFill>
            </a:endParaRPr>
          </a:p>
          <a:p>
            <a:r>
              <a:rPr lang="it-IT" b="1">
                <a:solidFill>
                  <a:srgbClr val="99FF33"/>
                </a:solidFill>
              </a:rPr>
              <a:t>CARICHI MEDIO - FORTI</a:t>
            </a:r>
            <a:r>
              <a:rPr lang="it-IT" b="1">
                <a:solidFill>
                  <a:srgbClr val="00CC00"/>
                </a:solidFill>
              </a:rPr>
              <a:t>:</a:t>
            </a:r>
            <a:r>
              <a:rPr lang="it-IT" b="1">
                <a:solidFill>
                  <a:schemeClr val="bg1"/>
                </a:solidFill>
              </a:rPr>
              <a:t> </a:t>
            </a:r>
            <a:r>
              <a:rPr lang="it-IT" b="1">
                <a:solidFill>
                  <a:srgbClr val="FFFF00"/>
                </a:solidFill>
              </a:rPr>
              <a:t>II° Livello</a:t>
            </a:r>
          </a:p>
          <a:p>
            <a:r>
              <a:rPr lang="it-IT" b="1">
                <a:solidFill>
                  <a:srgbClr val="FFFF00"/>
                </a:solidFill>
              </a:rPr>
              <a:t>(avampiede, retropiede)</a:t>
            </a:r>
          </a:p>
          <a:p>
            <a:endParaRPr lang="it-IT" b="1">
              <a:solidFill>
                <a:srgbClr val="FFFF00"/>
              </a:solidFill>
            </a:endParaRPr>
          </a:p>
          <a:p>
            <a:r>
              <a:rPr lang="it-IT" b="1">
                <a:solidFill>
                  <a:srgbClr val="99CCFF"/>
                </a:solidFill>
              </a:rPr>
              <a:t>CARICHI LIEVI</a:t>
            </a:r>
            <a:r>
              <a:rPr lang="it-IT" b="1">
                <a:solidFill>
                  <a:srgbClr val="00CC00"/>
                </a:solidFill>
              </a:rPr>
              <a:t>:</a:t>
            </a:r>
            <a:r>
              <a:rPr lang="it-IT" b="1">
                <a:solidFill>
                  <a:schemeClr val="bg1"/>
                </a:solidFill>
              </a:rPr>
              <a:t> </a:t>
            </a:r>
            <a:r>
              <a:rPr lang="it-IT" b="1">
                <a:solidFill>
                  <a:srgbClr val="FFFF00"/>
                </a:solidFill>
              </a:rPr>
              <a:t>III° Livello</a:t>
            </a:r>
          </a:p>
          <a:p>
            <a:r>
              <a:rPr lang="it-IT" b="1">
                <a:solidFill>
                  <a:srgbClr val="FFFF00"/>
                </a:solidFill>
              </a:rPr>
              <a:t>(mesopiede, perimetro di appoggio)</a:t>
            </a:r>
            <a:endParaRPr lang="it-IT"/>
          </a:p>
        </p:txBody>
      </p:sp>
      <p:pic>
        <p:nvPicPr>
          <p:cNvPr id="10244" name="Picture 4" descr="C:\PSP\BPE5.jpg"/>
          <p:cNvPicPr>
            <a:picLocks noChangeAspect="1" noChangeArrowheads="1"/>
          </p:cNvPicPr>
          <p:nvPr/>
        </p:nvPicPr>
        <p:blipFill>
          <a:blip r:embed="rId2" cstate="print"/>
          <a:srcRect/>
          <a:stretch>
            <a:fillRect/>
          </a:stretch>
        </p:blipFill>
        <p:spPr bwMode="auto">
          <a:xfrm>
            <a:off x="5554134" y="1828801"/>
            <a:ext cx="3451578" cy="39338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600679" y="304800"/>
            <a:ext cx="3495322" cy="579438"/>
          </a:xfrm>
          <a:prstGeom prst="rect">
            <a:avLst/>
          </a:prstGeom>
          <a:noFill/>
          <a:ln w="9525">
            <a:noFill/>
            <a:miter lim="800000"/>
            <a:headEnd/>
            <a:tailEnd/>
          </a:ln>
          <a:effectLst/>
        </p:spPr>
        <p:txBody>
          <a:bodyPr wrap="none">
            <a:spAutoFit/>
          </a:bodyPr>
          <a:lstStyle/>
          <a:p>
            <a:r>
              <a:rPr lang="it-IT" sz="3200" b="1">
                <a:solidFill>
                  <a:srgbClr val="CC3300"/>
                </a:solidFill>
              </a:rPr>
              <a:t>CARICO DINAMICA</a:t>
            </a:r>
            <a:endParaRPr lang="it-IT" sz="3200" b="1">
              <a:solidFill>
                <a:schemeClr val="bg1"/>
              </a:solidFill>
            </a:endParaRPr>
          </a:p>
        </p:txBody>
      </p:sp>
      <p:sp>
        <p:nvSpPr>
          <p:cNvPr id="8195" name="Text Box 3"/>
          <p:cNvSpPr txBox="1">
            <a:spLocks noChangeArrowheads="1"/>
          </p:cNvSpPr>
          <p:nvPr/>
        </p:nvSpPr>
        <p:spPr bwMode="auto">
          <a:xfrm>
            <a:off x="1690511" y="1066801"/>
            <a:ext cx="4516557" cy="1631216"/>
          </a:xfrm>
          <a:prstGeom prst="rect">
            <a:avLst/>
          </a:prstGeom>
          <a:noFill/>
          <a:ln w="9525">
            <a:noFill/>
            <a:miter lim="800000"/>
            <a:headEnd/>
            <a:tailEnd/>
          </a:ln>
          <a:effectLst/>
        </p:spPr>
        <p:txBody>
          <a:bodyPr wrap="none">
            <a:spAutoFit/>
          </a:bodyPr>
          <a:lstStyle/>
          <a:p>
            <a:r>
              <a:rPr lang="it-IT" b="1">
                <a:solidFill>
                  <a:srgbClr val="FFFF00"/>
                </a:solidFill>
              </a:rPr>
              <a:t>- Equilibrato sia a destra che a sinistra</a:t>
            </a:r>
          </a:p>
          <a:p>
            <a:r>
              <a:rPr lang="it-IT" b="1">
                <a:solidFill>
                  <a:srgbClr val="FFFF00"/>
                </a:solidFill>
              </a:rPr>
              <a:t>- Maggiore avampiede</a:t>
            </a:r>
          </a:p>
          <a:p>
            <a:r>
              <a:rPr lang="it-IT" b="1">
                <a:solidFill>
                  <a:srgbClr val="FFFF00"/>
                </a:solidFill>
              </a:rPr>
              <a:t>- Invertito rispetto alla statica</a:t>
            </a:r>
          </a:p>
          <a:p>
            <a:r>
              <a:rPr lang="it-IT" b="1">
                <a:solidFill>
                  <a:srgbClr val="FFFF00"/>
                </a:solidFill>
              </a:rPr>
              <a:t>- </a:t>
            </a:r>
            <a:r>
              <a:rPr lang="it-IT" sz="2800" b="1">
                <a:solidFill>
                  <a:srgbClr val="00CC00"/>
                </a:solidFill>
              </a:rPr>
              <a:t>M</a:t>
            </a:r>
            <a:r>
              <a:rPr lang="it-IT" b="1">
                <a:solidFill>
                  <a:srgbClr val="FFFF00"/>
                </a:solidFill>
              </a:rPr>
              <a:t> posizionato nel retropiede centralmente</a:t>
            </a:r>
          </a:p>
          <a:p>
            <a:r>
              <a:rPr lang="it-IT" b="1">
                <a:solidFill>
                  <a:srgbClr val="FFFF00"/>
                </a:solidFill>
              </a:rPr>
              <a:t>  oppure nell’alluce</a:t>
            </a:r>
            <a:endParaRPr lang="it-IT">
              <a:solidFill>
                <a:srgbClr val="FFFF00"/>
              </a:solidFill>
            </a:endParaRPr>
          </a:p>
        </p:txBody>
      </p:sp>
      <p:pic>
        <p:nvPicPr>
          <p:cNvPr id="8199" name="Picture 7" descr="C:\PSP\BPE7.jpg"/>
          <p:cNvPicPr>
            <a:picLocks noChangeAspect="1" noChangeArrowheads="1"/>
          </p:cNvPicPr>
          <p:nvPr/>
        </p:nvPicPr>
        <p:blipFill>
          <a:blip r:embed="rId2" cstate="print"/>
          <a:srcRect/>
          <a:stretch>
            <a:fillRect/>
          </a:stretch>
        </p:blipFill>
        <p:spPr bwMode="auto">
          <a:xfrm>
            <a:off x="1643945" y="3200401"/>
            <a:ext cx="5806722" cy="32797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06400" y="228600"/>
            <a:ext cx="4035079" cy="584775"/>
          </a:xfrm>
          <a:prstGeom prst="rect">
            <a:avLst/>
          </a:prstGeom>
          <a:noFill/>
          <a:ln w="9525">
            <a:noFill/>
            <a:miter lim="800000"/>
            <a:headEnd/>
            <a:tailEnd/>
          </a:ln>
          <a:effectLst/>
        </p:spPr>
        <p:txBody>
          <a:bodyPr wrap="none">
            <a:spAutoFit/>
          </a:bodyPr>
          <a:lstStyle/>
          <a:p>
            <a:r>
              <a:rPr lang="it-IT" sz="3200" b="1">
                <a:solidFill>
                  <a:srgbClr val="CC3300"/>
                </a:solidFill>
              </a:rPr>
              <a:t>SUPERFICIE DINAMICA</a:t>
            </a:r>
            <a:endParaRPr lang="it-IT" sz="3200" b="1">
              <a:solidFill>
                <a:schemeClr val="bg1"/>
              </a:solidFill>
            </a:endParaRPr>
          </a:p>
        </p:txBody>
      </p:sp>
      <p:sp>
        <p:nvSpPr>
          <p:cNvPr id="7171" name="Text Box 3"/>
          <p:cNvSpPr txBox="1">
            <a:spLocks noChangeArrowheads="1"/>
          </p:cNvSpPr>
          <p:nvPr/>
        </p:nvSpPr>
        <p:spPr bwMode="auto">
          <a:xfrm>
            <a:off x="6465654" y="1219200"/>
            <a:ext cx="1968616" cy="800219"/>
          </a:xfrm>
          <a:prstGeom prst="rect">
            <a:avLst/>
          </a:prstGeom>
          <a:noFill/>
          <a:ln w="9525">
            <a:noFill/>
            <a:miter lim="800000"/>
            <a:headEnd/>
            <a:tailEnd/>
          </a:ln>
          <a:effectLst/>
        </p:spPr>
        <p:txBody>
          <a:bodyPr wrap="none">
            <a:spAutoFit/>
          </a:bodyPr>
          <a:lstStyle/>
          <a:p>
            <a:pPr algn="ctr"/>
            <a:r>
              <a:rPr lang="it-IT" sz="2800" b="1">
                <a:solidFill>
                  <a:srgbClr val="FFFF00"/>
                </a:solidFill>
              </a:rPr>
              <a:t>Sesso, età</a:t>
            </a:r>
          </a:p>
          <a:p>
            <a:pPr algn="ctr"/>
            <a:r>
              <a:rPr lang="it-IT" b="1">
                <a:solidFill>
                  <a:srgbClr val="FFFF00"/>
                </a:solidFill>
              </a:rPr>
              <a:t>variazione del 10%</a:t>
            </a:r>
            <a:endParaRPr lang="it-IT"/>
          </a:p>
        </p:txBody>
      </p:sp>
      <p:sp>
        <p:nvSpPr>
          <p:cNvPr id="7174" name="Text Box 6"/>
          <p:cNvSpPr txBox="1">
            <a:spLocks noChangeArrowheads="1"/>
          </p:cNvSpPr>
          <p:nvPr/>
        </p:nvSpPr>
        <p:spPr bwMode="auto">
          <a:xfrm>
            <a:off x="685800" y="3048001"/>
            <a:ext cx="2865336" cy="523220"/>
          </a:xfrm>
          <a:prstGeom prst="rect">
            <a:avLst/>
          </a:prstGeom>
          <a:noFill/>
          <a:ln w="9525">
            <a:noFill/>
            <a:miter lim="800000"/>
            <a:headEnd/>
            <a:tailEnd/>
          </a:ln>
          <a:effectLst/>
        </p:spPr>
        <p:txBody>
          <a:bodyPr wrap="none">
            <a:spAutoFit/>
          </a:bodyPr>
          <a:lstStyle/>
          <a:p>
            <a:r>
              <a:rPr lang="it-IT" sz="2800" b="1">
                <a:solidFill>
                  <a:srgbClr val="FFFF00"/>
                </a:solidFill>
              </a:rPr>
              <a:t>Valori quantitativi</a:t>
            </a:r>
            <a:endParaRPr lang="it-IT"/>
          </a:p>
        </p:txBody>
      </p:sp>
      <p:sp>
        <p:nvSpPr>
          <p:cNvPr id="7177" name="Text Box 9"/>
          <p:cNvSpPr txBox="1">
            <a:spLocks noChangeArrowheads="1"/>
          </p:cNvSpPr>
          <p:nvPr/>
        </p:nvSpPr>
        <p:spPr bwMode="auto">
          <a:xfrm>
            <a:off x="461937" y="5410201"/>
            <a:ext cx="1301447" cy="646331"/>
          </a:xfrm>
          <a:prstGeom prst="rect">
            <a:avLst/>
          </a:prstGeom>
          <a:noFill/>
          <a:ln w="9525">
            <a:noFill/>
            <a:miter lim="800000"/>
            <a:headEnd/>
            <a:tailEnd/>
          </a:ln>
          <a:effectLst/>
        </p:spPr>
        <p:txBody>
          <a:bodyPr wrap="none">
            <a:spAutoFit/>
          </a:bodyPr>
          <a:lstStyle/>
          <a:p>
            <a:pPr algn="ctr"/>
            <a:r>
              <a:rPr lang="it-IT" b="1">
                <a:solidFill>
                  <a:srgbClr val="FFFF00"/>
                </a:solidFill>
              </a:rPr>
              <a:t>Equivalente</a:t>
            </a:r>
            <a:endParaRPr lang="it-IT">
              <a:solidFill>
                <a:srgbClr val="FFFF00"/>
              </a:solidFill>
            </a:endParaRPr>
          </a:p>
          <a:p>
            <a:pPr algn="ctr"/>
            <a:r>
              <a:rPr lang="it-IT" b="1">
                <a:solidFill>
                  <a:srgbClr val="FFFF00"/>
                </a:solidFill>
              </a:rPr>
              <a:t>dx e sn</a:t>
            </a:r>
            <a:endParaRPr lang="it-IT">
              <a:solidFill>
                <a:srgbClr val="FFFF00"/>
              </a:solidFill>
            </a:endParaRPr>
          </a:p>
        </p:txBody>
      </p:sp>
      <p:sp>
        <p:nvSpPr>
          <p:cNvPr id="7178" name="Text Box 10"/>
          <p:cNvSpPr txBox="1">
            <a:spLocks noChangeArrowheads="1"/>
          </p:cNvSpPr>
          <p:nvPr/>
        </p:nvSpPr>
        <p:spPr bwMode="auto">
          <a:xfrm>
            <a:off x="2399672" y="5410201"/>
            <a:ext cx="1235979" cy="646331"/>
          </a:xfrm>
          <a:prstGeom prst="rect">
            <a:avLst/>
          </a:prstGeom>
          <a:noFill/>
          <a:ln w="9525">
            <a:noFill/>
            <a:miter lim="800000"/>
            <a:headEnd/>
            <a:tailEnd/>
          </a:ln>
          <a:effectLst/>
        </p:spPr>
        <p:txBody>
          <a:bodyPr wrap="none">
            <a:spAutoFit/>
          </a:bodyPr>
          <a:lstStyle/>
          <a:p>
            <a:pPr algn="ctr"/>
            <a:r>
              <a:rPr lang="it-IT" b="1">
                <a:solidFill>
                  <a:srgbClr val="FFFF00"/>
                </a:solidFill>
              </a:rPr>
              <a:t>Maggiore</a:t>
            </a:r>
          </a:p>
          <a:p>
            <a:pPr algn="ctr"/>
            <a:r>
              <a:rPr lang="it-IT" b="1">
                <a:solidFill>
                  <a:srgbClr val="FFFF00"/>
                </a:solidFill>
              </a:rPr>
              <a:t>avampiede</a:t>
            </a:r>
            <a:endParaRPr lang="it-IT"/>
          </a:p>
        </p:txBody>
      </p:sp>
      <p:sp>
        <p:nvSpPr>
          <p:cNvPr id="7180" name="Text Box 12"/>
          <p:cNvSpPr txBox="1">
            <a:spLocks noChangeArrowheads="1"/>
          </p:cNvSpPr>
          <p:nvPr/>
        </p:nvSpPr>
        <p:spPr bwMode="auto">
          <a:xfrm>
            <a:off x="5418667" y="2590801"/>
            <a:ext cx="3124200" cy="646331"/>
          </a:xfrm>
          <a:prstGeom prst="rect">
            <a:avLst/>
          </a:prstGeom>
          <a:noFill/>
          <a:ln w="9525">
            <a:noFill/>
            <a:miter lim="800000"/>
            <a:headEnd/>
            <a:tailEnd/>
          </a:ln>
          <a:effectLst/>
        </p:spPr>
        <p:txBody>
          <a:bodyPr>
            <a:spAutoFit/>
          </a:bodyPr>
          <a:lstStyle/>
          <a:p>
            <a:pPr algn="ctr"/>
            <a:r>
              <a:rPr lang="it-IT" b="1">
                <a:solidFill>
                  <a:srgbClr val="FFFF00"/>
                </a:solidFill>
              </a:rPr>
              <a:t>Superiore rispetto</a:t>
            </a:r>
          </a:p>
          <a:p>
            <a:pPr algn="ctr"/>
            <a:r>
              <a:rPr lang="it-IT" b="1">
                <a:solidFill>
                  <a:srgbClr val="FFFF00"/>
                </a:solidFill>
              </a:rPr>
              <a:t>alla statica</a:t>
            </a:r>
            <a:endParaRPr lang="it-IT" b="1">
              <a:solidFill>
                <a:schemeClr val="bg1"/>
              </a:solidFill>
            </a:endParaRPr>
          </a:p>
        </p:txBody>
      </p:sp>
      <p:sp>
        <p:nvSpPr>
          <p:cNvPr id="7181" name="AutoShape 13"/>
          <p:cNvSpPr>
            <a:spLocks noChangeArrowheads="1"/>
          </p:cNvSpPr>
          <p:nvPr/>
        </p:nvSpPr>
        <p:spPr bwMode="auto">
          <a:xfrm>
            <a:off x="2133600" y="1676401"/>
            <a:ext cx="485422" cy="976313"/>
          </a:xfrm>
          <a:prstGeom prst="downArrow">
            <a:avLst>
              <a:gd name="adj1" fmla="val 50000"/>
              <a:gd name="adj2" fmla="val 44695"/>
            </a:avLst>
          </a:prstGeom>
          <a:solidFill>
            <a:srgbClr val="00CC00"/>
          </a:solidFill>
          <a:ln w="9525">
            <a:solidFill>
              <a:schemeClr val="tx1"/>
            </a:solidFill>
            <a:miter lim="800000"/>
            <a:headEnd/>
            <a:tailEnd/>
          </a:ln>
          <a:effectLst/>
        </p:spPr>
        <p:txBody>
          <a:bodyPr wrap="none" anchor="ctr"/>
          <a:lstStyle/>
          <a:p>
            <a:endParaRPr lang="it-IT"/>
          </a:p>
        </p:txBody>
      </p:sp>
      <p:sp>
        <p:nvSpPr>
          <p:cNvPr id="7183" name="AutoShape 15"/>
          <p:cNvSpPr>
            <a:spLocks noChangeArrowheads="1"/>
          </p:cNvSpPr>
          <p:nvPr/>
        </p:nvSpPr>
        <p:spPr bwMode="auto">
          <a:xfrm rot="-3101880">
            <a:off x="5438246" y="319088"/>
            <a:ext cx="485775" cy="1066800"/>
          </a:xfrm>
          <a:prstGeom prst="downArrow">
            <a:avLst>
              <a:gd name="adj1" fmla="val 50000"/>
              <a:gd name="adj2" fmla="val 61765"/>
            </a:avLst>
          </a:prstGeom>
          <a:solidFill>
            <a:srgbClr val="00CC00"/>
          </a:solidFill>
          <a:ln w="9525">
            <a:solidFill>
              <a:schemeClr val="tx1"/>
            </a:solidFill>
            <a:miter lim="800000"/>
            <a:headEnd/>
            <a:tailEnd/>
          </a:ln>
          <a:effectLst/>
        </p:spPr>
        <p:txBody>
          <a:bodyPr wrap="none" anchor="ctr"/>
          <a:lstStyle/>
          <a:p>
            <a:endParaRPr lang="it-IT"/>
          </a:p>
        </p:txBody>
      </p:sp>
      <p:sp>
        <p:nvSpPr>
          <p:cNvPr id="7184" name="AutoShape 16"/>
          <p:cNvSpPr>
            <a:spLocks noChangeArrowheads="1"/>
          </p:cNvSpPr>
          <p:nvPr/>
        </p:nvSpPr>
        <p:spPr bwMode="auto">
          <a:xfrm>
            <a:off x="2709333" y="3976688"/>
            <a:ext cx="485422" cy="976312"/>
          </a:xfrm>
          <a:prstGeom prst="downArrow">
            <a:avLst>
              <a:gd name="adj1" fmla="val 50000"/>
              <a:gd name="adj2" fmla="val 44695"/>
            </a:avLst>
          </a:prstGeom>
          <a:solidFill>
            <a:srgbClr val="00CC00"/>
          </a:solidFill>
          <a:ln w="9525">
            <a:solidFill>
              <a:schemeClr val="tx1"/>
            </a:solidFill>
            <a:miter lim="800000"/>
            <a:headEnd/>
            <a:tailEnd/>
          </a:ln>
          <a:effectLst/>
        </p:spPr>
        <p:txBody>
          <a:bodyPr wrap="none" anchor="ctr"/>
          <a:lstStyle/>
          <a:p>
            <a:endParaRPr lang="it-IT"/>
          </a:p>
        </p:txBody>
      </p:sp>
      <p:sp>
        <p:nvSpPr>
          <p:cNvPr id="7185" name="AutoShape 17"/>
          <p:cNvSpPr>
            <a:spLocks noChangeArrowheads="1"/>
          </p:cNvSpPr>
          <p:nvPr/>
        </p:nvSpPr>
        <p:spPr bwMode="auto">
          <a:xfrm>
            <a:off x="880533" y="3962401"/>
            <a:ext cx="485422" cy="976313"/>
          </a:xfrm>
          <a:prstGeom prst="downArrow">
            <a:avLst>
              <a:gd name="adj1" fmla="val 50000"/>
              <a:gd name="adj2" fmla="val 44695"/>
            </a:avLst>
          </a:prstGeom>
          <a:solidFill>
            <a:srgbClr val="00CC00"/>
          </a:solidFill>
          <a:ln w="9525">
            <a:solidFill>
              <a:schemeClr val="tx1"/>
            </a:solidFill>
            <a:miter lim="800000"/>
            <a:headEnd/>
            <a:tailEnd/>
          </a:ln>
          <a:effectLst/>
        </p:spPr>
        <p:txBody>
          <a:bodyPr wrap="none" anchor="ctr"/>
          <a:lstStyle/>
          <a:p>
            <a:endParaRPr lang="it-IT"/>
          </a:p>
        </p:txBody>
      </p:sp>
      <p:sp>
        <p:nvSpPr>
          <p:cNvPr id="7186" name="AutoShape 18"/>
          <p:cNvSpPr>
            <a:spLocks noChangeArrowheads="1"/>
          </p:cNvSpPr>
          <p:nvPr/>
        </p:nvSpPr>
        <p:spPr bwMode="auto">
          <a:xfrm rot="-3146870">
            <a:off x="4625446" y="1614488"/>
            <a:ext cx="485775" cy="1066800"/>
          </a:xfrm>
          <a:prstGeom prst="downArrow">
            <a:avLst>
              <a:gd name="adj1" fmla="val 50000"/>
              <a:gd name="adj2" fmla="val 61765"/>
            </a:avLst>
          </a:prstGeom>
          <a:solidFill>
            <a:srgbClr val="00CC00"/>
          </a:solidFill>
          <a:ln w="9525">
            <a:solidFill>
              <a:schemeClr val="tx1"/>
            </a:solidFill>
            <a:miter lim="800000"/>
            <a:headEnd/>
            <a:tailEnd/>
          </a:ln>
          <a:effectLst/>
        </p:spPr>
        <p:txBody>
          <a:bodyPr wrap="none" anchor="ctr"/>
          <a:lstStyle/>
          <a:p>
            <a:endParaRPr lang="it-IT"/>
          </a:p>
        </p:txBody>
      </p:sp>
      <p:pic>
        <p:nvPicPr>
          <p:cNvPr id="7187" name="Picture 19" descr="C:\PSP\BPE7.jpg"/>
          <p:cNvPicPr>
            <a:picLocks noChangeAspect="1" noChangeArrowheads="1"/>
          </p:cNvPicPr>
          <p:nvPr/>
        </p:nvPicPr>
        <p:blipFill>
          <a:blip r:embed="rId2" cstate="print"/>
          <a:srcRect/>
          <a:stretch>
            <a:fillRect/>
          </a:stretch>
        </p:blipFill>
        <p:spPr bwMode="auto">
          <a:xfrm>
            <a:off x="4034367" y="3933826"/>
            <a:ext cx="5041900" cy="28479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860014" y="293688"/>
            <a:ext cx="5649752" cy="1077218"/>
          </a:xfrm>
          <a:prstGeom prst="rect">
            <a:avLst/>
          </a:prstGeom>
          <a:noFill/>
          <a:ln w="9525">
            <a:noFill/>
            <a:miter lim="800000"/>
            <a:headEnd/>
            <a:tailEnd/>
          </a:ln>
          <a:effectLst/>
        </p:spPr>
        <p:txBody>
          <a:bodyPr wrap="none">
            <a:spAutoFit/>
          </a:bodyPr>
          <a:lstStyle/>
          <a:p>
            <a:pPr algn="ctr"/>
            <a:r>
              <a:rPr lang="it-IT" sz="2800" b="1">
                <a:solidFill>
                  <a:srgbClr val="CC3300"/>
                </a:solidFill>
              </a:rPr>
              <a:t>RISULTANTE DELLE FORZE DI CARICO</a:t>
            </a:r>
            <a:endParaRPr lang="it-IT" sz="2800" b="1">
              <a:solidFill>
                <a:schemeClr val="bg1"/>
              </a:solidFill>
            </a:endParaRPr>
          </a:p>
          <a:p>
            <a:pPr algn="ctr"/>
            <a:endParaRPr lang="it-IT" b="1">
              <a:solidFill>
                <a:schemeClr val="bg1"/>
              </a:solidFill>
            </a:endParaRPr>
          </a:p>
          <a:p>
            <a:pPr algn="ctr"/>
            <a:r>
              <a:rPr lang="it-IT" b="1">
                <a:solidFill>
                  <a:srgbClr val="00CC00"/>
                </a:solidFill>
              </a:rPr>
              <a:t>Vettore lineare di sviluppo in continuo dei centri di spinta</a:t>
            </a:r>
            <a:endParaRPr lang="it-IT"/>
          </a:p>
        </p:txBody>
      </p:sp>
      <p:graphicFrame>
        <p:nvGraphicFramePr>
          <p:cNvPr id="9219" name="Object 3"/>
          <p:cNvGraphicFramePr>
            <a:graphicFrameLocks noChangeAspect="1"/>
          </p:cNvGraphicFramePr>
          <p:nvPr/>
        </p:nvGraphicFramePr>
        <p:xfrm>
          <a:off x="3000022" y="2362200"/>
          <a:ext cx="2884311" cy="3390900"/>
        </p:xfrm>
        <a:graphic>
          <a:graphicData uri="http://schemas.openxmlformats.org/presentationml/2006/ole">
            <mc:AlternateContent xmlns:mc="http://schemas.openxmlformats.org/markup-compatibility/2006">
              <mc:Choice xmlns:v="urn:schemas-microsoft-com:vml" Requires="v">
                <p:oleObj spid="_x0000_s1027" name="ClipArt" r:id="rId3" imgW="3244320" imgH="3390840" progId="">
                  <p:embed/>
                </p:oleObj>
              </mc:Choice>
              <mc:Fallback>
                <p:oleObj name="ClipArt" r:id="rId3" imgW="3244320" imgH="33908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022" y="2362200"/>
                        <a:ext cx="2884311" cy="339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Text Box 4"/>
          <p:cNvSpPr txBox="1">
            <a:spLocks noChangeArrowheads="1"/>
          </p:cNvSpPr>
          <p:nvPr/>
        </p:nvSpPr>
        <p:spPr bwMode="auto">
          <a:xfrm>
            <a:off x="3764201" y="5791201"/>
            <a:ext cx="1529521" cy="646331"/>
          </a:xfrm>
          <a:prstGeom prst="rect">
            <a:avLst/>
          </a:prstGeom>
          <a:noFill/>
          <a:ln w="9525">
            <a:noFill/>
            <a:miter lim="800000"/>
            <a:headEnd/>
            <a:tailEnd/>
          </a:ln>
          <a:effectLst/>
        </p:spPr>
        <p:txBody>
          <a:bodyPr wrap="none">
            <a:spAutoFit/>
          </a:bodyPr>
          <a:lstStyle/>
          <a:p>
            <a:pPr algn="ctr"/>
            <a:r>
              <a:rPr lang="it-IT">
                <a:solidFill>
                  <a:srgbClr val="FFFF00"/>
                </a:solidFill>
              </a:rPr>
              <a:t>1/3 posteriore</a:t>
            </a:r>
            <a:endParaRPr lang="it-IT">
              <a:solidFill>
                <a:schemeClr val="bg1"/>
              </a:solidFill>
            </a:endParaRPr>
          </a:p>
          <a:p>
            <a:pPr algn="ctr"/>
            <a:r>
              <a:rPr lang="it-IT">
                <a:solidFill>
                  <a:srgbClr val="FFFF00"/>
                </a:solidFill>
              </a:rPr>
              <a:t>retropiede</a:t>
            </a:r>
            <a:endParaRPr lang="it-IT">
              <a:solidFill>
                <a:schemeClr val="bg1"/>
              </a:solidFill>
            </a:endParaRPr>
          </a:p>
        </p:txBody>
      </p:sp>
      <p:sp>
        <p:nvSpPr>
          <p:cNvPr id="9221" name="Text Box 5"/>
          <p:cNvSpPr txBox="1">
            <a:spLocks noChangeArrowheads="1"/>
          </p:cNvSpPr>
          <p:nvPr/>
        </p:nvSpPr>
        <p:spPr bwMode="auto">
          <a:xfrm>
            <a:off x="6413490" y="4038601"/>
            <a:ext cx="1295419" cy="646331"/>
          </a:xfrm>
          <a:prstGeom prst="rect">
            <a:avLst/>
          </a:prstGeom>
          <a:noFill/>
          <a:ln w="9525">
            <a:noFill/>
            <a:miter lim="800000"/>
            <a:headEnd/>
            <a:tailEnd/>
          </a:ln>
          <a:effectLst/>
        </p:spPr>
        <p:txBody>
          <a:bodyPr wrap="none">
            <a:spAutoFit/>
          </a:bodyPr>
          <a:lstStyle/>
          <a:p>
            <a:pPr algn="ctr"/>
            <a:r>
              <a:rPr lang="it-IT">
                <a:solidFill>
                  <a:srgbClr val="FFFF00"/>
                </a:solidFill>
              </a:rPr>
              <a:t>Base V°</a:t>
            </a:r>
            <a:endParaRPr lang="it-IT">
              <a:solidFill>
                <a:schemeClr val="bg1"/>
              </a:solidFill>
            </a:endParaRPr>
          </a:p>
          <a:p>
            <a:pPr algn="ctr"/>
            <a:r>
              <a:rPr lang="it-IT">
                <a:solidFill>
                  <a:srgbClr val="FFFF00"/>
                </a:solidFill>
              </a:rPr>
              <a:t>metatarsale</a:t>
            </a:r>
            <a:endParaRPr lang="it-IT"/>
          </a:p>
        </p:txBody>
      </p:sp>
      <p:sp>
        <p:nvSpPr>
          <p:cNvPr id="9222" name="Text Box 6"/>
          <p:cNvSpPr txBox="1">
            <a:spLocks noChangeArrowheads="1"/>
          </p:cNvSpPr>
          <p:nvPr/>
        </p:nvSpPr>
        <p:spPr bwMode="auto">
          <a:xfrm>
            <a:off x="5715001" y="2590800"/>
            <a:ext cx="1616020" cy="369332"/>
          </a:xfrm>
          <a:prstGeom prst="rect">
            <a:avLst/>
          </a:prstGeom>
          <a:noFill/>
          <a:ln w="9525">
            <a:noFill/>
            <a:miter lim="800000"/>
            <a:headEnd/>
            <a:tailEnd/>
          </a:ln>
          <a:effectLst/>
        </p:spPr>
        <p:txBody>
          <a:bodyPr wrap="none">
            <a:spAutoFit/>
          </a:bodyPr>
          <a:lstStyle/>
          <a:p>
            <a:r>
              <a:rPr lang="it-IT">
                <a:solidFill>
                  <a:srgbClr val="FFFF00"/>
                </a:solidFill>
              </a:rPr>
              <a:t>IV° metatarsale</a:t>
            </a:r>
            <a:endParaRPr lang="it-IT"/>
          </a:p>
        </p:txBody>
      </p:sp>
      <p:sp>
        <p:nvSpPr>
          <p:cNvPr id="9223" name="Text Box 7"/>
          <p:cNvSpPr txBox="1">
            <a:spLocks noChangeArrowheads="1"/>
          </p:cNvSpPr>
          <p:nvPr/>
        </p:nvSpPr>
        <p:spPr bwMode="auto">
          <a:xfrm>
            <a:off x="1066800" y="2590800"/>
            <a:ext cx="1599990" cy="369332"/>
          </a:xfrm>
          <a:prstGeom prst="rect">
            <a:avLst/>
          </a:prstGeom>
          <a:noFill/>
          <a:ln w="9525">
            <a:noFill/>
            <a:miter lim="800000"/>
            <a:headEnd/>
            <a:tailEnd/>
          </a:ln>
          <a:effectLst/>
        </p:spPr>
        <p:txBody>
          <a:bodyPr wrap="none">
            <a:spAutoFit/>
          </a:bodyPr>
          <a:lstStyle/>
          <a:p>
            <a:r>
              <a:rPr lang="it-IT">
                <a:solidFill>
                  <a:srgbClr val="FFFF00"/>
                </a:solidFill>
              </a:rPr>
              <a:t>III° metatarsale</a:t>
            </a:r>
            <a:endParaRPr lang="it-IT"/>
          </a:p>
        </p:txBody>
      </p:sp>
      <p:sp>
        <p:nvSpPr>
          <p:cNvPr id="9224" name="Text Box 8"/>
          <p:cNvSpPr txBox="1">
            <a:spLocks noChangeArrowheads="1"/>
          </p:cNvSpPr>
          <p:nvPr/>
        </p:nvSpPr>
        <p:spPr bwMode="auto">
          <a:xfrm>
            <a:off x="685800" y="3810000"/>
            <a:ext cx="1542282" cy="369332"/>
          </a:xfrm>
          <a:prstGeom prst="rect">
            <a:avLst/>
          </a:prstGeom>
          <a:noFill/>
          <a:ln w="9525">
            <a:noFill/>
            <a:miter lim="800000"/>
            <a:headEnd/>
            <a:tailEnd/>
          </a:ln>
          <a:effectLst/>
        </p:spPr>
        <p:txBody>
          <a:bodyPr wrap="none">
            <a:spAutoFit/>
          </a:bodyPr>
          <a:lstStyle/>
          <a:p>
            <a:r>
              <a:rPr lang="it-IT">
                <a:solidFill>
                  <a:srgbClr val="FFFF00"/>
                </a:solidFill>
              </a:rPr>
              <a:t>II° metatarsale</a:t>
            </a:r>
            <a:endParaRPr lang="it-IT">
              <a:solidFill>
                <a:schemeClr val="bg1"/>
              </a:solidFill>
            </a:endParaRPr>
          </a:p>
        </p:txBody>
      </p:sp>
      <p:sp>
        <p:nvSpPr>
          <p:cNvPr id="9225" name="Text Box 9"/>
          <p:cNvSpPr txBox="1">
            <a:spLocks noChangeArrowheads="1"/>
          </p:cNvSpPr>
          <p:nvPr/>
        </p:nvSpPr>
        <p:spPr bwMode="auto">
          <a:xfrm>
            <a:off x="1600200" y="5029200"/>
            <a:ext cx="758541" cy="369332"/>
          </a:xfrm>
          <a:prstGeom prst="rect">
            <a:avLst/>
          </a:prstGeom>
          <a:noFill/>
          <a:ln w="9525">
            <a:noFill/>
            <a:miter lim="800000"/>
            <a:headEnd/>
            <a:tailEnd/>
          </a:ln>
          <a:effectLst/>
        </p:spPr>
        <p:txBody>
          <a:bodyPr wrap="none">
            <a:spAutoFit/>
          </a:bodyPr>
          <a:lstStyle/>
          <a:p>
            <a:r>
              <a:rPr lang="it-IT">
                <a:solidFill>
                  <a:srgbClr val="FFFF00"/>
                </a:solidFill>
              </a:rPr>
              <a:t>Alluce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270933" y="2209800"/>
            <a:ext cx="5696656" cy="4031873"/>
          </a:xfrm>
          <a:prstGeom prst="rect">
            <a:avLst/>
          </a:prstGeom>
          <a:noFill/>
          <a:ln w="9525">
            <a:noFill/>
            <a:miter lim="800000"/>
            <a:headEnd/>
            <a:tailEnd/>
          </a:ln>
          <a:effectLst/>
        </p:spPr>
        <p:txBody>
          <a:bodyPr>
            <a:spAutoFit/>
          </a:bodyPr>
          <a:lstStyle/>
          <a:p>
            <a:pPr algn="just"/>
            <a:r>
              <a:rPr lang="it-IT" sz="3200">
                <a:solidFill>
                  <a:schemeClr val="bg1"/>
                </a:solidFill>
                <a:latin typeface="Times New Roman" pitchFamily="18" charset="0"/>
              </a:rPr>
              <a:t>La postura di base e la coordinazione cinetica costituiscono il prerequisito, perché l’atto motorio, sia   volontario   e finalistico  che  automatico, possano adeguatamente e correttamente raggiungere il target prefissato</a:t>
            </a:r>
            <a:endParaRPr lang="it-IT" sz="3200">
              <a:latin typeface="Times New Roman" pitchFamily="18" charset="0"/>
            </a:endParaRPr>
          </a:p>
        </p:txBody>
      </p:sp>
      <p:pic>
        <p:nvPicPr>
          <p:cNvPr id="89091" name="Picture 3"/>
          <p:cNvPicPr>
            <a:picLocks noChangeAspect="1" noChangeArrowheads="1"/>
          </p:cNvPicPr>
          <p:nvPr/>
        </p:nvPicPr>
        <p:blipFill>
          <a:blip r:embed="rId2" cstate="print"/>
          <a:srcRect/>
          <a:stretch>
            <a:fillRect/>
          </a:stretch>
        </p:blipFill>
        <p:spPr bwMode="auto">
          <a:xfrm>
            <a:off x="6300612" y="1773239"/>
            <a:ext cx="2349500" cy="4175125"/>
          </a:xfrm>
          <a:prstGeom prst="rect">
            <a:avLst/>
          </a:prstGeom>
          <a:noFill/>
          <a:ln w="9525">
            <a:noFill/>
            <a:miter lim="800000"/>
            <a:headEnd/>
            <a:tailEnd/>
          </a:ln>
          <a:effectLst/>
        </p:spPr>
      </p:pic>
      <p:sp>
        <p:nvSpPr>
          <p:cNvPr id="89092" name="Rectangle 4"/>
          <p:cNvSpPr>
            <a:spLocks noChangeArrowheads="1"/>
          </p:cNvSpPr>
          <p:nvPr/>
        </p:nvSpPr>
        <p:spPr bwMode="auto">
          <a:xfrm>
            <a:off x="412045" y="404814"/>
            <a:ext cx="7706533" cy="707886"/>
          </a:xfrm>
          <a:prstGeom prst="rect">
            <a:avLst/>
          </a:prstGeom>
          <a:noFill/>
          <a:ln w="9525">
            <a:noFill/>
            <a:miter lim="800000"/>
            <a:headEnd/>
            <a:tailEnd/>
          </a:ln>
          <a:effectLst/>
        </p:spPr>
        <p:txBody>
          <a:bodyPr wrap="none">
            <a:spAutoFit/>
          </a:bodyPr>
          <a:lstStyle/>
          <a:p>
            <a:r>
              <a:rPr lang="it-IT" sz="4000" b="1">
                <a:solidFill>
                  <a:srgbClr val="FFFF00"/>
                </a:solidFill>
                <a:latin typeface="Times New Roman" pitchFamily="18" charset="0"/>
              </a:rPr>
              <a:t>POSTURA E COORDINAZIONE</a:t>
            </a:r>
            <a:endParaRPr lang="it-IT" sz="4000">
              <a:solidFill>
                <a:schemeClr val="folHlink"/>
              </a:solidFill>
              <a:latin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828800" y="228600"/>
            <a:ext cx="5406416" cy="584775"/>
          </a:xfrm>
          <a:prstGeom prst="rect">
            <a:avLst/>
          </a:prstGeom>
          <a:noFill/>
          <a:ln w="9525">
            <a:noFill/>
            <a:miter lim="800000"/>
            <a:headEnd/>
            <a:tailEnd/>
          </a:ln>
          <a:effectLst/>
        </p:spPr>
        <p:txBody>
          <a:bodyPr wrap="none">
            <a:spAutoFit/>
          </a:bodyPr>
          <a:lstStyle/>
          <a:p>
            <a:r>
              <a:rPr lang="it-IT" sz="3200" b="1">
                <a:solidFill>
                  <a:srgbClr val="CC3300"/>
                </a:solidFill>
              </a:rPr>
              <a:t>ANALISI ISOBARICA DINAMICA</a:t>
            </a:r>
            <a:endParaRPr lang="it-IT"/>
          </a:p>
        </p:txBody>
      </p:sp>
      <p:sp>
        <p:nvSpPr>
          <p:cNvPr id="11267" name="Text Box 3"/>
          <p:cNvSpPr txBox="1">
            <a:spLocks noChangeArrowheads="1"/>
          </p:cNvSpPr>
          <p:nvPr/>
        </p:nvSpPr>
        <p:spPr bwMode="auto">
          <a:xfrm>
            <a:off x="2362200" y="990601"/>
            <a:ext cx="3636637" cy="1754326"/>
          </a:xfrm>
          <a:prstGeom prst="rect">
            <a:avLst/>
          </a:prstGeom>
          <a:noFill/>
          <a:ln w="9525">
            <a:noFill/>
            <a:miter lim="800000"/>
            <a:headEnd/>
            <a:tailEnd/>
          </a:ln>
          <a:effectLst/>
        </p:spPr>
        <p:txBody>
          <a:bodyPr wrap="none">
            <a:spAutoFit/>
          </a:bodyPr>
          <a:lstStyle/>
          <a:p>
            <a:r>
              <a:rPr lang="it-IT" b="1">
                <a:solidFill>
                  <a:srgbClr val="FF3300"/>
                </a:solidFill>
              </a:rPr>
              <a:t>CARICHI FORTI</a:t>
            </a:r>
            <a:r>
              <a:rPr lang="it-IT" b="1">
                <a:solidFill>
                  <a:srgbClr val="00CC00"/>
                </a:solidFill>
              </a:rPr>
              <a:t> :</a:t>
            </a:r>
            <a:r>
              <a:rPr lang="it-IT" b="1">
                <a:solidFill>
                  <a:schemeClr val="bg1"/>
                </a:solidFill>
              </a:rPr>
              <a:t> </a:t>
            </a:r>
            <a:r>
              <a:rPr lang="it-IT" b="1">
                <a:solidFill>
                  <a:srgbClr val="FFFF00"/>
                </a:solidFill>
              </a:rPr>
              <a:t>I°  Livello</a:t>
            </a:r>
          </a:p>
          <a:p>
            <a:r>
              <a:rPr lang="it-IT" b="1">
                <a:solidFill>
                  <a:srgbClr val="FFFF00"/>
                </a:solidFill>
              </a:rPr>
              <a:t>(retropiede, avampiede, alluce)</a:t>
            </a:r>
            <a:endParaRPr lang="it-IT" b="1">
              <a:solidFill>
                <a:schemeClr val="bg1"/>
              </a:solidFill>
            </a:endParaRPr>
          </a:p>
          <a:p>
            <a:r>
              <a:rPr lang="it-IT" b="1">
                <a:solidFill>
                  <a:srgbClr val="00CC00"/>
                </a:solidFill>
              </a:rPr>
              <a:t>CARICHI MEDIO - FORTI:</a:t>
            </a:r>
            <a:r>
              <a:rPr lang="it-IT" b="1">
                <a:solidFill>
                  <a:schemeClr val="bg1"/>
                </a:solidFill>
              </a:rPr>
              <a:t> </a:t>
            </a:r>
            <a:r>
              <a:rPr lang="it-IT" b="1">
                <a:solidFill>
                  <a:srgbClr val="FFFF00"/>
                </a:solidFill>
              </a:rPr>
              <a:t>II° Livello</a:t>
            </a:r>
          </a:p>
          <a:p>
            <a:r>
              <a:rPr lang="it-IT" b="1">
                <a:solidFill>
                  <a:srgbClr val="FFFF00"/>
                </a:solidFill>
              </a:rPr>
              <a:t>(avampiede, retropiede)</a:t>
            </a:r>
          </a:p>
          <a:p>
            <a:r>
              <a:rPr lang="it-IT" b="1">
                <a:solidFill>
                  <a:srgbClr val="99CCFF"/>
                </a:solidFill>
              </a:rPr>
              <a:t>CARICHI LIEVI</a:t>
            </a:r>
            <a:r>
              <a:rPr lang="it-IT" b="1">
                <a:solidFill>
                  <a:srgbClr val="00CC00"/>
                </a:solidFill>
              </a:rPr>
              <a:t>:</a:t>
            </a:r>
            <a:r>
              <a:rPr lang="it-IT" b="1">
                <a:solidFill>
                  <a:schemeClr val="bg1"/>
                </a:solidFill>
              </a:rPr>
              <a:t> </a:t>
            </a:r>
            <a:r>
              <a:rPr lang="it-IT" b="1">
                <a:solidFill>
                  <a:srgbClr val="FFFF00"/>
                </a:solidFill>
              </a:rPr>
              <a:t>III° Livello</a:t>
            </a:r>
          </a:p>
          <a:p>
            <a:r>
              <a:rPr lang="it-IT" b="1">
                <a:solidFill>
                  <a:srgbClr val="FFFF00"/>
                </a:solidFill>
              </a:rPr>
              <a:t>(Mesopiede, perimetro di appoggio)</a:t>
            </a:r>
            <a:endParaRPr lang="it-IT"/>
          </a:p>
        </p:txBody>
      </p:sp>
      <p:pic>
        <p:nvPicPr>
          <p:cNvPr id="11268" name="Picture 4" descr="C:\PSP\BPE8.jpg"/>
          <p:cNvPicPr>
            <a:picLocks noChangeAspect="1" noChangeArrowheads="1"/>
          </p:cNvPicPr>
          <p:nvPr/>
        </p:nvPicPr>
        <p:blipFill>
          <a:blip r:embed="rId2" cstate="print"/>
          <a:srcRect/>
          <a:stretch>
            <a:fillRect/>
          </a:stretch>
        </p:blipFill>
        <p:spPr bwMode="auto">
          <a:xfrm>
            <a:off x="1776590" y="3505201"/>
            <a:ext cx="6001455" cy="325437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PSP\BPE9.jpg"/>
          <p:cNvPicPr>
            <a:picLocks noChangeAspect="1" noChangeArrowheads="1"/>
          </p:cNvPicPr>
          <p:nvPr/>
        </p:nvPicPr>
        <p:blipFill>
          <a:blip r:embed="rId2" cstate="print"/>
          <a:srcRect/>
          <a:stretch>
            <a:fillRect/>
          </a:stretch>
        </p:blipFill>
        <p:spPr bwMode="auto">
          <a:xfrm>
            <a:off x="812800" y="76201"/>
            <a:ext cx="7344834" cy="66706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03200" y="2424376"/>
            <a:ext cx="4605867" cy="3031599"/>
          </a:xfrm>
          <a:prstGeom prst="rect">
            <a:avLst/>
          </a:prstGeom>
          <a:noFill/>
          <a:ln w="9525">
            <a:noFill/>
            <a:miter lim="800000"/>
            <a:headEnd/>
            <a:tailEnd/>
          </a:ln>
          <a:effectLst/>
        </p:spPr>
        <p:txBody>
          <a:bodyPr anchor="ctr">
            <a:spAutoFit/>
          </a:bodyPr>
          <a:lstStyle/>
          <a:p>
            <a:pPr>
              <a:buClr>
                <a:srgbClr val="FFFF00"/>
              </a:buClr>
              <a:buSzPct val="90000"/>
              <a:buFont typeface="Monotype Sorts" pitchFamily="2" charset="2"/>
              <a:buNone/>
            </a:pPr>
            <a:endParaRPr lang="it-IT" sz="3100" b="1">
              <a:solidFill>
                <a:srgbClr val="FFFFFF"/>
              </a:solidFill>
              <a:latin typeface="News Gothic" pitchFamily="34" charset="0"/>
            </a:endParaRPr>
          </a:p>
          <a:p>
            <a:pPr>
              <a:buClr>
                <a:srgbClr val="FFFF00"/>
              </a:buClr>
              <a:buSzPct val="90000"/>
              <a:buFont typeface="Monotype Sorts" pitchFamily="2" charset="2"/>
              <a:buNone/>
            </a:pPr>
            <a:r>
              <a:rPr lang="it-IT" sz="2000" b="1">
                <a:solidFill>
                  <a:srgbClr val="FFE118"/>
                </a:solidFill>
                <a:latin typeface="News Gothic" pitchFamily="34" charset="0"/>
              </a:rPr>
              <a:t>1.</a:t>
            </a:r>
            <a:r>
              <a:rPr lang="it-IT" sz="2000" b="1">
                <a:solidFill>
                  <a:srgbClr val="FFFFFF"/>
                </a:solidFill>
                <a:latin typeface="News Gothic" pitchFamily="34" charset="0"/>
              </a:rPr>
              <a:t> </a:t>
            </a:r>
            <a:r>
              <a:rPr lang="it-IT" sz="2000" b="1">
                <a:solidFill>
                  <a:srgbClr val="66FF33"/>
                </a:solidFill>
                <a:latin typeface="News Gothic" pitchFamily="34" charset="0"/>
              </a:rPr>
              <a:t>Oscillazioni posturali</a:t>
            </a:r>
            <a:r>
              <a:rPr lang="it-IT" sz="2000" b="1">
                <a:solidFill>
                  <a:srgbClr val="FFFFFF"/>
                </a:solidFill>
                <a:latin typeface="News Gothic" pitchFamily="34" charset="0"/>
              </a:rPr>
              <a:t> (postural sway)</a:t>
            </a:r>
          </a:p>
          <a:p>
            <a:pPr>
              <a:buClr>
                <a:srgbClr val="FFFF00"/>
              </a:buClr>
              <a:buSzPct val="90000"/>
              <a:buFont typeface="Monotype Sorts" pitchFamily="2" charset="2"/>
              <a:buNone/>
            </a:pPr>
            <a:r>
              <a:rPr lang="it-IT" sz="2000" b="1">
                <a:solidFill>
                  <a:srgbClr val="FFFFFF"/>
                </a:solidFill>
                <a:latin typeface="News Gothic" pitchFamily="34" charset="0"/>
              </a:rPr>
              <a:t>    riferite a </a:t>
            </a:r>
            <a:r>
              <a:rPr lang="it-IT" sz="2000" b="1">
                <a:solidFill>
                  <a:srgbClr val="FF1F35"/>
                </a:solidFill>
                <a:latin typeface="News Gothic" pitchFamily="34" charset="0"/>
              </a:rPr>
              <a:t>C</a:t>
            </a:r>
            <a:r>
              <a:rPr lang="it-IT" sz="2000" b="1">
                <a:solidFill>
                  <a:srgbClr val="FFFFFF"/>
                </a:solidFill>
                <a:latin typeface="News Gothic" pitchFamily="34" charset="0"/>
              </a:rPr>
              <a:t>, D, S.</a:t>
            </a:r>
          </a:p>
          <a:p>
            <a:pPr>
              <a:buClr>
                <a:srgbClr val="FFFF00"/>
              </a:buClr>
              <a:buSzPct val="90000"/>
              <a:buFont typeface="Monotype Sorts" pitchFamily="2" charset="2"/>
              <a:buNone/>
            </a:pPr>
            <a:endParaRPr lang="it-IT" sz="2000" b="1">
              <a:solidFill>
                <a:srgbClr val="FFFFFF"/>
              </a:solidFill>
              <a:latin typeface="News Gothic" pitchFamily="34" charset="0"/>
            </a:endParaRPr>
          </a:p>
          <a:p>
            <a:pPr>
              <a:buClr>
                <a:srgbClr val="FFFF00"/>
              </a:buClr>
              <a:buSzPct val="90000"/>
              <a:buFont typeface="Monotype Sorts" pitchFamily="2" charset="2"/>
              <a:buNone/>
            </a:pPr>
            <a:r>
              <a:rPr lang="it-IT" sz="2000" b="1">
                <a:solidFill>
                  <a:srgbClr val="FFE118"/>
                </a:solidFill>
                <a:latin typeface="News Gothic" pitchFamily="34" charset="0"/>
              </a:rPr>
              <a:t>2.</a:t>
            </a:r>
            <a:r>
              <a:rPr lang="it-IT" sz="2000" b="1">
                <a:solidFill>
                  <a:srgbClr val="FFFFFF"/>
                </a:solidFill>
                <a:latin typeface="News Gothic" pitchFamily="34" charset="0"/>
              </a:rPr>
              <a:t> </a:t>
            </a:r>
            <a:r>
              <a:rPr lang="it-IT" sz="2000" b="1">
                <a:solidFill>
                  <a:srgbClr val="66FF33"/>
                </a:solidFill>
                <a:latin typeface="News Gothic" pitchFamily="34" charset="0"/>
              </a:rPr>
              <a:t>Radar balance</a:t>
            </a:r>
          </a:p>
          <a:p>
            <a:pPr>
              <a:buClr>
                <a:srgbClr val="FFFF00"/>
              </a:buClr>
              <a:buSzPct val="90000"/>
              <a:buFont typeface="Monotype Sorts" pitchFamily="2" charset="2"/>
              <a:buNone/>
            </a:pPr>
            <a:endParaRPr lang="it-IT" sz="2000" b="1">
              <a:solidFill>
                <a:srgbClr val="66FF33"/>
              </a:solidFill>
              <a:latin typeface="News Gothic" pitchFamily="34" charset="0"/>
            </a:endParaRPr>
          </a:p>
          <a:p>
            <a:pPr>
              <a:buClr>
                <a:srgbClr val="FFFF00"/>
              </a:buClr>
              <a:buSzPct val="90000"/>
              <a:buFont typeface="Monotype Sorts" pitchFamily="2" charset="2"/>
              <a:buNone/>
            </a:pPr>
            <a:r>
              <a:rPr lang="it-IT" sz="2000" b="1">
                <a:solidFill>
                  <a:srgbClr val="FFCC00"/>
                </a:solidFill>
                <a:latin typeface="News Gothic" pitchFamily="34" charset="0"/>
              </a:rPr>
              <a:t>3.</a:t>
            </a:r>
            <a:r>
              <a:rPr lang="it-IT" sz="2000" b="1">
                <a:solidFill>
                  <a:srgbClr val="FFFFFF"/>
                </a:solidFill>
                <a:latin typeface="News Gothic" pitchFamily="34" charset="0"/>
              </a:rPr>
              <a:t> </a:t>
            </a:r>
            <a:r>
              <a:rPr lang="it-IT" sz="2000" b="1">
                <a:solidFill>
                  <a:srgbClr val="66FF33"/>
                </a:solidFill>
                <a:latin typeface="News Gothic" pitchFamily="34" charset="0"/>
              </a:rPr>
              <a:t>Velocità degli spostamenti</a:t>
            </a:r>
          </a:p>
          <a:p>
            <a:pPr>
              <a:buClr>
                <a:srgbClr val="FFFF00"/>
              </a:buClr>
              <a:buSzPct val="90000"/>
              <a:buFont typeface="Monotype Sorts" pitchFamily="2" charset="2"/>
              <a:buNone/>
            </a:pPr>
            <a:r>
              <a:rPr lang="it-IT" sz="2000" b="1">
                <a:solidFill>
                  <a:srgbClr val="FFFFFF"/>
                </a:solidFill>
                <a:latin typeface="News Gothic" pitchFamily="34" charset="0"/>
              </a:rPr>
              <a:t>    </a:t>
            </a:r>
          </a:p>
        </p:txBody>
      </p:sp>
      <p:sp>
        <p:nvSpPr>
          <p:cNvPr id="44035" name="Rectangle 3"/>
          <p:cNvSpPr>
            <a:spLocks noChangeArrowheads="1"/>
          </p:cNvSpPr>
          <p:nvPr/>
        </p:nvSpPr>
        <p:spPr bwMode="auto">
          <a:xfrm>
            <a:off x="1926916" y="338645"/>
            <a:ext cx="4889415" cy="584775"/>
          </a:xfrm>
          <a:prstGeom prst="rect">
            <a:avLst/>
          </a:prstGeom>
          <a:noFill/>
          <a:ln w="9525">
            <a:noFill/>
            <a:miter lim="800000"/>
            <a:headEnd/>
            <a:tailEnd/>
          </a:ln>
          <a:effectLst/>
        </p:spPr>
        <p:txBody>
          <a:bodyPr wrap="none" anchor="ctr">
            <a:spAutoFit/>
          </a:bodyPr>
          <a:lstStyle/>
          <a:p>
            <a:pPr algn="ctr"/>
            <a:r>
              <a:rPr lang="it-IT" sz="3200" b="1">
                <a:solidFill>
                  <a:srgbClr val="FF3300"/>
                </a:solidFill>
              </a:rPr>
              <a:t>ANALISI  POSTUROGRAFICA</a:t>
            </a:r>
            <a:endParaRPr lang="en-US" sz="3700" b="1">
              <a:solidFill>
                <a:srgbClr val="FFFF00"/>
              </a:solidFill>
              <a:latin typeface="NewsGothic"/>
            </a:endParaRPr>
          </a:p>
        </p:txBody>
      </p:sp>
      <p:pic>
        <p:nvPicPr>
          <p:cNvPr id="44036" name="Picture 4" descr="C:\PSP\BPE16.jpg"/>
          <p:cNvPicPr>
            <a:picLocks noChangeAspect="1" noChangeArrowheads="1"/>
          </p:cNvPicPr>
          <p:nvPr/>
        </p:nvPicPr>
        <p:blipFill>
          <a:blip r:embed="rId2" cstate="print"/>
          <a:srcRect/>
          <a:stretch>
            <a:fillRect/>
          </a:stretch>
        </p:blipFill>
        <p:spPr bwMode="auto">
          <a:xfrm>
            <a:off x="4696178" y="2287588"/>
            <a:ext cx="4312356" cy="4341812"/>
          </a:xfrm>
          <a:prstGeom prst="rect">
            <a:avLst/>
          </a:prstGeom>
          <a:noFill/>
        </p:spPr>
      </p:pic>
      <p:sp>
        <p:nvSpPr>
          <p:cNvPr id="44037" name="Rectangle 5"/>
          <p:cNvSpPr>
            <a:spLocks noChangeArrowheads="1"/>
          </p:cNvSpPr>
          <p:nvPr/>
        </p:nvSpPr>
        <p:spPr bwMode="auto">
          <a:xfrm>
            <a:off x="541867" y="1066801"/>
            <a:ext cx="7789333" cy="1006475"/>
          </a:xfrm>
          <a:prstGeom prst="rect">
            <a:avLst/>
          </a:prstGeom>
          <a:noFill/>
          <a:ln w="9525">
            <a:noFill/>
            <a:miter lim="800000"/>
            <a:headEnd/>
            <a:tailEnd/>
          </a:ln>
          <a:effectLst/>
        </p:spPr>
        <p:txBody>
          <a:bodyPr anchor="ctr">
            <a:spAutoFit/>
          </a:bodyPr>
          <a:lstStyle/>
          <a:p>
            <a:pPr algn="just">
              <a:buClr>
                <a:srgbClr val="FFFF00"/>
              </a:buClr>
              <a:buSzPct val="90000"/>
              <a:buFont typeface="Monotype Sorts" pitchFamily="2" charset="2"/>
              <a:buNone/>
            </a:pPr>
            <a:r>
              <a:rPr lang="it-IT" sz="2000" b="1">
                <a:solidFill>
                  <a:srgbClr val="FFFFFF"/>
                </a:solidFill>
              </a:rPr>
              <a:t>Registrazione ed analisi quantitativa delle modalità di mantenimento dell'equilibrio statico : ciò consente di superare i limiti del test di Romberg  (acquisizione in 51,2 sec.)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849640" y="1031995"/>
            <a:ext cx="3225498" cy="861774"/>
          </a:xfrm>
          <a:prstGeom prst="rect">
            <a:avLst/>
          </a:prstGeom>
          <a:noFill/>
          <a:ln w="9525">
            <a:noFill/>
            <a:miter lim="800000"/>
            <a:headEnd/>
            <a:tailEnd/>
          </a:ln>
          <a:effectLst/>
        </p:spPr>
        <p:txBody>
          <a:bodyPr wrap="none" anchor="ctr">
            <a:spAutoFit/>
          </a:bodyPr>
          <a:lstStyle/>
          <a:p>
            <a:pPr algn="ctr">
              <a:buClr>
                <a:srgbClr val="FFFF00"/>
              </a:buClr>
              <a:buSzPct val="90000"/>
              <a:buFont typeface="Monotype Sorts" pitchFamily="2" charset="2"/>
              <a:buNone/>
            </a:pPr>
            <a:r>
              <a:rPr lang="it-IT" sz="3200" b="1">
                <a:solidFill>
                  <a:srgbClr val="FF3300"/>
                </a:solidFill>
              </a:rPr>
              <a:t>POSTUROGRAFIA </a:t>
            </a:r>
            <a:endParaRPr lang="it-IT" sz="3600" b="1">
              <a:solidFill>
                <a:srgbClr val="FFFF00"/>
              </a:solidFill>
            </a:endParaRPr>
          </a:p>
          <a:p>
            <a:pPr algn="ctr">
              <a:buClr>
                <a:srgbClr val="FFFF00"/>
              </a:buClr>
              <a:buSzPct val="90000"/>
              <a:buFont typeface="Monotype Sorts" pitchFamily="2" charset="2"/>
              <a:buNone/>
            </a:pPr>
            <a:r>
              <a:rPr lang="it-IT" b="1">
                <a:solidFill>
                  <a:schemeClr val="bg1"/>
                </a:solidFill>
              </a:rPr>
              <a:t>parametri di valutazione</a:t>
            </a:r>
          </a:p>
        </p:txBody>
      </p:sp>
      <p:sp>
        <p:nvSpPr>
          <p:cNvPr id="43011" name="Rectangle 3"/>
          <p:cNvSpPr>
            <a:spLocks noChangeArrowheads="1"/>
          </p:cNvSpPr>
          <p:nvPr/>
        </p:nvSpPr>
        <p:spPr bwMode="auto">
          <a:xfrm>
            <a:off x="541867" y="2590801"/>
            <a:ext cx="4470400" cy="3140075"/>
          </a:xfrm>
          <a:prstGeom prst="rect">
            <a:avLst/>
          </a:prstGeom>
          <a:noFill/>
          <a:ln w="9525">
            <a:noFill/>
            <a:miter lim="800000"/>
            <a:headEnd/>
            <a:tailEnd/>
          </a:ln>
          <a:effectLst/>
        </p:spPr>
        <p:txBody>
          <a:bodyPr anchor="ctr">
            <a:spAutoFit/>
          </a:bodyPr>
          <a:lstStyle/>
          <a:p>
            <a:pPr>
              <a:buClr>
                <a:srgbClr val="C20000"/>
              </a:buClr>
              <a:buSzPct val="90000"/>
              <a:buFont typeface="Monotype Sorts" pitchFamily="2" charset="2"/>
              <a:buChar char="è"/>
            </a:pPr>
            <a:r>
              <a:rPr lang="it-IT" sz="2000" b="1" i="1">
                <a:solidFill>
                  <a:srgbClr val="99FF33"/>
                </a:solidFill>
              </a:rPr>
              <a:t>Superficie delle oscillazioni (</a:t>
            </a:r>
            <a:r>
              <a:rPr lang="it-IT" sz="2000" b="1" i="1">
                <a:solidFill>
                  <a:srgbClr val="FFFF00"/>
                </a:solidFill>
              </a:rPr>
              <a:t>S</a:t>
            </a:r>
            <a:r>
              <a:rPr lang="it-IT" sz="2000" b="1" i="1">
                <a:solidFill>
                  <a:srgbClr val="99FF33"/>
                </a:solidFill>
              </a:rPr>
              <a:t>)</a:t>
            </a:r>
            <a:endParaRPr lang="it-IT" sz="2000" b="1" i="1">
              <a:solidFill>
                <a:srgbClr val="FFFFFF"/>
              </a:solidFill>
            </a:endParaRPr>
          </a:p>
          <a:p>
            <a:pPr>
              <a:buClr>
                <a:srgbClr val="FFFF00"/>
              </a:buClr>
              <a:buSzPct val="70000"/>
              <a:buFont typeface="Monotype Sorts" pitchFamily="2" charset="2"/>
              <a:buChar char="3"/>
            </a:pPr>
            <a:r>
              <a:rPr lang="it-IT" sz="2000" b="1">
                <a:solidFill>
                  <a:srgbClr val="FFFFFF"/>
                </a:solidFill>
              </a:rPr>
              <a:t> la superficie dell'ellisse che contiene il 90% dei punti campionati</a:t>
            </a:r>
          </a:p>
          <a:p>
            <a:pPr>
              <a:buClr>
                <a:srgbClr val="C20000"/>
              </a:buClr>
              <a:buSzPct val="90000"/>
              <a:buFont typeface="Monotype Sorts" pitchFamily="2" charset="2"/>
              <a:buChar char="è"/>
            </a:pPr>
            <a:r>
              <a:rPr lang="it-IT" sz="2000" b="1" i="1">
                <a:solidFill>
                  <a:srgbClr val="99FF33"/>
                </a:solidFill>
              </a:rPr>
              <a:t>Lunghezza totale della traccia (</a:t>
            </a:r>
            <a:r>
              <a:rPr lang="it-IT" sz="2000" b="1" i="1">
                <a:solidFill>
                  <a:srgbClr val="FFFF00"/>
                </a:solidFill>
              </a:rPr>
              <a:t>L</a:t>
            </a:r>
            <a:r>
              <a:rPr lang="it-IT" sz="2000" b="1" i="1">
                <a:solidFill>
                  <a:srgbClr val="99FF33"/>
                </a:solidFill>
              </a:rPr>
              <a:t>) del centro di pressione</a:t>
            </a:r>
          </a:p>
          <a:p>
            <a:pPr>
              <a:buClr>
                <a:srgbClr val="FFFF00"/>
              </a:buClr>
              <a:buSzPct val="70000"/>
              <a:buFont typeface="Monotype Sorts" pitchFamily="2" charset="2"/>
              <a:buChar char="3"/>
            </a:pPr>
            <a:r>
              <a:rPr lang="it-IT" sz="2000" b="1">
                <a:solidFill>
                  <a:srgbClr val="FFFFFF"/>
                </a:solidFill>
              </a:rPr>
              <a:t>è correlata all'energia spesa</a:t>
            </a:r>
            <a:endParaRPr lang="it-IT" sz="2000" b="1" i="1">
              <a:solidFill>
                <a:srgbClr val="99FF33"/>
              </a:solidFill>
            </a:endParaRPr>
          </a:p>
          <a:p>
            <a:pPr>
              <a:buClr>
                <a:srgbClr val="C20000"/>
              </a:buClr>
              <a:buSzPct val="90000"/>
              <a:buFont typeface="Monotype Sorts" pitchFamily="2" charset="2"/>
              <a:buChar char="è"/>
            </a:pPr>
            <a:r>
              <a:rPr lang="it-IT" sz="2000" b="1" i="1">
                <a:solidFill>
                  <a:srgbClr val="99FF33"/>
                </a:solidFill>
              </a:rPr>
              <a:t>Stabilogramma</a:t>
            </a:r>
          </a:p>
          <a:p>
            <a:pPr>
              <a:buClr>
                <a:srgbClr val="FFFF00"/>
              </a:buClr>
              <a:buSzPct val="70000"/>
              <a:buFont typeface="Monotype Sorts" pitchFamily="2" charset="2"/>
              <a:buChar char="3"/>
            </a:pPr>
            <a:r>
              <a:rPr lang="it-IT" sz="2000" b="1">
                <a:solidFill>
                  <a:srgbClr val="FFFFFF"/>
                </a:solidFill>
              </a:rPr>
              <a:t>è lo spostamento del centro di gravità  sul piano frontale (destra-sinistra) e sagittale  (antero-posteriore)</a:t>
            </a:r>
          </a:p>
        </p:txBody>
      </p:sp>
      <p:pic>
        <p:nvPicPr>
          <p:cNvPr id="43012" name="Picture 4" descr="C:\PSP\BPE15.jpg"/>
          <p:cNvPicPr>
            <a:picLocks noChangeAspect="1" noChangeArrowheads="1"/>
          </p:cNvPicPr>
          <p:nvPr/>
        </p:nvPicPr>
        <p:blipFill>
          <a:blip r:embed="rId2" cstate="print"/>
          <a:srcRect/>
          <a:stretch>
            <a:fillRect/>
          </a:stretch>
        </p:blipFill>
        <p:spPr bwMode="auto">
          <a:xfrm>
            <a:off x="5350933" y="2903538"/>
            <a:ext cx="3431822" cy="3878262"/>
          </a:xfrm>
          <a:prstGeom prst="rect">
            <a:avLst/>
          </a:prstGeom>
          <a:noFill/>
        </p:spPr>
      </p:pic>
      <p:pic>
        <p:nvPicPr>
          <p:cNvPr id="43014" name="Picture 6" descr="C:\Documenti\BARO2.JPG"/>
          <p:cNvPicPr>
            <a:picLocks noChangeAspect="1" noChangeArrowheads="1"/>
          </p:cNvPicPr>
          <p:nvPr/>
        </p:nvPicPr>
        <p:blipFill>
          <a:blip r:embed="rId3" cstate="print"/>
          <a:srcRect/>
          <a:stretch>
            <a:fillRect/>
          </a:stretch>
        </p:blipFill>
        <p:spPr bwMode="auto">
          <a:xfrm>
            <a:off x="5350934" y="109538"/>
            <a:ext cx="3423356" cy="286226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09601" y="228601"/>
            <a:ext cx="8170333" cy="1268413"/>
          </a:xfrm>
          <a:prstGeom prst="rect">
            <a:avLst/>
          </a:prstGeom>
          <a:noFill/>
          <a:ln w="9525">
            <a:noFill/>
            <a:miter lim="800000"/>
            <a:headEnd/>
            <a:tailEnd/>
          </a:ln>
          <a:effectLst/>
        </p:spPr>
        <p:txBody>
          <a:bodyPr lIns="0" tIns="0" rIns="0" bIns="0" anchor="b"/>
          <a:lstStyle/>
          <a:p>
            <a:pPr algn="ctr" defTabSz="419100">
              <a:buClr>
                <a:srgbClr val="FFFF00"/>
              </a:buClr>
              <a:buSzPct val="90000"/>
              <a:buFont typeface="Monotype Sorts" pitchFamily="2" charset="2"/>
              <a:buNone/>
            </a:pPr>
            <a:r>
              <a:rPr lang="it-IT" sz="3600" b="1">
                <a:solidFill>
                  <a:srgbClr val="FF3300"/>
                </a:solidFill>
              </a:rPr>
              <a:t>POSTUROGRAFIA</a:t>
            </a:r>
            <a:endParaRPr lang="it-IT" sz="4500" b="1">
              <a:solidFill>
                <a:srgbClr val="FFFF00"/>
              </a:solidFill>
            </a:endParaRPr>
          </a:p>
          <a:p>
            <a:pPr algn="ctr" defTabSz="419100">
              <a:buClr>
                <a:srgbClr val="FFFF00"/>
              </a:buClr>
              <a:buSzPct val="90000"/>
              <a:buFont typeface="Monotype Sorts" pitchFamily="2" charset="2"/>
              <a:buNone/>
            </a:pPr>
            <a:r>
              <a:rPr lang="it-IT" b="1">
                <a:solidFill>
                  <a:schemeClr val="bg1"/>
                </a:solidFill>
              </a:rPr>
              <a:t>parametri di valutazione</a:t>
            </a:r>
          </a:p>
        </p:txBody>
      </p:sp>
      <p:sp>
        <p:nvSpPr>
          <p:cNvPr id="55299" name="Text Box 3"/>
          <p:cNvSpPr txBox="1">
            <a:spLocks noChangeArrowheads="1"/>
          </p:cNvSpPr>
          <p:nvPr/>
        </p:nvSpPr>
        <p:spPr bwMode="auto">
          <a:xfrm>
            <a:off x="855134" y="1846264"/>
            <a:ext cx="7848600" cy="4783137"/>
          </a:xfrm>
          <a:prstGeom prst="rect">
            <a:avLst/>
          </a:prstGeom>
          <a:noFill/>
          <a:ln w="9525">
            <a:noFill/>
            <a:miter lim="800000"/>
            <a:headEnd/>
            <a:tailEnd/>
          </a:ln>
          <a:effectLst/>
        </p:spPr>
        <p:txBody>
          <a:bodyPr lIns="0" tIns="0" rIns="0" bIns="0"/>
          <a:lstStyle/>
          <a:p>
            <a:pPr marL="190500" indent="-190500" algn="just" defTabSz="419100">
              <a:buClr>
                <a:srgbClr val="FFFF00"/>
              </a:buClr>
              <a:buSzPct val="90000"/>
              <a:buFont typeface="Monotype Sorts" pitchFamily="2" charset="2"/>
              <a:buNone/>
            </a:pPr>
            <a:r>
              <a:rPr lang="it-IT" sz="3500" b="1">
                <a:solidFill>
                  <a:srgbClr val="FFFFFF"/>
                </a:solidFill>
              </a:rPr>
              <a:t>                </a:t>
            </a:r>
            <a:r>
              <a:rPr lang="it-IT" sz="3500" b="1">
                <a:solidFill>
                  <a:srgbClr val="00CC00"/>
                </a:solidFill>
              </a:rPr>
              <a:t>INDICE DI ROMBERG</a:t>
            </a:r>
          </a:p>
          <a:p>
            <a:pPr marL="190500" indent="-190500" algn="just" defTabSz="419100">
              <a:buClr>
                <a:srgbClr val="FFFF00"/>
              </a:buClr>
              <a:buSzPct val="90000"/>
              <a:buFont typeface="Monotype Sorts" pitchFamily="2" charset="2"/>
              <a:buNone/>
            </a:pPr>
            <a:r>
              <a:rPr lang="it-IT" sz="3500" b="1">
                <a:solidFill>
                  <a:srgbClr val="FFFFFF"/>
                </a:solidFill>
              </a:rPr>
              <a:t>      </a:t>
            </a:r>
          </a:p>
          <a:p>
            <a:pPr marL="190500" indent="-190500" algn="just" defTabSz="419100">
              <a:buClr>
                <a:srgbClr val="FFFF00"/>
              </a:buClr>
              <a:buSzPct val="90000"/>
              <a:buFont typeface="Monotype Sorts" pitchFamily="2" charset="2"/>
              <a:buNone/>
            </a:pPr>
            <a:r>
              <a:rPr lang="it-IT" sz="3500" b="1">
                <a:solidFill>
                  <a:srgbClr val="FFFFFF"/>
                </a:solidFill>
              </a:rPr>
              <a:t>                </a:t>
            </a:r>
            <a:r>
              <a:rPr lang="it-IT" sz="3200" b="1">
                <a:solidFill>
                  <a:srgbClr val="FFFFFF"/>
                </a:solidFill>
              </a:rPr>
              <a:t>Superficie (occhi chiusi)</a:t>
            </a:r>
            <a:endParaRPr lang="it-IT" sz="3500" b="1">
              <a:solidFill>
                <a:srgbClr val="FFFFFF"/>
              </a:solidFill>
            </a:endParaRPr>
          </a:p>
          <a:p>
            <a:pPr marL="190500" indent="-190500" algn="just" defTabSz="419100">
              <a:buClr>
                <a:srgbClr val="FFFF00"/>
              </a:buClr>
              <a:buSzPct val="90000"/>
              <a:buFont typeface="Monotype Sorts" pitchFamily="2" charset="2"/>
              <a:buNone/>
            </a:pPr>
            <a:r>
              <a:rPr lang="it-IT" sz="5000" b="1">
                <a:solidFill>
                  <a:srgbClr val="00CC00"/>
                </a:solidFill>
              </a:rPr>
              <a:t>I</a:t>
            </a:r>
            <a:r>
              <a:rPr lang="it-IT" sz="5000" b="1">
                <a:solidFill>
                  <a:srgbClr val="FFFFFF"/>
                </a:solidFill>
              </a:rPr>
              <a:t>.</a:t>
            </a:r>
            <a:r>
              <a:rPr lang="it-IT" sz="5000" b="1">
                <a:solidFill>
                  <a:srgbClr val="00CC00"/>
                </a:solidFill>
              </a:rPr>
              <a:t>R</a:t>
            </a:r>
            <a:r>
              <a:rPr lang="it-IT" sz="5000" b="1">
                <a:solidFill>
                  <a:srgbClr val="FFFFFF"/>
                </a:solidFill>
              </a:rPr>
              <a:t>. =                           </a:t>
            </a:r>
            <a:endParaRPr lang="it-IT" sz="3500" b="1">
              <a:solidFill>
                <a:srgbClr val="FFFFFF"/>
              </a:solidFill>
            </a:endParaRPr>
          </a:p>
          <a:p>
            <a:pPr marL="190500" indent="-190500" algn="just" defTabSz="419100">
              <a:buClr>
                <a:srgbClr val="FFFF00"/>
              </a:buClr>
              <a:buSzPct val="90000"/>
              <a:buFont typeface="Monotype Sorts" pitchFamily="2" charset="2"/>
              <a:buNone/>
            </a:pPr>
            <a:r>
              <a:rPr lang="it-IT" sz="3500" b="1">
                <a:solidFill>
                  <a:srgbClr val="FFFFFF"/>
                </a:solidFill>
              </a:rPr>
              <a:t>                </a:t>
            </a:r>
            <a:r>
              <a:rPr lang="it-IT" sz="3200" b="1">
                <a:solidFill>
                  <a:srgbClr val="FFFFFF"/>
                </a:solidFill>
              </a:rPr>
              <a:t>Superficie (occhi aperti)</a:t>
            </a:r>
            <a:r>
              <a:rPr lang="it-IT" sz="3500" b="1">
                <a:solidFill>
                  <a:srgbClr val="FFFFFF"/>
                </a:solidFill>
              </a:rPr>
              <a:t> </a:t>
            </a:r>
          </a:p>
          <a:p>
            <a:pPr marL="190500" indent="-190500" algn="just" defTabSz="419100">
              <a:buClr>
                <a:srgbClr val="FFFF00"/>
              </a:buClr>
              <a:buSzPct val="90000"/>
              <a:buFont typeface="Monotype Sorts" pitchFamily="2" charset="2"/>
              <a:buNone/>
            </a:pPr>
            <a:endParaRPr lang="it-IT" sz="3500" b="1">
              <a:solidFill>
                <a:srgbClr val="FFFFFF"/>
              </a:solidFill>
            </a:endParaRPr>
          </a:p>
          <a:p>
            <a:pPr marL="190500" indent="-190500" algn="just" defTabSz="419100">
              <a:buClr>
                <a:srgbClr val="FFFF00"/>
              </a:buClr>
              <a:buSzPct val="90000"/>
              <a:buFont typeface="Monotype Sorts" pitchFamily="2" charset="2"/>
              <a:buNone/>
            </a:pPr>
            <a:r>
              <a:rPr lang="it-IT" sz="2900" b="1">
                <a:solidFill>
                  <a:srgbClr val="FFFFFF"/>
                </a:solidFill>
              </a:rPr>
              <a:t>Valori normali                         da </a:t>
            </a:r>
            <a:r>
              <a:rPr lang="it-IT" sz="2900" b="1">
                <a:solidFill>
                  <a:srgbClr val="00FF00"/>
                </a:solidFill>
              </a:rPr>
              <a:t>0.65</a:t>
            </a:r>
            <a:r>
              <a:rPr lang="it-IT" sz="2900" b="1">
                <a:solidFill>
                  <a:srgbClr val="FFFFFF"/>
                </a:solidFill>
              </a:rPr>
              <a:t> a </a:t>
            </a:r>
            <a:r>
              <a:rPr lang="it-IT" sz="2900" b="1">
                <a:solidFill>
                  <a:srgbClr val="00FF00"/>
                </a:solidFill>
              </a:rPr>
              <a:t>2.20</a:t>
            </a:r>
            <a:endParaRPr lang="it-IT" sz="3500" b="1">
              <a:solidFill>
                <a:srgbClr val="FFFFFF"/>
              </a:solidFill>
            </a:endParaRPr>
          </a:p>
          <a:p>
            <a:pPr marL="190500" indent="-190500" algn="just" defTabSz="419100">
              <a:buClr>
                <a:srgbClr val="FFFF00"/>
              </a:buClr>
              <a:buSzPct val="90000"/>
              <a:buFont typeface="Monotype Sorts" pitchFamily="2" charset="2"/>
              <a:buNone/>
            </a:pPr>
            <a:r>
              <a:rPr lang="it-IT" sz="2500" b="1">
                <a:solidFill>
                  <a:srgbClr val="FFFFFF"/>
                </a:solidFill>
              </a:rPr>
              <a:t>Risulta significativo dell'influenza dell'informazione visiva</a:t>
            </a:r>
          </a:p>
          <a:p>
            <a:pPr marL="190500" indent="-190500" algn="just" defTabSz="419100">
              <a:buClr>
                <a:srgbClr val="FFFF00"/>
              </a:buClr>
              <a:buSzPct val="90000"/>
              <a:buFont typeface="Monotype Sorts" pitchFamily="2" charset="2"/>
              <a:buNone/>
            </a:pPr>
            <a:r>
              <a:rPr lang="it-IT" sz="2500" b="1">
                <a:solidFill>
                  <a:srgbClr val="FFFFFF"/>
                </a:solidFill>
              </a:rPr>
              <a:t>sul controllo posturale</a:t>
            </a:r>
            <a:endParaRPr lang="it-IT" sz="3500" b="1">
              <a:solidFill>
                <a:srgbClr val="FFFFFF"/>
              </a:solidFill>
            </a:endParaRPr>
          </a:p>
          <a:p>
            <a:pPr marL="190500" indent="-190500" algn="just" defTabSz="419100">
              <a:buClr>
                <a:srgbClr val="FFFF00"/>
              </a:buClr>
              <a:buSzPct val="90000"/>
              <a:buFont typeface="Monotype Sorts" pitchFamily="2" charset="2"/>
              <a:buNone/>
            </a:pPr>
            <a:endParaRPr lang="it-IT"/>
          </a:p>
        </p:txBody>
      </p:sp>
      <p:sp>
        <p:nvSpPr>
          <p:cNvPr id="55300" name="Line 4"/>
          <p:cNvSpPr>
            <a:spLocks noChangeShapeType="1"/>
          </p:cNvSpPr>
          <p:nvPr/>
        </p:nvSpPr>
        <p:spPr bwMode="auto">
          <a:xfrm>
            <a:off x="2657123" y="3922713"/>
            <a:ext cx="4095044" cy="0"/>
          </a:xfrm>
          <a:prstGeom prst="line">
            <a:avLst/>
          </a:prstGeom>
          <a:noFill/>
          <a:ln w="63420">
            <a:solidFill>
              <a:srgbClr val="00FF00"/>
            </a:solidFill>
            <a:round/>
            <a:headEnd/>
            <a:tailEnd/>
          </a:ln>
          <a:effectLst/>
        </p:spPr>
        <p:txBody>
          <a:bodyPr wrap="none" anchor="ctr"/>
          <a:lstStyle/>
          <a:p>
            <a:endParaRPr lang="it-IT"/>
          </a:p>
        </p:txBody>
      </p:sp>
      <p:sp>
        <p:nvSpPr>
          <p:cNvPr id="55301" name="Line 5"/>
          <p:cNvSpPr>
            <a:spLocks noChangeShapeType="1"/>
          </p:cNvSpPr>
          <p:nvPr/>
        </p:nvSpPr>
        <p:spPr bwMode="auto">
          <a:xfrm>
            <a:off x="3386667" y="5486400"/>
            <a:ext cx="1693333" cy="0"/>
          </a:xfrm>
          <a:prstGeom prst="line">
            <a:avLst/>
          </a:prstGeom>
          <a:noFill/>
          <a:ln w="47109">
            <a:solidFill>
              <a:srgbClr val="E01F25"/>
            </a:solidFill>
            <a:round/>
            <a:headEnd/>
            <a:tailEnd type="triangle" w="med" len="med"/>
          </a:ln>
          <a:effectLst/>
        </p:spPr>
        <p:txBody>
          <a:bodyPr wrap="none" anchor="ctr"/>
          <a:lstStyle/>
          <a:p>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09601" y="282575"/>
            <a:ext cx="8170333" cy="801688"/>
          </a:xfrm>
          <a:prstGeom prst="rect">
            <a:avLst/>
          </a:prstGeom>
          <a:noFill/>
          <a:ln w="9525">
            <a:noFill/>
            <a:miter lim="800000"/>
            <a:headEnd/>
            <a:tailEnd/>
          </a:ln>
          <a:effectLst/>
        </p:spPr>
        <p:txBody>
          <a:bodyPr lIns="0" tIns="0" rIns="0" bIns="0" anchor="b"/>
          <a:lstStyle/>
          <a:p>
            <a:pPr algn="ctr" defTabSz="419100">
              <a:buClr>
                <a:srgbClr val="FFFF00"/>
              </a:buClr>
              <a:buSzPct val="90000"/>
              <a:buFont typeface="Monotype Sorts" pitchFamily="2" charset="2"/>
              <a:buNone/>
            </a:pPr>
            <a:r>
              <a:rPr lang="it-IT" sz="3600" b="1">
                <a:solidFill>
                  <a:srgbClr val="FF3300"/>
                </a:solidFill>
              </a:rPr>
              <a:t>POSTUROGRAFIA</a:t>
            </a:r>
            <a:endParaRPr lang="it-IT" sz="3600">
              <a:solidFill>
                <a:srgbClr val="FF3300"/>
              </a:solidFill>
            </a:endParaRPr>
          </a:p>
        </p:txBody>
      </p:sp>
      <p:sp>
        <p:nvSpPr>
          <p:cNvPr id="56323" name="Text Box 3"/>
          <p:cNvSpPr txBox="1">
            <a:spLocks noChangeArrowheads="1"/>
          </p:cNvSpPr>
          <p:nvPr/>
        </p:nvSpPr>
        <p:spPr bwMode="auto">
          <a:xfrm>
            <a:off x="183445" y="1924050"/>
            <a:ext cx="8757356" cy="4629150"/>
          </a:xfrm>
          <a:prstGeom prst="rect">
            <a:avLst/>
          </a:prstGeom>
          <a:noFill/>
          <a:ln w="9525">
            <a:noFill/>
            <a:miter lim="800000"/>
            <a:headEnd/>
            <a:tailEnd/>
          </a:ln>
          <a:effectLst/>
        </p:spPr>
        <p:txBody>
          <a:bodyPr lIns="0" tIns="0" rIns="0" bIns="0"/>
          <a:lstStyle/>
          <a:p>
            <a:pPr marL="190500" indent="-190500" algn="just" defTabSz="419100">
              <a:buClr>
                <a:srgbClr val="FFFF00"/>
              </a:buClr>
              <a:buSzPct val="90000"/>
              <a:buFont typeface="Monotype Sorts" pitchFamily="2" charset="2"/>
              <a:buNone/>
            </a:pPr>
            <a:r>
              <a:rPr lang="it-IT" sz="2700" b="1">
                <a:solidFill>
                  <a:srgbClr val="FFFFFF"/>
                </a:solidFill>
              </a:rPr>
              <a:t>E' possibile studiare l'eventuale effetto destabilizzante indotto dalla perturbazione di uno o più ingressi sensoriali con numerosi altri </a:t>
            </a:r>
            <a:r>
              <a:rPr lang="it-IT" sz="2700" b="1">
                <a:solidFill>
                  <a:srgbClr val="41FF32"/>
                </a:solidFill>
              </a:rPr>
              <a:t>test stabilometrici complementari</a:t>
            </a:r>
            <a:r>
              <a:rPr lang="it-IT" sz="2700" b="1">
                <a:solidFill>
                  <a:srgbClr val="FFFFFF"/>
                </a:solidFill>
              </a:rPr>
              <a:t> che hanno lo scopo di individuare il contributo dei singoli sottosistemi.</a:t>
            </a:r>
          </a:p>
          <a:p>
            <a:pPr marL="190500" indent="-190500" algn="just" defTabSz="419100">
              <a:buClr>
                <a:srgbClr val="FFFF00"/>
              </a:buClr>
              <a:buSzPct val="90000"/>
              <a:buFont typeface="Monotype Sorts" pitchFamily="2" charset="2"/>
              <a:buNone/>
            </a:pPr>
            <a:endParaRPr lang="it-IT" sz="2700" b="1">
              <a:solidFill>
                <a:srgbClr val="FFFFFF"/>
              </a:solidFill>
            </a:endParaRPr>
          </a:p>
          <a:p>
            <a:pPr marL="190500" indent="-190500" algn="just" defTabSz="419100">
              <a:buClr>
                <a:srgbClr val="FFFF00"/>
              </a:buClr>
              <a:buSzPct val="90000"/>
              <a:buFont typeface="Monotype Sorts" pitchFamily="2" charset="2"/>
              <a:buNone/>
            </a:pPr>
            <a:r>
              <a:rPr lang="it-IT" sz="2700" b="1">
                <a:solidFill>
                  <a:srgbClr val="FFFFFF"/>
                </a:solidFill>
              </a:rPr>
              <a:t>Si potrà inoltre valutare l'influenza dei diversi input, evidenziando quello che ha il ruolo patogenetico principale, oppure slatentizzare un deficit posturale di lieve entità.</a:t>
            </a:r>
            <a:endParaRPr lang="it-IT"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54001" y="273051"/>
            <a:ext cx="8170333" cy="1249363"/>
          </a:xfrm>
          <a:prstGeom prst="rect">
            <a:avLst/>
          </a:prstGeom>
          <a:noFill/>
          <a:ln w="9525">
            <a:noFill/>
            <a:miter lim="800000"/>
            <a:headEnd/>
            <a:tailEnd/>
          </a:ln>
          <a:effectLst/>
        </p:spPr>
        <p:txBody>
          <a:bodyPr lIns="0" tIns="0" rIns="0" bIns="0" anchor="b"/>
          <a:lstStyle/>
          <a:p>
            <a:pPr algn="ctr" defTabSz="419100">
              <a:buClr>
                <a:srgbClr val="FFFF00"/>
              </a:buClr>
              <a:buSzPct val="90000"/>
              <a:buFont typeface="Monotype Sorts" pitchFamily="2" charset="2"/>
              <a:buNone/>
            </a:pPr>
            <a:r>
              <a:rPr lang="it-IT" sz="3600" b="1">
                <a:solidFill>
                  <a:srgbClr val="FF3300"/>
                </a:solidFill>
              </a:rPr>
              <a:t>POSTUROGRAFIA</a:t>
            </a:r>
            <a:endParaRPr lang="it-IT" sz="4500" b="1">
              <a:solidFill>
                <a:srgbClr val="FFFF00"/>
              </a:solidFill>
            </a:endParaRPr>
          </a:p>
          <a:p>
            <a:pPr algn="ctr" defTabSz="419100">
              <a:buClr>
                <a:srgbClr val="FFFF00"/>
              </a:buClr>
              <a:buSzPct val="90000"/>
              <a:buFont typeface="Monotype Sorts" pitchFamily="2" charset="2"/>
              <a:buNone/>
            </a:pPr>
            <a:r>
              <a:rPr lang="it-IT" sz="2800" b="1">
                <a:solidFill>
                  <a:srgbClr val="99FF33"/>
                </a:solidFill>
              </a:rPr>
              <a:t>test stabilometrici complementari</a:t>
            </a:r>
            <a:endParaRPr lang="it-IT" sz="3200"/>
          </a:p>
        </p:txBody>
      </p:sp>
      <p:sp>
        <p:nvSpPr>
          <p:cNvPr id="57347" name="Text Box 3"/>
          <p:cNvSpPr txBox="1">
            <a:spLocks noChangeArrowheads="1"/>
          </p:cNvSpPr>
          <p:nvPr/>
        </p:nvSpPr>
        <p:spPr bwMode="auto">
          <a:xfrm>
            <a:off x="338667" y="2941638"/>
            <a:ext cx="8466667" cy="3078162"/>
          </a:xfrm>
          <a:prstGeom prst="rect">
            <a:avLst/>
          </a:prstGeom>
          <a:noFill/>
          <a:ln w="9525">
            <a:noFill/>
            <a:miter lim="800000"/>
            <a:headEnd/>
            <a:tailEnd/>
          </a:ln>
          <a:effectLst/>
        </p:spPr>
        <p:txBody>
          <a:bodyPr lIns="0" tIns="0" rIns="0" bIns="0"/>
          <a:lstStyle/>
          <a:p>
            <a:pPr marL="190500" indent="-190500" algn="just" defTabSz="419100">
              <a:buClr>
                <a:srgbClr val="E01F25"/>
              </a:buClr>
              <a:buSzPct val="70000"/>
              <a:buFont typeface="Monotype Sorts" pitchFamily="2" charset="2"/>
              <a:buChar char="3"/>
            </a:pPr>
            <a:r>
              <a:rPr lang="it-IT" sz="3600" b="1" dirty="0">
                <a:solidFill>
                  <a:srgbClr val="FFFFFF"/>
                </a:solidFill>
              </a:rPr>
              <a:t>Componente cervicale</a:t>
            </a:r>
          </a:p>
          <a:p>
            <a:pPr marL="190500" indent="-190500" algn="just" defTabSz="419100">
              <a:buClr>
                <a:srgbClr val="E01F25"/>
              </a:buClr>
              <a:buSzPct val="70000"/>
              <a:buFont typeface="Monotype Sorts" pitchFamily="2" charset="2"/>
              <a:buChar char="3"/>
            </a:pPr>
            <a:r>
              <a:rPr lang="it-IT" sz="3600" b="1" dirty="0" smtClean="0">
                <a:solidFill>
                  <a:srgbClr val="FFFFFF"/>
                </a:solidFill>
              </a:rPr>
              <a:t>Componente </a:t>
            </a:r>
            <a:r>
              <a:rPr lang="it-IT" sz="3600" b="1" dirty="0">
                <a:solidFill>
                  <a:srgbClr val="FFFFFF"/>
                </a:solidFill>
              </a:rPr>
              <a:t>oculomotoria</a:t>
            </a:r>
          </a:p>
          <a:p>
            <a:pPr marL="190500" indent="-190500" algn="just" defTabSz="419100">
              <a:buClr>
                <a:srgbClr val="E01F25"/>
              </a:buClr>
              <a:buSzPct val="70000"/>
              <a:buFont typeface="Monotype Sorts" pitchFamily="2" charset="2"/>
              <a:buChar char="3"/>
            </a:pPr>
            <a:r>
              <a:rPr lang="it-IT" sz="3600" b="1" dirty="0">
                <a:solidFill>
                  <a:srgbClr val="FFFFFF"/>
                </a:solidFill>
              </a:rPr>
              <a:t>Componente </a:t>
            </a:r>
            <a:r>
              <a:rPr lang="it-IT" sz="3600" b="1" dirty="0" err="1">
                <a:solidFill>
                  <a:srgbClr val="FFFFFF"/>
                </a:solidFill>
              </a:rPr>
              <a:t>stomatognatica</a:t>
            </a:r>
            <a:endParaRPr lang="it-IT" sz="3600" b="1" dirty="0">
              <a:solidFill>
                <a:srgbClr val="FFFFFF"/>
              </a:solidFill>
            </a:endParaRPr>
          </a:p>
          <a:p>
            <a:pPr marL="190500" indent="-190500" algn="just" defTabSz="419100">
              <a:buClr>
                <a:srgbClr val="E01F25"/>
              </a:buClr>
              <a:buSzPct val="70000"/>
              <a:buFont typeface="Monotype Sorts" pitchFamily="2" charset="2"/>
              <a:buChar char="3"/>
            </a:pPr>
            <a:r>
              <a:rPr lang="it-IT" sz="3600" b="1" dirty="0">
                <a:solidFill>
                  <a:srgbClr val="FFFFFF"/>
                </a:solidFill>
              </a:rPr>
              <a:t>Componente relativa agli arti inferiori</a:t>
            </a:r>
          </a:p>
          <a:p>
            <a:pPr marL="190500" indent="-190500" algn="just" defTabSz="419100">
              <a:buClr>
                <a:srgbClr val="E01F25"/>
              </a:buClr>
              <a:buSzPct val="70000"/>
              <a:buFont typeface="Monotype Sorts" pitchFamily="2" charset="2"/>
              <a:buChar char="3"/>
            </a:pPr>
            <a:r>
              <a:rPr lang="it-IT" sz="3600" b="1" dirty="0">
                <a:solidFill>
                  <a:srgbClr val="FFFFFF"/>
                </a:solidFill>
              </a:rPr>
              <a:t>Componente relativa ai distretti rachidei</a:t>
            </a:r>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972452" cy="939784"/>
          </a:xfrm>
        </p:spPr>
        <p:txBody>
          <a:bodyPr/>
          <a:lstStyle/>
          <a:p>
            <a:r>
              <a:rPr lang="it-IT" dirty="0" smtClean="0">
                <a:solidFill>
                  <a:srgbClr val="FFFF00"/>
                </a:solidFill>
              </a:rPr>
              <a:t>Stabilità e propriocezione</a:t>
            </a:r>
            <a:endParaRPr lang="it-IT" dirty="0">
              <a:solidFill>
                <a:srgbClr val="FFFF00"/>
              </a:solidFill>
            </a:endParaRPr>
          </a:p>
        </p:txBody>
      </p:sp>
      <p:sp>
        <p:nvSpPr>
          <p:cNvPr id="3" name="Segnaposto contenuto 2"/>
          <p:cNvSpPr>
            <a:spLocks noGrp="1"/>
          </p:cNvSpPr>
          <p:nvPr>
            <p:ph idx="1"/>
          </p:nvPr>
        </p:nvSpPr>
        <p:spPr>
          <a:xfrm>
            <a:off x="357158" y="1428736"/>
            <a:ext cx="8472518" cy="1971676"/>
          </a:xfrm>
        </p:spPr>
        <p:txBody>
          <a:bodyPr>
            <a:normAutofit fontScale="92500" lnSpcReduction="10000"/>
          </a:bodyPr>
          <a:lstStyle/>
          <a:p>
            <a:pPr algn="just"/>
            <a:r>
              <a:rPr lang="it-IT" sz="1800" dirty="0" smtClean="0">
                <a:solidFill>
                  <a:srgbClr val="FFFF00"/>
                </a:solidFill>
              </a:rPr>
              <a:t>Una lesione </a:t>
            </a:r>
            <a:r>
              <a:rPr lang="it-IT" sz="1800" dirty="0" err="1" smtClean="0">
                <a:solidFill>
                  <a:srgbClr val="FFFF00"/>
                </a:solidFill>
              </a:rPr>
              <a:t>capsulo-ligamentosa</a:t>
            </a:r>
            <a:r>
              <a:rPr lang="it-IT" sz="1800" dirty="0" smtClean="0">
                <a:solidFill>
                  <a:srgbClr val="FFFF00"/>
                </a:solidFill>
              </a:rPr>
              <a:t> dell'articolazione tibio-tarsica o del ginocchio può determinare </a:t>
            </a:r>
            <a:r>
              <a:rPr lang="it-IT" sz="1800" dirty="0" smtClean="0">
                <a:solidFill>
                  <a:srgbClr val="FF0000"/>
                </a:solidFill>
              </a:rPr>
              <a:t>un’instabilità strutturale</a:t>
            </a:r>
            <a:r>
              <a:rPr lang="it-IT" sz="1800" dirty="0" smtClean="0">
                <a:solidFill>
                  <a:srgbClr val="FFFF00"/>
                </a:solidFill>
              </a:rPr>
              <a:t>, a cui  spesso si associa la limitazione funzionale legata ai presidi gessati o altro materiale impiegato per stabilizzare passivamente l’articolazione. </a:t>
            </a:r>
            <a:r>
              <a:rPr lang="it-IT" sz="1800" dirty="0" smtClean="0">
                <a:solidFill>
                  <a:srgbClr val="FF0000"/>
                </a:solidFill>
              </a:rPr>
              <a:t>L’alterazione della sensibilità </a:t>
            </a:r>
            <a:r>
              <a:rPr lang="it-IT" sz="1800" dirty="0" err="1" smtClean="0">
                <a:solidFill>
                  <a:srgbClr val="FF0000"/>
                </a:solidFill>
              </a:rPr>
              <a:t>propriocettiva</a:t>
            </a:r>
            <a:r>
              <a:rPr lang="it-IT" sz="1800" dirty="0" smtClean="0">
                <a:solidFill>
                  <a:srgbClr val="FF0000"/>
                </a:solidFill>
              </a:rPr>
              <a:t> </a:t>
            </a:r>
            <a:r>
              <a:rPr lang="it-IT" sz="1800" dirty="0" smtClean="0">
                <a:solidFill>
                  <a:srgbClr val="FFFF00"/>
                </a:solidFill>
              </a:rPr>
              <a:t>che ne deriva riduce i segnali afferenti che partono dai meccanocettori; si modifica quindi lo schema corporeo del paziente traumatizzato, con incoordinazione motoria che aggiunge </a:t>
            </a:r>
            <a:r>
              <a:rPr lang="it-IT" sz="1800" dirty="0" smtClean="0">
                <a:solidFill>
                  <a:srgbClr val="FF0000"/>
                </a:solidFill>
              </a:rPr>
              <a:t>instabilità funzionale </a:t>
            </a:r>
            <a:r>
              <a:rPr lang="it-IT" sz="1800" dirty="0" smtClean="0">
                <a:solidFill>
                  <a:srgbClr val="FFFF00"/>
                </a:solidFill>
              </a:rPr>
              <a:t>a quella strutturale e la predispone a recidive del trauma </a:t>
            </a:r>
            <a:r>
              <a:rPr lang="it-IT" sz="1800" dirty="0" err="1" smtClean="0">
                <a:solidFill>
                  <a:srgbClr val="FFFF00"/>
                </a:solidFill>
              </a:rPr>
              <a:t>distorsivo</a:t>
            </a:r>
            <a:r>
              <a:rPr lang="it-IT" sz="1800" dirty="0" smtClean="0">
                <a:solidFill>
                  <a:srgbClr val="FFFF00"/>
                </a:solidFill>
              </a:rPr>
              <a:t>. </a:t>
            </a:r>
            <a:br>
              <a:rPr lang="it-IT" sz="1800" dirty="0" smtClean="0">
                <a:solidFill>
                  <a:srgbClr val="FFFF00"/>
                </a:solidFill>
              </a:rPr>
            </a:br>
            <a:endParaRPr lang="it-IT" sz="1800" dirty="0">
              <a:solidFill>
                <a:srgbClr val="FFFF00"/>
              </a:solidFill>
            </a:endParaRPr>
          </a:p>
        </p:txBody>
      </p:sp>
      <p:pic>
        <p:nvPicPr>
          <p:cNvPr id="4098" name="Picture 2" descr="http://www.giorgiodelgobbo.it/wp-content/upload/310_1003.jpg">
            <a:hlinkClick r:id="rId2"/>
          </p:cNvPr>
          <p:cNvPicPr>
            <a:picLocks noChangeAspect="1" noChangeArrowheads="1"/>
          </p:cNvPicPr>
          <p:nvPr/>
        </p:nvPicPr>
        <p:blipFill>
          <a:blip r:embed="rId3" cstate="print"/>
          <a:srcRect/>
          <a:stretch>
            <a:fillRect/>
          </a:stretch>
        </p:blipFill>
        <p:spPr bwMode="auto">
          <a:xfrm>
            <a:off x="3214678" y="3500438"/>
            <a:ext cx="2571455" cy="1927645"/>
          </a:xfrm>
          <a:prstGeom prst="rect">
            <a:avLst/>
          </a:prstGeom>
          <a:noFill/>
        </p:spPr>
      </p:pic>
      <p:pic>
        <p:nvPicPr>
          <p:cNvPr id="4100" name="Picture 4" descr="http://www.my-personaltrainer.it/caviglia.gif">
            <a:hlinkClick r:id="rId4"/>
          </p:cNvPr>
          <p:cNvPicPr>
            <a:picLocks noChangeAspect="1" noChangeArrowheads="1"/>
          </p:cNvPicPr>
          <p:nvPr/>
        </p:nvPicPr>
        <p:blipFill>
          <a:blip r:embed="rId5" cstate="print"/>
          <a:srcRect/>
          <a:stretch>
            <a:fillRect/>
          </a:stretch>
        </p:blipFill>
        <p:spPr bwMode="auto">
          <a:xfrm>
            <a:off x="571472" y="3571876"/>
            <a:ext cx="2324100" cy="2505076"/>
          </a:xfrm>
          <a:prstGeom prst="rect">
            <a:avLst/>
          </a:prstGeom>
          <a:noFill/>
        </p:spPr>
      </p:pic>
      <p:pic>
        <p:nvPicPr>
          <p:cNvPr id="4102" name="Picture 6" descr="http://www.piedeginocchio.com/allegati/foto%20distorsione.jpg">
            <a:hlinkClick r:id="rId6"/>
          </p:cNvPr>
          <p:cNvPicPr>
            <a:picLocks noChangeAspect="1" noChangeArrowheads="1"/>
          </p:cNvPicPr>
          <p:nvPr/>
        </p:nvPicPr>
        <p:blipFill>
          <a:blip r:embed="rId7" cstate="print"/>
          <a:srcRect/>
          <a:stretch>
            <a:fillRect/>
          </a:stretch>
        </p:blipFill>
        <p:spPr bwMode="auto">
          <a:xfrm>
            <a:off x="5791174" y="4286256"/>
            <a:ext cx="3352826" cy="235153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rPr>
              <a:t>PRO-KIN</a:t>
            </a:r>
            <a:endParaRPr lang="it-IT" dirty="0">
              <a:solidFill>
                <a:srgbClr val="FFFF00"/>
              </a:solidFill>
            </a:endParaRPr>
          </a:p>
        </p:txBody>
      </p:sp>
      <p:sp>
        <p:nvSpPr>
          <p:cNvPr id="3" name="Segnaposto contenuto 2"/>
          <p:cNvSpPr>
            <a:spLocks noGrp="1"/>
          </p:cNvSpPr>
          <p:nvPr>
            <p:ph idx="1"/>
          </p:nvPr>
        </p:nvSpPr>
        <p:spPr>
          <a:xfrm>
            <a:off x="428596" y="1214422"/>
            <a:ext cx="8229600" cy="4525963"/>
          </a:xfrm>
        </p:spPr>
        <p:txBody>
          <a:bodyPr>
            <a:normAutofit/>
          </a:bodyPr>
          <a:lstStyle/>
          <a:p>
            <a:pPr algn="just"/>
            <a:r>
              <a:rPr lang="it-IT" sz="1800" dirty="0" smtClean="0">
                <a:solidFill>
                  <a:srgbClr val="FFFF00"/>
                </a:solidFill>
              </a:rPr>
              <a:t>Combina la classica pedana basculante con un computer dedicato sul cui schermo viene fornito un costante feedback al paziente, consentendo da un lato di effettuare valutazioni diagnostiche riguardo la stabilità posturale (</a:t>
            </a:r>
            <a:r>
              <a:rPr lang="it-IT" sz="1800" dirty="0" err="1" smtClean="0">
                <a:solidFill>
                  <a:srgbClr val="FF0000"/>
                </a:solidFill>
              </a:rPr>
              <a:t>stabilometria</a:t>
            </a:r>
            <a:r>
              <a:rPr lang="it-IT" sz="1800" dirty="0" smtClean="0">
                <a:solidFill>
                  <a:srgbClr val="FFFF00"/>
                </a:solidFill>
              </a:rPr>
              <a:t>) e la coordinazione motoria (</a:t>
            </a:r>
            <a:r>
              <a:rPr lang="it-IT" sz="1800" dirty="0" smtClean="0">
                <a:solidFill>
                  <a:srgbClr val="FF0000"/>
                </a:solidFill>
              </a:rPr>
              <a:t>valutazione </a:t>
            </a:r>
            <a:r>
              <a:rPr lang="it-IT" sz="1800" dirty="0" err="1" smtClean="0">
                <a:solidFill>
                  <a:srgbClr val="FF0000"/>
                </a:solidFill>
              </a:rPr>
              <a:t>propriocettiva</a:t>
            </a:r>
            <a:r>
              <a:rPr lang="it-IT" sz="1800" dirty="0" smtClean="0">
                <a:solidFill>
                  <a:srgbClr val="FFFF00"/>
                </a:solidFill>
              </a:rPr>
              <a:t>), dall’altro di eseguire un training per la </a:t>
            </a:r>
            <a:r>
              <a:rPr lang="it-IT" sz="1800" dirty="0" smtClean="0">
                <a:solidFill>
                  <a:srgbClr val="FF0000"/>
                </a:solidFill>
              </a:rPr>
              <a:t>rieducazione </a:t>
            </a:r>
            <a:r>
              <a:rPr lang="it-IT" sz="1800" dirty="0" err="1" smtClean="0">
                <a:solidFill>
                  <a:srgbClr val="FF0000"/>
                </a:solidFill>
              </a:rPr>
              <a:t>propriocettiva</a:t>
            </a:r>
            <a:r>
              <a:rPr lang="it-IT" sz="1800" dirty="0" smtClean="0">
                <a:solidFill>
                  <a:srgbClr val="FF0000"/>
                </a:solidFill>
              </a:rPr>
              <a:t> </a:t>
            </a:r>
            <a:r>
              <a:rPr lang="it-IT" sz="1800" dirty="0" smtClean="0">
                <a:solidFill>
                  <a:srgbClr val="FFFF00"/>
                </a:solidFill>
              </a:rPr>
              <a:t>dell’arto inferiore sede del trauma, mediante l’esecuzione di tracciati riabilitativi finalizzati a migliorare la propriocezione nei settori più carenti dell’arco di movimento della tibio-tarsica, con resistenze graduabili in base alle esigenze.</a:t>
            </a:r>
          </a:p>
          <a:p>
            <a:endParaRPr lang="it-IT" dirty="0"/>
          </a:p>
        </p:txBody>
      </p:sp>
      <p:pic>
        <p:nvPicPr>
          <p:cNvPr id="18434" name="Picture 2"/>
          <p:cNvPicPr>
            <a:picLocks noChangeAspect="1" noChangeArrowheads="1"/>
          </p:cNvPicPr>
          <p:nvPr/>
        </p:nvPicPr>
        <p:blipFill>
          <a:blip r:embed="rId2" cstate="print"/>
          <a:srcRect/>
          <a:stretch>
            <a:fillRect/>
          </a:stretch>
        </p:blipFill>
        <p:spPr bwMode="auto">
          <a:xfrm>
            <a:off x="928662" y="3571876"/>
            <a:ext cx="2357454" cy="2971521"/>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cstate="print"/>
          <a:srcRect/>
          <a:stretch>
            <a:fillRect/>
          </a:stretch>
        </p:blipFill>
        <p:spPr bwMode="auto">
          <a:xfrm>
            <a:off x="3786181" y="3571876"/>
            <a:ext cx="2287279" cy="2928958"/>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cstate="print"/>
          <a:srcRect/>
          <a:stretch>
            <a:fillRect/>
          </a:stretch>
        </p:blipFill>
        <p:spPr bwMode="auto">
          <a:xfrm>
            <a:off x="6286512" y="3429000"/>
            <a:ext cx="2500330" cy="30902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FFFF00"/>
                </a:solidFill>
              </a:rPr>
              <a:t>Prokin</a:t>
            </a:r>
            <a:endParaRPr lang="it-IT" dirty="0">
              <a:solidFill>
                <a:srgbClr val="FFFF00"/>
              </a:solidFill>
            </a:endParaRPr>
          </a:p>
        </p:txBody>
      </p:sp>
      <p:pic>
        <p:nvPicPr>
          <p:cNvPr id="52226" name="Picture 2"/>
          <p:cNvPicPr>
            <a:picLocks noGrp="1" noChangeAspect="1" noChangeArrowheads="1"/>
          </p:cNvPicPr>
          <p:nvPr>
            <p:ph idx="1"/>
          </p:nvPr>
        </p:nvPicPr>
        <p:blipFill>
          <a:blip r:embed="rId2" cstate="print"/>
          <a:srcRect/>
          <a:stretch>
            <a:fillRect/>
          </a:stretch>
        </p:blipFill>
        <p:spPr bwMode="auto">
          <a:xfrm>
            <a:off x="857224" y="4214818"/>
            <a:ext cx="2500330" cy="2225294"/>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cstate="print"/>
          <a:srcRect/>
          <a:stretch>
            <a:fillRect/>
          </a:stretch>
        </p:blipFill>
        <p:spPr bwMode="auto">
          <a:xfrm>
            <a:off x="6715140" y="4071942"/>
            <a:ext cx="1785949" cy="2441225"/>
          </a:xfrm>
          <a:prstGeom prst="rect">
            <a:avLst/>
          </a:prstGeom>
          <a:noFill/>
          <a:ln w="9525">
            <a:noFill/>
            <a:miter lim="800000"/>
            <a:headEnd/>
            <a:tailEnd/>
          </a:ln>
          <a:effectLst/>
        </p:spPr>
      </p:pic>
      <p:pic>
        <p:nvPicPr>
          <p:cNvPr id="52228" name="Picture 4"/>
          <p:cNvPicPr>
            <a:picLocks noChangeAspect="1" noChangeArrowheads="1"/>
          </p:cNvPicPr>
          <p:nvPr/>
        </p:nvPicPr>
        <p:blipFill>
          <a:blip r:embed="rId4" cstate="print"/>
          <a:srcRect/>
          <a:stretch>
            <a:fillRect/>
          </a:stretch>
        </p:blipFill>
        <p:spPr bwMode="auto">
          <a:xfrm>
            <a:off x="3643307" y="4196573"/>
            <a:ext cx="2428892" cy="2261382"/>
          </a:xfrm>
          <a:prstGeom prst="rect">
            <a:avLst/>
          </a:prstGeom>
          <a:noFill/>
          <a:ln w="9525">
            <a:noFill/>
            <a:miter lim="800000"/>
            <a:headEnd/>
            <a:tailEnd/>
          </a:ln>
          <a:effectLst/>
        </p:spPr>
      </p:pic>
      <p:sp>
        <p:nvSpPr>
          <p:cNvPr id="7" name="CasellaDiTesto 6"/>
          <p:cNvSpPr txBox="1"/>
          <p:nvPr/>
        </p:nvSpPr>
        <p:spPr>
          <a:xfrm>
            <a:off x="1000100" y="1214422"/>
            <a:ext cx="7572428" cy="2554545"/>
          </a:xfrm>
          <a:prstGeom prst="rect">
            <a:avLst/>
          </a:prstGeom>
          <a:noFill/>
        </p:spPr>
        <p:txBody>
          <a:bodyPr wrap="square" rtlCol="0">
            <a:spAutoFit/>
          </a:bodyPr>
          <a:lstStyle/>
          <a:p>
            <a:pPr>
              <a:buFont typeface="Arial" pitchFamily="34" charset="0"/>
              <a:buChar char="•"/>
            </a:pPr>
            <a:r>
              <a:rPr lang="it-IT" sz="2000" dirty="0" smtClean="0">
                <a:solidFill>
                  <a:srgbClr val="FFFF00"/>
                </a:solidFill>
              </a:rPr>
              <a:t> Indicazioni: turbe dell’equilibrio, specie di origine neurosensoriale (atassie, neuropatie periferiche, </a:t>
            </a:r>
            <a:r>
              <a:rPr lang="it-IT" sz="2000" dirty="0" err="1" smtClean="0">
                <a:solidFill>
                  <a:srgbClr val="FFFF00"/>
                </a:solidFill>
              </a:rPr>
              <a:t>pseudotabe</a:t>
            </a:r>
            <a:r>
              <a:rPr lang="it-IT" sz="2000" dirty="0" smtClean="0">
                <a:solidFill>
                  <a:srgbClr val="FFFF00"/>
                </a:solidFill>
              </a:rPr>
              <a:t> dorsale, SM); vizi posturali di rachide e bacino</a:t>
            </a:r>
            <a:r>
              <a:rPr lang="it-IT" sz="2000" u="sng" dirty="0" smtClean="0">
                <a:solidFill>
                  <a:srgbClr val="FFFF00"/>
                </a:solidFill>
              </a:rPr>
              <a:t>; traumi </a:t>
            </a:r>
            <a:r>
              <a:rPr lang="it-IT" sz="2000" u="sng" dirty="0" err="1" smtClean="0">
                <a:solidFill>
                  <a:srgbClr val="FFFF00"/>
                </a:solidFill>
              </a:rPr>
              <a:t>distorsivi</a:t>
            </a:r>
            <a:r>
              <a:rPr lang="it-IT" sz="2000" u="sng" dirty="0" smtClean="0">
                <a:solidFill>
                  <a:srgbClr val="FFFF00"/>
                </a:solidFill>
              </a:rPr>
              <a:t> di ginocchio o caviglia</a:t>
            </a:r>
            <a:r>
              <a:rPr lang="it-IT" sz="2000" dirty="0" smtClean="0">
                <a:solidFill>
                  <a:srgbClr val="FFFF00"/>
                </a:solidFill>
              </a:rPr>
              <a:t>, o relativi </a:t>
            </a:r>
            <a:r>
              <a:rPr lang="it-IT" sz="2000" u="sng" dirty="0" smtClean="0">
                <a:solidFill>
                  <a:srgbClr val="FFFF00"/>
                </a:solidFill>
              </a:rPr>
              <a:t>esiti in instabilità</a:t>
            </a:r>
            <a:r>
              <a:rPr lang="it-IT" sz="2000" dirty="0" smtClean="0">
                <a:solidFill>
                  <a:srgbClr val="FFFF00"/>
                </a:solidFill>
              </a:rPr>
              <a:t>; protesi di anca o ginocchio; piede piatto lasso; </a:t>
            </a:r>
            <a:r>
              <a:rPr lang="it-IT" sz="2000" u="sng" dirty="0" smtClean="0">
                <a:solidFill>
                  <a:srgbClr val="FFFF00"/>
                </a:solidFill>
              </a:rPr>
              <a:t>preparazione e riabilitazione sportiva</a:t>
            </a:r>
            <a:r>
              <a:rPr lang="it-IT" sz="2000" dirty="0" smtClean="0">
                <a:solidFill>
                  <a:srgbClr val="FFFF00"/>
                </a:solidFill>
              </a:rPr>
              <a:t>.</a:t>
            </a:r>
          </a:p>
          <a:p>
            <a:pPr>
              <a:buFont typeface="Arial" pitchFamily="34" charset="0"/>
              <a:buChar char="•"/>
            </a:pPr>
            <a:r>
              <a:rPr lang="it-IT" sz="2000" dirty="0" smtClean="0">
                <a:solidFill>
                  <a:srgbClr val="FFFF00"/>
                </a:solidFill>
              </a:rPr>
              <a:t> Migliora, attraverso la rieducazione </a:t>
            </a:r>
            <a:r>
              <a:rPr lang="it-IT" sz="2000" dirty="0" err="1" smtClean="0">
                <a:solidFill>
                  <a:srgbClr val="FFFF00"/>
                </a:solidFill>
              </a:rPr>
              <a:t>propriocettiva</a:t>
            </a:r>
            <a:r>
              <a:rPr lang="it-IT" sz="2000" dirty="0" smtClean="0">
                <a:solidFill>
                  <a:srgbClr val="FFFF00"/>
                </a:solidFill>
              </a:rPr>
              <a:t>, la stabilità posturale e il controllo neuromotorio del tronco e degli arti inferiori; possibile rinforzo dei muscoli stabilizzatori della caviglia.</a:t>
            </a:r>
            <a:endParaRPr lang="it-IT" sz="2000"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812800" y="1295400"/>
            <a:ext cx="7936089" cy="3293209"/>
          </a:xfrm>
          <a:prstGeom prst="rect">
            <a:avLst/>
          </a:prstGeom>
          <a:noFill/>
          <a:ln w="9525">
            <a:noFill/>
            <a:miter lim="800000"/>
            <a:headEnd/>
            <a:tailEnd/>
          </a:ln>
          <a:effectLst/>
        </p:spPr>
        <p:txBody>
          <a:bodyPr>
            <a:spAutoFit/>
          </a:bodyPr>
          <a:lstStyle/>
          <a:p>
            <a:r>
              <a:rPr lang="it-IT" sz="4800">
                <a:solidFill>
                  <a:srgbClr val="FFFF00"/>
                </a:solidFill>
                <a:latin typeface="Times New Roman" pitchFamily="18" charset="0"/>
              </a:rPr>
              <a:t>LA POSTURA SEGUE IL MOVIMENTO COME UN’OMBRA</a:t>
            </a:r>
          </a:p>
          <a:p>
            <a:r>
              <a:rPr lang="it-IT" sz="3200">
                <a:solidFill>
                  <a:srgbClr val="FF0066"/>
                </a:solidFill>
                <a:latin typeface="Times New Roman" pitchFamily="18" charset="0"/>
              </a:rPr>
              <a:t>							  Sherrington</a:t>
            </a:r>
            <a:endParaRPr lang="en-GB" sz="4800">
              <a:solidFill>
                <a:srgbClr val="FFFF00"/>
              </a:solidFill>
              <a:latin typeface="Times New Roman" pitchFamily="18" charset="0"/>
            </a:endParaRPr>
          </a:p>
        </p:txBody>
      </p:sp>
      <p:pic>
        <p:nvPicPr>
          <p:cNvPr id="90115" name="Picture 3"/>
          <p:cNvPicPr>
            <a:picLocks noChangeAspect="1" noChangeArrowheads="1"/>
          </p:cNvPicPr>
          <p:nvPr/>
        </p:nvPicPr>
        <p:blipFill>
          <a:blip r:embed="rId2" cstate="print"/>
          <a:srcRect/>
          <a:stretch>
            <a:fillRect/>
          </a:stretch>
        </p:blipFill>
        <p:spPr bwMode="auto">
          <a:xfrm>
            <a:off x="932745" y="3949700"/>
            <a:ext cx="5569655" cy="23749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500034" y="3714752"/>
            <a:ext cx="2000264" cy="253647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929322" y="4000504"/>
            <a:ext cx="2476500" cy="2590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1571604" y="1571612"/>
            <a:ext cx="2571768" cy="1818607"/>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4357686" y="1214422"/>
            <a:ext cx="2219324" cy="2648871"/>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2571736" y="4143380"/>
            <a:ext cx="3131726"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534812" y="260351"/>
            <a:ext cx="8286044" cy="1368425"/>
          </a:xfrm>
          <a:prstGeom prst="rect">
            <a:avLst/>
          </a:prstGeom>
          <a:noFill/>
          <a:ln w="9525">
            <a:noFill/>
            <a:miter lim="800000"/>
            <a:headEnd/>
            <a:tailEnd/>
          </a:ln>
          <a:effectLst/>
        </p:spPr>
        <p:txBody>
          <a:bodyPr lIns="0" tIns="0" rIns="0" bIns="0" anchor="b"/>
          <a:lstStyle/>
          <a:p>
            <a:pPr algn="ctr" defTabSz="419100">
              <a:buClr>
                <a:srgbClr val="FFFF00"/>
              </a:buClr>
              <a:buSzPct val="90000"/>
              <a:buFont typeface="Monotype Sorts" pitchFamily="2" charset="2"/>
              <a:buNone/>
            </a:pPr>
            <a:r>
              <a:rPr lang="it-IT" sz="3700" b="1">
                <a:solidFill>
                  <a:srgbClr val="C20000"/>
                </a:solidFill>
                <a:latin typeface="Times New Roman" pitchFamily="18" charset="0"/>
              </a:rPr>
              <a:t>POSTURA</a:t>
            </a:r>
          </a:p>
          <a:p>
            <a:pPr algn="ctr" defTabSz="419100">
              <a:buClr>
                <a:srgbClr val="FFFF00"/>
              </a:buClr>
              <a:buSzPct val="90000"/>
              <a:buFont typeface="Monotype Sorts" pitchFamily="2" charset="2"/>
              <a:buNone/>
            </a:pPr>
            <a:r>
              <a:rPr lang="it-IT" sz="3000" b="1">
                <a:solidFill>
                  <a:srgbClr val="FFFF00"/>
                </a:solidFill>
                <a:latin typeface="Times New Roman" pitchFamily="18" charset="0"/>
              </a:rPr>
              <a:t>processo che precede, interagisce e rielabora l'esperienza di una melodia cinetica</a:t>
            </a:r>
            <a:endParaRPr lang="it-IT">
              <a:latin typeface="Times New Roman" pitchFamily="18" charset="0"/>
            </a:endParaRPr>
          </a:p>
        </p:txBody>
      </p:sp>
      <p:sp>
        <p:nvSpPr>
          <p:cNvPr id="91139" name="Text Box 3"/>
          <p:cNvSpPr txBox="1">
            <a:spLocks noChangeArrowheads="1"/>
          </p:cNvSpPr>
          <p:nvPr/>
        </p:nvSpPr>
        <p:spPr bwMode="auto">
          <a:xfrm>
            <a:off x="338666" y="2514600"/>
            <a:ext cx="8223956" cy="774700"/>
          </a:xfrm>
          <a:prstGeom prst="rect">
            <a:avLst/>
          </a:prstGeom>
          <a:noFill/>
          <a:ln w="9525">
            <a:noFill/>
            <a:miter lim="800000"/>
            <a:headEnd/>
            <a:tailEnd/>
          </a:ln>
          <a:effectLst/>
        </p:spPr>
        <p:txBody>
          <a:bodyPr lIns="0" tIns="0" rIns="0" bIns="0"/>
          <a:lstStyle/>
          <a:p>
            <a:pPr marL="190500" indent="-190500" algn="just" defTabSz="419100">
              <a:buClr>
                <a:srgbClr val="FFFF00"/>
              </a:buClr>
              <a:buSzPct val="90000"/>
              <a:buFont typeface="Monotype Sorts" pitchFamily="2" charset="2"/>
              <a:buNone/>
            </a:pPr>
            <a:r>
              <a:rPr lang="it-IT" sz="4000" b="1">
                <a:solidFill>
                  <a:srgbClr val="66FFFF"/>
                </a:solidFill>
                <a:latin typeface="Times New Roman" pitchFamily="18" charset="0"/>
              </a:rPr>
              <a:t>POSTURA DI BASE</a:t>
            </a:r>
            <a:r>
              <a:rPr lang="it-IT" sz="4000" b="1">
                <a:solidFill>
                  <a:srgbClr val="FFFFFF"/>
                </a:solidFill>
                <a:latin typeface="Times New Roman" pitchFamily="18" charset="0"/>
              </a:rPr>
              <a:t>                 </a:t>
            </a:r>
            <a:r>
              <a:rPr lang="it-IT" sz="2800" b="1">
                <a:solidFill>
                  <a:srgbClr val="FFFFFF"/>
                </a:solidFill>
                <a:latin typeface="Times New Roman" pitchFamily="18" charset="0"/>
              </a:rPr>
              <a:t>stazione eretta</a:t>
            </a:r>
          </a:p>
        </p:txBody>
      </p:sp>
      <p:sp>
        <p:nvSpPr>
          <p:cNvPr id="91140" name="AutoShape 4"/>
          <p:cNvSpPr>
            <a:spLocks noChangeArrowheads="1"/>
          </p:cNvSpPr>
          <p:nvPr/>
        </p:nvSpPr>
        <p:spPr bwMode="auto">
          <a:xfrm>
            <a:off x="4876800" y="2590800"/>
            <a:ext cx="12192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66CCFF"/>
              </a:gs>
              <a:gs pos="100000">
                <a:srgbClr val="FFFFFF"/>
              </a:gs>
            </a:gsLst>
            <a:lin ang="0" scaled="1"/>
          </a:gradFill>
          <a:ln w="9525">
            <a:noFill/>
            <a:miter lim="800000"/>
            <a:headEnd/>
            <a:tailEnd/>
          </a:ln>
          <a:effectLst>
            <a:outerShdw dist="107763" dir="2700000" algn="ctr" rotWithShape="0">
              <a:schemeClr val="accent2"/>
            </a:outerShdw>
          </a:effectLst>
        </p:spPr>
        <p:txBody>
          <a:bodyPr wrap="none" lIns="0" tIns="0" rIns="0" bIns="0" anchor="ctr"/>
          <a:lstStyle/>
          <a:p>
            <a:endParaRPr lang="it-IT"/>
          </a:p>
        </p:txBody>
      </p:sp>
      <p:sp>
        <p:nvSpPr>
          <p:cNvPr id="91141" name="Text Box 5"/>
          <p:cNvSpPr txBox="1">
            <a:spLocks noChangeArrowheads="1"/>
          </p:cNvSpPr>
          <p:nvPr/>
        </p:nvSpPr>
        <p:spPr bwMode="auto">
          <a:xfrm>
            <a:off x="174978" y="3573464"/>
            <a:ext cx="5905500" cy="3025775"/>
          </a:xfrm>
          <a:prstGeom prst="rect">
            <a:avLst/>
          </a:prstGeom>
          <a:noFill/>
          <a:ln w="9525">
            <a:noFill/>
            <a:miter lim="800000"/>
            <a:headEnd/>
            <a:tailEnd/>
          </a:ln>
          <a:effectLst/>
        </p:spPr>
        <p:txBody>
          <a:bodyPr lIns="0" tIns="0" rIns="0" bIns="0"/>
          <a:lstStyle/>
          <a:p>
            <a:pPr marL="190500" indent="-190500" algn="just" defTabSz="419100">
              <a:buClr>
                <a:srgbClr val="FFFF00"/>
              </a:buClr>
              <a:buSzPct val="90000"/>
              <a:buFont typeface="Monotype Sorts" pitchFamily="2" charset="2"/>
              <a:buNone/>
            </a:pPr>
            <a:r>
              <a:rPr lang="it-IT" sz="3200">
                <a:solidFill>
                  <a:srgbClr val="CCFF33"/>
                </a:solidFill>
                <a:latin typeface="Times New Roman" pitchFamily="18" charset="0"/>
              </a:rPr>
              <a:t> controllo di una oscillazione corporea lenta e costante con fulcro alla tibio-tarsica, che comporta un riadattamento muscolare, tendineo e legamentoso, consentendo brevi periodi di riposo ai tessuti di sostegno</a:t>
            </a:r>
          </a:p>
        </p:txBody>
      </p:sp>
      <p:pic>
        <p:nvPicPr>
          <p:cNvPr id="91142" name="Picture 6" descr="tm-anim21"/>
          <p:cNvPicPr>
            <a:picLocks noChangeAspect="1" noChangeArrowheads="1" noCrop="1"/>
          </p:cNvPicPr>
          <p:nvPr/>
        </p:nvPicPr>
        <p:blipFill>
          <a:blip r:embed="rId2" cstate="print"/>
          <a:srcRect/>
          <a:stretch>
            <a:fillRect/>
          </a:stretch>
        </p:blipFill>
        <p:spPr bwMode="auto">
          <a:xfrm>
            <a:off x="6372578" y="3789363"/>
            <a:ext cx="2379133" cy="220186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286933" y="228601"/>
            <a:ext cx="6067778" cy="576263"/>
          </a:xfrm>
          <a:prstGeom prst="rect">
            <a:avLst/>
          </a:prstGeom>
          <a:noFill/>
          <a:ln w="9525">
            <a:noFill/>
            <a:miter lim="800000"/>
            <a:headEnd/>
            <a:tailEnd/>
          </a:ln>
          <a:effectLst/>
        </p:spPr>
        <p:txBody>
          <a:bodyPr lIns="0" tIns="0" rIns="0" bIns="0" anchor="b"/>
          <a:lstStyle/>
          <a:p>
            <a:pPr algn="ctr" defTabSz="419100">
              <a:buClr>
                <a:srgbClr val="FFFF00"/>
              </a:buClr>
              <a:buSzPct val="90000"/>
              <a:buFont typeface="Monotype Sorts" pitchFamily="2" charset="2"/>
              <a:buNone/>
            </a:pPr>
            <a:r>
              <a:rPr lang="it-IT" sz="2800" b="1">
                <a:solidFill>
                  <a:srgbClr val="FFFF00"/>
                </a:solidFill>
                <a:latin typeface="Times New Roman" pitchFamily="18" charset="0"/>
              </a:rPr>
              <a:t>POSTURA:</a:t>
            </a:r>
          </a:p>
          <a:p>
            <a:pPr algn="ctr" defTabSz="419100">
              <a:buClr>
                <a:srgbClr val="FFFF00"/>
              </a:buClr>
              <a:buSzPct val="90000"/>
              <a:buFont typeface="Monotype Sorts" pitchFamily="2" charset="2"/>
              <a:buNone/>
            </a:pPr>
            <a:r>
              <a:rPr lang="it-IT" sz="2500" b="1" i="1">
                <a:solidFill>
                  <a:srgbClr val="FFFF00"/>
                </a:solidFill>
                <a:latin typeface="Times New Roman" pitchFamily="18" charset="0"/>
              </a:rPr>
              <a:t> </a:t>
            </a:r>
            <a:r>
              <a:rPr lang="it-IT" sz="2500" b="1" i="1">
                <a:solidFill>
                  <a:schemeClr val="bg1"/>
                </a:solidFill>
                <a:latin typeface="Times New Roman" pitchFamily="18" charset="0"/>
              </a:rPr>
              <a:t>meccanismi di regolazione</a:t>
            </a:r>
            <a:endParaRPr lang="it-IT" sz="1600" b="1" i="1">
              <a:solidFill>
                <a:schemeClr val="bg1"/>
              </a:solidFill>
              <a:latin typeface="Times New Roman" pitchFamily="18" charset="0"/>
            </a:endParaRPr>
          </a:p>
        </p:txBody>
      </p:sp>
      <p:sp>
        <p:nvSpPr>
          <p:cNvPr id="92163" name="Text Box 3"/>
          <p:cNvSpPr txBox="1">
            <a:spLocks noChangeArrowheads="1"/>
          </p:cNvSpPr>
          <p:nvPr/>
        </p:nvSpPr>
        <p:spPr bwMode="auto">
          <a:xfrm>
            <a:off x="91723" y="1125538"/>
            <a:ext cx="8513233" cy="1295400"/>
          </a:xfrm>
          <a:prstGeom prst="rect">
            <a:avLst/>
          </a:prstGeom>
          <a:noFill/>
          <a:ln w="9525">
            <a:noFill/>
            <a:miter lim="800000"/>
            <a:headEnd/>
            <a:tailEnd/>
          </a:ln>
          <a:effectLst/>
        </p:spPr>
        <p:txBody>
          <a:bodyPr lIns="0" tIns="0" rIns="0" bIns="0"/>
          <a:lstStyle/>
          <a:p>
            <a:pPr marL="190500" indent="-190500" algn="just" defTabSz="419100">
              <a:buClr>
                <a:srgbClr val="FFFF00"/>
              </a:buClr>
              <a:buSzPct val="90000"/>
              <a:buFont typeface="Monotype Sorts" pitchFamily="2" charset="2"/>
              <a:buNone/>
            </a:pPr>
            <a:r>
              <a:rPr lang="it-IT" b="1">
                <a:solidFill>
                  <a:srgbClr val="FF3300"/>
                </a:solidFill>
                <a:latin typeface="Times New Roman" pitchFamily="18" charset="0"/>
              </a:rPr>
              <a:t>NON   NERVOSI</a:t>
            </a:r>
            <a:r>
              <a:rPr lang="it-IT">
                <a:solidFill>
                  <a:srgbClr val="CCFF33"/>
                </a:solidFill>
                <a:latin typeface="Times New Roman" pitchFamily="18" charset="0"/>
              </a:rPr>
              <a:t>: </a:t>
            </a:r>
            <a:r>
              <a:rPr lang="it-IT">
                <a:solidFill>
                  <a:srgbClr val="FFFF00"/>
                </a:solidFill>
                <a:latin typeface="Times New Roman" pitchFamily="18" charset="0"/>
              </a:rPr>
              <a:t>Saldati alle proprietà meccaniche intrinseche delle                                            </a:t>
            </a:r>
          </a:p>
          <a:p>
            <a:pPr marL="190500" indent="-190500" algn="just" defTabSz="419100">
              <a:buClr>
                <a:srgbClr val="FFFF00"/>
              </a:buClr>
              <a:buSzPct val="90000"/>
              <a:buFont typeface="Monotype Sorts" pitchFamily="2" charset="2"/>
              <a:buNone/>
            </a:pPr>
            <a:r>
              <a:rPr lang="it-IT">
                <a:solidFill>
                  <a:srgbClr val="FFFF00"/>
                </a:solidFill>
                <a:latin typeface="Times New Roman" pitchFamily="18" charset="0"/>
              </a:rPr>
              <a:t>							 articolazioni (</a:t>
            </a:r>
            <a:r>
              <a:rPr lang="it-IT">
                <a:solidFill>
                  <a:srgbClr val="CCFF33"/>
                </a:solidFill>
                <a:latin typeface="Times New Roman" pitchFamily="18" charset="0"/>
              </a:rPr>
              <a:t>postura come fenomeno passivo)</a:t>
            </a:r>
          </a:p>
        </p:txBody>
      </p:sp>
      <p:sp>
        <p:nvSpPr>
          <p:cNvPr id="92164" name="Text Box 4"/>
          <p:cNvSpPr txBox="1">
            <a:spLocks noChangeArrowheads="1"/>
          </p:cNvSpPr>
          <p:nvPr/>
        </p:nvSpPr>
        <p:spPr bwMode="auto">
          <a:xfrm>
            <a:off x="135466" y="2286001"/>
            <a:ext cx="6649156" cy="1152525"/>
          </a:xfrm>
          <a:prstGeom prst="rect">
            <a:avLst/>
          </a:prstGeom>
          <a:noFill/>
          <a:ln w="9525">
            <a:noFill/>
            <a:miter lim="800000"/>
            <a:headEnd/>
            <a:tailEnd/>
          </a:ln>
          <a:effectLst/>
        </p:spPr>
        <p:txBody>
          <a:bodyPr lIns="0" tIns="0" rIns="0" bIns="0"/>
          <a:lstStyle/>
          <a:p>
            <a:pPr marL="190500" indent="-190500" algn="just" defTabSz="419100">
              <a:buClr>
                <a:srgbClr val="FFFF00"/>
              </a:buClr>
              <a:buSzPct val="90000"/>
              <a:buFont typeface="Monotype Sorts" pitchFamily="2" charset="2"/>
              <a:buNone/>
            </a:pPr>
            <a:r>
              <a:rPr lang="it-IT" b="1">
                <a:solidFill>
                  <a:srgbClr val="FF3300"/>
                </a:solidFill>
                <a:latin typeface="Times New Roman" pitchFamily="18" charset="0"/>
              </a:rPr>
              <a:t>NERVOSI</a:t>
            </a:r>
            <a:r>
              <a:rPr lang="it-IT">
                <a:solidFill>
                  <a:srgbClr val="CCFFFF"/>
                </a:solidFill>
                <a:latin typeface="Times New Roman" pitchFamily="18" charset="0"/>
              </a:rPr>
              <a:t>: </a:t>
            </a:r>
            <a:r>
              <a:rPr lang="it-IT">
                <a:solidFill>
                  <a:srgbClr val="FFFF00"/>
                </a:solidFill>
                <a:latin typeface="Times New Roman" pitchFamily="18" charset="0"/>
              </a:rPr>
              <a:t>Attività integrative a partenza da unità capsulo-                                     ligamentose o da afferenze muscolo-tendinee</a:t>
            </a:r>
            <a:r>
              <a:rPr lang="it-IT">
                <a:latin typeface="Times New Roman" pitchFamily="18" charset="0"/>
              </a:rPr>
              <a:t> </a:t>
            </a:r>
            <a:r>
              <a:rPr lang="it-IT">
                <a:solidFill>
                  <a:srgbClr val="CCFFFF"/>
                </a:solidFill>
                <a:latin typeface="Times New Roman" pitchFamily="18" charset="0"/>
              </a:rPr>
              <a:t>(postura come fenomeno attivo)</a:t>
            </a:r>
            <a:r>
              <a:rPr lang="it-IT" b="1">
                <a:solidFill>
                  <a:srgbClr val="CCFFFF"/>
                </a:solidFill>
                <a:latin typeface="NewsGothic"/>
              </a:rPr>
              <a:t> </a:t>
            </a:r>
            <a:endParaRPr lang="it-IT">
              <a:solidFill>
                <a:srgbClr val="CCFFFF"/>
              </a:solidFill>
              <a:latin typeface="NewsGothic"/>
            </a:endParaRPr>
          </a:p>
          <a:p>
            <a:pPr marL="190500" indent="-190500" algn="just" defTabSz="419100">
              <a:buClr>
                <a:srgbClr val="FFFF00"/>
              </a:buClr>
              <a:buSzPct val="90000"/>
              <a:buFont typeface="Monotype Sorts" pitchFamily="2" charset="2"/>
              <a:buNone/>
            </a:pPr>
            <a:endParaRPr lang="it-IT" sz="2000">
              <a:solidFill>
                <a:srgbClr val="CCFFFF"/>
              </a:solidFill>
              <a:latin typeface="Times New Roman" pitchFamily="18" charset="0"/>
            </a:endParaRPr>
          </a:p>
        </p:txBody>
      </p:sp>
      <p:sp>
        <p:nvSpPr>
          <p:cNvPr id="92165" name="Rectangle 5"/>
          <p:cNvSpPr>
            <a:spLocks noChangeArrowheads="1"/>
          </p:cNvSpPr>
          <p:nvPr/>
        </p:nvSpPr>
        <p:spPr bwMode="auto">
          <a:xfrm>
            <a:off x="155222" y="4524376"/>
            <a:ext cx="8833556" cy="962025"/>
          </a:xfrm>
          <a:prstGeom prst="rect">
            <a:avLst/>
          </a:prstGeom>
          <a:noFill/>
          <a:ln w="9525">
            <a:noFill/>
            <a:miter lim="800000"/>
            <a:headEnd/>
            <a:tailEnd/>
          </a:ln>
          <a:effectLst/>
        </p:spPr>
        <p:txBody>
          <a:bodyPr lIns="0" tIns="0" rIns="0" bIns="0">
            <a:spAutoFit/>
          </a:bodyPr>
          <a:lstStyle/>
          <a:p>
            <a:pPr>
              <a:buClr>
                <a:srgbClr val="808080"/>
              </a:buClr>
              <a:buSzPct val="90000"/>
              <a:buFont typeface="Monotype Sorts" pitchFamily="2" charset="2"/>
              <a:buNone/>
            </a:pPr>
            <a:r>
              <a:rPr lang="it-IT" sz="2100">
                <a:solidFill>
                  <a:srgbClr val="FFFF00"/>
                </a:solidFill>
                <a:latin typeface="Times New Roman" pitchFamily="18" charset="0"/>
              </a:rPr>
              <a:t>Attività di tipo integrativo a vari livelli: </a:t>
            </a:r>
            <a:r>
              <a:rPr lang="it-IT" sz="2100">
                <a:solidFill>
                  <a:schemeClr val="bg1"/>
                </a:solidFill>
                <a:latin typeface="Times New Roman" pitchFamily="18" charset="0"/>
              </a:rPr>
              <a:t>Unità capsulo-ligamentose, afferenze </a:t>
            </a:r>
          </a:p>
          <a:p>
            <a:pPr>
              <a:buClr>
                <a:srgbClr val="808080"/>
              </a:buClr>
              <a:buSzPct val="90000"/>
              <a:buFont typeface="Monotype Sorts" pitchFamily="2" charset="2"/>
              <a:buNone/>
            </a:pPr>
            <a:r>
              <a:rPr lang="it-IT" sz="2100">
                <a:solidFill>
                  <a:schemeClr val="bg1"/>
                </a:solidFill>
                <a:latin typeface="Times New Roman" pitchFamily="18" charset="0"/>
              </a:rPr>
              <a:t>muscolo-tendinee fino a: aree cortico-sottocorticali sistema limbico, aree associative gangli della base, cervelletto afferenze sensitivo-sensoriali</a:t>
            </a:r>
          </a:p>
        </p:txBody>
      </p:sp>
      <p:sp>
        <p:nvSpPr>
          <p:cNvPr id="92166" name="Rectangle 6"/>
          <p:cNvSpPr>
            <a:spLocks noChangeArrowheads="1"/>
          </p:cNvSpPr>
          <p:nvPr/>
        </p:nvSpPr>
        <p:spPr bwMode="auto">
          <a:xfrm>
            <a:off x="283634" y="5805488"/>
            <a:ext cx="8379178" cy="615553"/>
          </a:xfrm>
          <a:prstGeom prst="rect">
            <a:avLst/>
          </a:prstGeom>
          <a:noFill/>
          <a:ln w="9525">
            <a:noFill/>
            <a:miter lim="800000"/>
            <a:headEnd/>
            <a:tailEnd/>
          </a:ln>
          <a:effectLst/>
        </p:spPr>
        <p:txBody>
          <a:bodyPr lIns="0" tIns="0" rIns="0" bIns="0">
            <a:spAutoFit/>
          </a:bodyPr>
          <a:lstStyle/>
          <a:p>
            <a:pPr algn="just">
              <a:buClr>
                <a:srgbClr val="808080"/>
              </a:buClr>
              <a:buSzPct val="90000"/>
              <a:buFont typeface="Monotype Sorts" pitchFamily="2" charset="2"/>
              <a:buNone/>
            </a:pPr>
            <a:r>
              <a:rPr lang="it-IT" sz="2000">
                <a:solidFill>
                  <a:srgbClr val="CCFFFF"/>
                </a:solidFill>
                <a:latin typeface="Times New Roman" pitchFamily="18" charset="0"/>
              </a:rPr>
              <a:t>Modulano il tono muscolare, esercitando sulle UFCL sollecitate dalla forza di gravità un'azione uguale e contraria al fine di mantenere la postura</a:t>
            </a:r>
          </a:p>
        </p:txBody>
      </p:sp>
      <p:pic>
        <p:nvPicPr>
          <p:cNvPr id="92167" name="Picture 7"/>
          <p:cNvPicPr>
            <a:picLocks noChangeAspect="1" noChangeArrowheads="1"/>
          </p:cNvPicPr>
          <p:nvPr/>
        </p:nvPicPr>
        <p:blipFill>
          <a:blip r:embed="rId2" cstate="print">
            <a:lum contrast="42000"/>
          </a:blip>
          <a:srcRect/>
          <a:stretch>
            <a:fillRect/>
          </a:stretch>
        </p:blipFill>
        <p:spPr bwMode="auto">
          <a:xfrm>
            <a:off x="6876345" y="1828800"/>
            <a:ext cx="2151944" cy="252095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70933" y="609600"/>
            <a:ext cx="8873067" cy="5035550"/>
          </a:xfrm>
          <a:prstGeom prst="rect">
            <a:avLst/>
          </a:prstGeom>
          <a:noFill/>
          <a:ln w="9525">
            <a:noFill/>
            <a:miter lim="800000"/>
            <a:headEnd/>
            <a:tailEnd/>
          </a:ln>
          <a:effectLst/>
        </p:spPr>
        <p:txBody>
          <a:bodyPr anchor="ctr">
            <a:spAutoFit/>
          </a:bodyPr>
          <a:lstStyle/>
          <a:p>
            <a:pPr algn="just"/>
            <a:r>
              <a:rPr lang="it-IT" sz="3600">
                <a:solidFill>
                  <a:srgbClr val="FFFF00"/>
                </a:solidFill>
              </a:rPr>
              <a:t>L’instabilità posturale può provocare marcate</a:t>
            </a:r>
          </a:p>
          <a:p>
            <a:pPr algn="just"/>
            <a:endParaRPr lang="it-IT" sz="3600">
              <a:solidFill>
                <a:srgbClr val="FFFF00"/>
              </a:solidFill>
            </a:endParaRPr>
          </a:p>
          <a:p>
            <a:pPr algn="just"/>
            <a:r>
              <a:rPr lang="it-IT" sz="3600">
                <a:solidFill>
                  <a:srgbClr val="FFFF00"/>
                </a:solidFill>
              </a:rPr>
              <a:t>modificazioni a carico dell’apparato</a:t>
            </a:r>
          </a:p>
          <a:p>
            <a:pPr algn="just"/>
            <a:endParaRPr lang="it-IT" sz="3600">
              <a:solidFill>
                <a:srgbClr val="FFFF00"/>
              </a:solidFill>
            </a:endParaRPr>
          </a:p>
          <a:p>
            <a:pPr algn="just"/>
            <a:r>
              <a:rPr lang="it-IT" sz="3600">
                <a:solidFill>
                  <a:srgbClr val="FFFF00"/>
                </a:solidFill>
              </a:rPr>
              <a:t>mio-artro-cinetico riducendo in</a:t>
            </a:r>
          </a:p>
          <a:p>
            <a:pPr algn="just"/>
            <a:endParaRPr lang="it-IT" sz="3600">
              <a:solidFill>
                <a:srgbClr val="FFFF00"/>
              </a:solidFill>
            </a:endParaRPr>
          </a:p>
          <a:p>
            <a:pPr algn="just"/>
            <a:r>
              <a:rPr lang="it-IT" sz="3600">
                <a:solidFill>
                  <a:srgbClr val="FFFF00"/>
                </a:solidFill>
              </a:rPr>
              <a:t>modo significativo le performances </a:t>
            </a:r>
          </a:p>
          <a:p>
            <a:pPr algn="just"/>
            <a:endParaRPr lang="it-IT" sz="3600">
              <a:solidFill>
                <a:srgbClr val="FFFF00"/>
              </a:solidFill>
            </a:endParaRPr>
          </a:p>
          <a:p>
            <a:pPr algn="just"/>
            <a:r>
              <a:rPr lang="it-IT" sz="3600">
                <a:solidFill>
                  <a:srgbClr val="FFFF00"/>
                </a:solidFill>
              </a:rPr>
              <a:t>motorie </a:t>
            </a:r>
          </a:p>
        </p:txBody>
      </p:sp>
      <p:pic>
        <p:nvPicPr>
          <p:cNvPr id="73731" name="Picture 3"/>
          <p:cNvPicPr>
            <a:picLocks noChangeAspect="1" noChangeArrowheads="1"/>
          </p:cNvPicPr>
          <p:nvPr/>
        </p:nvPicPr>
        <p:blipFill>
          <a:blip r:embed="rId2" cstate="print">
            <a:clrChange>
              <a:clrFrom>
                <a:srgbClr val="1D1D1D"/>
              </a:clrFrom>
              <a:clrTo>
                <a:srgbClr val="1D1D1D">
                  <a:alpha val="0"/>
                </a:srgbClr>
              </a:clrTo>
            </a:clrChange>
          </a:blip>
          <a:srcRect/>
          <a:stretch>
            <a:fillRect/>
          </a:stretch>
        </p:blipFill>
        <p:spPr bwMode="auto">
          <a:xfrm>
            <a:off x="6637867" y="1295400"/>
            <a:ext cx="2168878" cy="378618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51018" y="222697"/>
            <a:ext cx="8665577" cy="1384995"/>
          </a:xfrm>
          <a:prstGeom prst="rect">
            <a:avLst/>
          </a:prstGeom>
          <a:noFill/>
          <a:ln w="9525">
            <a:noFill/>
            <a:miter lim="800000"/>
            <a:headEnd/>
            <a:tailEnd/>
          </a:ln>
          <a:effectLst/>
        </p:spPr>
        <p:txBody>
          <a:bodyPr wrap="none" anchor="ctr">
            <a:spAutoFit/>
          </a:bodyPr>
          <a:lstStyle/>
          <a:p>
            <a:pPr algn="just"/>
            <a:r>
              <a:rPr lang="it-IT" sz="2800">
                <a:solidFill>
                  <a:schemeClr val="bg1"/>
                </a:solidFill>
              </a:rPr>
              <a:t>Negli ultimi anni sono stati proposti strumenti clinici</a:t>
            </a:r>
          </a:p>
          <a:p>
            <a:pPr algn="just"/>
            <a:r>
              <a:rPr lang="it-IT" sz="2800">
                <a:solidFill>
                  <a:schemeClr val="bg1"/>
                </a:solidFill>
              </a:rPr>
              <a:t>affidabili e ripetibili sia per la valutazione obiettiva che per</a:t>
            </a:r>
          </a:p>
          <a:p>
            <a:pPr algn="just"/>
            <a:r>
              <a:rPr lang="it-IT" sz="2800">
                <a:solidFill>
                  <a:schemeClr val="bg1"/>
                </a:solidFill>
              </a:rPr>
              <a:t>lo studio dell’efficacia degli interventi terapeutici</a:t>
            </a:r>
          </a:p>
        </p:txBody>
      </p:sp>
      <p:sp>
        <p:nvSpPr>
          <p:cNvPr id="22531" name="Rectangle 3"/>
          <p:cNvSpPr>
            <a:spLocks noChangeArrowheads="1"/>
          </p:cNvSpPr>
          <p:nvPr/>
        </p:nvSpPr>
        <p:spPr bwMode="auto">
          <a:xfrm>
            <a:off x="406400" y="2114720"/>
            <a:ext cx="8449172" cy="1015663"/>
          </a:xfrm>
          <a:prstGeom prst="rect">
            <a:avLst/>
          </a:prstGeom>
          <a:noFill/>
          <a:ln w="9525">
            <a:noFill/>
            <a:miter lim="800000"/>
            <a:headEnd/>
            <a:tailEnd/>
          </a:ln>
          <a:effectLst/>
        </p:spPr>
        <p:txBody>
          <a:bodyPr wrap="none" anchor="ctr">
            <a:spAutoFit/>
          </a:bodyPr>
          <a:lstStyle/>
          <a:p>
            <a:r>
              <a:rPr lang="it-IT" sz="2000">
                <a:solidFill>
                  <a:srgbClr val="CCFFFF"/>
                </a:solidFill>
              </a:rPr>
              <a:t>- </a:t>
            </a:r>
            <a:r>
              <a:rPr lang="it-IT" sz="2000">
                <a:solidFill>
                  <a:srgbClr val="99FF33"/>
                </a:solidFill>
              </a:rPr>
              <a:t>Scale cliniche semiquantitative</a:t>
            </a:r>
            <a:r>
              <a:rPr lang="it-IT" sz="2000">
                <a:solidFill>
                  <a:srgbClr val="CCFFFF"/>
                </a:solidFill>
              </a:rPr>
              <a:t> </a:t>
            </a:r>
            <a:r>
              <a:rPr lang="it-IT" sz="2000">
                <a:solidFill>
                  <a:schemeClr val="bg1"/>
                </a:solidFill>
              </a:rPr>
              <a:t>di misura dei disturbi del controllo posturale</a:t>
            </a:r>
          </a:p>
          <a:p>
            <a:r>
              <a:rPr lang="it-IT" sz="2000">
                <a:solidFill>
                  <a:schemeClr val="bg1"/>
                </a:solidFill>
              </a:rPr>
              <a:t> e/o delle limitazioni funzionali derivanti dalle alterazioni della capacità motoria</a:t>
            </a:r>
          </a:p>
          <a:p>
            <a:r>
              <a:rPr lang="it-IT" sz="2000">
                <a:solidFill>
                  <a:schemeClr val="bg1"/>
                </a:solidFill>
              </a:rPr>
              <a:t> (FIM, BARTHEL, NORRIS, ecc.)</a:t>
            </a:r>
            <a:endParaRPr lang="en-US" sz="2000">
              <a:solidFill>
                <a:schemeClr val="bg1"/>
              </a:solidFill>
            </a:endParaRPr>
          </a:p>
        </p:txBody>
      </p:sp>
      <p:sp>
        <p:nvSpPr>
          <p:cNvPr id="22532" name="Rectangle 4"/>
          <p:cNvSpPr>
            <a:spLocks noChangeArrowheads="1"/>
          </p:cNvSpPr>
          <p:nvPr/>
        </p:nvSpPr>
        <p:spPr bwMode="auto">
          <a:xfrm>
            <a:off x="406400" y="5638801"/>
            <a:ext cx="7857067" cy="701675"/>
          </a:xfrm>
          <a:prstGeom prst="rect">
            <a:avLst/>
          </a:prstGeom>
          <a:noFill/>
          <a:ln w="9525">
            <a:noFill/>
            <a:miter lim="800000"/>
            <a:headEnd/>
            <a:tailEnd/>
          </a:ln>
          <a:effectLst/>
        </p:spPr>
        <p:txBody>
          <a:bodyPr anchor="ctr">
            <a:spAutoFit/>
          </a:bodyPr>
          <a:lstStyle/>
          <a:p>
            <a:r>
              <a:rPr lang="it-IT" sz="2000" b="1">
                <a:solidFill>
                  <a:srgbClr val="CC3300"/>
                </a:solidFill>
              </a:rPr>
              <a:t>Sistema Elite</a:t>
            </a:r>
            <a:r>
              <a:rPr lang="it-IT" sz="2000" b="1">
                <a:solidFill>
                  <a:srgbClr val="99FF33"/>
                </a:solidFill>
              </a:rPr>
              <a:t>:</a:t>
            </a:r>
            <a:r>
              <a:rPr lang="it-IT" sz="2000">
                <a:solidFill>
                  <a:srgbClr val="99FF33"/>
                </a:solidFill>
              </a:rPr>
              <a:t> gait analysis che utilizza telecamere ad infrarossi, reperi cutanei ed EMG di superficie. </a:t>
            </a:r>
            <a:endParaRPr lang="it-IT" sz="2000">
              <a:solidFill>
                <a:srgbClr val="99FF99"/>
              </a:solidFill>
            </a:endParaRPr>
          </a:p>
        </p:txBody>
      </p:sp>
      <p:sp>
        <p:nvSpPr>
          <p:cNvPr id="22533" name="Rectangle 5"/>
          <p:cNvSpPr>
            <a:spLocks noChangeArrowheads="1"/>
          </p:cNvSpPr>
          <p:nvPr/>
        </p:nvSpPr>
        <p:spPr bwMode="auto">
          <a:xfrm>
            <a:off x="338667" y="4038601"/>
            <a:ext cx="8534400" cy="1311275"/>
          </a:xfrm>
          <a:prstGeom prst="rect">
            <a:avLst/>
          </a:prstGeom>
          <a:noFill/>
          <a:ln w="9525">
            <a:noFill/>
            <a:miter lim="800000"/>
            <a:headEnd/>
            <a:tailEnd/>
          </a:ln>
          <a:effectLst/>
        </p:spPr>
        <p:txBody>
          <a:bodyPr anchor="ctr">
            <a:spAutoFit/>
          </a:bodyPr>
          <a:lstStyle/>
          <a:p>
            <a:r>
              <a:rPr lang="it-IT" sz="2000" b="1">
                <a:solidFill>
                  <a:srgbClr val="CC3300"/>
                </a:solidFill>
              </a:rPr>
              <a:t>Baropodometria elettronica</a:t>
            </a:r>
            <a:r>
              <a:rPr lang="it-IT" sz="2000" b="1">
                <a:solidFill>
                  <a:srgbClr val="CCFF99"/>
                </a:solidFill>
              </a:rPr>
              <a:t>:</a:t>
            </a:r>
            <a:r>
              <a:rPr lang="it-IT" sz="2000">
                <a:solidFill>
                  <a:srgbClr val="CCFF99"/>
                </a:solidFill>
              </a:rPr>
              <a:t> </a:t>
            </a:r>
            <a:r>
              <a:rPr lang="it-IT" sz="2000">
                <a:solidFill>
                  <a:srgbClr val="99FF33"/>
                </a:solidFill>
              </a:rPr>
              <a:t>valuta la distribuzione delle pressioni plantari nella stazione eretta sia in fase statica che durante la deambulazione fornendo i valori delle pressioni il punto di massima pressione, la superficie d’appoggio, il baricentro corporeo, quello passante su ogni singolo arto e quello dinamico</a:t>
            </a:r>
          </a:p>
        </p:txBody>
      </p:sp>
      <p:sp>
        <p:nvSpPr>
          <p:cNvPr id="22534" name="Text Box 6"/>
          <p:cNvSpPr txBox="1">
            <a:spLocks noChangeArrowheads="1"/>
          </p:cNvSpPr>
          <p:nvPr/>
        </p:nvSpPr>
        <p:spPr bwMode="auto">
          <a:xfrm>
            <a:off x="406400" y="3457545"/>
            <a:ext cx="6299200" cy="400110"/>
          </a:xfrm>
          <a:prstGeom prst="rect">
            <a:avLst/>
          </a:prstGeom>
          <a:noFill/>
          <a:ln w="9525">
            <a:noFill/>
            <a:miter lim="800000"/>
            <a:headEnd/>
            <a:tailEnd/>
          </a:ln>
          <a:effectLst/>
        </p:spPr>
        <p:txBody>
          <a:bodyPr anchor="ctr">
            <a:spAutoFit/>
          </a:bodyPr>
          <a:lstStyle/>
          <a:p>
            <a:r>
              <a:rPr lang="en-US" sz="2000">
                <a:solidFill>
                  <a:srgbClr val="FFFF00"/>
                </a:solidFill>
              </a:rPr>
              <a:t>VALUTAZIONI STRUMENTALI</a:t>
            </a:r>
            <a:r>
              <a:rPr lang="en-US">
                <a:solidFill>
                  <a:srgbClr val="FFFF00"/>
                </a:solidFill>
              </a:rPr>
              <a:t>:</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51720" y="404664"/>
            <a:ext cx="4892430" cy="523220"/>
          </a:xfrm>
          <a:prstGeom prst="rect">
            <a:avLst/>
          </a:prstGeom>
          <a:noFill/>
        </p:spPr>
        <p:txBody>
          <a:bodyPr wrap="none" rtlCol="0">
            <a:spAutoFit/>
          </a:bodyPr>
          <a:lstStyle/>
          <a:p>
            <a:r>
              <a:rPr lang="it-IT" sz="2800" dirty="0" smtClean="0">
                <a:solidFill>
                  <a:srgbClr val="FFFF00"/>
                </a:solidFill>
              </a:rPr>
              <a:t>Valutazione clinica </a:t>
            </a:r>
            <a:r>
              <a:rPr lang="it-IT" sz="2800" dirty="0" err="1" smtClean="0">
                <a:solidFill>
                  <a:srgbClr val="FFFF00"/>
                </a:solidFill>
              </a:rPr>
              <a:t>bio-posturale</a:t>
            </a:r>
            <a:endParaRPr lang="it-IT" sz="2800" dirty="0">
              <a:solidFill>
                <a:srgbClr val="FFFF00"/>
              </a:solidFill>
            </a:endParaRPr>
          </a:p>
        </p:txBody>
      </p:sp>
      <p:sp>
        <p:nvSpPr>
          <p:cNvPr id="3" name="CasellaDiTesto 2"/>
          <p:cNvSpPr txBox="1"/>
          <p:nvPr/>
        </p:nvSpPr>
        <p:spPr>
          <a:xfrm>
            <a:off x="971601" y="1628800"/>
            <a:ext cx="7920880" cy="4524315"/>
          </a:xfrm>
          <a:prstGeom prst="rect">
            <a:avLst/>
          </a:prstGeom>
          <a:noFill/>
        </p:spPr>
        <p:txBody>
          <a:bodyPr wrap="square" rtlCol="0">
            <a:spAutoFit/>
          </a:bodyPr>
          <a:lstStyle/>
          <a:p>
            <a:pPr>
              <a:buFont typeface="Arial" pitchFamily="34" charset="0"/>
              <a:buChar char="•"/>
            </a:pPr>
            <a:r>
              <a:rPr lang="it-IT" dirty="0" err="1" smtClean="0">
                <a:solidFill>
                  <a:srgbClr val="FFFF00"/>
                </a:solidFill>
              </a:rPr>
              <a:t>Somatotipo</a:t>
            </a:r>
            <a:r>
              <a:rPr lang="it-IT" dirty="0" smtClean="0">
                <a:solidFill>
                  <a:srgbClr val="FFFF00"/>
                </a:solidFill>
              </a:rPr>
              <a:t> (</a:t>
            </a:r>
            <a:r>
              <a:rPr lang="it-IT" dirty="0" err="1" smtClean="0">
                <a:solidFill>
                  <a:srgbClr val="FFFF00"/>
                </a:solidFill>
              </a:rPr>
              <a:t>ectomorfo</a:t>
            </a:r>
            <a:r>
              <a:rPr lang="it-IT" dirty="0" smtClean="0">
                <a:solidFill>
                  <a:srgbClr val="FFFF00"/>
                </a:solidFill>
              </a:rPr>
              <a:t>, mesomorfo, endomorfo)</a:t>
            </a:r>
          </a:p>
          <a:p>
            <a:pPr>
              <a:buFont typeface="Arial" pitchFamily="34" charset="0"/>
              <a:buChar char="•"/>
            </a:pPr>
            <a:r>
              <a:rPr lang="it-IT" dirty="0" smtClean="0">
                <a:solidFill>
                  <a:srgbClr val="FFFF00"/>
                </a:solidFill>
              </a:rPr>
              <a:t>Occlusione mandibolare</a:t>
            </a:r>
          </a:p>
          <a:p>
            <a:pPr>
              <a:buFont typeface="Arial" pitchFamily="34" charset="0"/>
              <a:buChar char="•"/>
            </a:pPr>
            <a:r>
              <a:rPr lang="it-IT" dirty="0" smtClean="0">
                <a:solidFill>
                  <a:srgbClr val="FFFF00"/>
                </a:solidFill>
              </a:rPr>
              <a:t>Asse oculare</a:t>
            </a:r>
          </a:p>
          <a:p>
            <a:pPr>
              <a:buFont typeface="Arial" pitchFamily="34" charset="0"/>
              <a:buChar char="•"/>
            </a:pPr>
            <a:r>
              <a:rPr lang="it-IT" dirty="0" smtClean="0">
                <a:solidFill>
                  <a:srgbClr val="FFFF00"/>
                </a:solidFill>
              </a:rPr>
              <a:t>Curve del rachide sul piano sagittale ed eventualmente frontale</a:t>
            </a:r>
          </a:p>
          <a:p>
            <a:pPr>
              <a:buFont typeface="Arial" pitchFamily="34" charset="0"/>
              <a:buChar char="•"/>
            </a:pPr>
            <a:r>
              <a:rPr lang="it-IT" dirty="0" smtClean="0">
                <a:solidFill>
                  <a:srgbClr val="FFFF00"/>
                </a:solidFill>
              </a:rPr>
              <a:t>Paramorfismi/</a:t>
            </a:r>
            <a:r>
              <a:rPr lang="it-IT" dirty="0" err="1" smtClean="0">
                <a:solidFill>
                  <a:srgbClr val="FFFF00"/>
                </a:solidFill>
              </a:rPr>
              <a:t>dismorfismi</a:t>
            </a:r>
            <a:r>
              <a:rPr lang="it-IT" dirty="0" smtClean="0">
                <a:solidFill>
                  <a:srgbClr val="FFFF00"/>
                </a:solidFill>
              </a:rPr>
              <a:t> degli arti superiori (valgismo o </a:t>
            </a:r>
            <a:r>
              <a:rPr lang="it-IT" dirty="0" err="1" smtClean="0">
                <a:solidFill>
                  <a:srgbClr val="FFFF00"/>
                </a:solidFill>
              </a:rPr>
              <a:t>recurvato</a:t>
            </a:r>
            <a:r>
              <a:rPr lang="it-IT" dirty="0" smtClean="0">
                <a:solidFill>
                  <a:srgbClr val="FFFF00"/>
                </a:solidFill>
              </a:rPr>
              <a:t> di gomito)</a:t>
            </a:r>
          </a:p>
          <a:p>
            <a:pPr>
              <a:buFont typeface="Arial" pitchFamily="34" charset="0"/>
              <a:buChar char="•"/>
            </a:pPr>
            <a:r>
              <a:rPr lang="it-IT" dirty="0" smtClean="0">
                <a:solidFill>
                  <a:srgbClr val="FFFF00"/>
                </a:solidFill>
              </a:rPr>
              <a:t>Paramorfismi/</a:t>
            </a:r>
            <a:r>
              <a:rPr lang="it-IT" dirty="0" err="1" smtClean="0">
                <a:solidFill>
                  <a:srgbClr val="FFFF00"/>
                </a:solidFill>
              </a:rPr>
              <a:t>dismorfismi</a:t>
            </a:r>
            <a:r>
              <a:rPr lang="it-IT" dirty="0" smtClean="0">
                <a:solidFill>
                  <a:srgbClr val="FFFF00"/>
                </a:solidFill>
              </a:rPr>
              <a:t> degli arti inferiori (piede  piatto o cavo, calcagno varo o valgo, ginocchio/tibia valgo/varo, ginocchio </a:t>
            </a:r>
            <a:r>
              <a:rPr lang="it-IT" dirty="0" err="1" smtClean="0">
                <a:solidFill>
                  <a:srgbClr val="FFFF00"/>
                </a:solidFill>
              </a:rPr>
              <a:t>recurvato</a:t>
            </a:r>
            <a:r>
              <a:rPr lang="it-IT" dirty="0" smtClean="0">
                <a:solidFill>
                  <a:srgbClr val="FFFF00"/>
                </a:solidFill>
              </a:rPr>
              <a:t>, strabismo rotuleo, ecc)</a:t>
            </a:r>
          </a:p>
          <a:p>
            <a:pPr>
              <a:buFont typeface="Arial" pitchFamily="34" charset="0"/>
              <a:buChar char="•"/>
            </a:pPr>
            <a:r>
              <a:rPr lang="it-IT" dirty="0" smtClean="0">
                <a:solidFill>
                  <a:srgbClr val="FFFF00"/>
                </a:solidFill>
              </a:rPr>
              <a:t>DIM-DIC</a:t>
            </a:r>
          </a:p>
          <a:p>
            <a:pPr>
              <a:buFont typeface="Arial" pitchFamily="34" charset="0"/>
              <a:buChar char="•"/>
            </a:pPr>
            <a:r>
              <a:rPr lang="it-IT" dirty="0" err="1" smtClean="0">
                <a:solidFill>
                  <a:srgbClr val="FFFF00"/>
                </a:solidFill>
              </a:rPr>
              <a:t>Eterometrie</a:t>
            </a:r>
            <a:r>
              <a:rPr lang="it-IT" dirty="0" smtClean="0">
                <a:solidFill>
                  <a:srgbClr val="FFFF00"/>
                </a:solidFill>
              </a:rPr>
              <a:t> arti inferiori o evidenti differenze volumetriche degli arti</a:t>
            </a:r>
          </a:p>
          <a:p>
            <a:pPr>
              <a:buFont typeface="Arial" pitchFamily="34" charset="0"/>
              <a:buChar char="•"/>
            </a:pPr>
            <a:r>
              <a:rPr lang="it-IT" dirty="0" smtClean="0">
                <a:solidFill>
                  <a:srgbClr val="FFFF00"/>
                </a:solidFill>
              </a:rPr>
              <a:t>Altezza e simmetria in </a:t>
            </a:r>
            <a:r>
              <a:rPr lang="it-IT" dirty="0" err="1" smtClean="0">
                <a:solidFill>
                  <a:srgbClr val="FFFF00"/>
                </a:solidFill>
              </a:rPr>
              <a:t>ortostasi</a:t>
            </a:r>
            <a:r>
              <a:rPr lang="it-IT" dirty="0" smtClean="0">
                <a:solidFill>
                  <a:srgbClr val="FFFF00"/>
                </a:solidFill>
              </a:rPr>
              <a:t> di creste iliache, </a:t>
            </a:r>
            <a:r>
              <a:rPr lang="it-IT" dirty="0" err="1" smtClean="0">
                <a:solidFill>
                  <a:srgbClr val="FFFF00"/>
                </a:solidFill>
              </a:rPr>
              <a:t>acromion</a:t>
            </a:r>
            <a:r>
              <a:rPr lang="it-IT" dirty="0" smtClean="0">
                <a:solidFill>
                  <a:srgbClr val="FFFF00"/>
                </a:solidFill>
              </a:rPr>
              <a:t>, apici scapolari</a:t>
            </a:r>
          </a:p>
          <a:p>
            <a:pPr>
              <a:buFont typeface="Arial" pitchFamily="34" charset="0"/>
              <a:buChar char="•"/>
            </a:pPr>
            <a:r>
              <a:rPr lang="it-IT" dirty="0" smtClean="0">
                <a:solidFill>
                  <a:srgbClr val="FFFF00"/>
                </a:solidFill>
              </a:rPr>
              <a:t>Triangoli della taglia</a:t>
            </a:r>
          </a:p>
          <a:p>
            <a:pPr>
              <a:buFont typeface="Arial" pitchFamily="34" charset="0"/>
              <a:buChar char="•"/>
            </a:pPr>
            <a:r>
              <a:rPr lang="it-IT" dirty="0" err="1" smtClean="0">
                <a:solidFill>
                  <a:srgbClr val="FFFF00"/>
                </a:solidFill>
              </a:rPr>
              <a:t>Bending</a:t>
            </a:r>
            <a:r>
              <a:rPr lang="it-IT" dirty="0" smtClean="0">
                <a:solidFill>
                  <a:srgbClr val="FFFF00"/>
                </a:solidFill>
              </a:rPr>
              <a:t> test di </a:t>
            </a:r>
            <a:r>
              <a:rPr lang="it-IT" dirty="0" err="1" smtClean="0">
                <a:solidFill>
                  <a:srgbClr val="FFFF00"/>
                </a:solidFill>
              </a:rPr>
              <a:t>Adam</a:t>
            </a:r>
            <a:r>
              <a:rPr lang="it-IT" dirty="0" smtClean="0">
                <a:solidFill>
                  <a:srgbClr val="FFFF00"/>
                </a:solidFill>
              </a:rPr>
              <a:t> per gibbi e salienze</a:t>
            </a:r>
          </a:p>
          <a:p>
            <a:pPr>
              <a:buFont typeface="Arial" pitchFamily="34" charset="0"/>
              <a:buChar char="•"/>
            </a:pPr>
            <a:r>
              <a:rPr lang="it-IT" dirty="0" smtClean="0">
                <a:solidFill>
                  <a:srgbClr val="FFFF00"/>
                </a:solidFill>
              </a:rPr>
              <a:t>Deformità toraciche</a:t>
            </a:r>
          </a:p>
          <a:p>
            <a:pPr>
              <a:buFont typeface="Arial" pitchFamily="34" charset="0"/>
              <a:buChar char="•"/>
            </a:pPr>
            <a:r>
              <a:rPr lang="it-IT" dirty="0" smtClean="0">
                <a:solidFill>
                  <a:srgbClr val="FFFF00"/>
                </a:solidFill>
              </a:rPr>
              <a:t>Osservazione al </a:t>
            </a:r>
            <a:r>
              <a:rPr lang="it-IT" dirty="0" err="1" smtClean="0">
                <a:solidFill>
                  <a:srgbClr val="FFFF00"/>
                </a:solidFill>
              </a:rPr>
              <a:t>podoscopio</a:t>
            </a:r>
            <a:r>
              <a:rPr lang="it-IT" dirty="0" smtClean="0">
                <a:solidFill>
                  <a:srgbClr val="FFFF00"/>
                </a:solidFill>
              </a:rPr>
              <a:t> con eventuale </a:t>
            </a:r>
            <a:r>
              <a:rPr lang="it-IT" dirty="0" err="1" smtClean="0">
                <a:solidFill>
                  <a:srgbClr val="FFFF00"/>
                </a:solidFill>
              </a:rPr>
              <a:t>bending</a:t>
            </a:r>
            <a:r>
              <a:rPr lang="it-IT" dirty="0" smtClean="0">
                <a:solidFill>
                  <a:srgbClr val="FFFF00"/>
                </a:solidFill>
              </a:rPr>
              <a:t> test dell’alluce</a:t>
            </a:r>
          </a:p>
          <a:p>
            <a:pPr>
              <a:buFont typeface="Arial" pitchFamily="34" charset="0"/>
              <a:buChar char="•"/>
            </a:pPr>
            <a:r>
              <a:rPr lang="it-IT" dirty="0" smtClean="0">
                <a:solidFill>
                  <a:srgbClr val="FFFF00"/>
                </a:solidFill>
              </a:rPr>
              <a:t>Osservazione del ciclo del passo (o anche della corsa se necessario)</a:t>
            </a:r>
          </a:p>
          <a:p>
            <a:pPr>
              <a:buFont typeface="Arial" pitchFamily="34" charset="0"/>
              <a:buChar char="•"/>
            </a:pP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77334" y="5181600"/>
            <a:ext cx="8024989" cy="1371600"/>
          </a:xfrm>
          <a:prstGeom prst="rect">
            <a:avLst/>
          </a:prstGeom>
          <a:noFill/>
          <a:ln w="9525">
            <a:noFill/>
            <a:miter lim="800000"/>
            <a:headEnd/>
            <a:tailEnd/>
          </a:ln>
          <a:effectLst/>
        </p:spPr>
        <p:txBody>
          <a:bodyPr lIns="0" tIns="0" rIns="0" bIns="0" anchor="b"/>
          <a:lstStyle/>
          <a:p>
            <a:pPr defTabSz="419100">
              <a:buClr>
                <a:srgbClr val="FFFF00"/>
              </a:buClr>
              <a:buSzPct val="90000"/>
              <a:buFont typeface="Monotype Sorts" pitchFamily="2" charset="2"/>
              <a:buNone/>
            </a:pPr>
            <a:r>
              <a:rPr lang="it-IT" sz="3200" b="1">
                <a:solidFill>
                  <a:srgbClr val="FF1F35"/>
                </a:solidFill>
              </a:rPr>
              <a:t>ASSOCIATION FRAN</a:t>
            </a:r>
            <a:r>
              <a:rPr lang="it-IT" sz="4200" b="1">
                <a:solidFill>
                  <a:srgbClr val="FF1F35"/>
                </a:solidFill>
              </a:rPr>
              <a:t>ç</a:t>
            </a:r>
            <a:r>
              <a:rPr lang="it-IT" sz="3200" b="1">
                <a:solidFill>
                  <a:srgbClr val="FF1F35"/>
                </a:solidFill>
              </a:rPr>
              <a:t>AISE </a:t>
            </a:r>
          </a:p>
          <a:p>
            <a:pPr defTabSz="419100">
              <a:buClr>
                <a:srgbClr val="FFFF00"/>
              </a:buClr>
              <a:buSzPct val="90000"/>
              <a:buFont typeface="Monotype Sorts" pitchFamily="2" charset="2"/>
              <a:buNone/>
            </a:pPr>
            <a:r>
              <a:rPr lang="it-IT" sz="3200" b="1">
                <a:solidFill>
                  <a:srgbClr val="FF1F35"/>
                </a:solidFill>
              </a:rPr>
              <a:t>DE POSTUROLOGIE</a:t>
            </a:r>
          </a:p>
          <a:p>
            <a:pPr defTabSz="419100">
              <a:buClr>
                <a:srgbClr val="FFFF00"/>
              </a:buClr>
              <a:buSzPct val="90000"/>
              <a:buFont typeface="Monotype Sorts" pitchFamily="2" charset="2"/>
              <a:buNone/>
            </a:pPr>
            <a:r>
              <a:rPr lang="it-IT" sz="3200" b="1">
                <a:solidFill>
                  <a:srgbClr val="FFE118"/>
                </a:solidFill>
              </a:rPr>
              <a:t>Stabilometrie experimentale </a:t>
            </a:r>
            <a:endParaRPr lang="it-IT" sz="3200">
              <a:latin typeface="Times New Roman" pitchFamily="18" charset="0"/>
            </a:endParaRPr>
          </a:p>
        </p:txBody>
      </p:sp>
      <p:sp>
        <p:nvSpPr>
          <p:cNvPr id="52227" name="Text Box 3"/>
          <p:cNvSpPr txBox="1">
            <a:spLocks noChangeArrowheads="1"/>
          </p:cNvSpPr>
          <p:nvPr/>
        </p:nvSpPr>
        <p:spPr bwMode="auto">
          <a:xfrm>
            <a:off x="609600" y="763589"/>
            <a:ext cx="8214078" cy="2651125"/>
          </a:xfrm>
          <a:prstGeom prst="rect">
            <a:avLst/>
          </a:prstGeom>
          <a:noFill/>
          <a:ln w="9525">
            <a:noFill/>
            <a:miter lim="800000"/>
            <a:headEnd/>
            <a:tailEnd/>
          </a:ln>
          <a:effectLst/>
        </p:spPr>
        <p:txBody>
          <a:bodyPr lIns="0" tIns="0" rIns="0" bIns="0"/>
          <a:lstStyle/>
          <a:p>
            <a:pPr algn="just" defTabSz="419100">
              <a:buClr>
                <a:srgbClr val="FFFF00"/>
              </a:buClr>
              <a:buSzPct val="90000"/>
              <a:buFont typeface="Monotype Sorts" pitchFamily="2" charset="2"/>
              <a:buNone/>
            </a:pPr>
            <a:r>
              <a:rPr lang="it-IT" sz="3200" b="1">
                <a:solidFill>
                  <a:srgbClr val="FFFFFF"/>
                </a:solidFill>
              </a:rPr>
              <a:t>Le informazioni vestibolari, visive, propriocettive ed esterocettive a partenza degli arti inferiori e dai piedi</a:t>
            </a:r>
          </a:p>
          <a:p>
            <a:pPr algn="just" defTabSz="419100">
              <a:buClr>
                <a:srgbClr val="FFFF00"/>
              </a:buClr>
              <a:buSzPct val="90000"/>
              <a:buFont typeface="Monotype Sorts" pitchFamily="2" charset="2"/>
              <a:buNone/>
            </a:pPr>
            <a:r>
              <a:rPr lang="it-IT" sz="3200" b="1">
                <a:solidFill>
                  <a:srgbClr val="FFFFFF"/>
                </a:solidFill>
              </a:rPr>
              <a:t>sono di importanza maggiore</a:t>
            </a:r>
          </a:p>
          <a:p>
            <a:pPr algn="just" defTabSz="419100">
              <a:buClr>
                <a:srgbClr val="FFFF00"/>
              </a:buClr>
              <a:buSzPct val="90000"/>
              <a:buFont typeface="Monotype Sorts" pitchFamily="2" charset="2"/>
              <a:buNone/>
            </a:pPr>
            <a:r>
              <a:rPr lang="it-IT" sz="3200" b="1">
                <a:solidFill>
                  <a:srgbClr val="FFFFFF"/>
                </a:solidFill>
              </a:rPr>
              <a:t>rispetto a quelle relative al rachide ed alla muscolatura dell'occhio</a:t>
            </a:r>
            <a:endParaRPr lang="it-IT">
              <a:latin typeface="Times New Roman" pitchFamily="18" charset="0"/>
            </a:endParaRPr>
          </a:p>
        </p:txBody>
      </p:sp>
      <p:grpSp>
        <p:nvGrpSpPr>
          <p:cNvPr id="2" name="Group 4"/>
          <p:cNvGrpSpPr>
            <a:grpSpLocks/>
          </p:cNvGrpSpPr>
          <p:nvPr/>
        </p:nvGrpSpPr>
        <p:grpSpPr bwMode="auto">
          <a:xfrm>
            <a:off x="7721600" y="5410201"/>
            <a:ext cx="824089" cy="1293813"/>
            <a:chOff x="5804" y="3956"/>
            <a:chExt cx="571" cy="924"/>
          </a:xfrm>
        </p:grpSpPr>
        <p:grpSp>
          <p:nvGrpSpPr>
            <p:cNvPr id="3" name="Group 5"/>
            <p:cNvGrpSpPr>
              <a:grpSpLocks/>
            </p:cNvGrpSpPr>
            <p:nvPr/>
          </p:nvGrpSpPr>
          <p:grpSpPr bwMode="auto">
            <a:xfrm>
              <a:off x="5804" y="4376"/>
              <a:ext cx="223" cy="504"/>
              <a:chOff x="5804" y="4376"/>
              <a:chExt cx="223" cy="504"/>
            </a:xfrm>
          </p:grpSpPr>
          <p:sp>
            <p:nvSpPr>
              <p:cNvPr id="52230" name="Freeform 6"/>
              <p:cNvSpPr>
                <a:spLocks/>
              </p:cNvSpPr>
              <p:nvPr/>
            </p:nvSpPr>
            <p:spPr bwMode="auto">
              <a:xfrm>
                <a:off x="5804" y="4376"/>
                <a:ext cx="223" cy="265"/>
              </a:xfrm>
              <a:custGeom>
                <a:avLst/>
                <a:gdLst/>
                <a:ahLst/>
                <a:cxnLst>
                  <a:cxn ang="0">
                    <a:pos x="7" y="252"/>
                  </a:cxn>
                  <a:cxn ang="0">
                    <a:pos x="6" y="252"/>
                  </a:cxn>
                  <a:cxn ang="0">
                    <a:pos x="2" y="242"/>
                  </a:cxn>
                  <a:cxn ang="0">
                    <a:pos x="0" y="230"/>
                  </a:cxn>
                  <a:cxn ang="0">
                    <a:pos x="0" y="217"/>
                  </a:cxn>
                  <a:cxn ang="0">
                    <a:pos x="0" y="205"/>
                  </a:cxn>
                  <a:cxn ang="0">
                    <a:pos x="0" y="191"/>
                  </a:cxn>
                  <a:cxn ang="0">
                    <a:pos x="2" y="180"/>
                  </a:cxn>
                  <a:cxn ang="0">
                    <a:pos x="7" y="167"/>
                  </a:cxn>
                  <a:cxn ang="0">
                    <a:pos x="11" y="151"/>
                  </a:cxn>
                  <a:cxn ang="0">
                    <a:pos x="17" y="136"/>
                  </a:cxn>
                  <a:cxn ang="0">
                    <a:pos x="24" y="120"/>
                  </a:cxn>
                  <a:cxn ang="0">
                    <a:pos x="33" y="105"/>
                  </a:cxn>
                  <a:cxn ang="0">
                    <a:pos x="41" y="87"/>
                  </a:cxn>
                  <a:cxn ang="0">
                    <a:pos x="51" y="73"/>
                  </a:cxn>
                  <a:cxn ang="0">
                    <a:pos x="63" y="58"/>
                  </a:cxn>
                  <a:cxn ang="0">
                    <a:pos x="73" y="45"/>
                  </a:cxn>
                  <a:cxn ang="0">
                    <a:pos x="84" y="32"/>
                  </a:cxn>
                  <a:cxn ang="0">
                    <a:pos x="94" y="22"/>
                  </a:cxn>
                  <a:cxn ang="0">
                    <a:pos x="104" y="14"/>
                  </a:cxn>
                  <a:cxn ang="0">
                    <a:pos x="116" y="6"/>
                  </a:cxn>
                  <a:cxn ang="0">
                    <a:pos x="124" y="2"/>
                  </a:cxn>
                  <a:cxn ang="0">
                    <a:pos x="136" y="2"/>
                  </a:cxn>
                  <a:cxn ang="0">
                    <a:pos x="145" y="1"/>
                  </a:cxn>
                  <a:cxn ang="0">
                    <a:pos x="155" y="1"/>
                  </a:cxn>
                  <a:cxn ang="0">
                    <a:pos x="164" y="6"/>
                  </a:cxn>
                  <a:cxn ang="0">
                    <a:pos x="174" y="8"/>
                  </a:cxn>
                  <a:cxn ang="0">
                    <a:pos x="184" y="17"/>
                  </a:cxn>
                  <a:cxn ang="0">
                    <a:pos x="192" y="23"/>
                  </a:cxn>
                  <a:cxn ang="0">
                    <a:pos x="200" y="35"/>
                  </a:cxn>
                  <a:cxn ang="0">
                    <a:pos x="207" y="46"/>
                  </a:cxn>
                  <a:cxn ang="0">
                    <a:pos x="212" y="60"/>
                  </a:cxn>
                  <a:cxn ang="0">
                    <a:pos x="215" y="74"/>
                  </a:cxn>
                  <a:cxn ang="0">
                    <a:pos x="218" y="91"/>
                  </a:cxn>
                  <a:cxn ang="0">
                    <a:pos x="220" y="110"/>
                  </a:cxn>
                  <a:cxn ang="0">
                    <a:pos x="222" y="127"/>
                  </a:cxn>
                  <a:cxn ang="0">
                    <a:pos x="222" y="147"/>
                  </a:cxn>
                  <a:cxn ang="0">
                    <a:pos x="220" y="166"/>
                  </a:cxn>
                  <a:cxn ang="0">
                    <a:pos x="217" y="183"/>
                  </a:cxn>
                  <a:cxn ang="0">
                    <a:pos x="212" y="200"/>
                  </a:cxn>
                  <a:cxn ang="0">
                    <a:pos x="208" y="217"/>
                  </a:cxn>
                  <a:cxn ang="0">
                    <a:pos x="199" y="230"/>
                  </a:cxn>
                  <a:cxn ang="0">
                    <a:pos x="191" y="240"/>
                  </a:cxn>
                  <a:cxn ang="0">
                    <a:pos x="185" y="247"/>
                  </a:cxn>
                  <a:cxn ang="0">
                    <a:pos x="179" y="253"/>
                  </a:cxn>
                  <a:cxn ang="0">
                    <a:pos x="169" y="262"/>
                  </a:cxn>
                  <a:cxn ang="0">
                    <a:pos x="160" y="264"/>
                  </a:cxn>
                  <a:cxn ang="0">
                    <a:pos x="149" y="258"/>
                  </a:cxn>
                  <a:cxn ang="0">
                    <a:pos x="134" y="254"/>
                  </a:cxn>
                  <a:cxn ang="0">
                    <a:pos x="117" y="250"/>
                  </a:cxn>
                  <a:cxn ang="0">
                    <a:pos x="91" y="248"/>
                  </a:cxn>
                  <a:cxn ang="0">
                    <a:pos x="68" y="247"/>
                  </a:cxn>
                  <a:cxn ang="0">
                    <a:pos x="42" y="250"/>
                  </a:cxn>
                  <a:cxn ang="0">
                    <a:pos x="27" y="253"/>
                  </a:cxn>
                  <a:cxn ang="0">
                    <a:pos x="12" y="255"/>
                  </a:cxn>
                  <a:cxn ang="0">
                    <a:pos x="8" y="255"/>
                  </a:cxn>
                  <a:cxn ang="0">
                    <a:pos x="7" y="252"/>
                  </a:cxn>
                </a:cxnLst>
                <a:rect l="0" t="0" r="r" b="b"/>
                <a:pathLst>
                  <a:path w="223" h="265">
                    <a:moveTo>
                      <a:pt x="7" y="252"/>
                    </a:moveTo>
                    <a:lnTo>
                      <a:pt x="7" y="252"/>
                    </a:lnTo>
                    <a:lnTo>
                      <a:pt x="7" y="252"/>
                    </a:lnTo>
                    <a:lnTo>
                      <a:pt x="7" y="252"/>
                    </a:lnTo>
                    <a:lnTo>
                      <a:pt x="7" y="252"/>
                    </a:lnTo>
                    <a:lnTo>
                      <a:pt x="7" y="252"/>
                    </a:lnTo>
                    <a:lnTo>
                      <a:pt x="7" y="252"/>
                    </a:lnTo>
                    <a:lnTo>
                      <a:pt x="7" y="252"/>
                    </a:lnTo>
                    <a:lnTo>
                      <a:pt x="7" y="252"/>
                    </a:lnTo>
                    <a:lnTo>
                      <a:pt x="7" y="252"/>
                    </a:lnTo>
                    <a:lnTo>
                      <a:pt x="7" y="252"/>
                    </a:lnTo>
                    <a:lnTo>
                      <a:pt x="7" y="252"/>
                    </a:lnTo>
                    <a:lnTo>
                      <a:pt x="7" y="252"/>
                    </a:lnTo>
                    <a:lnTo>
                      <a:pt x="7" y="252"/>
                    </a:lnTo>
                    <a:lnTo>
                      <a:pt x="7" y="252"/>
                    </a:lnTo>
                    <a:lnTo>
                      <a:pt x="7" y="252"/>
                    </a:lnTo>
                    <a:lnTo>
                      <a:pt x="7" y="252"/>
                    </a:lnTo>
                    <a:lnTo>
                      <a:pt x="6" y="252"/>
                    </a:lnTo>
                    <a:lnTo>
                      <a:pt x="6" y="252"/>
                    </a:lnTo>
                    <a:lnTo>
                      <a:pt x="5" y="252"/>
                    </a:lnTo>
                    <a:lnTo>
                      <a:pt x="5" y="250"/>
                    </a:lnTo>
                    <a:lnTo>
                      <a:pt x="4" y="250"/>
                    </a:lnTo>
                    <a:lnTo>
                      <a:pt x="4" y="248"/>
                    </a:lnTo>
                    <a:lnTo>
                      <a:pt x="4" y="246"/>
                    </a:lnTo>
                    <a:lnTo>
                      <a:pt x="4" y="244"/>
                    </a:lnTo>
                    <a:lnTo>
                      <a:pt x="2" y="244"/>
                    </a:lnTo>
                    <a:lnTo>
                      <a:pt x="2" y="242"/>
                    </a:lnTo>
                    <a:lnTo>
                      <a:pt x="1" y="240"/>
                    </a:lnTo>
                    <a:lnTo>
                      <a:pt x="1" y="239"/>
                    </a:lnTo>
                    <a:lnTo>
                      <a:pt x="0" y="237"/>
                    </a:lnTo>
                    <a:lnTo>
                      <a:pt x="0" y="236"/>
                    </a:lnTo>
                    <a:lnTo>
                      <a:pt x="0" y="234"/>
                    </a:lnTo>
                    <a:lnTo>
                      <a:pt x="0" y="232"/>
                    </a:lnTo>
                    <a:lnTo>
                      <a:pt x="0" y="232"/>
                    </a:lnTo>
                    <a:lnTo>
                      <a:pt x="0" y="231"/>
                    </a:lnTo>
                    <a:lnTo>
                      <a:pt x="0" y="230"/>
                    </a:lnTo>
                    <a:lnTo>
                      <a:pt x="0" y="228"/>
                    </a:lnTo>
                    <a:lnTo>
                      <a:pt x="0" y="227"/>
                    </a:lnTo>
                    <a:lnTo>
                      <a:pt x="0" y="225"/>
                    </a:lnTo>
                    <a:lnTo>
                      <a:pt x="0" y="223"/>
                    </a:lnTo>
                    <a:lnTo>
                      <a:pt x="0" y="222"/>
                    </a:lnTo>
                    <a:lnTo>
                      <a:pt x="0" y="222"/>
                    </a:lnTo>
                    <a:lnTo>
                      <a:pt x="0" y="220"/>
                    </a:lnTo>
                    <a:lnTo>
                      <a:pt x="0" y="218"/>
                    </a:lnTo>
                    <a:lnTo>
                      <a:pt x="0" y="217"/>
                    </a:lnTo>
                    <a:lnTo>
                      <a:pt x="0" y="216"/>
                    </a:lnTo>
                    <a:lnTo>
                      <a:pt x="0" y="214"/>
                    </a:lnTo>
                    <a:lnTo>
                      <a:pt x="0" y="213"/>
                    </a:lnTo>
                    <a:lnTo>
                      <a:pt x="0" y="211"/>
                    </a:lnTo>
                    <a:lnTo>
                      <a:pt x="0" y="211"/>
                    </a:lnTo>
                    <a:lnTo>
                      <a:pt x="0" y="209"/>
                    </a:lnTo>
                    <a:lnTo>
                      <a:pt x="0" y="207"/>
                    </a:lnTo>
                    <a:lnTo>
                      <a:pt x="0" y="206"/>
                    </a:lnTo>
                    <a:lnTo>
                      <a:pt x="0" y="205"/>
                    </a:lnTo>
                    <a:lnTo>
                      <a:pt x="0" y="203"/>
                    </a:lnTo>
                    <a:lnTo>
                      <a:pt x="0" y="201"/>
                    </a:lnTo>
                    <a:lnTo>
                      <a:pt x="0" y="199"/>
                    </a:lnTo>
                    <a:lnTo>
                      <a:pt x="0" y="199"/>
                    </a:lnTo>
                    <a:lnTo>
                      <a:pt x="0" y="198"/>
                    </a:lnTo>
                    <a:lnTo>
                      <a:pt x="0" y="196"/>
                    </a:lnTo>
                    <a:lnTo>
                      <a:pt x="0" y="194"/>
                    </a:lnTo>
                    <a:lnTo>
                      <a:pt x="0" y="193"/>
                    </a:lnTo>
                    <a:lnTo>
                      <a:pt x="0" y="191"/>
                    </a:lnTo>
                    <a:lnTo>
                      <a:pt x="0" y="189"/>
                    </a:lnTo>
                    <a:lnTo>
                      <a:pt x="1" y="188"/>
                    </a:lnTo>
                    <a:lnTo>
                      <a:pt x="1" y="188"/>
                    </a:lnTo>
                    <a:lnTo>
                      <a:pt x="1" y="187"/>
                    </a:lnTo>
                    <a:lnTo>
                      <a:pt x="1" y="186"/>
                    </a:lnTo>
                    <a:lnTo>
                      <a:pt x="2" y="184"/>
                    </a:lnTo>
                    <a:lnTo>
                      <a:pt x="2" y="183"/>
                    </a:lnTo>
                    <a:lnTo>
                      <a:pt x="2" y="182"/>
                    </a:lnTo>
                    <a:lnTo>
                      <a:pt x="2" y="180"/>
                    </a:lnTo>
                    <a:lnTo>
                      <a:pt x="4" y="178"/>
                    </a:lnTo>
                    <a:lnTo>
                      <a:pt x="4" y="178"/>
                    </a:lnTo>
                    <a:lnTo>
                      <a:pt x="4" y="176"/>
                    </a:lnTo>
                    <a:lnTo>
                      <a:pt x="4" y="174"/>
                    </a:lnTo>
                    <a:lnTo>
                      <a:pt x="5" y="173"/>
                    </a:lnTo>
                    <a:lnTo>
                      <a:pt x="5" y="172"/>
                    </a:lnTo>
                    <a:lnTo>
                      <a:pt x="5" y="170"/>
                    </a:lnTo>
                    <a:lnTo>
                      <a:pt x="5" y="169"/>
                    </a:lnTo>
                    <a:lnTo>
                      <a:pt x="7" y="167"/>
                    </a:lnTo>
                    <a:lnTo>
                      <a:pt x="7" y="166"/>
                    </a:lnTo>
                    <a:lnTo>
                      <a:pt x="7" y="165"/>
                    </a:lnTo>
                    <a:lnTo>
                      <a:pt x="7" y="163"/>
                    </a:lnTo>
                    <a:lnTo>
                      <a:pt x="8" y="161"/>
                    </a:lnTo>
                    <a:lnTo>
                      <a:pt x="8" y="159"/>
                    </a:lnTo>
                    <a:lnTo>
                      <a:pt x="9" y="158"/>
                    </a:lnTo>
                    <a:lnTo>
                      <a:pt x="9" y="156"/>
                    </a:lnTo>
                    <a:lnTo>
                      <a:pt x="11" y="153"/>
                    </a:lnTo>
                    <a:lnTo>
                      <a:pt x="11" y="151"/>
                    </a:lnTo>
                    <a:lnTo>
                      <a:pt x="11" y="150"/>
                    </a:lnTo>
                    <a:lnTo>
                      <a:pt x="11" y="148"/>
                    </a:lnTo>
                    <a:lnTo>
                      <a:pt x="13" y="145"/>
                    </a:lnTo>
                    <a:lnTo>
                      <a:pt x="13" y="143"/>
                    </a:lnTo>
                    <a:lnTo>
                      <a:pt x="14" y="141"/>
                    </a:lnTo>
                    <a:lnTo>
                      <a:pt x="14" y="140"/>
                    </a:lnTo>
                    <a:lnTo>
                      <a:pt x="16" y="138"/>
                    </a:lnTo>
                    <a:lnTo>
                      <a:pt x="16" y="137"/>
                    </a:lnTo>
                    <a:lnTo>
                      <a:pt x="17" y="136"/>
                    </a:lnTo>
                    <a:lnTo>
                      <a:pt x="17" y="134"/>
                    </a:lnTo>
                    <a:lnTo>
                      <a:pt x="18" y="132"/>
                    </a:lnTo>
                    <a:lnTo>
                      <a:pt x="18" y="131"/>
                    </a:lnTo>
                    <a:lnTo>
                      <a:pt x="20" y="129"/>
                    </a:lnTo>
                    <a:lnTo>
                      <a:pt x="21" y="127"/>
                    </a:lnTo>
                    <a:lnTo>
                      <a:pt x="22" y="125"/>
                    </a:lnTo>
                    <a:lnTo>
                      <a:pt x="22" y="123"/>
                    </a:lnTo>
                    <a:lnTo>
                      <a:pt x="24" y="121"/>
                    </a:lnTo>
                    <a:lnTo>
                      <a:pt x="24" y="120"/>
                    </a:lnTo>
                    <a:lnTo>
                      <a:pt x="26" y="118"/>
                    </a:lnTo>
                    <a:lnTo>
                      <a:pt x="26" y="117"/>
                    </a:lnTo>
                    <a:lnTo>
                      <a:pt x="27" y="115"/>
                    </a:lnTo>
                    <a:lnTo>
                      <a:pt x="29" y="113"/>
                    </a:lnTo>
                    <a:lnTo>
                      <a:pt x="30" y="111"/>
                    </a:lnTo>
                    <a:lnTo>
                      <a:pt x="30" y="110"/>
                    </a:lnTo>
                    <a:lnTo>
                      <a:pt x="31" y="109"/>
                    </a:lnTo>
                    <a:lnTo>
                      <a:pt x="31" y="107"/>
                    </a:lnTo>
                    <a:lnTo>
                      <a:pt x="33" y="105"/>
                    </a:lnTo>
                    <a:lnTo>
                      <a:pt x="33" y="103"/>
                    </a:lnTo>
                    <a:lnTo>
                      <a:pt x="34" y="102"/>
                    </a:lnTo>
                    <a:lnTo>
                      <a:pt x="36" y="100"/>
                    </a:lnTo>
                    <a:lnTo>
                      <a:pt x="37" y="97"/>
                    </a:lnTo>
                    <a:lnTo>
                      <a:pt x="37" y="95"/>
                    </a:lnTo>
                    <a:lnTo>
                      <a:pt x="39" y="93"/>
                    </a:lnTo>
                    <a:lnTo>
                      <a:pt x="40" y="92"/>
                    </a:lnTo>
                    <a:lnTo>
                      <a:pt x="41" y="89"/>
                    </a:lnTo>
                    <a:lnTo>
                      <a:pt x="41" y="87"/>
                    </a:lnTo>
                    <a:lnTo>
                      <a:pt x="43" y="85"/>
                    </a:lnTo>
                    <a:lnTo>
                      <a:pt x="45" y="84"/>
                    </a:lnTo>
                    <a:lnTo>
                      <a:pt x="47" y="82"/>
                    </a:lnTo>
                    <a:lnTo>
                      <a:pt x="47" y="82"/>
                    </a:lnTo>
                    <a:lnTo>
                      <a:pt x="47" y="80"/>
                    </a:lnTo>
                    <a:lnTo>
                      <a:pt x="47" y="78"/>
                    </a:lnTo>
                    <a:lnTo>
                      <a:pt x="49" y="77"/>
                    </a:lnTo>
                    <a:lnTo>
                      <a:pt x="49" y="75"/>
                    </a:lnTo>
                    <a:lnTo>
                      <a:pt x="51" y="73"/>
                    </a:lnTo>
                    <a:lnTo>
                      <a:pt x="52" y="71"/>
                    </a:lnTo>
                    <a:lnTo>
                      <a:pt x="54" y="70"/>
                    </a:lnTo>
                    <a:lnTo>
                      <a:pt x="54" y="68"/>
                    </a:lnTo>
                    <a:lnTo>
                      <a:pt x="56" y="66"/>
                    </a:lnTo>
                    <a:lnTo>
                      <a:pt x="57" y="65"/>
                    </a:lnTo>
                    <a:lnTo>
                      <a:pt x="59" y="63"/>
                    </a:lnTo>
                    <a:lnTo>
                      <a:pt x="59" y="61"/>
                    </a:lnTo>
                    <a:lnTo>
                      <a:pt x="61" y="59"/>
                    </a:lnTo>
                    <a:lnTo>
                      <a:pt x="63" y="58"/>
                    </a:lnTo>
                    <a:lnTo>
                      <a:pt x="64" y="56"/>
                    </a:lnTo>
                    <a:lnTo>
                      <a:pt x="64" y="56"/>
                    </a:lnTo>
                    <a:lnTo>
                      <a:pt x="66" y="54"/>
                    </a:lnTo>
                    <a:lnTo>
                      <a:pt x="66" y="53"/>
                    </a:lnTo>
                    <a:lnTo>
                      <a:pt x="68" y="51"/>
                    </a:lnTo>
                    <a:lnTo>
                      <a:pt x="68" y="50"/>
                    </a:lnTo>
                    <a:lnTo>
                      <a:pt x="69" y="48"/>
                    </a:lnTo>
                    <a:lnTo>
                      <a:pt x="71" y="47"/>
                    </a:lnTo>
                    <a:lnTo>
                      <a:pt x="73" y="45"/>
                    </a:lnTo>
                    <a:lnTo>
                      <a:pt x="73" y="44"/>
                    </a:lnTo>
                    <a:lnTo>
                      <a:pt x="74" y="42"/>
                    </a:lnTo>
                    <a:lnTo>
                      <a:pt x="76" y="40"/>
                    </a:lnTo>
                    <a:lnTo>
                      <a:pt x="78" y="39"/>
                    </a:lnTo>
                    <a:lnTo>
                      <a:pt x="78" y="37"/>
                    </a:lnTo>
                    <a:lnTo>
                      <a:pt x="80" y="36"/>
                    </a:lnTo>
                    <a:lnTo>
                      <a:pt x="82" y="34"/>
                    </a:lnTo>
                    <a:lnTo>
                      <a:pt x="84" y="32"/>
                    </a:lnTo>
                    <a:lnTo>
                      <a:pt x="84" y="32"/>
                    </a:lnTo>
                    <a:lnTo>
                      <a:pt x="85" y="31"/>
                    </a:lnTo>
                    <a:lnTo>
                      <a:pt x="85" y="31"/>
                    </a:lnTo>
                    <a:lnTo>
                      <a:pt x="87" y="29"/>
                    </a:lnTo>
                    <a:lnTo>
                      <a:pt x="87" y="28"/>
                    </a:lnTo>
                    <a:lnTo>
                      <a:pt x="89" y="27"/>
                    </a:lnTo>
                    <a:lnTo>
                      <a:pt x="90" y="25"/>
                    </a:lnTo>
                    <a:lnTo>
                      <a:pt x="92" y="23"/>
                    </a:lnTo>
                    <a:lnTo>
                      <a:pt x="92" y="23"/>
                    </a:lnTo>
                    <a:lnTo>
                      <a:pt x="94" y="22"/>
                    </a:lnTo>
                    <a:lnTo>
                      <a:pt x="96" y="20"/>
                    </a:lnTo>
                    <a:lnTo>
                      <a:pt x="97" y="18"/>
                    </a:lnTo>
                    <a:lnTo>
                      <a:pt x="98" y="18"/>
                    </a:lnTo>
                    <a:lnTo>
                      <a:pt x="100" y="17"/>
                    </a:lnTo>
                    <a:lnTo>
                      <a:pt x="101" y="15"/>
                    </a:lnTo>
                    <a:lnTo>
                      <a:pt x="103" y="14"/>
                    </a:lnTo>
                    <a:lnTo>
                      <a:pt x="103" y="14"/>
                    </a:lnTo>
                    <a:lnTo>
                      <a:pt x="104" y="14"/>
                    </a:lnTo>
                    <a:lnTo>
                      <a:pt x="104" y="14"/>
                    </a:lnTo>
                    <a:lnTo>
                      <a:pt x="106" y="12"/>
                    </a:lnTo>
                    <a:lnTo>
                      <a:pt x="106" y="12"/>
                    </a:lnTo>
                    <a:lnTo>
                      <a:pt x="108" y="10"/>
                    </a:lnTo>
                    <a:lnTo>
                      <a:pt x="109" y="10"/>
                    </a:lnTo>
                    <a:lnTo>
                      <a:pt x="111" y="8"/>
                    </a:lnTo>
                    <a:lnTo>
                      <a:pt x="111" y="8"/>
                    </a:lnTo>
                    <a:lnTo>
                      <a:pt x="113" y="7"/>
                    </a:lnTo>
                    <a:lnTo>
                      <a:pt x="114" y="7"/>
                    </a:lnTo>
                    <a:lnTo>
                      <a:pt x="116" y="6"/>
                    </a:lnTo>
                    <a:lnTo>
                      <a:pt x="116" y="6"/>
                    </a:lnTo>
                    <a:lnTo>
                      <a:pt x="118" y="4"/>
                    </a:lnTo>
                    <a:lnTo>
                      <a:pt x="120" y="4"/>
                    </a:lnTo>
                    <a:lnTo>
                      <a:pt x="121" y="2"/>
                    </a:lnTo>
                    <a:lnTo>
                      <a:pt x="121" y="2"/>
                    </a:lnTo>
                    <a:lnTo>
                      <a:pt x="122" y="2"/>
                    </a:lnTo>
                    <a:lnTo>
                      <a:pt x="122" y="2"/>
                    </a:lnTo>
                    <a:lnTo>
                      <a:pt x="124" y="2"/>
                    </a:lnTo>
                    <a:lnTo>
                      <a:pt x="124" y="2"/>
                    </a:lnTo>
                    <a:lnTo>
                      <a:pt x="126" y="2"/>
                    </a:lnTo>
                    <a:lnTo>
                      <a:pt x="127" y="2"/>
                    </a:lnTo>
                    <a:lnTo>
                      <a:pt x="129" y="2"/>
                    </a:lnTo>
                    <a:lnTo>
                      <a:pt x="129" y="2"/>
                    </a:lnTo>
                    <a:lnTo>
                      <a:pt x="131" y="2"/>
                    </a:lnTo>
                    <a:lnTo>
                      <a:pt x="132" y="2"/>
                    </a:lnTo>
                    <a:lnTo>
                      <a:pt x="134" y="2"/>
                    </a:lnTo>
                    <a:lnTo>
                      <a:pt x="134" y="2"/>
                    </a:lnTo>
                    <a:lnTo>
                      <a:pt x="136" y="2"/>
                    </a:lnTo>
                    <a:lnTo>
                      <a:pt x="137" y="2"/>
                    </a:lnTo>
                    <a:lnTo>
                      <a:pt x="138" y="0"/>
                    </a:lnTo>
                    <a:lnTo>
                      <a:pt x="138" y="1"/>
                    </a:lnTo>
                    <a:lnTo>
                      <a:pt x="140" y="1"/>
                    </a:lnTo>
                    <a:lnTo>
                      <a:pt x="140" y="1"/>
                    </a:lnTo>
                    <a:lnTo>
                      <a:pt x="142" y="1"/>
                    </a:lnTo>
                    <a:lnTo>
                      <a:pt x="142" y="1"/>
                    </a:lnTo>
                    <a:lnTo>
                      <a:pt x="144" y="1"/>
                    </a:lnTo>
                    <a:lnTo>
                      <a:pt x="145" y="1"/>
                    </a:lnTo>
                    <a:lnTo>
                      <a:pt x="147" y="1"/>
                    </a:lnTo>
                    <a:lnTo>
                      <a:pt x="147" y="1"/>
                    </a:lnTo>
                    <a:lnTo>
                      <a:pt x="149" y="1"/>
                    </a:lnTo>
                    <a:lnTo>
                      <a:pt x="149" y="1"/>
                    </a:lnTo>
                    <a:lnTo>
                      <a:pt x="151" y="1"/>
                    </a:lnTo>
                    <a:lnTo>
                      <a:pt x="151" y="1"/>
                    </a:lnTo>
                    <a:lnTo>
                      <a:pt x="153" y="1"/>
                    </a:lnTo>
                    <a:lnTo>
                      <a:pt x="153" y="1"/>
                    </a:lnTo>
                    <a:lnTo>
                      <a:pt x="155" y="1"/>
                    </a:lnTo>
                    <a:lnTo>
                      <a:pt x="155" y="3"/>
                    </a:lnTo>
                    <a:lnTo>
                      <a:pt x="157" y="3"/>
                    </a:lnTo>
                    <a:lnTo>
                      <a:pt x="157" y="3"/>
                    </a:lnTo>
                    <a:lnTo>
                      <a:pt x="159" y="3"/>
                    </a:lnTo>
                    <a:lnTo>
                      <a:pt x="159" y="4"/>
                    </a:lnTo>
                    <a:lnTo>
                      <a:pt x="160" y="4"/>
                    </a:lnTo>
                    <a:lnTo>
                      <a:pt x="162" y="4"/>
                    </a:lnTo>
                    <a:lnTo>
                      <a:pt x="164" y="4"/>
                    </a:lnTo>
                    <a:lnTo>
                      <a:pt x="164" y="6"/>
                    </a:lnTo>
                    <a:lnTo>
                      <a:pt x="165" y="6"/>
                    </a:lnTo>
                    <a:lnTo>
                      <a:pt x="166" y="6"/>
                    </a:lnTo>
                    <a:lnTo>
                      <a:pt x="168" y="6"/>
                    </a:lnTo>
                    <a:lnTo>
                      <a:pt x="168" y="7"/>
                    </a:lnTo>
                    <a:lnTo>
                      <a:pt x="170" y="7"/>
                    </a:lnTo>
                    <a:lnTo>
                      <a:pt x="171" y="7"/>
                    </a:lnTo>
                    <a:lnTo>
                      <a:pt x="173" y="7"/>
                    </a:lnTo>
                    <a:lnTo>
                      <a:pt x="173" y="8"/>
                    </a:lnTo>
                    <a:lnTo>
                      <a:pt x="174" y="8"/>
                    </a:lnTo>
                    <a:lnTo>
                      <a:pt x="174" y="10"/>
                    </a:lnTo>
                    <a:lnTo>
                      <a:pt x="175" y="10"/>
                    </a:lnTo>
                    <a:lnTo>
                      <a:pt x="175" y="12"/>
                    </a:lnTo>
                    <a:lnTo>
                      <a:pt x="177" y="12"/>
                    </a:lnTo>
                    <a:lnTo>
                      <a:pt x="179" y="13"/>
                    </a:lnTo>
                    <a:lnTo>
                      <a:pt x="181" y="13"/>
                    </a:lnTo>
                    <a:lnTo>
                      <a:pt x="181" y="15"/>
                    </a:lnTo>
                    <a:lnTo>
                      <a:pt x="182" y="15"/>
                    </a:lnTo>
                    <a:lnTo>
                      <a:pt x="184" y="17"/>
                    </a:lnTo>
                    <a:lnTo>
                      <a:pt x="185" y="17"/>
                    </a:lnTo>
                    <a:lnTo>
                      <a:pt x="185" y="18"/>
                    </a:lnTo>
                    <a:lnTo>
                      <a:pt x="187" y="18"/>
                    </a:lnTo>
                    <a:lnTo>
                      <a:pt x="188" y="19"/>
                    </a:lnTo>
                    <a:lnTo>
                      <a:pt x="189" y="19"/>
                    </a:lnTo>
                    <a:lnTo>
                      <a:pt x="189" y="21"/>
                    </a:lnTo>
                    <a:lnTo>
                      <a:pt x="191" y="22"/>
                    </a:lnTo>
                    <a:lnTo>
                      <a:pt x="191" y="23"/>
                    </a:lnTo>
                    <a:lnTo>
                      <a:pt x="192" y="23"/>
                    </a:lnTo>
                    <a:lnTo>
                      <a:pt x="192" y="25"/>
                    </a:lnTo>
                    <a:lnTo>
                      <a:pt x="194" y="26"/>
                    </a:lnTo>
                    <a:lnTo>
                      <a:pt x="195" y="28"/>
                    </a:lnTo>
                    <a:lnTo>
                      <a:pt x="197" y="28"/>
                    </a:lnTo>
                    <a:lnTo>
                      <a:pt x="197" y="30"/>
                    </a:lnTo>
                    <a:lnTo>
                      <a:pt x="199" y="31"/>
                    </a:lnTo>
                    <a:lnTo>
                      <a:pt x="199" y="33"/>
                    </a:lnTo>
                    <a:lnTo>
                      <a:pt x="200" y="33"/>
                    </a:lnTo>
                    <a:lnTo>
                      <a:pt x="200" y="35"/>
                    </a:lnTo>
                    <a:lnTo>
                      <a:pt x="202" y="35"/>
                    </a:lnTo>
                    <a:lnTo>
                      <a:pt x="202" y="36"/>
                    </a:lnTo>
                    <a:lnTo>
                      <a:pt x="204" y="36"/>
                    </a:lnTo>
                    <a:lnTo>
                      <a:pt x="204" y="38"/>
                    </a:lnTo>
                    <a:lnTo>
                      <a:pt x="204" y="40"/>
                    </a:lnTo>
                    <a:lnTo>
                      <a:pt x="204" y="41"/>
                    </a:lnTo>
                    <a:lnTo>
                      <a:pt x="206" y="43"/>
                    </a:lnTo>
                    <a:lnTo>
                      <a:pt x="206" y="44"/>
                    </a:lnTo>
                    <a:lnTo>
                      <a:pt x="207" y="46"/>
                    </a:lnTo>
                    <a:lnTo>
                      <a:pt x="207" y="48"/>
                    </a:lnTo>
                    <a:lnTo>
                      <a:pt x="209" y="48"/>
                    </a:lnTo>
                    <a:lnTo>
                      <a:pt x="209" y="50"/>
                    </a:lnTo>
                    <a:lnTo>
                      <a:pt x="209" y="52"/>
                    </a:lnTo>
                    <a:lnTo>
                      <a:pt x="209" y="54"/>
                    </a:lnTo>
                    <a:lnTo>
                      <a:pt x="211" y="55"/>
                    </a:lnTo>
                    <a:lnTo>
                      <a:pt x="211" y="56"/>
                    </a:lnTo>
                    <a:lnTo>
                      <a:pt x="212" y="58"/>
                    </a:lnTo>
                    <a:lnTo>
                      <a:pt x="212" y="60"/>
                    </a:lnTo>
                    <a:lnTo>
                      <a:pt x="213" y="60"/>
                    </a:lnTo>
                    <a:lnTo>
                      <a:pt x="213" y="62"/>
                    </a:lnTo>
                    <a:lnTo>
                      <a:pt x="213" y="63"/>
                    </a:lnTo>
                    <a:lnTo>
                      <a:pt x="213" y="65"/>
                    </a:lnTo>
                    <a:lnTo>
                      <a:pt x="213" y="66"/>
                    </a:lnTo>
                    <a:lnTo>
                      <a:pt x="213" y="69"/>
                    </a:lnTo>
                    <a:lnTo>
                      <a:pt x="213" y="71"/>
                    </a:lnTo>
                    <a:lnTo>
                      <a:pt x="213" y="73"/>
                    </a:lnTo>
                    <a:lnTo>
                      <a:pt x="215" y="74"/>
                    </a:lnTo>
                    <a:lnTo>
                      <a:pt x="215" y="78"/>
                    </a:lnTo>
                    <a:lnTo>
                      <a:pt x="215" y="79"/>
                    </a:lnTo>
                    <a:lnTo>
                      <a:pt x="215" y="81"/>
                    </a:lnTo>
                    <a:lnTo>
                      <a:pt x="217" y="83"/>
                    </a:lnTo>
                    <a:lnTo>
                      <a:pt x="217" y="84"/>
                    </a:lnTo>
                    <a:lnTo>
                      <a:pt x="217" y="86"/>
                    </a:lnTo>
                    <a:lnTo>
                      <a:pt x="217" y="88"/>
                    </a:lnTo>
                    <a:lnTo>
                      <a:pt x="218" y="88"/>
                    </a:lnTo>
                    <a:lnTo>
                      <a:pt x="218" y="91"/>
                    </a:lnTo>
                    <a:lnTo>
                      <a:pt x="218" y="92"/>
                    </a:lnTo>
                    <a:lnTo>
                      <a:pt x="218" y="94"/>
                    </a:lnTo>
                    <a:lnTo>
                      <a:pt x="218" y="96"/>
                    </a:lnTo>
                    <a:lnTo>
                      <a:pt x="218" y="99"/>
                    </a:lnTo>
                    <a:lnTo>
                      <a:pt x="218" y="101"/>
                    </a:lnTo>
                    <a:lnTo>
                      <a:pt x="218" y="103"/>
                    </a:lnTo>
                    <a:lnTo>
                      <a:pt x="220" y="104"/>
                    </a:lnTo>
                    <a:lnTo>
                      <a:pt x="220" y="108"/>
                    </a:lnTo>
                    <a:lnTo>
                      <a:pt x="220" y="110"/>
                    </a:lnTo>
                    <a:lnTo>
                      <a:pt x="220" y="111"/>
                    </a:lnTo>
                    <a:lnTo>
                      <a:pt x="221" y="113"/>
                    </a:lnTo>
                    <a:lnTo>
                      <a:pt x="221" y="115"/>
                    </a:lnTo>
                    <a:lnTo>
                      <a:pt x="221" y="117"/>
                    </a:lnTo>
                    <a:lnTo>
                      <a:pt x="221" y="119"/>
                    </a:lnTo>
                    <a:lnTo>
                      <a:pt x="222" y="120"/>
                    </a:lnTo>
                    <a:lnTo>
                      <a:pt x="222" y="123"/>
                    </a:lnTo>
                    <a:lnTo>
                      <a:pt x="222" y="125"/>
                    </a:lnTo>
                    <a:lnTo>
                      <a:pt x="222" y="127"/>
                    </a:lnTo>
                    <a:lnTo>
                      <a:pt x="222" y="128"/>
                    </a:lnTo>
                    <a:lnTo>
                      <a:pt x="222" y="132"/>
                    </a:lnTo>
                    <a:lnTo>
                      <a:pt x="222" y="134"/>
                    </a:lnTo>
                    <a:lnTo>
                      <a:pt x="222" y="136"/>
                    </a:lnTo>
                    <a:lnTo>
                      <a:pt x="222" y="137"/>
                    </a:lnTo>
                    <a:lnTo>
                      <a:pt x="222" y="141"/>
                    </a:lnTo>
                    <a:lnTo>
                      <a:pt x="222" y="143"/>
                    </a:lnTo>
                    <a:lnTo>
                      <a:pt x="222" y="146"/>
                    </a:lnTo>
                    <a:lnTo>
                      <a:pt x="222" y="147"/>
                    </a:lnTo>
                    <a:lnTo>
                      <a:pt x="222" y="150"/>
                    </a:lnTo>
                    <a:lnTo>
                      <a:pt x="222" y="151"/>
                    </a:lnTo>
                    <a:lnTo>
                      <a:pt x="222" y="153"/>
                    </a:lnTo>
                    <a:lnTo>
                      <a:pt x="222" y="155"/>
                    </a:lnTo>
                    <a:lnTo>
                      <a:pt x="221" y="158"/>
                    </a:lnTo>
                    <a:lnTo>
                      <a:pt x="221" y="159"/>
                    </a:lnTo>
                    <a:lnTo>
                      <a:pt x="221" y="161"/>
                    </a:lnTo>
                    <a:lnTo>
                      <a:pt x="221" y="163"/>
                    </a:lnTo>
                    <a:lnTo>
                      <a:pt x="220" y="166"/>
                    </a:lnTo>
                    <a:lnTo>
                      <a:pt x="220" y="168"/>
                    </a:lnTo>
                    <a:lnTo>
                      <a:pt x="220" y="169"/>
                    </a:lnTo>
                    <a:lnTo>
                      <a:pt x="220" y="171"/>
                    </a:lnTo>
                    <a:lnTo>
                      <a:pt x="218" y="174"/>
                    </a:lnTo>
                    <a:lnTo>
                      <a:pt x="218" y="176"/>
                    </a:lnTo>
                    <a:lnTo>
                      <a:pt x="218" y="178"/>
                    </a:lnTo>
                    <a:lnTo>
                      <a:pt x="218" y="179"/>
                    </a:lnTo>
                    <a:lnTo>
                      <a:pt x="217" y="181"/>
                    </a:lnTo>
                    <a:lnTo>
                      <a:pt x="217" y="183"/>
                    </a:lnTo>
                    <a:lnTo>
                      <a:pt x="217" y="184"/>
                    </a:lnTo>
                    <a:lnTo>
                      <a:pt x="217" y="184"/>
                    </a:lnTo>
                    <a:lnTo>
                      <a:pt x="215" y="187"/>
                    </a:lnTo>
                    <a:lnTo>
                      <a:pt x="215" y="189"/>
                    </a:lnTo>
                    <a:lnTo>
                      <a:pt x="214" y="191"/>
                    </a:lnTo>
                    <a:lnTo>
                      <a:pt x="214" y="193"/>
                    </a:lnTo>
                    <a:lnTo>
                      <a:pt x="213" y="196"/>
                    </a:lnTo>
                    <a:lnTo>
                      <a:pt x="213" y="198"/>
                    </a:lnTo>
                    <a:lnTo>
                      <a:pt x="212" y="200"/>
                    </a:lnTo>
                    <a:lnTo>
                      <a:pt x="212" y="202"/>
                    </a:lnTo>
                    <a:lnTo>
                      <a:pt x="211" y="205"/>
                    </a:lnTo>
                    <a:lnTo>
                      <a:pt x="211" y="207"/>
                    </a:lnTo>
                    <a:lnTo>
                      <a:pt x="209" y="209"/>
                    </a:lnTo>
                    <a:lnTo>
                      <a:pt x="209" y="211"/>
                    </a:lnTo>
                    <a:lnTo>
                      <a:pt x="208" y="213"/>
                    </a:lnTo>
                    <a:lnTo>
                      <a:pt x="208" y="214"/>
                    </a:lnTo>
                    <a:lnTo>
                      <a:pt x="208" y="216"/>
                    </a:lnTo>
                    <a:lnTo>
                      <a:pt x="208" y="217"/>
                    </a:lnTo>
                    <a:lnTo>
                      <a:pt x="206" y="219"/>
                    </a:lnTo>
                    <a:lnTo>
                      <a:pt x="206" y="220"/>
                    </a:lnTo>
                    <a:lnTo>
                      <a:pt x="204" y="222"/>
                    </a:lnTo>
                    <a:lnTo>
                      <a:pt x="204" y="222"/>
                    </a:lnTo>
                    <a:lnTo>
                      <a:pt x="203" y="224"/>
                    </a:lnTo>
                    <a:lnTo>
                      <a:pt x="202" y="226"/>
                    </a:lnTo>
                    <a:lnTo>
                      <a:pt x="200" y="227"/>
                    </a:lnTo>
                    <a:lnTo>
                      <a:pt x="200" y="228"/>
                    </a:lnTo>
                    <a:lnTo>
                      <a:pt x="199" y="230"/>
                    </a:lnTo>
                    <a:lnTo>
                      <a:pt x="197" y="231"/>
                    </a:lnTo>
                    <a:lnTo>
                      <a:pt x="196" y="233"/>
                    </a:lnTo>
                    <a:lnTo>
                      <a:pt x="196" y="234"/>
                    </a:lnTo>
                    <a:lnTo>
                      <a:pt x="194" y="236"/>
                    </a:lnTo>
                    <a:lnTo>
                      <a:pt x="194" y="236"/>
                    </a:lnTo>
                    <a:lnTo>
                      <a:pt x="193" y="238"/>
                    </a:lnTo>
                    <a:lnTo>
                      <a:pt x="193" y="238"/>
                    </a:lnTo>
                    <a:lnTo>
                      <a:pt x="191" y="240"/>
                    </a:lnTo>
                    <a:lnTo>
                      <a:pt x="191" y="240"/>
                    </a:lnTo>
                    <a:lnTo>
                      <a:pt x="189" y="242"/>
                    </a:lnTo>
                    <a:lnTo>
                      <a:pt x="189" y="242"/>
                    </a:lnTo>
                    <a:lnTo>
                      <a:pt x="187" y="244"/>
                    </a:lnTo>
                    <a:lnTo>
                      <a:pt x="187" y="244"/>
                    </a:lnTo>
                    <a:lnTo>
                      <a:pt x="187" y="244"/>
                    </a:lnTo>
                    <a:lnTo>
                      <a:pt x="187" y="244"/>
                    </a:lnTo>
                    <a:lnTo>
                      <a:pt x="185" y="246"/>
                    </a:lnTo>
                    <a:lnTo>
                      <a:pt x="185" y="246"/>
                    </a:lnTo>
                    <a:lnTo>
                      <a:pt x="185" y="247"/>
                    </a:lnTo>
                    <a:lnTo>
                      <a:pt x="185" y="247"/>
                    </a:lnTo>
                    <a:lnTo>
                      <a:pt x="183" y="248"/>
                    </a:lnTo>
                    <a:lnTo>
                      <a:pt x="183" y="248"/>
                    </a:lnTo>
                    <a:lnTo>
                      <a:pt x="182" y="250"/>
                    </a:lnTo>
                    <a:lnTo>
                      <a:pt x="182" y="250"/>
                    </a:lnTo>
                    <a:lnTo>
                      <a:pt x="180" y="251"/>
                    </a:lnTo>
                    <a:lnTo>
                      <a:pt x="180" y="251"/>
                    </a:lnTo>
                    <a:lnTo>
                      <a:pt x="179" y="253"/>
                    </a:lnTo>
                    <a:lnTo>
                      <a:pt x="179" y="253"/>
                    </a:lnTo>
                    <a:lnTo>
                      <a:pt x="177" y="254"/>
                    </a:lnTo>
                    <a:lnTo>
                      <a:pt x="177" y="255"/>
                    </a:lnTo>
                    <a:lnTo>
                      <a:pt x="175" y="257"/>
                    </a:lnTo>
                    <a:lnTo>
                      <a:pt x="175" y="257"/>
                    </a:lnTo>
                    <a:lnTo>
                      <a:pt x="174" y="258"/>
                    </a:lnTo>
                    <a:lnTo>
                      <a:pt x="173" y="259"/>
                    </a:lnTo>
                    <a:lnTo>
                      <a:pt x="171" y="261"/>
                    </a:lnTo>
                    <a:lnTo>
                      <a:pt x="171" y="261"/>
                    </a:lnTo>
                    <a:lnTo>
                      <a:pt x="169" y="262"/>
                    </a:lnTo>
                    <a:lnTo>
                      <a:pt x="169" y="262"/>
                    </a:lnTo>
                    <a:lnTo>
                      <a:pt x="169" y="262"/>
                    </a:lnTo>
                    <a:lnTo>
                      <a:pt x="169" y="262"/>
                    </a:lnTo>
                    <a:lnTo>
                      <a:pt x="167" y="264"/>
                    </a:lnTo>
                    <a:lnTo>
                      <a:pt x="165" y="264"/>
                    </a:lnTo>
                    <a:lnTo>
                      <a:pt x="164" y="264"/>
                    </a:lnTo>
                    <a:lnTo>
                      <a:pt x="163" y="264"/>
                    </a:lnTo>
                    <a:lnTo>
                      <a:pt x="161" y="264"/>
                    </a:lnTo>
                    <a:lnTo>
                      <a:pt x="160" y="264"/>
                    </a:lnTo>
                    <a:lnTo>
                      <a:pt x="159" y="264"/>
                    </a:lnTo>
                    <a:lnTo>
                      <a:pt x="159" y="262"/>
                    </a:lnTo>
                    <a:lnTo>
                      <a:pt x="157" y="262"/>
                    </a:lnTo>
                    <a:lnTo>
                      <a:pt x="156" y="262"/>
                    </a:lnTo>
                    <a:lnTo>
                      <a:pt x="155" y="262"/>
                    </a:lnTo>
                    <a:lnTo>
                      <a:pt x="155" y="260"/>
                    </a:lnTo>
                    <a:lnTo>
                      <a:pt x="153" y="260"/>
                    </a:lnTo>
                    <a:lnTo>
                      <a:pt x="151" y="258"/>
                    </a:lnTo>
                    <a:lnTo>
                      <a:pt x="149" y="258"/>
                    </a:lnTo>
                    <a:lnTo>
                      <a:pt x="149" y="257"/>
                    </a:lnTo>
                    <a:lnTo>
                      <a:pt x="147" y="257"/>
                    </a:lnTo>
                    <a:lnTo>
                      <a:pt x="145" y="257"/>
                    </a:lnTo>
                    <a:lnTo>
                      <a:pt x="144" y="257"/>
                    </a:lnTo>
                    <a:lnTo>
                      <a:pt x="142" y="255"/>
                    </a:lnTo>
                    <a:lnTo>
                      <a:pt x="139" y="255"/>
                    </a:lnTo>
                    <a:lnTo>
                      <a:pt x="137" y="255"/>
                    </a:lnTo>
                    <a:lnTo>
                      <a:pt x="136" y="255"/>
                    </a:lnTo>
                    <a:lnTo>
                      <a:pt x="134" y="254"/>
                    </a:lnTo>
                    <a:lnTo>
                      <a:pt x="130" y="254"/>
                    </a:lnTo>
                    <a:lnTo>
                      <a:pt x="129" y="254"/>
                    </a:lnTo>
                    <a:lnTo>
                      <a:pt x="127" y="254"/>
                    </a:lnTo>
                    <a:lnTo>
                      <a:pt x="125" y="252"/>
                    </a:lnTo>
                    <a:lnTo>
                      <a:pt x="123" y="252"/>
                    </a:lnTo>
                    <a:lnTo>
                      <a:pt x="122" y="252"/>
                    </a:lnTo>
                    <a:lnTo>
                      <a:pt x="120" y="252"/>
                    </a:lnTo>
                    <a:lnTo>
                      <a:pt x="120" y="250"/>
                    </a:lnTo>
                    <a:lnTo>
                      <a:pt x="117" y="250"/>
                    </a:lnTo>
                    <a:lnTo>
                      <a:pt x="116" y="250"/>
                    </a:lnTo>
                    <a:lnTo>
                      <a:pt x="113" y="250"/>
                    </a:lnTo>
                    <a:lnTo>
                      <a:pt x="111" y="250"/>
                    </a:lnTo>
                    <a:lnTo>
                      <a:pt x="108" y="250"/>
                    </a:lnTo>
                    <a:lnTo>
                      <a:pt x="104" y="250"/>
                    </a:lnTo>
                    <a:lnTo>
                      <a:pt x="101" y="250"/>
                    </a:lnTo>
                    <a:lnTo>
                      <a:pt x="98" y="248"/>
                    </a:lnTo>
                    <a:lnTo>
                      <a:pt x="95" y="248"/>
                    </a:lnTo>
                    <a:lnTo>
                      <a:pt x="91" y="248"/>
                    </a:lnTo>
                    <a:lnTo>
                      <a:pt x="88" y="248"/>
                    </a:lnTo>
                    <a:lnTo>
                      <a:pt x="85" y="247"/>
                    </a:lnTo>
                    <a:lnTo>
                      <a:pt x="81" y="247"/>
                    </a:lnTo>
                    <a:lnTo>
                      <a:pt x="79" y="247"/>
                    </a:lnTo>
                    <a:lnTo>
                      <a:pt x="77" y="247"/>
                    </a:lnTo>
                    <a:lnTo>
                      <a:pt x="76" y="246"/>
                    </a:lnTo>
                    <a:lnTo>
                      <a:pt x="73" y="247"/>
                    </a:lnTo>
                    <a:lnTo>
                      <a:pt x="71" y="247"/>
                    </a:lnTo>
                    <a:lnTo>
                      <a:pt x="68" y="247"/>
                    </a:lnTo>
                    <a:lnTo>
                      <a:pt x="66" y="247"/>
                    </a:lnTo>
                    <a:lnTo>
                      <a:pt x="63" y="248"/>
                    </a:lnTo>
                    <a:lnTo>
                      <a:pt x="60" y="248"/>
                    </a:lnTo>
                    <a:lnTo>
                      <a:pt x="56" y="248"/>
                    </a:lnTo>
                    <a:lnTo>
                      <a:pt x="55" y="248"/>
                    </a:lnTo>
                    <a:lnTo>
                      <a:pt x="51" y="250"/>
                    </a:lnTo>
                    <a:lnTo>
                      <a:pt x="48" y="250"/>
                    </a:lnTo>
                    <a:lnTo>
                      <a:pt x="44" y="250"/>
                    </a:lnTo>
                    <a:lnTo>
                      <a:pt x="42" y="250"/>
                    </a:lnTo>
                    <a:lnTo>
                      <a:pt x="38" y="250"/>
                    </a:lnTo>
                    <a:lnTo>
                      <a:pt x="37" y="250"/>
                    </a:lnTo>
                    <a:lnTo>
                      <a:pt x="35" y="250"/>
                    </a:lnTo>
                    <a:lnTo>
                      <a:pt x="34" y="250"/>
                    </a:lnTo>
                    <a:lnTo>
                      <a:pt x="32" y="251"/>
                    </a:lnTo>
                    <a:lnTo>
                      <a:pt x="31" y="251"/>
                    </a:lnTo>
                    <a:lnTo>
                      <a:pt x="29" y="251"/>
                    </a:lnTo>
                    <a:lnTo>
                      <a:pt x="29" y="251"/>
                    </a:lnTo>
                    <a:lnTo>
                      <a:pt x="27" y="253"/>
                    </a:lnTo>
                    <a:lnTo>
                      <a:pt x="25" y="253"/>
                    </a:lnTo>
                    <a:lnTo>
                      <a:pt x="23" y="253"/>
                    </a:lnTo>
                    <a:lnTo>
                      <a:pt x="22" y="253"/>
                    </a:lnTo>
                    <a:lnTo>
                      <a:pt x="20" y="254"/>
                    </a:lnTo>
                    <a:lnTo>
                      <a:pt x="18" y="254"/>
                    </a:lnTo>
                    <a:lnTo>
                      <a:pt x="17" y="254"/>
                    </a:lnTo>
                    <a:lnTo>
                      <a:pt x="15" y="254"/>
                    </a:lnTo>
                    <a:lnTo>
                      <a:pt x="13" y="255"/>
                    </a:lnTo>
                    <a:lnTo>
                      <a:pt x="12" y="255"/>
                    </a:lnTo>
                    <a:lnTo>
                      <a:pt x="10" y="255"/>
                    </a:lnTo>
                    <a:lnTo>
                      <a:pt x="9" y="255"/>
                    </a:lnTo>
                    <a:lnTo>
                      <a:pt x="8" y="255"/>
                    </a:lnTo>
                    <a:lnTo>
                      <a:pt x="8" y="255"/>
                    </a:lnTo>
                    <a:lnTo>
                      <a:pt x="8" y="255"/>
                    </a:lnTo>
                    <a:lnTo>
                      <a:pt x="8" y="255"/>
                    </a:lnTo>
                    <a:lnTo>
                      <a:pt x="8" y="255"/>
                    </a:lnTo>
                    <a:lnTo>
                      <a:pt x="8" y="255"/>
                    </a:lnTo>
                    <a:lnTo>
                      <a:pt x="8" y="255"/>
                    </a:lnTo>
                    <a:lnTo>
                      <a:pt x="8" y="254"/>
                    </a:lnTo>
                    <a:lnTo>
                      <a:pt x="7" y="254"/>
                    </a:lnTo>
                    <a:lnTo>
                      <a:pt x="7" y="254"/>
                    </a:lnTo>
                    <a:lnTo>
                      <a:pt x="7" y="254"/>
                    </a:lnTo>
                    <a:lnTo>
                      <a:pt x="7" y="253"/>
                    </a:lnTo>
                    <a:lnTo>
                      <a:pt x="7" y="253"/>
                    </a:lnTo>
                    <a:lnTo>
                      <a:pt x="7" y="253"/>
                    </a:lnTo>
                    <a:lnTo>
                      <a:pt x="7" y="253"/>
                    </a:lnTo>
                    <a:lnTo>
                      <a:pt x="7" y="252"/>
                    </a:lnTo>
                    <a:lnTo>
                      <a:pt x="7" y="252"/>
                    </a:lnTo>
                  </a:path>
                </a:pathLst>
              </a:custGeom>
              <a:solidFill>
                <a:srgbClr val="000000"/>
              </a:solidFill>
              <a:ln w="9326" cap="flat" cmpd="sng">
                <a:solidFill>
                  <a:srgbClr val="000000"/>
                </a:solidFill>
                <a:prstDash val="solid"/>
                <a:round/>
                <a:headEnd type="none" w="med" len="med"/>
                <a:tailEnd type="none" w="med" len="med"/>
              </a:ln>
              <a:effectLst/>
            </p:spPr>
            <p:txBody>
              <a:bodyPr/>
              <a:lstStyle/>
              <a:p>
                <a:endParaRPr lang="it-IT"/>
              </a:p>
            </p:txBody>
          </p:sp>
          <p:sp>
            <p:nvSpPr>
              <p:cNvPr id="52231" name="Freeform 7"/>
              <p:cNvSpPr>
                <a:spLocks/>
              </p:cNvSpPr>
              <p:nvPr/>
            </p:nvSpPr>
            <p:spPr bwMode="auto">
              <a:xfrm>
                <a:off x="5809" y="4733"/>
                <a:ext cx="126" cy="147"/>
              </a:xfrm>
              <a:custGeom>
                <a:avLst/>
                <a:gdLst/>
                <a:ahLst/>
                <a:cxnLst>
                  <a:cxn ang="0">
                    <a:pos x="121" y="10"/>
                  </a:cxn>
                  <a:cxn ang="0">
                    <a:pos x="122" y="10"/>
                  </a:cxn>
                  <a:cxn ang="0">
                    <a:pos x="124" y="18"/>
                  </a:cxn>
                  <a:cxn ang="0">
                    <a:pos x="124" y="31"/>
                  </a:cxn>
                  <a:cxn ang="0">
                    <a:pos x="124" y="41"/>
                  </a:cxn>
                  <a:cxn ang="0">
                    <a:pos x="122" y="52"/>
                  </a:cxn>
                  <a:cxn ang="0">
                    <a:pos x="121" y="63"/>
                  </a:cxn>
                  <a:cxn ang="0">
                    <a:pos x="120" y="73"/>
                  </a:cxn>
                  <a:cxn ang="0">
                    <a:pos x="117" y="82"/>
                  </a:cxn>
                  <a:cxn ang="0">
                    <a:pos x="116" y="92"/>
                  </a:cxn>
                  <a:cxn ang="0">
                    <a:pos x="113" y="100"/>
                  </a:cxn>
                  <a:cxn ang="0">
                    <a:pos x="111" y="109"/>
                  </a:cxn>
                  <a:cxn ang="0">
                    <a:pos x="109" y="113"/>
                  </a:cxn>
                  <a:cxn ang="0">
                    <a:pos x="107" y="119"/>
                  </a:cxn>
                  <a:cxn ang="0">
                    <a:pos x="101" y="125"/>
                  </a:cxn>
                  <a:cxn ang="0">
                    <a:pos x="96" y="131"/>
                  </a:cxn>
                  <a:cxn ang="0">
                    <a:pos x="92" y="133"/>
                  </a:cxn>
                  <a:cxn ang="0">
                    <a:pos x="87" y="136"/>
                  </a:cxn>
                  <a:cxn ang="0">
                    <a:pos x="81" y="138"/>
                  </a:cxn>
                  <a:cxn ang="0">
                    <a:pos x="77" y="142"/>
                  </a:cxn>
                  <a:cxn ang="0">
                    <a:pos x="70" y="144"/>
                  </a:cxn>
                  <a:cxn ang="0">
                    <a:pos x="68" y="144"/>
                  </a:cxn>
                  <a:cxn ang="0">
                    <a:pos x="62" y="145"/>
                  </a:cxn>
                  <a:cxn ang="0">
                    <a:pos x="55" y="145"/>
                  </a:cxn>
                  <a:cxn ang="0">
                    <a:pos x="49" y="145"/>
                  </a:cxn>
                  <a:cxn ang="0">
                    <a:pos x="44" y="145"/>
                  </a:cxn>
                  <a:cxn ang="0">
                    <a:pos x="39" y="143"/>
                  </a:cxn>
                  <a:cxn ang="0">
                    <a:pos x="35" y="142"/>
                  </a:cxn>
                  <a:cxn ang="0">
                    <a:pos x="32" y="140"/>
                  </a:cxn>
                  <a:cxn ang="0">
                    <a:pos x="28" y="138"/>
                  </a:cxn>
                  <a:cxn ang="0">
                    <a:pos x="26" y="137"/>
                  </a:cxn>
                  <a:cxn ang="0">
                    <a:pos x="24" y="136"/>
                  </a:cxn>
                  <a:cxn ang="0">
                    <a:pos x="21" y="133"/>
                  </a:cxn>
                  <a:cxn ang="0">
                    <a:pos x="20" y="132"/>
                  </a:cxn>
                  <a:cxn ang="0">
                    <a:pos x="18" y="130"/>
                  </a:cxn>
                  <a:cxn ang="0">
                    <a:pos x="16" y="129"/>
                  </a:cxn>
                  <a:cxn ang="0">
                    <a:pos x="15" y="127"/>
                  </a:cxn>
                  <a:cxn ang="0">
                    <a:pos x="13" y="126"/>
                  </a:cxn>
                  <a:cxn ang="0">
                    <a:pos x="12" y="123"/>
                  </a:cxn>
                  <a:cxn ang="0">
                    <a:pos x="10" y="121"/>
                  </a:cxn>
                  <a:cxn ang="0">
                    <a:pos x="8" y="117"/>
                  </a:cxn>
                  <a:cxn ang="0">
                    <a:pos x="6" y="111"/>
                  </a:cxn>
                  <a:cxn ang="0">
                    <a:pos x="4" y="108"/>
                  </a:cxn>
                  <a:cxn ang="0">
                    <a:pos x="2" y="103"/>
                  </a:cxn>
                  <a:cxn ang="0">
                    <a:pos x="2" y="92"/>
                  </a:cxn>
                  <a:cxn ang="0">
                    <a:pos x="2" y="85"/>
                  </a:cxn>
                  <a:cxn ang="0">
                    <a:pos x="0" y="79"/>
                  </a:cxn>
                  <a:cxn ang="0">
                    <a:pos x="0" y="75"/>
                  </a:cxn>
                  <a:cxn ang="0">
                    <a:pos x="0" y="69"/>
                  </a:cxn>
                  <a:cxn ang="0">
                    <a:pos x="0" y="63"/>
                  </a:cxn>
                  <a:cxn ang="0">
                    <a:pos x="0" y="57"/>
                  </a:cxn>
                  <a:cxn ang="0">
                    <a:pos x="0" y="51"/>
                  </a:cxn>
                  <a:cxn ang="0">
                    <a:pos x="0" y="41"/>
                  </a:cxn>
                  <a:cxn ang="0">
                    <a:pos x="0" y="31"/>
                  </a:cxn>
                  <a:cxn ang="0">
                    <a:pos x="0" y="23"/>
                  </a:cxn>
                  <a:cxn ang="0">
                    <a:pos x="0" y="13"/>
                  </a:cxn>
                  <a:cxn ang="0">
                    <a:pos x="0" y="7"/>
                  </a:cxn>
                  <a:cxn ang="0">
                    <a:pos x="0" y="1"/>
                  </a:cxn>
                  <a:cxn ang="0">
                    <a:pos x="61" y="5"/>
                  </a:cxn>
                  <a:cxn ang="0">
                    <a:pos x="119" y="10"/>
                  </a:cxn>
                </a:cxnLst>
                <a:rect l="0" t="0" r="r" b="b"/>
                <a:pathLst>
                  <a:path w="126" h="147">
                    <a:moveTo>
                      <a:pt x="121" y="10"/>
                    </a:moveTo>
                    <a:lnTo>
                      <a:pt x="121" y="10"/>
                    </a:lnTo>
                    <a:lnTo>
                      <a:pt x="121" y="10"/>
                    </a:lnTo>
                    <a:lnTo>
                      <a:pt x="121" y="10"/>
                    </a:lnTo>
                    <a:lnTo>
                      <a:pt x="121" y="10"/>
                    </a:lnTo>
                    <a:lnTo>
                      <a:pt x="121" y="10"/>
                    </a:lnTo>
                    <a:lnTo>
                      <a:pt x="121" y="10"/>
                    </a:lnTo>
                    <a:lnTo>
                      <a:pt x="121" y="10"/>
                    </a:lnTo>
                    <a:lnTo>
                      <a:pt x="122" y="10"/>
                    </a:lnTo>
                    <a:lnTo>
                      <a:pt x="122" y="10"/>
                    </a:lnTo>
                    <a:lnTo>
                      <a:pt x="122" y="10"/>
                    </a:lnTo>
                    <a:lnTo>
                      <a:pt x="122" y="10"/>
                    </a:lnTo>
                    <a:lnTo>
                      <a:pt x="122" y="10"/>
                    </a:lnTo>
                    <a:lnTo>
                      <a:pt x="122" y="10"/>
                    </a:lnTo>
                    <a:lnTo>
                      <a:pt x="122" y="10"/>
                    </a:lnTo>
                    <a:lnTo>
                      <a:pt x="122" y="10"/>
                    </a:lnTo>
                    <a:lnTo>
                      <a:pt x="124" y="10"/>
                    </a:lnTo>
                    <a:lnTo>
                      <a:pt x="124" y="11"/>
                    </a:lnTo>
                    <a:lnTo>
                      <a:pt x="124" y="11"/>
                    </a:lnTo>
                    <a:lnTo>
                      <a:pt x="124" y="13"/>
                    </a:lnTo>
                    <a:lnTo>
                      <a:pt x="124" y="13"/>
                    </a:lnTo>
                    <a:lnTo>
                      <a:pt x="124" y="15"/>
                    </a:lnTo>
                    <a:lnTo>
                      <a:pt x="124" y="17"/>
                    </a:lnTo>
                    <a:lnTo>
                      <a:pt x="124" y="18"/>
                    </a:lnTo>
                    <a:lnTo>
                      <a:pt x="124" y="20"/>
                    </a:lnTo>
                    <a:lnTo>
                      <a:pt x="124" y="22"/>
                    </a:lnTo>
                    <a:lnTo>
                      <a:pt x="124" y="23"/>
                    </a:lnTo>
                    <a:lnTo>
                      <a:pt x="124" y="25"/>
                    </a:lnTo>
                    <a:lnTo>
                      <a:pt x="124" y="27"/>
                    </a:lnTo>
                    <a:lnTo>
                      <a:pt x="124" y="29"/>
                    </a:lnTo>
                    <a:lnTo>
                      <a:pt x="124" y="30"/>
                    </a:lnTo>
                    <a:lnTo>
                      <a:pt x="124" y="31"/>
                    </a:lnTo>
                    <a:lnTo>
                      <a:pt x="125" y="33"/>
                    </a:lnTo>
                    <a:lnTo>
                      <a:pt x="124" y="33"/>
                    </a:lnTo>
                    <a:lnTo>
                      <a:pt x="124" y="34"/>
                    </a:lnTo>
                    <a:lnTo>
                      <a:pt x="124" y="34"/>
                    </a:lnTo>
                    <a:lnTo>
                      <a:pt x="124" y="36"/>
                    </a:lnTo>
                    <a:lnTo>
                      <a:pt x="124" y="37"/>
                    </a:lnTo>
                    <a:lnTo>
                      <a:pt x="124" y="39"/>
                    </a:lnTo>
                    <a:lnTo>
                      <a:pt x="124" y="41"/>
                    </a:lnTo>
                    <a:lnTo>
                      <a:pt x="124" y="42"/>
                    </a:lnTo>
                    <a:lnTo>
                      <a:pt x="122" y="43"/>
                    </a:lnTo>
                    <a:lnTo>
                      <a:pt x="122" y="45"/>
                    </a:lnTo>
                    <a:lnTo>
                      <a:pt x="122" y="46"/>
                    </a:lnTo>
                    <a:lnTo>
                      <a:pt x="122" y="48"/>
                    </a:lnTo>
                    <a:lnTo>
                      <a:pt x="122" y="49"/>
                    </a:lnTo>
                    <a:lnTo>
                      <a:pt x="122" y="51"/>
                    </a:lnTo>
                    <a:lnTo>
                      <a:pt x="122" y="52"/>
                    </a:lnTo>
                    <a:lnTo>
                      <a:pt x="122" y="54"/>
                    </a:lnTo>
                    <a:lnTo>
                      <a:pt x="121" y="54"/>
                    </a:lnTo>
                    <a:lnTo>
                      <a:pt x="121" y="56"/>
                    </a:lnTo>
                    <a:lnTo>
                      <a:pt x="121" y="57"/>
                    </a:lnTo>
                    <a:lnTo>
                      <a:pt x="121" y="59"/>
                    </a:lnTo>
                    <a:lnTo>
                      <a:pt x="121" y="59"/>
                    </a:lnTo>
                    <a:lnTo>
                      <a:pt x="121" y="61"/>
                    </a:lnTo>
                    <a:lnTo>
                      <a:pt x="121" y="63"/>
                    </a:lnTo>
                    <a:lnTo>
                      <a:pt x="121" y="64"/>
                    </a:lnTo>
                    <a:lnTo>
                      <a:pt x="120" y="64"/>
                    </a:lnTo>
                    <a:lnTo>
                      <a:pt x="120" y="66"/>
                    </a:lnTo>
                    <a:lnTo>
                      <a:pt x="120" y="68"/>
                    </a:lnTo>
                    <a:lnTo>
                      <a:pt x="120" y="69"/>
                    </a:lnTo>
                    <a:lnTo>
                      <a:pt x="120" y="70"/>
                    </a:lnTo>
                    <a:lnTo>
                      <a:pt x="120" y="71"/>
                    </a:lnTo>
                    <a:lnTo>
                      <a:pt x="120" y="73"/>
                    </a:lnTo>
                    <a:lnTo>
                      <a:pt x="120" y="75"/>
                    </a:lnTo>
                    <a:lnTo>
                      <a:pt x="118" y="75"/>
                    </a:lnTo>
                    <a:lnTo>
                      <a:pt x="118" y="77"/>
                    </a:lnTo>
                    <a:lnTo>
                      <a:pt x="118" y="77"/>
                    </a:lnTo>
                    <a:lnTo>
                      <a:pt x="118" y="79"/>
                    </a:lnTo>
                    <a:lnTo>
                      <a:pt x="117" y="79"/>
                    </a:lnTo>
                    <a:lnTo>
                      <a:pt x="117" y="81"/>
                    </a:lnTo>
                    <a:lnTo>
                      <a:pt x="117" y="82"/>
                    </a:lnTo>
                    <a:lnTo>
                      <a:pt x="117" y="84"/>
                    </a:lnTo>
                    <a:lnTo>
                      <a:pt x="116" y="84"/>
                    </a:lnTo>
                    <a:lnTo>
                      <a:pt x="116" y="86"/>
                    </a:lnTo>
                    <a:lnTo>
                      <a:pt x="116" y="87"/>
                    </a:lnTo>
                    <a:lnTo>
                      <a:pt x="116" y="89"/>
                    </a:lnTo>
                    <a:lnTo>
                      <a:pt x="116" y="89"/>
                    </a:lnTo>
                    <a:lnTo>
                      <a:pt x="116" y="90"/>
                    </a:lnTo>
                    <a:lnTo>
                      <a:pt x="116" y="92"/>
                    </a:lnTo>
                    <a:lnTo>
                      <a:pt x="116" y="94"/>
                    </a:lnTo>
                    <a:lnTo>
                      <a:pt x="115" y="94"/>
                    </a:lnTo>
                    <a:lnTo>
                      <a:pt x="115" y="96"/>
                    </a:lnTo>
                    <a:lnTo>
                      <a:pt x="115" y="96"/>
                    </a:lnTo>
                    <a:lnTo>
                      <a:pt x="115" y="97"/>
                    </a:lnTo>
                    <a:lnTo>
                      <a:pt x="113" y="97"/>
                    </a:lnTo>
                    <a:lnTo>
                      <a:pt x="113" y="99"/>
                    </a:lnTo>
                    <a:lnTo>
                      <a:pt x="113" y="100"/>
                    </a:lnTo>
                    <a:lnTo>
                      <a:pt x="113" y="102"/>
                    </a:lnTo>
                    <a:lnTo>
                      <a:pt x="111" y="102"/>
                    </a:lnTo>
                    <a:lnTo>
                      <a:pt x="111" y="104"/>
                    </a:lnTo>
                    <a:lnTo>
                      <a:pt x="111" y="104"/>
                    </a:lnTo>
                    <a:lnTo>
                      <a:pt x="111" y="106"/>
                    </a:lnTo>
                    <a:lnTo>
                      <a:pt x="111" y="106"/>
                    </a:lnTo>
                    <a:lnTo>
                      <a:pt x="111" y="108"/>
                    </a:lnTo>
                    <a:lnTo>
                      <a:pt x="111" y="109"/>
                    </a:lnTo>
                    <a:lnTo>
                      <a:pt x="111" y="111"/>
                    </a:lnTo>
                    <a:lnTo>
                      <a:pt x="109" y="111"/>
                    </a:lnTo>
                    <a:lnTo>
                      <a:pt x="109" y="111"/>
                    </a:lnTo>
                    <a:lnTo>
                      <a:pt x="109" y="111"/>
                    </a:lnTo>
                    <a:lnTo>
                      <a:pt x="109" y="112"/>
                    </a:lnTo>
                    <a:lnTo>
                      <a:pt x="109" y="112"/>
                    </a:lnTo>
                    <a:lnTo>
                      <a:pt x="109" y="113"/>
                    </a:lnTo>
                    <a:lnTo>
                      <a:pt x="109" y="113"/>
                    </a:lnTo>
                    <a:lnTo>
                      <a:pt x="109" y="115"/>
                    </a:lnTo>
                    <a:lnTo>
                      <a:pt x="107" y="115"/>
                    </a:lnTo>
                    <a:lnTo>
                      <a:pt x="107" y="116"/>
                    </a:lnTo>
                    <a:lnTo>
                      <a:pt x="107" y="116"/>
                    </a:lnTo>
                    <a:lnTo>
                      <a:pt x="107" y="117"/>
                    </a:lnTo>
                    <a:lnTo>
                      <a:pt x="107" y="117"/>
                    </a:lnTo>
                    <a:lnTo>
                      <a:pt x="107" y="119"/>
                    </a:lnTo>
                    <a:lnTo>
                      <a:pt x="107" y="119"/>
                    </a:lnTo>
                    <a:lnTo>
                      <a:pt x="107" y="121"/>
                    </a:lnTo>
                    <a:lnTo>
                      <a:pt x="105" y="121"/>
                    </a:lnTo>
                    <a:lnTo>
                      <a:pt x="105" y="121"/>
                    </a:lnTo>
                    <a:lnTo>
                      <a:pt x="104" y="121"/>
                    </a:lnTo>
                    <a:lnTo>
                      <a:pt x="104" y="123"/>
                    </a:lnTo>
                    <a:lnTo>
                      <a:pt x="102" y="123"/>
                    </a:lnTo>
                    <a:lnTo>
                      <a:pt x="102" y="125"/>
                    </a:lnTo>
                    <a:lnTo>
                      <a:pt x="101" y="125"/>
                    </a:lnTo>
                    <a:lnTo>
                      <a:pt x="101" y="126"/>
                    </a:lnTo>
                    <a:lnTo>
                      <a:pt x="99" y="126"/>
                    </a:lnTo>
                    <a:lnTo>
                      <a:pt x="99" y="127"/>
                    </a:lnTo>
                    <a:lnTo>
                      <a:pt x="98" y="127"/>
                    </a:lnTo>
                    <a:lnTo>
                      <a:pt x="98" y="129"/>
                    </a:lnTo>
                    <a:lnTo>
                      <a:pt x="96" y="129"/>
                    </a:lnTo>
                    <a:lnTo>
                      <a:pt x="96" y="131"/>
                    </a:lnTo>
                    <a:lnTo>
                      <a:pt x="96" y="131"/>
                    </a:lnTo>
                    <a:lnTo>
                      <a:pt x="96" y="133"/>
                    </a:lnTo>
                    <a:lnTo>
                      <a:pt x="94" y="133"/>
                    </a:lnTo>
                    <a:lnTo>
                      <a:pt x="94" y="133"/>
                    </a:lnTo>
                    <a:lnTo>
                      <a:pt x="94" y="133"/>
                    </a:lnTo>
                    <a:lnTo>
                      <a:pt x="94" y="133"/>
                    </a:lnTo>
                    <a:lnTo>
                      <a:pt x="92" y="133"/>
                    </a:lnTo>
                    <a:lnTo>
                      <a:pt x="92" y="133"/>
                    </a:lnTo>
                    <a:lnTo>
                      <a:pt x="92" y="133"/>
                    </a:lnTo>
                    <a:lnTo>
                      <a:pt x="92" y="135"/>
                    </a:lnTo>
                    <a:lnTo>
                      <a:pt x="90" y="135"/>
                    </a:lnTo>
                    <a:lnTo>
                      <a:pt x="90" y="135"/>
                    </a:lnTo>
                    <a:lnTo>
                      <a:pt x="89" y="135"/>
                    </a:lnTo>
                    <a:lnTo>
                      <a:pt x="89" y="136"/>
                    </a:lnTo>
                    <a:lnTo>
                      <a:pt x="87" y="136"/>
                    </a:lnTo>
                    <a:lnTo>
                      <a:pt x="87" y="136"/>
                    </a:lnTo>
                    <a:lnTo>
                      <a:pt x="87" y="136"/>
                    </a:lnTo>
                    <a:lnTo>
                      <a:pt x="87" y="138"/>
                    </a:lnTo>
                    <a:lnTo>
                      <a:pt x="85" y="138"/>
                    </a:lnTo>
                    <a:lnTo>
                      <a:pt x="85" y="138"/>
                    </a:lnTo>
                    <a:lnTo>
                      <a:pt x="84" y="138"/>
                    </a:lnTo>
                    <a:lnTo>
                      <a:pt x="84" y="138"/>
                    </a:lnTo>
                    <a:lnTo>
                      <a:pt x="82" y="138"/>
                    </a:lnTo>
                    <a:lnTo>
                      <a:pt x="82" y="138"/>
                    </a:lnTo>
                    <a:lnTo>
                      <a:pt x="81" y="138"/>
                    </a:lnTo>
                    <a:lnTo>
                      <a:pt x="81" y="140"/>
                    </a:lnTo>
                    <a:lnTo>
                      <a:pt x="79" y="140"/>
                    </a:lnTo>
                    <a:lnTo>
                      <a:pt x="79" y="140"/>
                    </a:lnTo>
                    <a:lnTo>
                      <a:pt x="79" y="140"/>
                    </a:lnTo>
                    <a:lnTo>
                      <a:pt x="79" y="142"/>
                    </a:lnTo>
                    <a:lnTo>
                      <a:pt x="77" y="142"/>
                    </a:lnTo>
                    <a:lnTo>
                      <a:pt x="77" y="142"/>
                    </a:lnTo>
                    <a:lnTo>
                      <a:pt x="77" y="142"/>
                    </a:lnTo>
                    <a:lnTo>
                      <a:pt x="77" y="144"/>
                    </a:lnTo>
                    <a:lnTo>
                      <a:pt x="76" y="144"/>
                    </a:lnTo>
                    <a:lnTo>
                      <a:pt x="75" y="144"/>
                    </a:lnTo>
                    <a:lnTo>
                      <a:pt x="73" y="144"/>
                    </a:lnTo>
                    <a:lnTo>
                      <a:pt x="73" y="144"/>
                    </a:lnTo>
                    <a:lnTo>
                      <a:pt x="72" y="144"/>
                    </a:lnTo>
                    <a:lnTo>
                      <a:pt x="72" y="144"/>
                    </a:lnTo>
                    <a:lnTo>
                      <a:pt x="70" y="144"/>
                    </a:lnTo>
                    <a:lnTo>
                      <a:pt x="70" y="144"/>
                    </a:lnTo>
                    <a:lnTo>
                      <a:pt x="69" y="144"/>
                    </a:lnTo>
                    <a:lnTo>
                      <a:pt x="69" y="144"/>
                    </a:lnTo>
                    <a:lnTo>
                      <a:pt x="69" y="144"/>
                    </a:lnTo>
                    <a:lnTo>
                      <a:pt x="69" y="144"/>
                    </a:lnTo>
                    <a:lnTo>
                      <a:pt x="68" y="144"/>
                    </a:lnTo>
                    <a:lnTo>
                      <a:pt x="68" y="144"/>
                    </a:lnTo>
                    <a:lnTo>
                      <a:pt x="68" y="144"/>
                    </a:lnTo>
                    <a:lnTo>
                      <a:pt x="68" y="145"/>
                    </a:lnTo>
                    <a:lnTo>
                      <a:pt x="66" y="145"/>
                    </a:lnTo>
                    <a:lnTo>
                      <a:pt x="66" y="145"/>
                    </a:lnTo>
                    <a:lnTo>
                      <a:pt x="65" y="145"/>
                    </a:lnTo>
                    <a:lnTo>
                      <a:pt x="65" y="145"/>
                    </a:lnTo>
                    <a:lnTo>
                      <a:pt x="64" y="145"/>
                    </a:lnTo>
                    <a:lnTo>
                      <a:pt x="64" y="145"/>
                    </a:lnTo>
                    <a:lnTo>
                      <a:pt x="62" y="145"/>
                    </a:lnTo>
                    <a:lnTo>
                      <a:pt x="62" y="145"/>
                    </a:lnTo>
                    <a:lnTo>
                      <a:pt x="60" y="145"/>
                    </a:lnTo>
                    <a:lnTo>
                      <a:pt x="60" y="145"/>
                    </a:lnTo>
                    <a:lnTo>
                      <a:pt x="58" y="145"/>
                    </a:lnTo>
                    <a:lnTo>
                      <a:pt x="58" y="145"/>
                    </a:lnTo>
                    <a:lnTo>
                      <a:pt x="56" y="145"/>
                    </a:lnTo>
                    <a:lnTo>
                      <a:pt x="56" y="145"/>
                    </a:lnTo>
                    <a:lnTo>
                      <a:pt x="55" y="145"/>
                    </a:lnTo>
                    <a:lnTo>
                      <a:pt x="55" y="146"/>
                    </a:lnTo>
                    <a:lnTo>
                      <a:pt x="53" y="145"/>
                    </a:lnTo>
                    <a:lnTo>
                      <a:pt x="53" y="145"/>
                    </a:lnTo>
                    <a:lnTo>
                      <a:pt x="52" y="145"/>
                    </a:lnTo>
                    <a:lnTo>
                      <a:pt x="52" y="145"/>
                    </a:lnTo>
                    <a:lnTo>
                      <a:pt x="50" y="145"/>
                    </a:lnTo>
                    <a:lnTo>
                      <a:pt x="50" y="145"/>
                    </a:lnTo>
                    <a:lnTo>
                      <a:pt x="49" y="145"/>
                    </a:lnTo>
                    <a:lnTo>
                      <a:pt x="49" y="145"/>
                    </a:lnTo>
                    <a:lnTo>
                      <a:pt x="47" y="145"/>
                    </a:lnTo>
                    <a:lnTo>
                      <a:pt x="47" y="145"/>
                    </a:lnTo>
                    <a:lnTo>
                      <a:pt x="46" y="145"/>
                    </a:lnTo>
                    <a:lnTo>
                      <a:pt x="46" y="145"/>
                    </a:lnTo>
                    <a:lnTo>
                      <a:pt x="44" y="145"/>
                    </a:lnTo>
                    <a:lnTo>
                      <a:pt x="44" y="145"/>
                    </a:lnTo>
                    <a:lnTo>
                      <a:pt x="44" y="145"/>
                    </a:lnTo>
                    <a:lnTo>
                      <a:pt x="44" y="145"/>
                    </a:lnTo>
                    <a:lnTo>
                      <a:pt x="43" y="143"/>
                    </a:lnTo>
                    <a:lnTo>
                      <a:pt x="43" y="143"/>
                    </a:lnTo>
                    <a:lnTo>
                      <a:pt x="41" y="143"/>
                    </a:lnTo>
                    <a:lnTo>
                      <a:pt x="41" y="143"/>
                    </a:lnTo>
                    <a:lnTo>
                      <a:pt x="39" y="143"/>
                    </a:lnTo>
                    <a:lnTo>
                      <a:pt x="39" y="143"/>
                    </a:lnTo>
                    <a:lnTo>
                      <a:pt x="39" y="143"/>
                    </a:lnTo>
                    <a:lnTo>
                      <a:pt x="39" y="143"/>
                    </a:lnTo>
                    <a:lnTo>
                      <a:pt x="37" y="142"/>
                    </a:lnTo>
                    <a:lnTo>
                      <a:pt x="37" y="142"/>
                    </a:lnTo>
                    <a:lnTo>
                      <a:pt x="37" y="142"/>
                    </a:lnTo>
                    <a:lnTo>
                      <a:pt x="37" y="142"/>
                    </a:lnTo>
                    <a:lnTo>
                      <a:pt x="35" y="142"/>
                    </a:lnTo>
                    <a:lnTo>
                      <a:pt x="35" y="142"/>
                    </a:lnTo>
                    <a:lnTo>
                      <a:pt x="35" y="142"/>
                    </a:lnTo>
                    <a:lnTo>
                      <a:pt x="35" y="142"/>
                    </a:lnTo>
                    <a:lnTo>
                      <a:pt x="33" y="140"/>
                    </a:lnTo>
                    <a:lnTo>
                      <a:pt x="33" y="140"/>
                    </a:lnTo>
                    <a:lnTo>
                      <a:pt x="33" y="140"/>
                    </a:lnTo>
                    <a:lnTo>
                      <a:pt x="33" y="140"/>
                    </a:lnTo>
                    <a:lnTo>
                      <a:pt x="32" y="140"/>
                    </a:lnTo>
                    <a:lnTo>
                      <a:pt x="32" y="140"/>
                    </a:lnTo>
                    <a:lnTo>
                      <a:pt x="32" y="140"/>
                    </a:lnTo>
                    <a:lnTo>
                      <a:pt x="32" y="140"/>
                    </a:lnTo>
                    <a:lnTo>
                      <a:pt x="30" y="138"/>
                    </a:lnTo>
                    <a:lnTo>
                      <a:pt x="30" y="138"/>
                    </a:lnTo>
                    <a:lnTo>
                      <a:pt x="30" y="138"/>
                    </a:lnTo>
                    <a:lnTo>
                      <a:pt x="30" y="138"/>
                    </a:lnTo>
                    <a:lnTo>
                      <a:pt x="28" y="138"/>
                    </a:lnTo>
                    <a:lnTo>
                      <a:pt x="28" y="138"/>
                    </a:lnTo>
                    <a:lnTo>
                      <a:pt x="28" y="138"/>
                    </a:lnTo>
                    <a:lnTo>
                      <a:pt x="28" y="138"/>
                    </a:lnTo>
                    <a:lnTo>
                      <a:pt x="26" y="137"/>
                    </a:lnTo>
                    <a:lnTo>
                      <a:pt x="26" y="137"/>
                    </a:lnTo>
                    <a:lnTo>
                      <a:pt x="26" y="137"/>
                    </a:lnTo>
                    <a:lnTo>
                      <a:pt x="26" y="137"/>
                    </a:lnTo>
                    <a:lnTo>
                      <a:pt x="26" y="137"/>
                    </a:lnTo>
                    <a:lnTo>
                      <a:pt x="26" y="137"/>
                    </a:lnTo>
                    <a:lnTo>
                      <a:pt x="26" y="137"/>
                    </a:lnTo>
                    <a:lnTo>
                      <a:pt x="26" y="137"/>
                    </a:lnTo>
                    <a:lnTo>
                      <a:pt x="24" y="136"/>
                    </a:lnTo>
                    <a:lnTo>
                      <a:pt x="24" y="136"/>
                    </a:lnTo>
                    <a:lnTo>
                      <a:pt x="24" y="136"/>
                    </a:lnTo>
                    <a:lnTo>
                      <a:pt x="24" y="136"/>
                    </a:lnTo>
                    <a:lnTo>
                      <a:pt x="24" y="136"/>
                    </a:lnTo>
                    <a:lnTo>
                      <a:pt x="24" y="136"/>
                    </a:lnTo>
                    <a:lnTo>
                      <a:pt x="24" y="136"/>
                    </a:lnTo>
                    <a:lnTo>
                      <a:pt x="24" y="136"/>
                    </a:lnTo>
                    <a:lnTo>
                      <a:pt x="22" y="134"/>
                    </a:lnTo>
                    <a:lnTo>
                      <a:pt x="22" y="134"/>
                    </a:lnTo>
                    <a:lnTo>
                      <a:pt x="22" y="134"/>
                    </a:lnTo>
                    <a:lnTo>
                      <a:pt x="22" y="134"/>
                    </a:lnTo>
                    <a:lnTo>
                      <a:pt x="21" y="133"/>
                    </a:lnTo>
                    <a:lnTo>
                      <a:pt x="21" y="133"/>
                    </a:lnTo>
                    <a:lnTo>
                      <a:pt x="21" y="133"/>
                    </a:lnTo>
                    <a:lnTo>
                      <a:pt x="21" y="133"/>
                    </a:lnTo>
                    <a:lnTo>
                      <a:pt x="20" y="132"/>
                    </a:lnTo>
                    <a:lnTo>
                      <a:pt x="20" y="132"/>
                    </a:lnTo>
                    <a:lnTo>
                      <a:pt x="20" y="132"/>
                    </a:lnTo>
                    <a:lnTo>
                      <a:pt x="20" y="132"/>
                    </a:lnTo>
                    <a:lnTo>
                      <a:pt x="20" y="132"/>
                    </a:lnTo>
                    <a:lnTo>
                      <a:pt x="20" y="132"/>
                    </a:lnTo>
                    <a:lnTo>
                      <a:pt x="20" y="132"/>
                    </a:lnTo>
                    <a:lnTo>
                      <a:pt x="20" y="132"/>
                    </a:lnTo>
                    <a:lnTo>
                      <a:pt x="18" y="130"/>
                    </a:lnTo>
                    <a:lnTo>
                      <a:pt x="18" y="130"/>
                    </a:lnTo>
                    <a:lnTo>
                      <a:pt x="18" y="130"/>
                    </a:lnTo>
                    <a:lnTo>
                      <a:pt x="18" y="130"/>
                    </a:lnTo>
                    <a:lnTo>
                      <a:pt x="18" y="130"/>
                    </a:lnTo>
                    <a:lnTo>
                      <a:pt x="18" y="130"/>
                    </a:lnTo>
                    <a:lnTo>
                      <a:pt x="18" y="130"/>
                    </a:lnTo>
                    <a:lnTo>
                      <a:pt x="18" y="130"/>
                    </a:lnTo>
                    <a:lnTo>
                      <a:pt x="16" y="129"/>
                    </a:lnTo>
                    <a:lnTo>
                      <a:pt x="16" y="129"/>
                    </a:lnTo>
                    <a:lnTo>
                      <a:pt x="16" y="129"/>
                    </a:lnTo>
                    <a:lnTo>
                      <a:pt x="16" y="129"/>
                    </a:lnTo>
                    <a:lnTo>
                      <a:pt x="16" y="129"/>
                    </a:lnTo>
                    <a:lnTo>
                      <a:pt x="16" y="129"/>
                    </a:lnTo>
                    <a:lnTo>
                      <a:pt x="16" y="129"/>
                    </a:lnTo>
                    <a:lnTo>
                      <a:pt x="16" y="129"/>
                    </a:lnTo>
                    <a:lnTo>
                      <a:pt x="15" y="127"/>
                    </a:lnTo>
                    <a:lnTo>
                      <a:pt x="15" y="127"/>
                    </a:lnTo>
                    <a:lnTo>
                      <a:pt x="15" y="127"/>
                    </a:lnTo>
                    <a:lnTo>
                      <a:pt x="15" y="127"/>
                    </a:lnTo>
                    <a:lnTo>
                      <a:pt x="15" y="127"/>
                    </a:lnTo>
                    <a:lnTo>
                      <a:pt x="15" y="127"/>
                    </a:lnTo>
                    <a:lnTo>
                      <a:pt x="15" y="127"/>
                    </a:lnTo>
                    <a:lnTo>
                      <a:pt x="15" y="127"/>
                    </a:lnTo>
                    <a:lnTo>
                      <a:pt x="13" y="126"/>
                    </a:lnTo>
                    <a:lnTo>
                      <a:pt x="13" y="126"/>
                    </a:lnTo>
                    <a:lnTo>
                      <a:pt x="13" y="126"/>
                    </a:lnTo>
                    <a:lnTo>
                      <a:pt x="13" y="126"/>
                    </a:lnTo>
                    <a:lnTo>
                      <a:pt x="13" y="126"/>
                    </a:lnTo>
                    <a:lnTo>
                      <a:pt x="13" y="126"/>
                    </a:lnTo>
                    <a:lnTo>
                      <a:pt x="13" y="126"/>
                    </a:lnTo>
                    <a:lnTo>
                      <a:pt x="13" y="126"/>
                    </a:lnTo>
                    <a:lnTo>
                      <a:pt x="12" y="124"/>
                    </a:lnTo>
                    <a:lnTo>
                      <a:pt x="12" y="124"/>
                    </a:lnTo>
                    <a:lnTo>
                      <a:pt x="12" y="124"/>
                    </a:lnTo>
                    <a:lnTo>
                      <a:pt x="12" y="124"/>
                    </a:lnTo>
                    <a:lnTo>
                      <a:pt x="12" y="123"/>
                    </a:lnTo>
                    <a:lnTo>
                      <a:pt x="12" y="123"/>
                    </a:lnTo>
                    <a:lnTo>
                      <a:pt x="12" y="123"/>
                    </a:lnTo>
                    <a:lnTo>
                      <a:pt x="12" y="123"/>
                    </a:lnTo>
                    <a:lnTo>
                      <a:pt x="10" y="121"/>
                    </a:lnTo>
                    <a:lnTo>
                      <a:pt x="10" y="121"/>
                    </a:lnTo>
                    <a:lnTo>
                      <a:pt x="10" y="121"/>
                    </a:lnTo>
                    <a:lnTo>
                      <a:pt x="10" y="121"/>
                    </a:lnTo>
                    <a:lnTo>
                      <a:pt x="10" y="121"/>
                    </a:lnTo>
                    <a:lnTo>
                      <a:pt x="10" y="121"/>
                    </a:lnTo>
                    <a:lnTo>
                      <a:pt x="10" y="121"/>
                    </a:lnTo>
                    <a:lnTo>
                      <a:pt x="10" y="121"/>
                    </a:lnTo>
                    <a:lnTo>
                      <a:pt x="8" y="120"/>
                    </a:lnTo>
                    <a:lnTo>
                      <a:pt x="8" y="120"/>
                    </a:lnTo>
                    <a:lnTo>
                      <a:pt x="8" y="119"/>
                    </a:lnTo>
                    <a:lnTo>
                      <a:pt x="8" y="119"/>
                    </a:lnTo>
                    <a:lnTo>
                      <a:pt x="8" y="117"/>
                    </a:lnTo>
                    <a:lnTo>
                      <a:pt x="8" y="117"/>
                    </a:lnTo>
                    <a:lnTo>
                      <a:pt x="8" y="117"/>
                    </a:lnTo>
                    <a:lnTo>
                      <a:pt x="8" y="117"/>
                    </a:lnTo>
                    <a:lnTo>
                      <a:pt x="6" y="116"/>
                    </a:lnTo>
                    <a:lnTo>
                      <a:pt x="6" y="116"/>
                    </a:lnTo>
                    <a:lnTo>
                      <a:pt x="6" y="114"/>
                    </a:lnTo>
                    <a:lnTo>
                      <a:pt x="6" y="114"/>
                    </a:lnTo>
                    <a:lnTo>
                      <a:pt x="6" y="112"/>
                    </a:lnTo>
                    <a:lnTo>
                      <a:pt x="6" y="112"/>
                    </a:lnTo>
                    <a:lnTo>
                      <a:pt x="6" y="111"/>
                    </a:lnTo>
                    <a:lnTo>
                      <a:pt x="6" y="111"/>
                    </a:lnTo>
                    <a:lnTo>
                      <a:pt x="4" y="109"/>
                    </a:lnTo>
                    <a:lnTo>
                      <a:pt x="4" y="109"/>
                    </a:lnTo>
                    <a:lnTo>
                      <a:pt x="4" y="109"/>
                    </a:lnTo>
                    <a:lnTo>
                      <a:pt x="4" y="109"/>
                    </a:lnTo>
                    <a:lnTo>
                      <a:pt x="4" y="108"/>
                    </a:lnTo>
                    <a:lnTo>
                      <a:pt x="4" y="108"/>
                    </a:lnTo>
                    <a:lnTo>
                      <a:pt x="4" y="108"/>
                    </a:lnTo>
                    <a:lnTo>
                      <a:pt x="4" y="108"/>
                    </a:lnTo>
                    <a:lnTo>
                      <a:pt x="3" y="107"/>
                    </a:lnTo>
                    <a:lnTo>
                      <a:pt x="3" y="107"/>
                    </a:lnTo>
                    <a:lnTo>
                      <a:pt x="3" y="105"/>
                    </a:lnTo>
                    <a:lnTo>
                      <a:pt x="3" y="105"/>
                    </a:lnTo>
                    <a:lnTo>
                      <a:pt x="2" y="104"/>
                    </a:lnTo>
                    <a:lnTo>
                      <a:pt x="2" y="104"/>
                    </a:lnTo>
                    <a:lnTo>
                      <a:pt x="2" y="103"/>
                    </a:lnTo>
                    <a:lnTo>
                      <a:pt x="2" y="103"/>
                    </a:lnTo>
                    <a:lnTo>
                      <a:pt x="2" y="101"/>
                    </a:lnTo>
                    <a:lnTo>
                      <a:pt x="2" y="100"/>
                    </a:lnTo>
                    <a:lnTo>
                      <a:pt x="2" y="98"/>
                    </a:lnTo>
                    <a:lnTo>
                      <a:pt x="2" y="97"/>
                    </a:lnTo>
                    <a:lnTo>
                      <a:pt x="2" y="96"/>
                    </a:lnTo>
                    <a:lnTo>
                      <a:pt x="2" y="94"/>
                    </a:lnTo>
                    <a:lnTo>
                      <a:pt x="2" y="92"/>
                    </a:lnTo>
                    <a:lnTo>
                      <a:pt x="2" y="92"/>
                    </a:lnTo>
                    <a:lnTo>
                      <a:pt x="2" y="90"/>
                    </a:lnTo>
                    <a:lnTo>
                      <a:pt x="2" y="89"/>
                    </a:lnTo>
                    <a:lnTo>
                      <a:pt x="2" y="87"/>
                    </a:lnTo>
                    <a:lnTo>
                      <a:pt x="2" y="87"/>
                    </a:lnTo>
                    <a:lnTo>
                      <a:pt x="2" y="85"/>
                    </a:lnTo>
                    <a:lnTo>
                      <a:pt x="2" y="85"/>
                    </a:lnTo>
                    <a:lnTo>
                      <a:pt x="2" y="85"/>
                    </a:lnTo>
                    <a:lnTo>
                      <a:pt x="2" y="85"/>
                    </a:lnTo>
                    <a:lnTo>
                      <a:pt x="0" y="83"/>
                    </a:lnTo>
                    <a:lnTo>
                      <a:pt x="0" y="83"/>
                    </a:lnTo>
                    <a:lnTo>
                      <a:pt x="0" y="81"/>
                    </a:lnTo>
                    <a:lnTo>
                      <a:pt x="0" y="81"/>
                    </a:lnTo>
                    <a:lnTo>
                      <a:pt x="0" y="79"/>
                    </a:lnTo>
                    <a:lnTo>
                      <a:pt x="0" y="79"/>
                    </a:lnTo>
                    <a:lnTo>
                      <a:pt x="0" y="79"/>
                    </a:lnTo>
                    <a:lnTo>
                      <a:pt x="0" y="79"/>
                    </a:lnTo>
                    <a:lnTo>
                      <a:pt x="0" y="78"/>
                    </a:lnTo>
                    <a:lnTo>
                      <a:pt x="0" y="78"/>
                    </a:lnTo>
                    <a:lnTo>
                      <a:pt x="0" y="77"/>
                    </a:lnTo>
                    <a:lnTo>
                      <a:pt x="0" y="77"/>
                    </a:lnTo>
                    <a:lnTo>
                      <a:pt x="0" y="75"/>
                    </a:lnTo>
                    <a:lnTo>
                      <a:pt x="0" y="75"/>
                    </a:lnTo>
                    <a:lnTo>
                      <a:pt x="0" y="75"/>
                    </a:lnTo>
                    <a:lnTo>
                      <a:pt x="0" y="75"/>
                    </a:lnTo>
                    <a:lnTo>
                      <a:pt x="0" y="74"/>
                    </a:lnTo>
                    <a:lnTo>
                      <a:pt x="0" y="74"/>
                    </a:lnTo>
                    <a:lnTo>
                      <a:pt x="0" y="72"/>
                    </a:lnTo>
                    <a:lnTo>
                      <a:pt x="0" y="72"/>
                    </a:lnTo>
                    <a:lnTo>
                      <a:pt x="0" y="70"/>
                    </a:lnTo>
                    <a:lnTo>
                      <a:pt x="0" y="70"/>
                    </a:lnTo>
                    <a:lnTo>
                      <a:pt x="0" y="69"/>
                    </a:lnTo>
                    <a:lnTo>
                      <a:pt x="0" y="69"/>
                    </a:lnTo>
                    <a:lnTo>
                      <a:pt x="0" y="67"/>
                    </a:lnTo>
                    <a:lnTo>
                      <a:pt x="0" y="67"/>
                    </a:lnTo>
                    <a:lnTo>
                      <a:pt x="0" y="65"/>
                    </a:lnTo>
                    <a:lnTo>
                      <a:pt x="0" y="65"/>
                    </a:lnTo>
                    <a:lnTo>
                      <a:pt x="0" y="64"/>
                    </a:lnTo>
                    <a:lnTo>
                      <a:pt x="0" y="64"/>
                    </a:lnTo>
                    <a:lnTo>
                      <a:pt x="0" y="63"/>
                    </a:lnTo>
                    <a:lnTo>
                      <a:pt x="0" y="63"/>
                    </a:lnTo>
                    <a:lnTo>
                      <a:pt x="0" y="61"/>
                    </a:lnTo>
                    <a:lnTo>
                      <a:pt x="0" y="61"/>
                    </a:lnTo>
                    <a:lnTo>
                      <a:pt x="0" y="60"/>
                    </a:lnTo>
                    <a:lnTo>
                      <a:pt x="0" y="60"/>
                    </a:lnTo>
                    <a:lnTo>
                      <a:pt x="0" y="58"/>
                    </a:lnTo>
                    <a:lnTo>
                      <a:pt x="0" y="58"/>
                    </a:lnTo>
                    <a:lnTo>
                      <a:pt x="0" y="57"/>
                    </a:lnTo>
                    <a:lnTo>
                      <a:pt x="0" y="57"/>
                    </a:lnTo>
                    <a:lnTo>
                      <a:pt x="0" y="55"/>
                    </a:lnTo>
                    <a:lnTo>
                      <a:pt x="0" y="55"/>
                    </a:lnTo>
                    <a:lnTo>
                      <a:pt x="0" y="53"/>
                    </a:lnTo>
                    <a:lnTo>
                      <a:pt x="0" y="53"/>
                    </a:lnTo>
                    <a:lnTo>
                      <a:pt x="0" y="52"/>
                    </a:lnTo>
                    <a:lnTo>
                      <a:pt x="0" y="52"/>
                    </a:lnTo>
                    <a:lnTo>
                      <a:pt x="0" y="51"/>
                    </a:lnTo>
                    <a:lnTo>
                      <a:pt x="0" y="51"/>
                    </a:lnTo>
                    <a:lnTo>
                      <a:pt x="0" y="49"/>
                    </a:lnTo>
                    <a:lnTo>
                      <a:pt x="0" y="48"/>
                    </a:lnTo>
                    <a:lnTo>
                      <a:pt x="0" y="46"/>
                    </a:lnTo>
                    <a:lnTo>
                      <a:pt x="0" y="46"/>
                    </a:lnTo>
                    <a:lnTo>
                      <a:pt x="0" y="44"/>
                    </a:lnTo>
                    <a:lnTo>
                      <a:pt x="0" y="42"/>
                    </a:lnTo>
                    <a:lnTo>
                      <a:pt x="0" y="41"/>
                    </a:lnTo>
                    <a:lnTo>
                      <a:pt x="0" y="40"/>
                    </a:lnTo>
                    <a:lnTo>
                      <a:pt x="0" y="38"/>
                    </a:lnTo>
                    <a:lnTo>
                      <a:pt x="0" y="36"/>
                    </a:lnTo>
                    <a:lnTo>
                      <a:pt x="0" y="34"/>
                    </a:lnTo>
                    <a:lnTo>
                      <a:pt x="0" y="33"/>
                    </a:lnTo>
                    <a:lnTo>
                      <a:pt x="0" y="31"/>
                    </a:lnTo>
                    <a:lnTo>
                      <a:pt x="0" y="31"/>
                    </a:lnTo>
                    <a:lnTo>
                      <a:pt x="0" y="31"/>
                    </a:lnTo>
                    <a:lnTo>
                      <a:pt x="0" y="30"/>
                    </a:lnTo>
                    <a:lnTo>
                      <a:pt x="0" y="30"/>
                    </a:lnTo>
                    <a:lnTo>
                      <a:pt x="0" y="29"/>
                    </a:lnTo>
                    <a:lnTo>
                      <a:pt x="0" y="29"/>
                    </a:lnTo>
                    <a:lnTo>
                      <a:pt x="0" y="27"/>
                    </a:lnTo>
                    <a:lnTo>
                      <a:pt x="0" y="27"/>
                    </a:lnTo>
                    <a:lnTo>
                      <a:pt x="0" y="25"/>
                    </a:lnTo>
                    <a:lnTo>
                      <a:pt x="0" y="23"/>
                    </a:lnTo>
                    <a:lnTo>
                      <a:pt x="0" y="22"/>
                    </a:lnTo>
                    <a:lnTo>
                      <a:pt x="0" y="22"/>
                    </a:lnTo>
                    <a:lnTo>
                      <a:pt x="0" y="20"/>
                    </a:lnTo>
                    <a:lnTo>
                      <a:pt x="0" y="18"/>
                    </a:lnTo>
                    <a:lnTo>
                      <a:pt x="0" y="17"/>
                    </a:lnTo>
                    <a:lnTo>
                      <a:pt x="0" y="16"/>
                    </a:lnTo>
                    <a:lnTo>
                      <a:pt x="0" y="14"/>
                    </a:lnTo>
                    <a:lnTo>
                      <a:pt x="0" y="13"/>
                    </a:lnTo>
                    <a:lnTo>
                      <a:pt x="2" y="12"/>
                    </a:lnTo>
                    <a:lnTo>
                      <a:pt x="0" y="12"/>
                    </a:lnTo>
                    <a:lnTo>
                      <a:pt x="0" y="11"/>
                    </a:lnTo>
                    <a:lnTo>
                      <a:pt x="0" y="11"/>
                    </a:lnTo>
                    <a:lnTo>
                      <a:pt x="0" y="9"/>
                    </a:lnTo>
                    <a:lnTo>
                      <a:pt x="0" y="9"/>
                    </a:lnTo>
                    <a:lnTo>
                      <a:pt x="0" y="8"/>
                    </a:lnTo>
                    <a:lnTo>
                      <a:pt x="0" y="7"/>
                    </a:lnTo>
                    <a:lnTo>
                      <a:pt x="0" y="5"/>
                    </a:lnTo>
                    <a:lnTo>
                      <a:pt x="0" y="5"/>
                    </a:lnTo>
                    <a:lnTo>
                      <a:pt x="0" y="4"/>
                    </a:lnTo>
                    <a:lnTo>
                      <a:pt x="0" y="4"/>
                    </a:lnTo>
                    <a:lnTo>
                      <a:pt x="0" y="2"/>
                    </a:lnTo>
                    <a:lnTo>
                      <a:pt x="0" y="2"/>
                    </a:lnTo>
                    <a:lnTo>
                      <a:pt x="0" y="1"/>
                    </a:lnTo>
                    <a:lnTo>
                      <a:pt x="0" y="1"/>
                    </a:lnTo>
                    <a:lnTo>
                      <a:pt x="2" y="0"/>
                    </a:lnTo>
                    <a:lnTo>
                      <a:pt x="7" y="1"/>
                    </a:lnTo>
                    <a:lnTo>
                      <a:pt x="14" y="1"/>
                    </a:lnTo>
                    <a:lnTo>
                      <a:pt x="22" y="2"/>
                    </a:lnTo>
                    <a:lnTo>
                      <a:pt x="31" y="2"/>
                    </a:lnTo>
                    <a:lnTo>
                      <a:pt x="40" y="4"/>
                    </a:lnTo>
                    <a:lnTo>
                      <a:pt x="51" y="4"/>
                    </a:lnTo>
                    <a:lnTo>
                      <a:pt x="61" y="5"/>
                    </a:lnTo>
                    <a:lnTo>
                      <a:pt x="71" y="5"/>
                    </a:lnTo>
                    <a:lnTo>
                      <a:pt x="80" y="7"/>
                    </a:lnTo>
                    <a:lnTo>
                      <a:pt x="90" y="7"/>
                    </a:lnTo>
                    <a:lnTo>
                      <a:pt x="98" y="9"/>
                    </a:lnTo>
                    <a:lnTo>
                      <a:pt x="106" y="9"/>
                    </a:lnTo>
                    <a:lnTo>
                      <a:pt x="111" y="10"/>
                    </a:lnTo>
                    <a:lnTo>
                      <a:pt x="116" y="10"/>
                    </a:lnTo>
                    <a:lnTo>
                      <a:pt x="119" y="10"/>
                    </a:lnTo>
                    <a:lnTo>
                      <a:pt x="121" y="10"/>
                    </a:lnTo>
                    <a:lnTo>
                      <a:pt x="121" y="10"/>
                    </a:lnTo>
                  </a:path>
                </a:pathLst>
              </a:custGeom>
              <a:solidFill>
                <a:srgbClr val="000000"/>
              </a:solidFill>
              <a:ln w="9326" cap="flat" cmpd="sng">
                <a:solidFill>
                  <a:srgbClr val="000000"/>
                </a:solidFill>
                <a:prstDash val="solid"/>
                <a:round/>
                <a:headEnd type="none" w="med" len="med"/>
                <a:tailEnd type="none" w="med" len="med"/>
              </a:ln>
              <a:effectLst/>
            </p:spPr>
            <p:txBody>
              <a:bodyPr/>
              <a:lstStyle/>
              <a:p>
                <a:endParaRPr lang="it-IT"/>
              </a:p>
            </p:txBody>
          </p:sp>
        </p:grpSp>
        <p:grpSp>
          <p:nvGrpSpPr>
            <p:cNvPr id="4" name="Group 8"/>
            <p:cNvGrpSpPr>
              <a:grpSpLocks/>
            </p:cNvGrpSpPr>
            <p:nvPr/>
          </p:nvGrpSpPr>
          <p:grpSpPr bwMode="auto">
            <a:xfrm>
              <a:off x="6165" y="3956"/>
              <a:ext cx="210" cy="510"/>
              <a:chOff x="6165" y="3956"/>
              <a:chExt cx="210" cy="510"/>
            </a:xfrm>
          </p:grpSpPr>
          <p:sp>
            <p:nvSpPr>
              <p:cNvPr id="52233" name="Freeform 9"/>
              <p:cNvSpPr>
                <a:spLocks/>
              </p:cNvSpPr>
              <p:nvPr/>
            </p:nvSpPr>
            <p:spPr bwMode="auto">
              <a:xfrm>
                <a:off x="6165" y="3956"/>
                <a:ext cx="210" cy="280"/>
              </a:xfrm>
              <a:custGeom>
                <a:avLst/>
                <a:gdLst/>
                <a:ahLst/>
                <a:cxnLst>
                  <a:cxn ang="0">
                    <a:pos x="184" y="276"/>
                  </a:cxn>
                  <a:cxn ang="0">
                    <a:pos x="184" y="276"/>
                  </a:cxn>
                  <a:cxn ang="0">
                    <a:pos x="191" y="268"/>
                  </a:cxn>
                  <a:cxn ang="0">
                    <a:pos x="196" y="257"/>
                  </a:cxn>
                  <a:cxn ang="0">
                    <a:pos x="202" y="243"/>
                  </a:cxn>
                  <a:cxn ang="0">
                    <a:pos x="204" y="232"/>
                  </a:cxn>
                  <a:cxn ang="0">
                    <a:pos x="207" y="219"/>
                  </a:cxn>
                  <a:cxn ang="0">
                    <a:pos x="208" y="207"/>
                  </a:cxn>
                  <a:cxn ang="0">
                    <a:pos x="209" y="194"/>
                  </a:cxn>
                  <a:cxn ang="0">
                    <a:pos x="208" y="177"/>
                  </a:cxn>
                  <a:cxn ang="0">
                    <a:pos x="207" y="161"/>
                  </a:cxn>
                  <a:cxn ang="0">
                    <a:pos x="204" y="145"/>
                  </a:cxn>
                  <a:cxn ang="0">
                    <a:pos x="200" y="128"/>
                  </a:cxn>
                  <a:cxn ang="0">
                    <a:pos x="195" y="109"/>
                  </a:cxn>
                  <a:cxn ang="0">
                    <a:pos x="191" y="94"/>
                  </a:cxn>
                  <a:cxn ang="0">
                    <a:pos x="186" y="77"/>
                  </a:cxn>
                  <a:cxn ang="0">
                    <a:pos x="179" y="60"/>
                  </a:cxn>
                  <a:cxn ang="0">
                    <a:pos x="171" y="47"/>
                  </a:cxn>
                  <a:cxn ang="0">
                    <a:pos x="164" y="32"/>
                  </a:cxn>
                  <a:cxn ang="0">
                    <a:pos x="156" y="23"/>
                  </a:cxn>
                  <a:cxn ang="0">
                    <a:pos x="148" y="13"/>
                  </a:cxn>
                  <a:cxn ang="0">
                    <a:pos x="139" y="9"/>
                  </a:cxn>
                  <a:cxn ang="0">
                    <a:pos x="129" y="5"/>
                  </a:cxn>
                  <a:cxn ang="0">
                    <a:pos x="120" y="3"/>
                  </a:cxn>
                  <a:cxn ang="0">
                    <a:pos x="112" y="0"/>
                  </a:cxn>
                  <a:cxn ang="0">
                    <a:pos x="101" y="3"/>
                  </a:cxn>
                  <a:cxn ang="0">
                    <a:pos x="91" y="5"/>
                  </a:cxn>
                  <a:cxn ang="0">
                    <a:pos x="79" y="8"/>
                  </a:cxn>
                  <a:cxn ang="0">
                    <a:pos x="70" y="13"/>
                  </a:cxn>
                  <a:cxn ang="0">
                    <a:pos x="57" y="23"/>
                  </a:cxn>
                  <a:cxn ang="0">
                    <a:pos x="49" y="33"/>
                  </a:cxn>
                  <a:cxn ang="0">
                    <a:pos x="41" y="44"/>
                  </a:cxn>
                  <a:cxn ang="0">
                    <a:pos x="33" y="57"/>
                  </a:cxn>
                  <a:cxn ang="0">
                    <a:pos x="26" y="72"/>
                  </a:cxn>
                  <a:cxn ang="0">
                    <a:pos x="17" y="91"/>
                  </a:cxn>
                  <a:cxn ang="0">
                    <a:pos x="10" y="108"/>
                  </a:cxn>
                  <a:cxn ang="0">
                    <a:pos x="5" y="127"/>
                  </a:cxn>
                  <a:cxn ang="0">
                    <a:pos x="2" y="145"/>
                  </a:cxn>
                  <a:cxn ang="0">
                    <a:pos x="0" y="162"/>
                  </a:cxn>
                  <a:cxn ang="0">
                    <a:pos x="0" y="180"/>
                  </a:cxn>
                  <a:cxn ang="0">
                    <a:pos x="2" y="198"/>
                  </a:cxn>
                  <a:cxn ang="0">
                    <a:pos x="4" y="212"/>
                  </a:cxn>
                  <a:cxn ang="0">
                    <a:pos x="9" y="224"/>
                  </a:cxn>
                  <a:cxn ang="0">
                    <a:pos x="12" y="231"/>
                  </a:cxn>
                  <a:cxn ang="0">
                    <a:pos x="17" y="238"/>
                  </a:cxn>
                  <a:cxn ang="0">
                    <a:pos x="22" y="251"/>
                  </a:cxn>
                  <a:cxn ang="0">
                    <a:pos x="32" y="252"/>
                  </a:cxn>
                  <a:cxn ang="0">
                    <a:pos x="44" y="251"/>
                  </a:cxn>
                  <a:cxn ang="0">
                    <a:pos x="60" y="250"/>
                  </a:cxn>
                  <a:cxn ang="0">
                    <a:pos x="78" y="251"/>
                  </a:cxn>
                  <a:cxn ang="0">
                    <a:pos x="103" y="254"/>
                  </a:cxn>
                  <a:cxn ang="0">
                    <a:pos x="124" y="258"/>
                  </a:cxn>
                  <a:cxn ang="0">
                    <a:pos x="151" y="264"/>
                  </a:cxn>
                  <a:cxn ang="0">
                    <a:pos x="164" y="271"/>
                  </a:cxn>
                  <a:cxn ang="0">
                    <a:pos x="178" y="278"/>
                  </a:cxn>
                  <a:cxn ang="0">
                    <a:pos x="182" y="279"/>
                  </a:cxn>
                  <a:cxn ang="0">
                    <a:pos x="184" y="276"/>
                  </a:cxn>
                </a:cxnLst>
                <a:rect l="0" t="0" r="r" b="b"/>
                <a:pathLst>
                  <a:path w="210" h="280">
                    <a:moveTo>
                      <a:pt x="184" y="276"/>
                    </a:moveTo>
                    <a:lnTo>
                      <a:pt x="184" y="276"/>
                    </a:lnTo>
                    <a:lnTo>
                      <a:pt x="184" y="276"/>
                    </a:lnTo>
                    <a:lnTo>
                      <a:pt x="184" y="276"/>
                    </a:lnTo>
                    <a:lnTo>
                      <a:pt x="184" y="276"/>
                    </a:lnTo>
                    <a:lnTo>
                      <a:pt x="184" y="276"/>
                    </a:lnTo>
                    <a:lnTo>
                      <a:pt x="184" y="276"/>
                    </a:lnTo>
                    <a:lnTo>
                      <a:pt x="184" y="276"/>
                    </a:lnTo>
                    <a:lnTo>
                      <a:pt x="184" y="276"/>
                    </a:lnTo>
                    <a:lnTo>
                      <a:pt x="184" y="276"/>
                    </a:lnTo>
                    <a:lnTo>
                      <a:pt x="184" y="276"/>
                    </a:lnTo>
                    <a:lnTo>
                      <a:pt x="184" y="276"/>
                    </a:lnTo>
                    <a:lnTo>
                      <a:pt x="184" y="276"/>
                    </a:lnTo>
                    <a:lnTo>
                      <a:pt x="184" y="276"/>
                    </a:lnTo>
                    <a:lnTo>
                      <a:pt x="184" y="276"/>
                    </a:lnTo>
                    <a:lnTo>
                      <a:pt x="184" y="276"/>
                    </a:lnTo>
                    <a:lnTo>
                      <a:pt x="184" y="276"/>
                    </a:lnTo>
                    <a:lnTo>
                      <a:pt x="184" y="276"/>
                    </a:lnTo>
                    <a:lnTo>
                      <a:pt x="184" y="276"/>
                    </a:lnTo>
                    <a:lnTo>
                      <a:pt x="184" y="276"/>
                    </a:lnTo>
                    <a:lnTo>
                      <a:pt x="185" y="275"/>
                    </a:lnTo>
                    <a:lnTo>
                      <a:pt x="185" y="275"/>
                    </a:lnTo>
                    <a:lnTo>
                      <a:pt x="187" y="273"/>
                    </a:lnTo>
                    <a:lnTo>
                      <a:pt x="188" y="272"/>
                    </a:lnTo>
                    <a:lnTo>
                      <a:pt x="190" y="270"/>
                    </a:lnTo>
                    <a:lnTo>
                      <a:pt x="190" y="269"/>
                    </a:lnTo>
                    <a:lnTo>
                      <a:pt x="191" y="268"/>
                    </a:lnTo>
                    <a:lnTo>
                      <a:pt x="192" y="266"/>
                    </a:lnTo>
                    <a:lnTo>
                      <a:pt x="194" y="264"/>
                    </a:lnTo>
                    <a:lnTo>
                      <a:pt x="194" y="264"/>
                    </a:lnTo>
                    <a:lnTo>
                      <a:pt x="195" y="262"/>
                    </a:lnTo>
                    <a:lnTo>
                      <a:pt x="195" y="261"/>
                    </a:lnTo>
                    <a:lnTo>
                      <a:pt x="196" y="259"/>
                    </a:lnTo>
                    <a:lnTo>
                      <a:pt x="196" y="259"/>
                    </a:lnTo>
                    <a:lnTo>
                      <a:pt x="196" y="257"/>
                    </a:lnTo>
                    <a:lnTo>
                      <a:pt x="196" y="257"/>
                    </a:lnTo>
                    <a:lnTo>
                      <a:pt x="198" y="255"/>
                    </a:lnTo>
                    <a:lnTo>
                      <a:pt x="198" y="254"/>
                    </a:lnTo>
                    <a:lnTo>
                      <a:pt x="199" y="252"/>
                    </a:lnTo>
                    <a:lnTo>
                      <a:pt x="199" y="251"/>
                    </a:lnTo>
                    <a:lnTo>
                      <a:pt x="200" y="249"/>
                    </a:lnTo>
                    <a:lnTo>
                      <a:pt x="200" y="248"/>
                    </a:lnTo>
                    <a:lnTo>
                      <a:pt x="200" y="246"/>
                    </a:lnTo>
                    <a:lnTo>
                      <a:pt x="200" y="245"/>
                    </a:lnTo>
                    <a:lnTo>
                      <a:pt x="202" y="243"/>
                    </a:lnTo>
                    <a:lnTo>
                      <a:pt x="202" y="242"/>
                    </a:lnTo>
                    <a:lnTo>
                      <a:pt x="202" y="241"/>
                    </a:lnTo>
                    <a:lnTo>
                      <a:pt x="202" y="239"/>
                    </a:lnTo>
                    <a:lnTo>
                      <a:pt x="204" y="237"/>
                    </a:lnTo>
                    <a:lnTo>
                      <a:pt x="204" y="237"/>
                    </a:lnTo>
                    <a:lnTo>
                      <a:pt x="204" y="235"/>
                    </a:lnTo>
                    <a:lnTo>
                      <a:pt x="204" y="234"/>
                    </a:lnTo>
                    <a:lnTo>
                      <a:pt x="204" y="232"/>
                    </a:lnTo>
                    <a:lnTo>
                      <a:pt x="204" y="232"/>
                    </a:lnTo>
                    <a:lnTo>
                      <a:pt x="204" y="230"/>
                    </a:lnTo>
                    <a:lnTo>
                      <a:pt x="204" y="228"/>
                    </a:lnTo>
                    <a:lnTo>
                      <a:pt x="206" y="227"/>
                    </a:lnTo>
                    <a:lnTo>
                      <a:pt x="206" y="227"/>
                    </a:lnTo>
                    <a:lnTo>
                      <a:pt x="206" y="225"/>
                    </a:lnTo>
                    <a:lnTo>
                      <a:pt x="206" y="223"/>
                    </a:lnTo>
                    <a:lnTo>
                      <a:pt x="207" y="221"/>
                    </a:lnTo>
                    <a:lnTo>
                      <a:pt x="207" y="221"/>
                    </a:lnTo>
                    <a:lnTo>
                      <a:pt x="207" y="219"/>
                    </a:lnTo>
                    <a:lnTo>
                      <a:pt x="207" y="217"/>
                    </a:lnTo>
                    <a:lnTo>
                      <a:pt x="208" y="216"/>
                    </a:lnTo>
                    <a:lnTo>
                      <a:pt x="208" y="216"/>
                    </a:lnTo>
                    <a:lnTo>
                      <a:pt x="208" y="214"/>
                    </a:lnTo>
                    <a:lnTo>
                      <a:pt x="208" y="213"/>
                    </a:lnTo>
                    <a:lnTo>
                      <a:pt x="208" y="211"/>
                    </a:lnTo>
                    <a:lnTo>
                      <a:pt x="208" y="210"/>
                    </a:lnTo>
                    <a:lnTo>
                      <a:pt x="208" y="208"/>
                    </a:lnTo>
                    <a:lnTo>
                      <a:pt x="208" y="207"/>
                    </a:lnTo>
                    <a:lnTo>
                      <a:pt x="208" y="205"/>
                    </a:lnTo>
                    <a:lnTo>
                      <a:pt x="208" y="204"/>
                    </a:lnTo>
                    <a:lnTo>
                      <a:pt x="208" y="203"/>
                    </a:lnTo>
                    <a:lnTo>
                      <a:pt x="208" y="201"/>
                    </a:lnTo>
                    <a:lnTo>
                      <a:pt x="208" y="199"/>
                    </a:lnTo>
                    <a:lnTo>
                      <a:pt x="208" y="199"/>
                    </a:lnTo>
                    <a:lnTo>
                      <a:pt x="208" y="197"/>
                    </a:lnTo>
                    <a:lnTo>
                      <a:pt x="208" y="195"/>
                    </a:lnTo>
                    <a:lnTo>
                      <a:pt x="209" y="194"/>
                    </a:lnTo>
                    <a:lnTo>
                      <a:pt x="209" y="193"/>
                    </a:lnTo>
                    <a:lnTo>
                      <a:pt x="209" y="191"/>
                    </a:lnTo>
                    <a:lnTo>
                      <a:pt x="209" y="189"/>
                    </a:lnTo>
                    <a:lnTo>
                      <a:pt x="209" y="187"/>
                    </a:lnTo>
                    <a:lnTo>
                      <a:pt x="209" y="186"/>
                    </a:lnTo>
                    <a:lnTo>
                      <a:pt x="209" y="184"/>
                    </a:lnTo>
                    <a:lnTo>
                      <a:pt x="209" y="182"/>
                    </a:lnTo>
                    <a:lnTo>
                      <a:pt x="209" y="179"/>
                    </a:lnTo>
                    <a:lnTo>
                      <a:pt x="208" y="177"/>
                    </a:lnTo>
                    <a:lnTo>
                      <a:pt x="208" y="176"/>
                    </a:lnTo>
                    <a:lnTo>
                      <a:pt x="208" y="174"/>
                    </a:lnTo>
                    <a:lnTo>
                      <a:pt x="208" y="171"/>
                    </a:lnTo>
                    <a:lnTo>
                      <a:pt x="208" y="169"/>
                    </a:lnTo>
                    <a:lnTo>
                      <a:pt x="208" y="168"/>
                    </a:lnTo>
                    <a:lnTo>
                      <a:pt x="208" y="166"/>
                    </a:lnTo>
                    <a:lnTo>
                      <a:pt x="208" y="164"/>
                    </a:lnTo>
                    <a:lnTo>
                      <a:pt x="207" y="163"/>
                    </a:lnTo>
                    <a:lnTo>
                      <a:pt x="207" y="161"/>
                    </a:lnTo>
                    <a:lnTo>
                      <a:pt x="207" y="160"/>
                    </a:lnTo>
                    <a:lnTo>
                      <a:pt x="207" y="158"/>
                    </a:lnTo>
                    <a:lnTo>
                      <a:pt x="205" y="156"/>
                    </a:lnTo>
                    <a:lnTo>
                      <a:pt x="205" y="155"/>
                    </a:lnTo>
                    <a:lnTo>
                      <a:pt x="205" y="153"/>
                    </a:lnTo>
                    <a:lnTo>
                      <a:pt x="205" y="150"/>
                    </a:lnTo>
                    <a:lnTo>
                      <a:pt x="204" y="148"/>
                    </a:lnTo>
                    <a:lnTo>
                      <a:pt x="204" y="147"/>
                    </a:lnTo>
                    <a:lnTo>
                      <a:pt x="204" y="145"/>
                    </a:lnTo>
                    <a:lnTo>
                      <a:pt x="204" y="142"/>
                    </a:lnTo>
                    <a:lnTo>
                      <a:pt x="203" y="140"/>
                    </a:lnTo>
                    <a:lnTo>
                      <a:pt x="203" y="139"/>
                    </a:lnTo>
                    <a:lnTo>
                      <a:pt x="203" y="137"/>
                    </a:lnTo>
                    <a:lnTo>
                      <a:pt x="203" y="134"/>
                    </a:lnTo>
                    <a:lnTo>
                      <a:pt x="202" y="133"/>
                    </a:lnTo>
                    <a:lnTo>
                      <a:pt x="202" y="131"/>
                    </a:lnTo>
                    <a:lnTo>
                      <a:pt x="200" y="129"/>
                    </a:lnTo>
                    <a:lnTo>
                      <a:pt x="200" y="128"/>
                    </a:lnTo>
                    <a:lnTo>
                      <a:pt x="199" y="126"/>
                    </a:lnTo>
                    <a:lnTo>
                      <a:pt x="199" y="124"/>
                    </a:lnTo>
                    <a:lnTo>
                      <a:pt x="199" y="123"/>
                    </a:lnTo>
                    <a:lnTo>
                      <a:pt x="199" y="119"/>
                    </a:lnTo>
                    <a:lnTo>
                      <a:pt x="197" y="117"/>
                    </a:lnTo>
                    <a:lnTo>
                      <a:pt x="197" y="116"/>
                    </a:lnTo>
                    <a:lnTo>
                      <a:pt x="196" y="114"/>
                    </a:lnTo>
                    <a:lnTo>
                      <a:pt x="196" y="111"/>
                    </a:lnTo>
                    <a:lnTo>
                      <a:pt x="195" y="109"/>
                    </a:lnTo>
                    <a:lnTo>
                      <a:pt x="195" y="107"/>
                    </a:lnTo>
                    <a:lnTo>
                      <a:pt x="195" y="105"/>
                    </a:lnTo>
                    <a:lnTo>
                      <a:pt x="195" y="104"/>
                    </a:lnTo>
                    <a:lnTo>
                      <a:pt x="194" y="103"/>
                    </a:lnTo>
                    <a:lnTo>
                      <a:pt x="194" y="101"/>
                    </a:lnTo>
                    <a:lnTo>
                      <a:pt x="193" y="99"/>
                    </a:lnTo>
                    <a:lnTo>
                      <a:pt x="193" y="98"/>
                    </a:lnTo>
                    <a:lnTo>
                      <a:pt x="191" y="96"/>
                    </a:lnTo>
                    <a:lnTo>
                      <a:pt x="191" y="94"/>
                    </a:lnTo>
                    <a:lnTo>
                      <a:pt x="190" y="92"/>
                    </a:lnTo>
                    <a:lnTo>
                      <a:pt x="190" y="90"/>
                    </a:lnTo>
                    <a:lnTo>
                      <a:pt x="189" y="88"/>
                    </a:lnTo>
                    <a:lnTo>
                      <a:pt x="189" y="86"/>
                    </a:lnTo>
                    <a:lnTo>
                      <a:pt x="187" y="84"/>
                    </a:lnTo>
                    <a:lnTo>
                      <a:pt x="187" y="82"/>
                    </a:lnTo>
                    <a:lnTo>
                      <a:pt x="186" y="80"/>
                    </a:lnTo>
                    <a:lnTo>
                      <a:pt x="186" y="79"/>
                    </a:lnTo>
                    <a:lnTo>
                      <a:pt x="186" y="77"/>
                    </a:lnTo>
                    <a:lnTo>
                      <a:pt x="186" y="75"/>
                    </a:lnTo>
                    <a:lnTo>
                      <a:pt x="184" y="73"/>
                    </a:lnTo>
                    <a:lnTo>
                      <a:pt x="184" y="71"/>
                    </a:lnTo>
                    <a:lnTo>
                      <a:pt x="183" y="69"/>
                    </a:lnTo>
                    <a:lnTo>
                      <a:pt x="183" y="68"/>
                    </a:lnTo>
                    <a:lnTo>
                      <a:pt x="181" y="66"/>
                    </a:lnTo>
                    <a:lnTo>
                      <a:pt x="181" y="64"/>
                    </a:lnTo>
                    <a:lnTo>
                      <a:pt x="179" y="62"/>
                    </a:lnTo>
                    <a:lnTo>
                      <a:pt x="179" y="60"/>
                    </a:lnTo>
                    <a:lnTo>
                      <a:pt x="178" y="59"/>
                    </a:lnTo>
                    <a:lnTo>
                      <a:pt x="177" y="57"/>
                    </a:lnTo>
                    <a:lnTo>
                      <a:pt x="175" y="55"/>
                    </a:lnTo>
                    <a:lnTo>
                      <a:pt x="175" y="54"/>
                    </a:lnTo>
                    <a:lnTo>
                      <a:pt x="174" y="52"/>
                    </a:lnTo>
                    <a:lnTo>
                      <a:pt x="174" y="50"/>
                    </a:lnTo>
                    <a:lnTo>
                      <a:pt x="172" y="48"/>
                    </a:lnTo>
                    <a:lnTo>
                      <a:pt x="172" y="47"/>
                    </a:lnTo>
                    <a:lnTo>
                      <a:pt x="171" y="47"/>
                    </a:lnTo>
                    <a:lnTo>
                      <a:pt x="171" y="45"/>
                    </a:lnTo>
                    <a:lnTo>
                      <a:pt x="170" y="44"/>
                    </a:lnTo>
                    <a:lnTo>
                      <a:pt x="170" y="42"/>
                    </a:lnTo>
                    <a:lnTo>
                      <a:pt x="168" y="40"/>
                    </a:lnTo>
                    <a:lnTo>
                      <a:pt x="168" y="39"/>
                    </a:lnTo>
                    <a:lnTo>
                      <a:pt x="166" y="37"/>
                    </a:lnTo>
                    <a:lnTo>
                      <a:pt x="166" y="35"/>
                    </a:lnTo>
                    <a:lnTo>
                      <a:pt x="164" y="34"/>
                    </a:lnTo>
                    <a:lnTo>
                      <a:pt x="164" y="32"/>
                    </a:lnTo>
                    <a:lnTo>
                      <a:pt x="163" y="31"/>
                    </a:lnTo>
                    <a:lnTo>
                      <a:pt x="163" y="29"/>
                    </a:lnTo>
                    <a:lnTo>
                      <a:pt x="161" y="28"/>
                    </a:lnTo>
                    <a:lnTo>
                      <a:pt x="161" y="27"/>
                    </a:lnTo>
                    <a:lnTo>
                      <a:pt x="160" y="25"/>
                    </a:lnTo>
                    <a:lnTo>
                      <a:pt x="160" y="24"/>
                    </a:lnTo>
                    <a:lnTo>
                      <a:pt x="158" y="24"/>
                    </a:lnTo>
                    <a:lnTo>
                      <a:pt x="157" y="23"/>
                    </a:lnTo>
                    <a:lnTo>
                      <a:pt x="156" y="23"/>
                    </a:lnTo>
                    <a:lnTo>
                      <a:pt x="156" y="21"/>
                    </a:lnTo>
                    <a:lnTo>
                      <a:pt x="154" y="21"/>
                    </a:lnTo>
                    <a:lnTo>
                      <a:pt x="154" y="19"/>
                    </a:lnTo>
                    <a:lnTo>
                      <a:pt x="152" y="18"/>
                    </a:lnTo>
                    <a:lnTo>
                      <a:pt x="152" y="17"/>
                    </a:lnTo>
                    <a:lnTo>
                      <a:pt x="151" y="17"/>
                    </a:lnTo>
                    <a:lnTo>
                      <a:pt x="150" y="15"/>
                    </a:lnTo>
                    <a:lnTo>
                      <a:pt x="148" y="15"/>
                    </a:lnTo>
                    <a:lnTo>
                      <a:pt x="148" y="13"/>
                    </a:lnTo>
                    <a:lnTo>
                      <a:pt x="147" y="13"/>
                    </a:lnTo>
                    <a:lnTo>
                      <a:pt x="147" y="12"/>
                    </a:lnTo>
                    <a:lnTo>
                      <a:pt x="145" y="12"/>
                    </a:lnTo>
                    <a:lnTo>
                      <a:pt x="145" y="11"/>
                    </a:lnTo>
                    <a:lnTo>
                      <a:pt x="143" y="11"/>
                    </a:lnTo>
                    <a:lnTo>
                      <a:pt x="143" y="11"/>
                    </a:lnTo>
                    <a:lnTo>
                      <a:pt x="141" y="11"/>
                    </a:lnTo>
                    <a:lnTo>
                      <a:pt x="141" y="9"/>
                    </a:lnTo>
                    <a:lnTo>
                      <a:pt x="139" y="9"/>
                    </a:lnTo>
                    <a:lnTo>
                      <a:pt x="138" y="9"/>
                    </a:lnTo>
                    <a:lnTo>
                      <a:pt x="137" y="9"/>
                    </a:lnTo>
                    <a:lnTo>
                      <a:pt x="137" y="7"/>
                    </a:lnTo>
                    <a:lnTo>
                      <a:pt x="135" y="7"/>
                    </a:lnTo>
                    <a:lnTo>
                      <a:pt x="133" y="7"/>
                    </a:lnTo>
                    <a:lnTo>
                      <a:pt x="131" y="7"/>
                    </a:lnTo>
                    <a:lnTo>
                      <a:pt x="131" y="5"/>
                    </a:lnTo>
                    <a:lnTo>
                      <a:pt x="130" y="5"/>
                    </a:lnTo>
                    <a:lnTo>
                      <a:pt x="129" y="5"/>
                    </a:lnTo>
                    <a:lnTo>
                      <a:pt x="128" y="5"/>
                    </a:lnTo>
                    <a:lnTo>
                      <a:pt x="128" y="3"/>
                    </a:lnTo>
                    <a:lnTo>
                      <a:pt x="126" y="3"/>
                    </a:lnTo>
                    <a:lnTo>
                      <a:pt x="126" y="3"/>
                    </a:lnTo>
                    <a:lnTo>
                      <a:pt x="124" y="3"/>
                    </a:lnTo>
                    <a:lnTo>
                      <a:pt x="124" y="3"/>
                    </a:lnTo>
                    <a:lnTo>
                      <a:pt x="122" y="3"/>
                    </a:lnTo>
                    <a:lnTo>
                      <a:pt x="122" y="3"/>
                    </a:lnTo>
                    <a:lnTo>
                      <a:pt x="120" y="3"/>
                    </a:lnTo>
                    <a:lnTo>
                      <a:pt x="120" y="2"/>
                    </a:lnTo>
                    <a:lnTo>
                      <a:pt x="119" y="2"/>
                    </a:lnTo>
                    <a:lnTo>
                      <a:pt x="117" y="2"/>
                    </a:lnTo>
                    <a:lnTo>
                      <a:pt x="115" y="2"/>
                    </a:lnTo>
                    <a:lnTo>
                      <a:pt x="115" y="1"/>
                    </a:lnTo>
                    <a:lnTo>
                      <a:pt x="113" y="1"/>
                    </a:lnTo>
                    <a:lnTo>
                      <a:pt x="113" y="1"/>
                    </a:lnTo>
                    <a:lnTo>
                      <a:pt x="112" y="1"/>
                    </a:lnTo>
                    <a:lnTo>
                      <a:pt x="112" y="0"/>
                    </a:lnTo>
                    <a:lnTo>
                      <a:pt x="110" y="1"/>
                    </a:lnTo>
                    <a:lnTo>
                      <a:pt x="109" y="1"/>
                    </a:lnTo>
                    <a:lnTo>
                      <a:pt x="107" y="1"/>
                    </a:lnTo>
                    <a:lnTo>
                      <a:pt x="107" y="1"/>
                    </a:lnTo>
                    <a:lnTo>
                      <a:pt x="105" y="1"/>
                    </a:lnTo>
                    <a:lnTo>
                      <a:pt x="104" y="1"/>
                    </a:lnTo>
                    <a:lnTo>
                      <a:pt x="103" y="1"/>
                    </a:lnTo>
                    <a:lnTo>
                      <a:pt x="103" y="1"/>
                    </a:lnTo>
                    <a:lnTo>
                      <a:pt x="101" y="3"/>
                    </a:lnTo>
                    <a:lnTo>
                      <a:pt x="99" y="3"/>
                    </a:lnTo>
                    <a:lnTo>
                      <a:pt x="98" y="3"/>
                    </a:lnTo>
                    <a:lnTo>
                      <a:pt x="98" y="3"/>
                    </a:lnTo>
                    <a:lnTo>
                      <a:pt x="96" y="3"/>
                    </a:lnTo>
                    <a:lnTo>
                      <a:pt x="96" y="3"/>
                    </a:lnTo>
                    <a:lnTo>
                      <a:pt x="95" y="3"/>
                    </a:lnTo>
                    <a:lnTo>
                      <a:pt x="95" y="3"/>
                    </a:lnTo>
                    <a:lnTo>
                      <a:pt x="93" y="5"/>
                    </a:lnTo>
                    <a:lnTo>
                      <a:pt x="91" y="5"/>
                    </a:lnTo>
                    <a:lnTo>
                      <a:pt x="90" y="5"/>
                    </a:lnTo>
                    <a:lnTo>
                      <a:pt x="89" y="5"/>
                    </a:lnTo>
                    <a:lnTo>
                      <a:pt x="87" y="6"/>
                    </a:lnTo>
                    <a:lnTo>
                      <a:pt x="86" y="6"/>
                    </a:lnTo>
                    <a:lnTo>
                      <a:pt x="84" y="6"/>
                    </a:lnTo>
                    <a:lnTo>
                      <a:pt x="84" y="6"/>
                    </a:lnTo>
                    <a:lnTo>
                      <a:pt x="82" y="8"/>
                    </a:lnTo>
                    <a:lnTo>
                      <a:pt x="80" y="8"/>
                    </a:lnTo>
                    <a:lnTo>
                      <a:pt x="79" y="8"/>
                    </a:lnTo>
                    <a:lnTo>
                      <a:pt x="79" y="8"/>
                    </a:lnTo>
                    <a:lnTo>
                      <a:pt x="77" y="9"/>
                    </a:lnTo>
                    <a:lnTo>
                      <a:pt x="76" y="9"/>
                    </a:lnTo>
                    <a:lnTo>
                      <a:pt x="75" y="9"/>
                    </a:lnTo>
                    <a:lnTo>
                      <a:pt x="75" y="9"/>
                    </a:lnTo>
                    <a:lnTo>
                      <a:pt x="73" y="11"/>
                    </a:lnTo>
                    <a:lnTo>
                      <a:pt x="71" y="12"/>
                    </a:lnTo>
                    <a:lnTo>
                      <a:pt x="70" y="13"/>
                    </a:lnTo>
                    <a:lnTo>
                      <a:pt x="70" y="13"/>
                    </a:lnTo>
                    <a:lnTo>
                      <a:pt x="68" y="15"/>
                    </a:lnTo>
                    <a:lnTo>
                      <a:pt x="66" y="15"/>
                    </a:lnTo>
                    <a:lnTo>
                      <a:pt x="64" y="17"/>
                    </a:lnTo>
                    <a:lnTo>
                      <a:pt x="64" y="17"/>
                    </a:lnTo>
                    <a:lnTo>
                      <a:pt x="63" y="18"/>
                    </a:lnTo>
                    <a:lnTo>
                      <a:pt x="61" y="19"/>
                    </a:lnTo>
                    <a:lnTo>
                      <a:pt x="59" y="21"/>
                    </a:lnTo>
                    <a:lnTo>
                      <a:pt x="59" y="21"/>
                    </a:lnTo>
                    <a:lnTo>
                      <a:pt x="57" y="23"/>
                    </a:lnTo>
                    <a:lnTo>
                      <a:pt x="57" y="23"/>
                    </a:lnTo>
                    <a:lnTo>
                      <a:pt x="56" y="24"/>
                    </a:lnTo>
                    <a:lnTo>
                      <a:pt x="56" y="24"/>
                    </a:lnTo>
                    <a:lnTo>
                      <a:pt x="55" y="25"/>
                    </a:lnTo>
                    <a:lnTo>
                      <a:pt x="53" y="27"/>
                    </a:lnTo>
                    <a:lnTo>
                      <a:pt x="51" y="29"/>
                    </a:lnTo>
                    <a:lnTo>
                      <a:pt x="51" y="29"/>
                    </a:lnTo>
                    <a:lnTo>
                      <a:pt x="50" y="31"/>
                    </a:lnTo>
                    <a:lnTo>
                      <a:pt x="49" y="33"/>
                    </a:lnTo>
                    <a:lnTo>
                      <a:pt x="47" y="35"/>
                    </a:lnTo>
                    <a:lnTo>
                      <a:pt x="47" y="35"/>
                    </a:lnTo>
                    <a:lnTo>
                      <a:pt x="46" y="36"/>
                    </a:lnTo>
                    <a:lnTo>
                      <a:pt x="45" y="38"/>
                    </a:lnTo>
                    <a:lnTo>
                      <a:pt x="43" y="40"/>
                    </a:lnTo>
                    <a:lnTo>
                      <a:pt x="43" y="40"/>
                    </a:lnTo>
                    <a:lnTo>
                      <a:pt x="41" y="42"/>
                    </a:lnTo>
                    <a:lnTo>
                      <a:pt x="41" y="43"/>
                    </a:lnTo>
                    <a:lnTo>
                      <a:pt x="41" y="44"/>
                    </a:lnTo>
                    <a:lnTo>
                      <a:pt x="41" y="44"/>
                    </a:lnTo>
                    <a:lnTo>
                      <a:pt x="39" y="46"/>
                    </a:lnTo>
                    <a:lnTo>
                      <a:pt x="38" y="48"/>
                    </a:lnTo>
                    <a:lnTo>
                      <a:pt x="37" y="50"/>
                    </a:lnTo>
                    <a:lnTo>
                      <a:pt x="37" y="51"/>
                    </a:lnTo>
                    <a:lnTo>
                      <a:pt x="35" y="52"/>
                    </a:lnTo>
                    <a:lnTo>
                      <a:pt x="35" y="54"/>
                    </a:lnTo>
                    <a:lnTo>
                      <a:pt x="33" y="56"/>
                    </a:lnTo>
                    <a:lnTo>
                      <a:pt x="33" y="57"/>
                    </a:lnTo>
                    <a:lnTo>
                      <a:pt x="31" y="60"/>
                    </a:lnTo>
                    <a:lnTo>
                      <a:pt x="31" y="62"/>
                    </a:lnTo>
                    <a:lnTo>
                      <a:pt x="30" y="64"/>
                    </a:lnTo>
                    <a:lnTo>
                      <a:pt x="30" y="65"/>
                    </a:lnTo>
                    <a:lnTo>
                      <a:pt x="28" y="67"/>
                    </a:lnTo>
                    <a:lnTo>
                      <a:pt x="28" y="69"/>
                    </a:lnTo>
                    <a:lnTo>
                      <a:pt x="27" y="71"/>
                    </a:lnTo>
                    <a:lnTo>
                      <a:pt x="27" y="71"/>
                    </a:lnTo>
                    <a:lnTo>
                      <a:pt x="26" y="72"/>
                    </a:lnTo>
                    <a:lnTo>
                      <a:pt x="24" y="74"/>
                    </a:lnTo>
                    <a:lnTo>
                      <a:pt x="23" y="76"/>
                    </a:lnTo>
                    <a:lnTo>
                      <a:pt x="23" y="77"/>
                    </a:lnTo>
                    <a:lnTo>
                      <a:pt x="21" y="80"/>
                    </a:lnTo>
                    <a:lnTo>
                      <a:pt x="21" y="82"/>
                    </a:lnTo>
                    <a:lnTo>
                      <a:pt x="19" y="84"/>
                    </a:lnTo>
                    <a:lnTo>
                      <a:pt x="19" y="86"/>
                    </a:lnTo>
                    <a:lnTo>
                      <a:pt x="17" y="89"/>
                    </a:lnTo>
                    <a:lnTo>
                      <a:pt x="17" y="91"/>
                    </a:lnTo>
                    <a:lnTo>
                      <a:pt x="16" y="92"/>
                    </a:lnTo>
                    <a:lnTo>
                      <a:pt x="16" y="94"/>
                    </a:lnTo>
                    <a:lnTo>
                      <a:pt x="14" y="97"/>
                    </a:lnTo>
                    <a:lnTo>
                      <a:pt x="14" y="98"/>
                    </a:lnTo>
                    <a:lnTo>
                      <a:pt x="13" y="100"/>
                    </a:lnTo>
                    <a:lnTo>
                      <a:pt x="13" y="101"/>
                    </a:lnTo>
                    <a:lnTo>
                      <a:pt x="12" y="104"/>
                    </a:lnTo>
                    <a:lnTo>
                      <a:pt x="12" y="105"/>
                    </a:lnTo>
                    <a:lnTo>
                      <a:pt x="10" y="108"/>
                    </a:lnTo>
                    <a:lnTo>
                      <a:pt x="10" y="109"/>
                    </a:lnTo>
                    <a:lnTo>
                      <a:pt x="8" y="113"/>
                    </a:lnTo>
                    <a:lnTo>
                      <a:pt x="8" y="114"/>
                    </a:lnTo>
                    <a:lnTo>
                      <a:pt x="8" y="116"/>
                    </a:lnTo>
                    <a:lnTo>
                      <a:pt x="8" y="118"/>
                    </a:lnTo>
                    <a:lnTo>
                      <a:pt x="7" y="121"/>
                    </a:lnTo>
                    <a:lnTo>
                      <a:pt x="7" y="123"/>
                    </a:lnTo>
                    <a:lnTo>
                      <a:pt x="5" y="125"/>
                    </a:lnTo>
                    <a:lnTo>
                      <a:pt x="5" y="127"/>
                    </a:lnTo>
                    <a:lnTo>
                      <a:pt x="4" y="129"/>
                    </a:lnTo>
                    <a:lnTo>
                      <a:pt x="4" y="131"/>
                    </a:lnTo>
                    <a:lnTo>
                      <a:pt x="4" y="133"/>
                    </a:lnTo>
                    <a:lnTo>
                      <a:pt x="4" y="134"/>
                    </a:lnTo>
                    <a:lnTo>
                      <a:pt x="2" y="137"/>
                    </a:lnTo>
                    <a:lnTo>
                      <a:pt x="2" y="139"/>
                    </a:lnTo>
                    <a:lnTo>
                      <a:pt x="2" y="140"/>
                    </a:lnTo>
                    <a:lnTo>
                      <a:pt x="2" y="142"/>
                    </a:lnTo>
                    <a:lnTo>
                      <a:pt x="2" y="145"/>
                    </a:lnTo>
                    <a:lnTo>
                      <a:pt x="2" y="147"/>
                    </a:lnTo>
                    <a:lnTo>
                      <a:pt x="2" y="148"/>
                    </a:lnTo>
                    <a:lnTo>
                      <a:pt x="2" y="150"/>
                    </a:lnTo>
                    <a:lnTo>
                      <a:pt x="0" y="154"/>
                    </a:lnTo>
                    <a:lnTo>
                      <a:pt x="0" y="155"/>
                    </a:lnTo>
                    <a:lnTo>
                      <a:pt x="0" y="157"/>
                    </a:lnTo>
                    <a:lnTo>
                      <a:pt x="0" y="159"/>
                    </a:lnTo>
                    <a:lnTo>
                      <a:pt x="0" y="160"/>
                    </a:lnTo>
                    <a:lnTo>
                      <a:pt x="0" y="162"/>
                    </a:lnTo>
                    <a:lnTo>
                      <a:pt x="0" y="164"/>
                    </a:lnTo>
                    <a:lnTo>
                      <a:pt x="0" y="165"/>
                    </a:lnTo>
                    <a:lnTo>
                      <a:pt x="0" y="168"/>
                    </a:lnTo>
                    <a:lnTo>
                      <a:pt x="0" y="169"/>
                    </a:lnTo>
                    <a:lnTo>
                      <a:pt x="0" y="171"/>
                    </a:lnTo>
                    <a:lnTo>
                      <a:pt x="0" y="173"/>
                    </a:lnTo>
                    <a:lnTo>
                      <a:pt x="0" y="176"/>
                    </a:lnTo>
                    <a:lnTo>
                      <a:pt x="0" y="178"/>
                    </a:lnTo>
                    <a:lnTo>
                      <a:pt x="0" y="180"/>
                    </a:lnTo>
                    <a:lnTo>
                      <a:pt x="0" y="182"/>
                    </a:lnTo>
                    <a:lnTo>
                      <a:pt x="0" y="185"/>
                    </a:lnTo>
                    <a:lnTo>
                      <a:pt x="0" y="187"/>
                    </a:lnTo>
                    <a:lnTo>
                      <a:pt x="0" y="189"/>
                    </a:lnTo>
                    <a:lnTo>
                      <a:pt x="0" y="191"/>
                    </a:lnTo>
                    <a:lnTo>
                      <a:pt x="0" y="193"/>
                    </a:lnTo>
                    <a:lnTo>
                      <a:pt x="0" y="195"/>
                    </a:lnTo>
                    <a:lnTo>
                      <a:pt x="0" y="197"/>
                    </a:lnTo>
                    <a:lnTo>
                      <a:pt x="2" y="198"/>
                    </a:lnTo>
                    <a:lnTo>
                      <a:pt x="2" y="199"/>
                    </a:lnTo>
                    <a:lnTo>
                      <a:pt x="2" y="201"/>
                    </a:lnTo>
                    <a:lnTo>
                      <a:pt x="2" y="203"/>
                    </a:lnTo>
                    <a:lnTo>
                      <a:pt x="2" y="204"/>
                    </a:lnTo>
                    <a:lnTo>
                      <a:pt x="2" y="205"/>
                    </a:lnTo>
                    <a:lnTo>
                      <a:pt x="3" y="207"/>
                    </a:lnTo>
                    <a:lnTo>
                      <a:pt x="3" y="209"/>
                    </a:lnTo>
                    <a:lnTo>
                      <a:pt x="4" y="210"/>
                    </a:lnTo>
                    <a:lnTo>
                      <a:pt x="4" y="212"/>
                    </a:lnTo>
                    <a:lnTo>
                      <a:pt x="5" y="213"/>
                    </a:lnTo>
                    <a:lnTo>
                      <a:pt x="5" y="215"/>
                    </a:lnTo>
                    <a:lnTo>
                      <a:pt x="7" y="217"/>
                    </a:lnTo>
                    <a:lnTo>
                      <a:pt x="7" y="219"/>
                    </a:lnTo>
                    <a:lnTo>
                      <a:pt x="8" y="219"/>
                    </a:lnTo>
                    <a:lnTo>
                      <a:pt x="8" y="220"/>
                    </a:lnTo>
                    <a:lnTo>
                      <a:pt x="9" y="220"/>
                    </a:lnTo>
                    <a:lnTo>
                      <a:pt x="9" y="222"/>
                    </a:lnTo>
                    <a:lnTo>
                      <a:pt x="9" y="224"/>
                    </a:lnTo>
                    <a:lnTo>
                      <a:pt x="9" y="225"/>
                    </a:lnTo>
                    <a:lnTo>
                      <a:pt x="10" y="226"/>
                    </a:lnTo>
                    <a:lnTo>
                      <a:pt x="10" y="228"/>
                    </a:lnTo>
                    <a:lnTo>
                      <a:pt x="10" y="228"/>
                    </a:lnTo>
                    <a:lnTo>
                      <a:pt x="10" y="228"/>
                    </a:lnTo>
                    <a:lnTo>
                      <a:pt x="12" y="228"/>
                    </a:lnTo>
                    <a:lnTo>
                      <a:pt x="12" y="230"/>
                    </a:lnTo>
                    <a:lnTo>
                      <a:pt x="12" y="230"/>
                    </a:lnTo>
                    <a:lnTo>
                      <a:pt x="12" y="231"/>
                    </a:lnTo>
                    <a:lnTo>
                      <a:pt x="13" y="231"/>
                    </a:lnTo>
                    <a:lnTo>
                      <a:pt x="13" y="233"/>
                    </a:lnTo>
                    <a:lnTo>
                      <a:pt x="15" y="233"/>
                    </a:lnTo>
                    <a:lnTo>
                      <a:pt x="15" y="234"/>
                    </a:lnTo>
                    <a:lnTo>
                      <a:pt x="16" y="234"/>
                    </a:lnTo>
                    <a:lnTo>
                      <a:pt x="16" y="236"/>
                    </a:lnTo>
                    <a:lnTo>
                      <a:pt x="16" y="236"/>
                    </a:lnTo>
                    <a:lnTo>
                      <a:pt x="16" y="238"/>
                    </a:lnTo>
                    <a:lnTo>
                      <a:pt x="17" y="238"/>
                    </a:lnTo>
                    <a:lnTo>
                      <a:pt x="17" y="240"/>
                    </a:lnTo>
                    <a:lnTo>
                      <a:pt x="18" y="242"/>
                    </a:lnTo>
                    <a:lnTo>
                      <a:pt x="18" y="243"/>
                    </a:lnTo>
                    <a:lnTo>
                      <a:pt x="20" y="244"/>
                    </a:lnTo>
                    <a:lnTo>
                      <a:pt x="20" y="246"/>
                    </a:lnTo>
                    <a:lnTo>
                      <a:pt x="20" y="247"/>
                    </a:lnTo>
                    <a:lnTo>
                      <a:pt x="20" y="249"/>
                    </a:lnTo>
                    <a:lnTo>
                      <a:pt x="22" y="249"/>
                    </a:lnTo>
                    <a:lnTo>
                      <a:pt x="22" y="251"/>
                    </a:lnTo>
                    <a:lnTo>
                      <a:pt x="23" y="251"/>
                    </a:lnTo>
                    <a:lnTo>
                      <a:pt x="23" y="251"/>
                    </a:lnTo>
                    <a:lnTo>
                      <a:pt x="24" y="251"/>
                    </a:lnTo>
                    <a:lnTo>
                      <a:pt x="25" y="252"/>
                    </a:lnTo>
                    <a:lnTo>
                      <a:pt x="27" y="252"/>
                    </a:lnTo>
                    <a:lnTo>
                      <a:pt x="28" y="252"/>
                    </a:lnTo>
                    <a:lnTo>
                      <a:pt x="30" y="252"/>
                    </a:lnTo>
                    <a:lnTo>
                      <a:pt x="30" y="252"/>
                    </a:lnTo>
                    <a:lnTo>
                      <a:pt x="32" y="252"/>
                    </a:lnTo>
                    <a:lnTo>
                      <a:pt x="33" y="252"/>
                    </a:lnTo>
                    <a:lnTo>
                      <a:pt x="35" y="252"/>
                    </a:lnTo>
                    <a:lnTo>
                      <a:pt x="35" y="252"/>
                    </a:lnTo>
                    <a:lnTo>
                      <a:pt x="37" y="252"/>
                    </a:lnTo>
                    <a:lnTo>
                      <a:pt x="37" y="252"/>
                    </a:lnTo>
                    <a:lnTo>
                      <a:pt x="39" y="251"/>
                    </a:lnTo>
                    <a:lnTo>
                      <a:pt x="41" y="251"/>
                    </a:lnTo>
                    <a:lnTo>
                      <a:pt x="42" y="251"/>
                    </a:lnTo>
                    <a:lnTo>
                      <a:pt x="44" y="251"/>
                    </a:lnTo>
                    <a:lnTo>
                      <a:pt x="46" y="250"/>
                    </a:lnTo>
                    <a:lnTo>
                      <a:pt x="46" y="250"/>
                    </a:lnTo>
                    <a:lnTo>
                      <a:pt x="48" y="250"/>
                    </a:lnTo>
                    <a:lnTo>
                      <a:pt x="50" y="250"/>
                    </a:lnTo>
                    <a:lnTo>
                      <a:pt x="51" y="250"/>
                    </a:lnTo>
                    <a:lnTo>
                      <a:pt x="53" y="250"/>
                    </a:lnTo>
                    <a:lnTo>
                      <a:pt x="55" y="250"/>
                    </a:lnTo>
                    <a:lnTo>
                      <a:pt x="57" y="250"/>
                    </a:lnTo>
                    <a:lnTo>
                      <a:pt x="60" y="250"/>
                    </a:lnTo>
                    <a:lnTo>
                      <a:pt x="62" y="250"/>
                    </a:lnTo>
                    <a:lnTo>
                      <a:pt x="64" y="250"/>
                    </a:lnTo>
                    <a:lnTo>
                      <a:pt x="66" y="250"/>
                    </a:lnTo>
                    <a:lnTo>
                      <a:pt x="70" y="250"/>
                    </a:lnTo>
                    <a:lnTo>
                      <a:pt x="71" y="250"/>
                    </a:lnTo>
                    <a:lnTo>
                      <a:pt x="73" y="250"/>
                    </a:lnTo>
                    <a:lnTo>
                      <a:pt x="75" y="250"/>
                    </a:lnTo>
                    <a:lnTo>
                      <a:pt x="77" y="250"/>
                    </a:lnTo>
                    <a:lnTo>
                      <a:pt x="78" y="251"/>
                    </a:lnTo>
                    <a:lnTo>
                      <a:pt x="79" y="251"/>
                    </a:lnTo>
                    <a:lnTo>
                      <a:pt x="81" y="251"/>
                    </a:lnTo>
                    <a:lnTo>
                      <a:pt x="85" y="251"/>
                    </a:lnTo>
                    <a:lnTo>
                      <a:pt x="87" y="252"/>
                    </a:lnTo>
                    <a:lnTo>
                      <a:pt x="90" y="252"/>
                    </a:lnTo>
                    <a:lnTo>
                      <a:pt x="94" y="252"/>
                    </a:lnTo>
                    <a:lnTo>
                      <a:pt x="97" y="252"/>
                    </a:lnTo>
                    <a:lnTo>
                      <a:pt x="100" y="254"/>
                    </a:lnTo>
                    <a:lnTo>
                      <a:pt x="103" y="254"/>
                    </a:lnTo>
                    <a:lnTo>
                      <a:pt x="106" y="255"/>
                    </a:lnTo>
                    <a:lnTo>
                      <a:pt x="109" y="255"/>
                    </a:lnTo>
                    <a:lnTo>
                      <a:pt x="111" y="256"/>
                    </a:lnTo>
                    <a:lnTo>
                      <a:pt x="115" y="256"/>
                    </a:lnTo>
                    <a:lnTo>
                      <a:pt x="116" y="256"/>
                    </a:lnTo>
                    <a:lnTo>
                      <a:pt x="119" y="256"/>
                    </a:lnTo>
                    <a:lnTo>
                      <a:pt x="120" y="257"/>
                    </a:lnTo>
                    <a:lnTo>
                      <a:pt x="122" y="257"/>
                    </a:lnTo>
                    <a:lnTo>
                      <a:pt x="124" y="258"/>
                    </a:lnTo>
                    <a:lnTo>
                      <a:pt x="127" y="258"/>
                    </a:lnTo>
                    <a:lnTo>
                      <a:pt x="129" y="260"/>
                    </a:lnTo>
                    <a:lnTo>
                      <a:pt x="133" y="260"/>
                    </a:lnTo>
                    <a:lnTo>
                      <a:pt x="136" y="261"/>
                    </a:lnTo>
                    <a:lnTo>
                      <a:pt x="139" y="261"/>
                    </a:lnTo>
                    <a:lnTo>
                      <a:pt x="141" y="263"/>
                    </a:lnTo>
                    <a:lnTo>
                      <a:pt x="145" y="263"/>
                    </a:lnTo>
                    <a:lnTo>
                      <a:pt x="147" y="264"/>
                    </a:lnTo>
                    <a:lnTo>
                      <a:pt x="151" y="264"/>
                    </a:lnTo>
                    <a:lnTo>
                      <a:pt x="152" y="266"/>
                    </a:lnTo>
                    <a:lnTo>
                      <a:pt x="155" y="266"/>
                    </a:lnTo>
                    <a:lnTo>
                      <a:pt x="157" y="267"/>
                    </a:lnTo>
                    <a:lnTo>
                      <a:pt x="160" y="267"/>
                    </a:lnTo>
                    <a:lnTo>
                      <a:pt x="160" y="269"/>
                    </a:lnTo>
                    <a:lnTo>
                      <a:pt x="161" y="269"/>
                    </a:lnTo>
                    <a:lnTo>
                      <a:pt x="161" y="269"/>
                    </a:lnTo>
                    <a:lnTo>
                      <a:pt x="163" y="269"/>
                    </a:lnTo>
                    <a:lnTo>
                      <a:pt x="164" y="271"/>
                    </a:lnTo>
                    <a:lnTo>
                      <a:pt x="166" y="271"/>
                    </a:lnTo>
                    <a:lnTo>
                      <a:pt x="167" y="272"/>
                    </a:lnTo>
                    <a:lnTo>
                      <a:pt x="169" y="272"/>
                    </a:lnTo>
                    <a:lnTo>
                      <a:pt x="170" y="274"/>
                    </a:lnTo>
                    <a:lnTo>
                      <a:pt x="172" y="275"/>
                    </a:lnTo>
                    <a:lnTo>
                      <a:pt x="174" y="276"/>
                    </a:lnTo>
                    <a:lnTo>
                      <a:pt x="175" y="276"/>
                    </a:lnTo>
                    <a:lnTo>
                      <a:pt x="176" y="278"/>
                    </a:lnTo>
                    <a:lnTo>
                      <a:pt x="178" y="278"/>
                    </a:lnTo>
                    <a:lnTo>
                      <a:pt x="180" y="279"/>
                    </a:lnTo>
                    <a:lnTo>
                      <a:pt x="182" y="279"/>
                    </a:lnTo>
                    <a:lnTo>
                      <a:pt x="182" y="279"/>
                    </a:lnTo>
                    <a:lnTo>
                      <a:pt x="182" y="279"/>
                    </a:lnTo>
                    <a:lnTo>
                      <a:pt x="182" y="279"/>
                    </a:lnTo>
                    <a:lnTo>
                      <a:pt x="182" y="279"/>
                    </a:lnTo>
                    <a:lnTo>
                      <a:pt x="182" y="279"/>
                    </a:lnTo>
                    <a:lnTo>
                      <a:pt x="182" y="279"/>
                    </a:lnTo>
                    <a:lnTo>
                      <a:pt x="182" y="279"/>
                    </a:lnTo>
                    <a:lnTo>
                      <a:pt x="183" y="278"/>
                    </a:lnTo>
                    <a:lnTo>
                      <a:pt x="183" y="278"/>
                    </a:lnTo>
                    <a:lnTo>
                      <a:pt x="183" y="278"/>
                    </a:lnTo>
                    <a:lnTo>
                      <a:pt x="183" y="278"/>
                    </a:lnTo>
                    <a:lnTo>
                      <a:pt x="183" y="278"/>
                    </a:lnTo>
                    <a:lnTo>
                      <a:pt x="183" y="278"/>
                    </a:lnTo>
                    <a:lnTo>
                      <a:pt x="183" y="278"/>
                    </a:lnTo>
                    <a:lnTo>
                      <a:pt x="183" y="278"/>
                    </a:lnTo>
                    <a:lnTo>
                      <a:pt x="184" y="276"/>
                    </a:lnTo>
                    <a:lnTo>
                      <a:pt x="184" y="276"/>
                    </a:lnTo>
                  </a:path>
                </a:pathLst>
              </a:custGeom>
              <a:solidFill>
                <a:srgbClr val="000000"/>
              </a:solidFill>
              <a:ln w="9326" cap="flat" cmpd="sng">
                <a:solidFill>
                  <a:srgbClr val="000000"/>
                </a:solidFill>
                <a:prstDash val="solid"/>
                <a:round/>
                <a:headEnd type="none" w="med" len="med"/>
                <a:tailEnd type="none" w="med" len="med"/>
              </a:ln>
              <a:effectLst/>
            </p:spPr>
            <p:txBody>
              <a:bodyPr/>
              <a:lstStyle/>
              <a:p>
                <a:endParaRPr lang="it-IT"/>
              </a:p>
            </p:txBody>
          </p:sp>
          <p:sp>
            <p:nvSpPr>
              <p:cNvPr id="52234" name="Freeform 10"/>
              <p:cNvSpPr>
                <a:spLocks/>
              </p:cNvSpPr>
              <p:nvPr/>
            </p:nvSpPr>
            <p:spPr bwMode="auto">
              <a:xfrm>
                <a:off x="6183" y="4315"/>
                <a:ext cx="137" cy="151"/>
              </a:xfrm>
              <a:custGeom>
                <a:avLst/>
                <a:gdLst/>
                <a:ahLst/>
                <a:cxnLst>
                  <a:cxn ang="0">
                    <a:pos x="18" y="2"/>
                  </a:cxn>
                  <a:cxn ang="0">
                    <a:pos x="17" y="1"/>
                  </a:cxn>
                  <a:cxn ang="0">
                    <a:pos x="13" y="8"/>
                  </a:cxn>
                  <a:cxn ang="0">
                    <a:pos x="10" y="22"/>
                  </a:cxn>
                  <a:cxn ang="0">
                    <a:pos x="8" y="33"/>
                  </a:cxn>
                  <a:cxn ang="0">
                    <a:pos x="5" y="44"/>
                  </a:cxn>
                  <a:cxn ang="0">
                    <a:pos x="4" y="54"/>
                  </a:cxn>
                  <a:cxn ang="0">
                    <a:pos x="3" y="65"/>
                  </a:cxn>
                  <a:cxn ang="0">
                    <a:pos x="1" y="75"/>
                  </a:cxn>
                  <a:cxn ang="0">
                    <a:pos x="1" y="84"/>
                  </a:cxn>
                  <a:cxn ang="0">
                    <a:pos x="0" y="93"/>
                  </a:cxn>
                  <a:cxn ang="0">
                    <a:pos x="0" y="102"/>
                  </a:cxn>
                  <a:cxn ang="0">
                    <a:pos x="0" y="108"/>
                  </a:cxn>
                  <a:cxn ang="0">
                    <a:pos x="1" y="112"/>
                  </a:cxn>
                  <a:cxn ang="0">
                    <a:pos x="4" y="120"/>
                  </a:cxn>
                  <a:cxn ang="0">
                    <a:pos x="8" y="126"/>
                  </a:cxn>
                  <a:cxn ang="0">
                    <a:pos x="10" y="130"/>
                  </a:cxn>
                  <a:cxn ang="0">
                    <a:pos x="14" y="134"/>
                  </a:cxn>
                  <a:cxn ang="0">
                    <a:pos x="19" y="138"/>
                  </a:cxn>
                  <a:cxn ang="0">
                    <a:pos x="23" y="140"/>
                  </a:cxn>
                  <a:cxn ang="0">
                    <a:pos x="27" y="143"/>
                  </a:cxn>
                  <a:cxn ang="0">
                    <a:pos x="30" y="144"/>
                  </a:cxn>
                  <a:cxn ang="0">
                    <a:pos x="35" y="146"/>
                  </a:cxn>
                  <a:cxn ang="0">
                    <a:pos x="42" y="148"/>
                  </a:cxn>
                  <a:cxn ang="0">
                    <a:pos x="47" y="149"/>
                  </a:cxn>
                  <a:cxn ang="0">
                    <a:pos x="53" y="149"/>
                  </a:cxn>
                  <a:cxn ang="0">
                    <a:pos x="58" y="150"/>
                  </a:cxn>
                  <a:cxn ang="0">
                    <a:pos x="64" y="150"/>
                  </a:cxn>
                  <a:cxn ang="0">
                    <a:pos x="67" y="149"/>
                  </a:cxn>
                  <a:cxn ang="0">
                    <a:pos x="71" y="148"/>
                  </a:cxn>
                  <a:cxn ang="0">
                    <a:pos x="72" y="146"/>
                  </a:cxn>
                  <a:cxn ang="0">
                    <a:pos x="75" y="146"/>
                  </a:cxn>
                  <a:cxn ang="0">
                    <a:pos x="77" y="145"/>
                  </a:cxn>
                  <a:cxn ang="0">
                    <a:pos x="80" y="144"/>
                  </a:cxn>
                  <a:cxn ang="0">
                    <a:pos x="82" y="142"/>
                  </a:cxn>
                  <a:cxn ang="0">
                    <a:pos x="84" y="141"/>
                  </a:cxn>
                  <a:cxn ang="0">
                    <a:pos x="86" y="140"/>
                  </a:cxn>
                  <a:cxn ang="0">
                    <a:pos x="89" y="139"/>
                  </a:cxn>
                  <a:cxn ang="0">
                    <a:pos x="90" y="138"/>
                  </a:cxn>
                  <a:cxn ang="0">
                    <a:pos x="93" y="136"/>
                  </a:cxn>
                  <a:cxn ang="0">
                    <a:pos x="95" y="132"/>
                  </a:cxn>
                  <a:cxn ang="0">
                    <a:pos x="100" y="127"/>
                  </a:cxn>
                  <a:cxn ang="0">
                    <a:pos x="102" y="126"/>
                  </a:cxn>
                  <a:cxn ang="0">
                    <a:pos x="105" y="120"/>
                  </a:cxn>
                  <a:cxn ang="0">
                    <a:pos x="109" y="109"/>
                  </a:cxn>
                  <a:cxn ang="0">
                    <a:pos x="113" y="102"/>
                  </a:cxn>
                  <a:cxn ang="0">
                    <a:pos x="115" y="98"/>
                  </a:cxn>
                  <a:cxn ang="0">
                    <a:pos x="116" y="93"/>
                  </a:cxn>
                  <a:cxn ang="0">
                    <a:pos x="118" y="88"/>
                  </a:cxn>
                  <a:cxn ang="0">
                    <a:pos x="120" y="82"/>
                  </a:cxn>
                  <a:cxn ang="0">
                    <a:pos x="121" y="76"/>
                  </a:cxn>
                  <a:cxn ang="0">
                    <a:pos x="124" y="69"/>
                  </a:cxn>
                  <a:cxn ang="0">
                    <a:pos x="126" y="60"/>
                  </a:cxn>
                  <a:cxn ang="0">
                    <a:pos x="129" y="50"/>
                  </a:cxn>
                  <a:cxn ang="0">
                    <a:pos x="130" y="41"/>
                  </a:cxn>
                  <a:cxn ang="0">
                    <a:pos x="133" y="32"/>
                  </a:cxn>
                  <a:cxn ang="0">
                    <a:pos x="134" y="26"/>
                  </a:cxn>
                  <a:cxn ang="0">
                    <a:pos x="136" y="20"/>
                  </a:cxn>
                  <a:cxn ang="0">
                    <a:pos x="77" y="10"/>
                  </a:cxn>
                  <a:cxn ang="0">
                    <a:pos x="20" y="3"/>
                  </a:cxn>
                </a:cxnLst>
                <a:rect l="0" t="0" r="r" b="b"/>
                <a:pathLst>
                  <a:path w="137" h="151">
                    <a:moveTo>
                      <a:pt x="19" y="2"/>
                    </a:moveTo>
                    <a:lnTo>
                      <a:pt x="18" y="2"/>
                    </a:lnTo>
                    <a:lnTo>
                      <a:pt x="18" y="2"/>
                    </a:lnTo>
                    <a:lnTo>
                      <a:pt x="18" y="2"/>
                    </a:lnTo>
                    <a:lnTo>
                      <a:pt x="18" y="2"/>
                    </a:lnTo>
                    <a:lnTo>
                      <a:pt x="18" y="2"/>
                    </a:lnTo>
                    <a:lnTo>
                      <a:pt x="18" y="2"/>
                    </a:lnTo>
                    <a:lnTo>
                      <a:pt x="18" y="2"/>
                    </a:lnTo>
                    <a:lnTo>
                      <a:pt x="18" y="1"/>
                    </a:lnTo>
                    <a:lnTo>
                      <a:pt x="17" y="1"/>
                    </a:lnTo>
                    <a:lnTo>
                      <a:pt x="17" y="1"/>
                    </a:lnTo>
                    <a:lnTo>
                      <a:pt x="17" y="1"/>
                    </a:lnTo>
                    <a:lnTo>
                      <a:pt x="17" y="1"/>
                    </a:lnTo>
                    <a:lnTo>
                      <a:pt x="17" y="1"/>
                    </a:lnTo>
                    <a:lnTo>
                      <a:pt x="17" y="1"/>
                    </a:lnTo>
                    <a:lnTo>
                      <a:pt x="17" y="1"/>
                    </a:lnTo>
                    <a:lnTo>
                      <a:pt x="17" y="0"/>
                    </a:lnTo>
                    <a:lnTo>
                      <a:pt x="16" y="1"/>
                    </a:lnTo>
                    <a:lnTo>
                      <a:pt x="16" y="1"/>
                    </a:lnTo>
                    <a:lnTo>
                      <a:pt x="15" y="3"/>
                    </a:lnTo>
                    <a:lnTo>
                      <a:pt x="15" y="3"/>
                    </a:lnTo>
                    <a:lnTo>
                      <a:pt x="13" y="5"/>
                    </a:lnTo>
                    <a:lnTo>
                      <a:pt x="13" y="6"/>
                    </a:lnTo>
                    <a:lnTo>
                      <a:pt x="13" y="8"/>
                    </a:lnTo>
                    <a:lnTo>
                      <a:pt x="13" y="9"/>
                    </a:lnTo>
                    <a:lnTo>
                      <a:pt x="12" y="12"/>
                    </a:lnTo>
                    <a:lnTo>
                      <a:pt x="12" y="13"/>
                    </a:lnTo>
                    <a:lnTo>
                      <a:pt x="11" y="15"/>
                    </a:lnTo>
                    <a:lnTo>
                      <a:pt x="11" y="17"/>
                    </a:lnTo>
                    <a:lnTo>
                      <a:pt x="10" y="19"/>
                    </a:lnTo>
                    <a:lnTo>
                      <a:pt x="10" y="20"/>
                    </a:lnTo>
                    <a:lnTo>
                      <a:pt x="10" y="22"/>
                    </a:lnTo>
                    <a:lnTo>
                      <a:pt x="10" y="23"/>
                    </a:lnTo>
                    <a:lnTo>
                      <a:pt x="8" y="24"/>
                    </a:lnTo>
                    <a:lnTo>
                      <a:pt x="8" y="26"/>
                    </a:lnTo>
                    <a:lnTo>
                      <a:pt x="8" y="27"/>
                    </a:lnTo>
                    <a:lnTo>
                      <a:pt x="8" y="28"/>
                    </a:lnTo>
                    <a:lnTo>
                      <a:pt x="8" y="30"/>
                    </a:lnTo>
                    <a:lnTo>
                      <a:pt x="8" y="31"/>
                    </a:lnTo>
                    <a:lnTo>
                      <a:pt x="8" y="33"/>
                    </a:lnTo>
                    <a:lnTo>
                      <a:pt x="8" y="34"/>
                    </a:lnTo>
                    <a:lnTo>
                      <a:pt x="6" y="35"/>
                    </a:lnTo>
                    <a:lnTo>
                      <a:pt x="6" y="37"/>
                    </a:lnTo>
                    <a:lnTo>
                      <a:pt x="6" y="39"/>
                    </a:lnTo>
                    <a:lnTo>
                      <a:pt x="6" y="40"/>
                    </a:lnTo>
                    <a:lnTo>
                      <a:pt x="5" y="41"/>
                    </a:lnTo>
                    <a:lnTo>
                      <a:pt x="5" y="42"/>
                    </a:lnTo>
                    <a:lnTo>
                      <a:pt x="5" y="44"/>
                    </a:lnTo>
                    <a:lnTo>
                      <a:pt x="5" y="44"/>
                    </a:lnTo>
                    <a:lnTo>
                      <a:pt x="4" y="45"/>
                    </a:lnTo>
                    <a:lnTo>
                      <a:pt x="4" y="47"/>
                    </a:lnTo>
                    <a:lnTo>
                      <a:pt x="4" y="49"/>
                    </a:lnTo>
                    <a:lnTo>
                      <a:pt x="4" y="49"/>
                    </a:lnTo>
                    <a:lnTo>
                      <a:pt x="4" y="51"/>
                    </a:lnTo>
                    <a:lnTo>
                      <a:pt x="4" y="53"/>
                    </a:lnTo>
                    <a:lnTo>
                      <a:pt x="4" y="54"/>
                    </a:lnTo>
                    <a:lnTo>
                      <a:pt x="4" y="54"/>
                    </a:lnTo>
                    <a:lnTo>
                      <a:pt x="3" y="56"/>
                    </a:lnTo>
                    <a:lnTo>
                      <a:pt x="3" y="58"/>
                    </a:lnTo>
                    <a:lnTo>
                      <a:pt x="3" y="60"/>
                    </a:lnTo>
                    <a:lnTo>
                      <a:pt x="3" y="60"/>
                    </a:lnTo>
                    <a:lnTo>
                      <a:pt x="3" y="62"/>
                    </a:lnTo>
                    <a:lnTo>
                      <a:pt x="3" y="63"/>
                    </a:lnTo>
                    <a:lnTo>
                      <a:pt x="3" y="65"/>
                    </a:lnTo>
                    <a:lnTo>
                      <a:pt x="3" y="65"/>
                    </a:lnTo>
                    <a:lnTo>
                      <a:pt x="1" y="67"/>
                    </a:lnTo>
                    <a:lnTo>
                      <a:pt x="1" y="68"/>
                    </a:lnTo>
                    <a:lnTo>
                      <a:pt x="1" y="69"/>
                    </a:lnTo>
                    <a:lnTo>
                      <a:pt x="1" y="69"/>
                    </a:lnTo>
                    <a:lnTo>
                      <a:pt x="1" y="71"/>
                    </a:lnTo>
                    <a:lnTo>
                      <a:pt x="1" y="73"/>
                    </a:lnTo>
                    <a:lnTo>
                      <a:pt x="1" y="75"/>
                    </a:lnTo>
                    <a:lnTo>
                      <a:pt x="1" y="75"/>
                    </a:lnTo>
                    <a:lnTo>
                      <a:pt x="1" y="76"/>
                    </a:lnTo>
                    <a:lnTo>
                      <a:pt x="1" y="78"/>
                    </a:lnTo>
                    <a:lnTo>
                      <a:pt x="1" y="80"/>
                    </a:lnTo>
                    <a:lnTo>
                      <a:pt x="1" y="80"/>
                    </a:lnTo>
                    <a:lnTo>
                      <a:pt x="1" y="82"/>
                    </a:lnTo>
                    <a:lnTo>
                      <a:pt x="1" y="82"/>
                    </a:lnTo>
                    <a:lnTo>
                      <a:pt x="1" y="84"/>
                    </a:lnTo>
                    <a:lnTo>
                      <a:pt x="1" y="84"/>
                    </a:lnTo>
                    <a:lnTo>
                      <a:pt x="0" y="86"/>
                    </a:lnTo>
                    <a:lnTo>
                      <a:pt x="0" y="87"/>
                    </a:lnTo>
                    <a:lnTo>
                      <a:pt x="0" y="89"/>
                    </a:lnTo>
                    <a:lnTo>
                      <a:pt x="0" y="89"/>
                    </a:lnTo>
                    <a:lnTo>
                      <a:pt x="0" y="91"/>
                    </a:lnTo>
                    <a:lnTo>
                      <a:pt x="0" y="92"/>
                    </a:lnTo>
                    <a:lnTo>
                      <a:pt x="0" y="93"/>
                    </a:lnTo>
                    <a:lnTo>
                      <a:pt x="0" y="93"/>
                    </a:lnTo>
                    <a:lnTo>
                      <a:pt x="0" y="95"/>
                    </a:lnTo>
                    <a:lnTo>
                      <a:pt x="0" y="97"/>
                    </a:lnTo>
                    <a:lnTo>
                      <a:pt x="0" y="98"/>
                    </a:lnTo>
                    <a:lnTo>
                      <a:pt x="0" y="98"/>
                    </a:lnTo>
                    <a:lnTo>
                      <a:pt x="0" y="100"/>
                    </a:lnTo>
                    <a:lnTo>
                      <a:pt x="0" y="100"/>
                    </a:lnTo>
                    <a:lnTo>
                      <a:pt x="0" y="102"/>
                    </a:lnTo>
                    <a:lnTo>
                      <a:pt x="0" y="102"/>
                    </a:lnTo>
                    <a:lnTo>
                      <a:pt x="0" y="104"/>
                    </a:lnTo>
                    <a:lnTo>
                      <a:pt x="0" y="104"/>
                    </a:lnTo>
                    <a:lnTo>
                      <a:pt x="0" y="105"/>
                    </a:lnTo>
                    <a:lnTo>
                      <a:pt x="0" y="105"/>
                    </a:lnTo>
                    <a:lnTo>
                      <a:pt x="0" y="107"/>
                    </a:lnTo>
                    <a:lnTo>
                      <a:pt x="0" y="107"/>
                    </a:lnTo>
                    <a:lnTo>
                      <a:pt x="0" y="108"/>
                    </a:lnTo>
                    <a:lnTo>
                      <a:pt x="0" y="108"/>
                    </a:lnTo>
                    <a:lnTo>
                      <a:pt x="0" y="109"/>
                    </a:lnTo>
                    <a:lnTo>
                      <a:pt x="0" y="109"/>
                    </a:lnTo>
                    <a:lnTo>
                      <a:pt x="0" y="111"/>
                    </a:lnTo>
                    <a:lnTo>
                      <a:pt x="1" y="111"/>
                    </a:lnTo>
                    <a:lnTo>
                      <a:pt x="1" y="112"/>
                    </a:lnTo>
                    <a:lnTo>
                      <a:pt x="1" y="112"/>
                    </a:lnTo>
                    <a:lnTo>
                      <a:pt x="1" y="112"/>
                    </a:lnTo>
                    <a:lnTo>
                      <a:pt x="2" y="112"/>
                    </a:lnTo>
                    <a:lnTo>
                      <a:pt x="2" y="114"/>
                    </a:lnTo>
                    <a:lnTo>
                      <a:pt x="2" y="115"/>
                    </a:lnTo>
                    <a:lnTo>
                      <a:pt x="2" y="116"/>
                    </a:lnTo>
                    <a:lnTo>
                      <a:pt x="4" y="116"/>
                    </a:lnTo>
                    <a:lnTo>
                      <a:pt x="4" y="118"/>
                    </a:lnTo>
                    <a:lnTo>
                      <a:pt x="4" y="118"/>
                    </a:lnTo>
                    <a:lnTo>
                      <a:pt x="4" y="120"/>
                    </a:lnTo>
                    <a:lnTo>
                      <a:pt x="5" y="120"/>
                    </a:lnTo>
                    <a:lnTo>
                      <a:pt x="5" y="122"/>
                    </a:lnTo>
                    <a:lnTo>
                      <a:pt x="5" y="122"/>
                    </a:lnTo>
                    <a:lnTo>
                      <a:pt x="5" y="123"/>
                    </a:lnTo>
                    <a:lnTo>
                      <a:pt x="7" y="123"/>
                    </a:lnTo>
                    <a:lnTo>
                      <a:pt x="7" y="125"/>
                    </a:lnTo>
                    <a:lnTo>
                      <a:pt x="8" y="125"/>
                    </a:lnTo>
                    <a:lnTo>
                      <a:pt x="8" y="126"/>
                    </a:lnTo>
                    <a:lnTo>
                      <a:pt x="10" y="126"/>
                    </a:lnTo>
                    <a:lnTo>
                      <a:pt x="10" y="128"/>
                    </a:lnTo>
                    <a:lnTo>
                      <a:pt x="10" y="128"/>
                    </a:lnTo>
                    <a:lnTo>
                      <a:pt x="10" y="128"/>
                    </a:lnTo>
                    <a:lnTo>
                      <a:pt x="10" y="128"/>
                    </a:lnTo>
                    <a:lnTo>
                      <a:pt x="10" y="130"/>
                    </a:lnTo>
                    <a:lnTo>
                      <a:pt x="10" y="130"/>
                    </a:lnTo>
                    <a:lnTo>
                      <a:pt x="10" y="130"/>
                    </a:lnTo>
                    <a:lnTo>
                      <a:pt x="12" y="130"/>
                    </a:lnTo>
                    <a:lnTo>
                      <a:pt x="12" y="131"/>
                    </a:lnTo>
                    <a:lnTo>
                      <a:pt x="12" y="131"/>
                    </a:lnTo>
                    <a:lnTo>
                      <a:pt x="12" y="132"/>
                    </a:lnTo>
                    <a:lnTo>
                      <a:pt x="13" y="132"/>
                    </a:lnTo>
                    <a:lnTo>
                      <a:pt x="13" y="134"/>
                    </a:lnTo>
                    <a:lnTo>
                      <a:pt x="14" y="134"/>
                    </a:lnTo>
                    <a:lnTo>
                      <a:pt x="14" y="134"/>
                    </a:lnTo>
                    <a:lnTo>
                      <a:pt x="16" y="134"/>
                    </a:lnTo>
                    <a:lnTo>
                      <a:pt x="16" y="135"/>
                    </a:lnTo>
                    <a:lnTo>
                      <a:pt x="16" y="135"/>
                    </a:lnTo>
                    <a:lnTo>
                      <a:pt x="16" y="136"/>
                    </a:lnTo>
                    <a:lnTo>
                      <a:pt x="17" y="136"/>
                    </a:lnTo>
                    <a:lnTo>
                      <a:pt x="17" y="138"/>
                    </a:lnTo>
                    <a:lnTo>
                      <a:pt x="19" y="138"/>
                    </a:lnTo>
                    <a:lnTo>
                      <a:pt x="19" y="138"/>
                    </a:lnTo>
                    <a:lnTo>
                      <a:pt x="20" y="138"/>
                    </a:lnTo>
                    <a:lnTo>
                      <a:pt x="20" y="140"/>
                    </a:lnTo>
                    <a:lnTo>
                      <a:pt x="20" y="140"/>
                    </a:lnTo>
                    <a:lnTo>
                      <a:pt x="20" y="140"/>
                    </a:lnTo>
                    <a:lnTo>
                      <a:pt x="22" y="140"/>
                    </a:lnTo>
                    <a:lnTo>
                      <a:pt x="22" y="140"/>
                    </a:lnTo>
                    <a:lnTo>
                      <a:pt x="23" y="140"/>
                    </a:lnTo>
                    <a:lnTo>
                      <a:pt x="23" y="140"/>
                    </a:lnTo>
                    <a:lnTo>
                      <a:pt x="24" y="140"/>
                    </a:lnTo>
                    <a:lnTo>
                      <a:pt x="24" y="141"/>
                    </a:lnTo>
                    <a:lnTo>
                      <a:pt x="24" y="141"/>
                    </a:lnTo>
                    <a:lnTo>
                      <a:pt x="24" y="142"/>
                    </a:lnTo>
                    <a:lnTo>
                      <a:pt x="26" y="142"/>
                    </a:lnTo>
                    <a:lnTo>
                      <a:pt x="26" y="143"/>
                    </a:lnTo>
                    <a:lnTo>
                      <a:pt x="27" y="143"/>
                    </a:lnTo>
                    <a:lnTo>
                      <a:pt x="27" y="143"/>
                    </a:lnTo>
                    <a:lnTo>
                      <a:pt x="29" y="143"/>
                    </a:lnTo>
                    <a:lnTo>
                      <a:pt x="29" y="144"/>
                    </a:lnTo>
                    <a:lnTo>
                      <a:pt x="29" y="144"/>
                    </a:lnTo>
                    <a:lnTo>
                      <a:pt x="29" y="144"/>
                    </a:lnTo>
                    <a:lnTo>
                      <a:pt x="30" y="144"/>
                    </a:lnTo>
                    <a:lnTo>
                      <a:pt x="30" y="144"/>
                    </a:lnTo>
                    <a:lnTo>
                      <a:pt x="30" y="144"/>
                    </a:lnTo>
                    <a:lnTo>
                      <a:pt x="30" y="144"/>
                    </a:lnTo>
                    <a:lnTo>
                      <a:pt x="32" y="144"/>
                    </a:lnTo>
                    <a:lnTo>
                      <a:pt x="32" y="145"/>
                    </a:lnTo>
                    <a:lnTo>
                      <a:pt x="32" y="145"/>
                    </a:lnTo>
                    <a:lnTo>
                      <a:pt x="32" y="145"/>
                    </a:lnTo>
                    <a:lnTo>
                      <a:pt x="33" y="145"/>
                    </a:lnTo>
                    <a:lnTo>
                      <a:pt x="33" y="146"/>
                    </a:lnTo>
                    <a:lnTo>
                      <a:pt x="35" y="146"/>
                    </a:lnTo>
                    <a:lnTo>
                      <a:pt x="35" y="146"/>
                    </a:lnTo>
                    <a:lnTo>
                      <a:pt x="37" y="146"/>
                    </a:lnTo>
                    <a:lnTo>
                      <a:pt x="37" y="148"/>
                    </a:lnTo>
                    <a:lnTo>
                      <a:pt x="38" y="148"/>
                    </a:lnTo>
                    <a:lnTo>
                      <a:pt x="38" y="148"/>
                    </a:lnTo>
                    <a:lnTo>
                      <a:pt x="40" y="148"/>
                    </a:lnTo>
                    <a:lnTo>
                      <a:pt x="40" y="148"/>
                    </a:lnTo>
                    <a:lnTo>
                      <a:pt x="42" y="148"/>
                    </a:lnTo>
                    <a:lnTo>
                      <a:pt x="42" y="148"/>
                    </a:lnTo>
                    <a:lnTo>
                      <a:pt x="43" y="148"/>
                    </a:lnTo>
                    <a:lnTo>
                      <a:pt x="43" y="149"/>
                    </a:lnTo>
                    <a:lnTo>
                      <a:pt x="43" y="149"/>
                    </a:lnTo>
                    <a:lnTo>
                      <a:pt x="43" y="149"/>
                    </a:lnTo>
                    <a:lnTo>
                      <a:pt x="45" y="149"/>
                    </a:lnTo>
                    <a:lnTo>
                      <a:pt x="45" y="149"/>
                    </a:lnTo>
                    <a:lnTo>
                      <a:pt x="47" y="149"/>
                    </a:lnTo>
                    <a:lnTo>
                      <a:pt x="47" y="149"/>
                    </a:lnTo>
                    <a:lnTo>
                      <a:pt x="49" y="149"/>
                    </a:lnTo>
                    <a:lnTo>
                      <a:pt x="49" y="149"/>
                    </a:lnTo>
                    <a:lnTo>
                      <a:pt x="50" y="149"/>
                    </a:lnTo>
                    <a:lnTo>
                      <a:pt x="50" y="149"/>
                    </a:lnTo>
                    <a:lnTo>
                      <a:pt x="52" y="149"/>
                    </a:lnTo>
                    <a:lnTo>
                      <a:pt x="52" y="149"/>
                    </a:lnTo>
                    <a:lnTo>
                      <a:pt x="53" y="149"/>
                    </a:lnTo>
                    <a:lnTo>
                      <a:pt x="53" y="149"/>
                    </a:lnTo>
                    <a:lnTo>
                      <a:pt x="54" y="149"/>
                    </a:lnTo>
                    <a:lnTo>
                      <a:pt x="54" y="150"/>
                    </a:lnTo>
                    <a:lnTo>
                      <a:pt x="55" y="150"/>
                    </a:lnTo>
                    <a:lnTo>
                      <a:pt x="55" y="150"/>
                    </a:lnTo>
                    <a:lnTo>
                      <a:pt x="57" y="150"/>
                    </a:lnTo>
                    <a:lnTo>
                      <a:pt x="57" y="150"/>
                    </a:lnTo>
                    <a:lnTo>
                      <a:pt x="58" y="150"/>
                    </a:lnTo>
                    <a:lnTo>
                      <a:pt x="58" y="150"/>
                    </a:lnTo>
                    <a:lnTo>
                      <a:pt x="60" y="150"/>
                    </a:lnTo>
                    <a:lnTo>
                      <a:pt x="60" y="150"/>
                    </a:lnTo>
                    <a:lnTo>
                      <a:pt x="60" y="150"/>
                    </a:lnTo>
                    <a:lnTo>
                      <a:pt x="60" y="150"/>
                    </a:lnTo>
                    <a:lnTo>
                      <a:pt x="62" y="150"/>
                    </a:lnTo>
                    <a:lnTo>
                      <a:pt x="62" y="150"/>
                    </a:lnTo>
                    <a:lnTo>
                      <a:pt x="64" y="150"/>
                    </a:lnTo>
                    <a:lnTo>
                      <a:pt x="64" y="150"/>
                    </a:lnTo>
                    <a:lnTo>
                      <a:pt x="65" y="149"/>
                    </a:lnTo>
                    <a:lnTo>
                      <a:pt x="65" y="149"/>
                    </a:lnTo>
                    <a:lnTo>
                      <a:pt x="65" y="149"/>
                    </a:lnTo>
                    <a:lnTo>
                      <a:pt x="65" y="149"/>
                    </a:lnTo>
                    <a:lnTo>
                      <a:pt x="67" y="149"/>
                    </a:lnTo>
                    <a:lnTo>
                      <a:pt x="67" y="149"/>
                    </a:lnTo>
                    <a:lnTo>
                      <a:pt x="67" y="149"/>
                    </a:lnTo>
                    <a:lnTo>
                      <a:pt x="67" y="149"/>
                    </a:lnTo>
                    <a:lnTo>
                      <a:pt x="69" y="148"/>
                    </a:lnTo>
                    <a:lnTo>
                      <a:pt x="69" y="148"/>
                    </a:lnTo>
                    <a:lnTo>
                      <a:pt x="69" y="148"/>
                    </a:lnTo>
                    <a:lnTo>
                      <a:pt x="69" y="148"/>
                    </a:lnTo>
                    <a:lnTo>
                      <a:pt x="71" y="148"/>
                    </a:lnTo>
                    <a:lnTo>
                      <a:pt x="71" y="148"/>
                    </a:lnTo>
                    <a:lnTo>
                      <a:pt x="71" y="148"/>
                    </a:lnTo>
                    <a:lnTo>
                      <a:pt x="71" y="148"/>
                    </a:lnTo>
                    <a:lnTo>
                      <a:pt x="72" y="146"/>
                    </a:lnTo>
                    <a:lnTo>
                      <a:pt x="72" y="146"/>
                    </a:lnTo>
                    <a:lnTo>
                      <a:pt x="72" y="146"/>
                    </a:lnTo>
                    <a:lnTo>
                      <a:pt x="72" y="146"/>
                    </a:lnTo>
                    <a:lnTo>
                      <a:pt x="72" y="146"/>
                    </a:lnTo>
                    <a:lnTo>
                      <a:pt x="72" y="146"/>
                    </a:lnTo>
                    <a:lnTo>
                      <a:pt x="72" y="146"/>
                    </a:lnTo>
                    <a:lnTo>
                      <a:pt x="72" y="146"/>
                    </a:lnTo>
                    <a:lnTo>
                      <a:pt x="74" y="146"/>
                    </a:lnTo>
                    <a:lnTo>
                      <a:pt x="74" y="146"/>
                    </a:lnTo>
                    <a:lnTo>
                      <a:pt x="74" y="146"/>
                    </a:lnTo>
                    <a:lnTo>
                      <a:pt x="74" y="146"/>
                    </a:lnTo>
                    <a:lnTo>
                      <a:pt x="75" y="146"/>
                    </a:lnTo>
                    <a:lnTo>
                      <a:pt x="75" y="146"/>
                    </a:lnTo>
                    <a:lnTo>
                      <a:pt x="75" y="146"/>
                    </a:lnTo>
                    <a:lnTo>
                      <a:pt x="75" y="146"/>
                    </a:lnTo>
                    <a:lnTo>
                      <a:pt x="77" y="145"/>
                    </a:lnTo>
                    <a:lnTo>
                      <a:pt x="77" y="145"/>
                    </a:lnTo>
                    <a:lnTo>
                      <a:pt x="77" y="145"/>
                    </a:lnTo>
                    <a:lnTo>
                      <a:pt x="77" y="145"/>
                    </a:lnTo>
                    <a:lnTo>
                      <a:pt x="77" y="145"/>
                    </a:lnTo>
                    <a:lnTo>
                      <a:pt x="77" y="145"/>
                    </a:lnTo>
                    <a:lnTo>
                      <a:pt x="77" y="145"/>
                    </a:lnTo>
                    <a:lnTo>
                      <a:pt x="77" y="145"/>
                    </a:lnTo>
                    <a:lnTo>
                      <a:pt x="79" y="144"/>
                    </a:lnTo>
                    <a:lnTo>
                      <a:pt x="79" y="144"/>
                    </a:lnTo>
                    <a:lnTo>
                      <a:pt x="79" y="144"/>
                    </a:lnTo>
                    <a:lnTo>
                      <a:pt x="79" y="144"/>
                    </a:lnTo>
                    <a:lnTo>
                      <a:pt x="80" y="144"/>
                    </a:lnTo>
                    <a:lnTo>
                      <a:pt x="80" y="144"/>
                    </a:lnTo>
                    <a:lnTo>
                      <a:pt x="80" y="144"/>
                    </a:lnTo>
                    <a:lnTo>
                      <a:pt x="80" y="144"/>
                    </a:lnTo>
                    <a:lnTo>
                      <a:pt x="82" y="142"/>
                    </a:lnTo>
                    <a:lnTo>
                      <a:pt x="82" y="142"/>
                    </a:lnTo>
                    <a:lnTo>
                      <a:pt x="82" y="142"/>
                    </a:lnTo>
                    <a:lnTo>
                      <a:pt x="82" y="142"/>
                    </a:lnTo>
                    <a:lnTo>
                      <a:pt x="82" y="142"/>
                    </a:lnTo>
                    <a:lnTo>
                      <a:pt x="82" y="142"/>
                    </a:lnTo>
                    <a:lnTo>
                      <a:pt x="82" y="142"/>
                    </a:lnTo>
                    <a:lnTo>
                      <a:pt x="82" y="142"/>
                    </a:lnTo>
                    <a:lnTo>
                      <a:pt x="84" y="141"/>
                    </a:lnTo>
                    <a:lnTo>
                      <a:pt x="84" y="141"/>
                    </a:lnTo>
                    <a:lnTo>
                      <a:pt x="84" y="141"/>
                    </a:lnTo>
                    <a:lnTo>
                      <a:pt x="84" y="141"/>
                    </a:lnTo>
                    <a:lnTo>
                      <a:pt x="84" y="141"/>
                    </a:lnTo>
                    <a:lnTo>
                      <a:pt x="84" y="141"/>
                    </a:lnTo>
                    <a:lnTo>
                      <a:pt x="84" y="141"/>
                    </a:lnTo>
                    <a:lnTo>
                      <a:pt x="84" y="141"/>
                    </a:lnTo>
                    <a:lnTo>
                      <a:pt x="86" y="140"/>
                    </a:lnTo>
                    <a:lnTo>
                      <a:pt x="86" y="140"/>
                    </a:lnTo>
                    <a:lnTo>
                      <a:pt x="86" y="140"/>
                    </a:lnTo>
                    <a:lnTo>
                      <a:pt x="86" y="140"/>
                    </a:lnTo>
                    <a:lnTo>
                      <a:pt x="86" y="140"/>
                    </a:lnTo>
                    <a:lnTo>
                      <a:pt x="86" y="140"/>
                    </a:lnTo>
                    <a:lnTo>
                      <a:pt x="86" y="140"/>
                    </a:lnTo>
                    <a:lnTo>
                      <a:pt x="86" y="140"/>
                    </a:lnTo>
                    <a:lnTo>
                      <a:pt x="87" y="140"/>
                    </a:lnTo>
                    <a:lnTo>
                      <a:pt x="87" y="140"/>
                    </a:lnTo>
                    <a:lnTo>
                      <a:pt x="87" y="140"/>
                    </a:lnTo>
                    <a:lnTo>
                      <a:pt x="87" y="140"/>
                    </a:lnTo>
                    <a:lnTo>
                      <a:pt x="89" y="139"/>
                    </a:lnTo>
                    <a:lnTo>
                      <a:pt x="89" y="139"/>
                    </a:lnTo>
                    <a:lnTo>
                      <a:pt x="89" y="139"/>
                    </a:lnTo>
                    <a:lnTo>
                      <a:pt x="89" y="139"/>
                    </a:lnTo>
                    <a:lnTo>
                      <a:pt x="90" y="138"/>
                    </a:lnTo>
                    <a:lnTo>
                      <a:pt x="90" y="138"/>
                    </a:lnTo>
                    <a:lnTo>
                      <a:pt x="90" y="138"/>
                    </a:lnTo>
                    <a:lnTo>
                      <a:pt x="90" y="138"/>
                    </a:lnTo>
                    <a:lnTo>
                      <a:pt x="90" y="138"/>
                    </a:lnTo>
                    <a:lnTo>
                      <a:pt x="90" y="138"/>
                    </a:lnTo>
                    <a:lnTo>
                      <a:pt x="90" y="138"/>
                    </a:lnTo>
                    <a:lnTo>
                      <a:pt x="90" y="138"/>
                    </a:lnTo>
                    <a:lnTo>
                      <a:pt x="91" y="136"/>
                    </a:lnTo>
                    <a:lnTo>
                      <a:pt x="91" y="136"/>
                    </a:lnTo>
                    <a:lnTo>
                      <a:pt x="91" y="136"/>
                    </a:lnTo>
                    <a:lnTo>
                      <a:pt x="91" y="136"/>
                    </a:lnTo>
                    <a:lnTo>
                      <a:pt x="93" y="136"/>
                    </a:lnTo>
                    <a:lnTo>
                      <a:pt x="93" y="136"/>
                    </a:lnTo>
                    <a:lnTo>
                      <a:pt x="93" y="136"/>
                    </a:lnTo>
                    <a:lnTo>
                      <a:pt x="93" y="136"/>
                    </a:lnTo>
                    <a:lnTo>
                      <a:pt x="94" y="134"/>
                    </a:lnTo>
                    <a:lnTo>
                      <a:pt x="94" y="134"/>
                    </a:lnTo>
                    <a:lnTo>
                      <a:pt x="94" y="134"/>
                    </a:lnTo>
                    <a:lnTo>
                      <a:pt x="94" y="134"/>
                    </a:lnTo>
                    <a:lnTo>
                      <a:pt x="95" y="132"/>
                    </a:lnTo>
                    <a:lnTo>
                      <a:pt x="95" y="132"/>
                    </a:lnTo>
                    <a:lnTo>
                      <a:pt x="95" y="132"/>
                    </a:lnTo>
                    <a:lnTo>
                      <a:pt x="95" y="132"/>
                    </a:lnTo>
                    <a:lnTo>
                      <a:pt x="97" y="131"/>
                    </a:lnTo>
                    <a:lnTo>
                      <a:pt x="97" y="131"/>
                    </a:lnTo>
                    <a:lnTo>
                      <a:pt x="97" y="131"/>
                    </a:lnTo>
                    <a:lnTo>
                      <a:pt x="97" y="131"/>
                    </a:lnTo>
                    <a:lnTo>
                      <a:pt x="99" y="129"/>
                    </a:lnTo>
                    <a:lnTo>
                      <a:pt x="99" y="129"/>
                    </a:lnTo>
                    <a:lnTo>
                      <a:pt x="100" y="127"/>
                    </a:lnTo>
                    <a:lnTo>
                      <a:pt x="100" y="127"/>
                    </a:lnTo>
                    <a:lnTo>
                      <a:pt x="102" y="126"/>
                    </a:lnTo>
                    <a:lnTo>
                      <a:pt x="102" y="126"/>
                    </a:lnTo>
                    <a:lnTo>
                      <a:pt x="102" y="126"/>
                    </a:lnTo>
                    <a:lnTo>
                      <a:pt x="102" y="126"/>
                    </a:lnTo>
                    <a:lnTo>
                      <a:pt x="102" y="126"/>
                    </a:lnTo>
                    <a:lnTo>
                      <a:pt x="102" y="126"/>
                    </a:lnTo>
                    <a:lnTo>
                      <a:pt x="102" y="126"/>
                    </a:lnTo>
                    <a:lnTo>
                      <a:pt x="102" y="126"/>
                    </a:lnTo>
                    <a:lnTo>
                      <a:pt x="102" y="124"/>
                    </a:lnTo>
                    <a:lnTo>
                      <a:pt x="102" y="124"/>
                    </a:lnTo>
                    <a:lnTo>
                      <a:pt x="102" y="124"/>
                    </a:lnTo>
                    <a:lnTo>
                      <a:pt x="102" y="124"/>
                    </a:lnTo>
                    <a:lnTo>
                      <a:pt x="104" y="122"/>
                    </a:lnTo>
                    <a:lnTo>
                      <a:pt x="104" y="122"/>
                    </a:lnTo>
                    <a:lnTo>
                      <a:pt x="105" y="120"/>
                    </a:lnTo>
                    <a:lnTo>
                      <a:pt x="105" y="120"/>
                    </a:lnTo>
                    <a:lnTo>
                      <a:pt x="107" y="119"/>
                    </a:lnTo>
                    <a:lnTo>
                      <a:pt x="107" y="119"/>
                    </a:lnTo>
                    <a:lnTo>
                      <a:pt x="107" y="117"/>
                    </a:lnTo>
                    <a:lnTo>
                      <a:pt x="107" y="115"/>
                    </a:lnTo>
                    <a:lnTo>
                      <a:pt x="109" y="113"/>
                    </a:lnTo>
                    <a:lnTo>
                      <a:pt x="109" y="113"/>
                    </a:lnTo>
                    <a:lnTo>
                      <a:pt x="109" y="111"/>
                    </a:lnTo>
                    <a:lnTo>
                      <a:pt x="109" y="109"/>
                    </a:lnTo>
                    <a:lnTo>
                      <a:pt x="110" y="108"/>
                    </a:lnTo>
                    <a:lnTo>
                      <a:pt x="110" y="108"/>
                    </a:lnTo>
                    <a:lnTo>
                      <a:pt x="110" y="106"/>
                    </a:lnTo>
                    <a:lnTo>
                      <a:pt x="110" y="105"/>
                    </a:lnTo>
                    <a:lnTo>
                      <a:pt x="112" y="104"/>
                    </a:lnTo>
                    <a:lnTo>
                      <a:pt x="112" y="104"/>
                    </a:lnTo>
                    <a:lnTo>
                      <a:pt x="113" y="102"/>
                    </a:lnTo>
                    <a:lnTo>
                      <a:pt x="113" y="102"/>
                    </a:lnTo>
                    <a:lnTo>
                      <a:pt x="115" y="101"/>
                    </a:lnTo>
                    <a:lnTo>
                      <a:pt x="115" y="101"/>
                    </a:lnTo>
                    <a:lnTo>
                      <a:pt x="115" y="101"/>
                    </a:lnTo>
                    <a:lnTo>
                      <a:pt x="115" y="101"/>
                    </a:lnTo>
                    <a:lnTo>
                      <a:pt x="115" y="99"/>
                    </a:lnTo>
                    <a:lnTo>
                      <a:pt x="115" y="99"/>
                    </a:lnTo>
                    <a:lnTo>
                      <a:pt x="115" y="98"/>
                    </a:lnTo>
                    <a:lnTo>
                      <a:pt x="115" y="98"/>
                    </a:lnTo>
                    <a:lnTo>
                      <a:pt x="116" y="97"/>
                    </a:lnTo>
                    <a:lnTo>
                      <a:pt x="116" y="97"/>
                    </a:lnTo>
                    <a:lnTo>
                      <a:pt x="116" y="96"/>
                    </a:lnTo>
                    <a:lnTo>
                      <a:pt x="116" y="96"/>
                    </a:lnTo>
                    <a:lnTo>
                      <a:pt x="116" y="95"/>
                    </a:lnTo>
                    <a:lnTo>
                      <a:pt x="116" y="95"/>
                    </a:lnTo>
                    <a:lnTo>
                      <a:pt x="116" y="93"/>
                    </a:lnTo>
                    <a:lnTo>
                      <a:pt x="116" y="93"/>
                    </a:lnTo>
                    <a:lnTo>
                      <a:pt x="118" y="91"/>
                    </a:lnTo>
                    <a:lnTo>
                      <a:pt x="118" y="91"/>
                    </a:lnTo>
                    <a:lnTo>
                      <a:pt x="118" y="91"/>
                    </a:lnTo>
                    <a:lnTo>
                      <a:pt x="118" y="91"/>
                    </a:lnTo>
                    <a:lnTo>
                      <a:pt x="118" y="89"/>
                    </a:lnTo>
                    <a:lnTo>
                      <a:pt x="118" y="89"/>
                    </a:lnTo>
                    <a:lnTo>
                      <a:pt x="118" y="88"/>
                    </a:lnTo>
                    <a:lnTo>
                      <a:pt x="118" y="88"/>
                    </a:lnTo>
                    <a:lnTo>
                      <a:pt x="119" y="86"/>
                    </a:lnTo>
                    <a:lnTo>
                      <a:pt x="119" y="86"/>
                    </a:lnTo>
                    <a:lnTo>
                      <a:pt x="119" y="85"/>
                    </a:lnTo>
                    <a:lnTo>
                      <a:pt x="119" y="85"/>
                    </a:lnTo>
                    <a:lnTo>
                      <a:pt x="120" y="83"/>
                    </a:lnTo>
                    <a:lnTo>
                      <a:pt x="120" y="83"/>
                    </a:lnTo>
                    <a:lnTo>
                      <a:pt x="120" y="82"/>
                    </a:lnTo>
                    <a:lnTo>
                      <a:pt x="120" y="82"/>
                    </a:lnTo>
                    <a:lnTo>
                      <a:pt x="121" y="80"/>
                    </a:lnTo>
                    <a:lnTo>
                      <a:pt x="121" y="80"/>
                    </a:lnTo>
                    <a:lnTo>
                      <a:pt x="121" y="80"/>
                    </a:lnTo>
                    <a:lnTo>
                      <a:pt x="121" y="80"/>
                    </a:lnTo>
                    <a:lnTo>
                      <a:pt x="121" y="78"/>
                    </a:lnTo>
                    <a:lnTo>
                      <a:pt x="121" y="78"/>
                    </a:lnTo>
                    <a:lnTo>
                      <a:pt x="121" y="76"/>
                    </a:lnTo>
                    <a:lnTo>
                      <a:pt x="121" y="76"/>
                    </a:lnTo>
                    <a:lnTo>
                      <a:pt x="123" y="75"/>
                    </a:lnTo>
                    <a:lnTo>
                      <a:pt x="123" y="75"/>
                    </a:lnTo>
                    <a:lnTo>
                      <a:pt x="123" y="73"/>
                    </a:lnTo>
                    <a:lnTo>
                      <a:pt x="123" y="73"/>
                    </a:lnTo>
                    <a:lnTo>
                      <a:pt x="124" y="71"/>
                    </a:lnTo>
                    <a:lnTo>
                      <a:pt x="124" y="71"/>
                    </a:lnTo>
                    <a:lnTo>
                      <a:pt x="124" y="69"/>
                    </a:lnTo>
                    <a:lnTo>
                      <a:pt x="124" y="69"/>
                    </a:lnTo>
                    <a:lnTo>
                      <a:pt x="125" y="68"/>
                    </a:lnTo>
                    <a:lnTo>
                      <a:pt x="125" y="68"/>
                    </a:lnTo>
                    <a:lnTo>
                      <a:pt x="125" y="66"/>
                    </a:lnTo>
                    <a:lnTo>
                      <a:pt x="125" y="65"/>
                    </a:lnTo>
                    <a:lnTo>
                      <a:pt x="126" y="64"/>
                    </a:lnTo>
                    <a:lnTo>
                      <a:pt x="126" y="63"/>
                    </a:lnTo>
                    <a:lnTo>
                      <a:pt x="126" y="61"/>
                    </a:lnTo>
                    <a:lnTo>
                      <a:pt x="126" y="60"/>
                    </a:lnTo>
                    <a:lnTo>
                      <a:pt x="128" y="58"/>
                    </a:lnTo>
                    <a:lnTo>
                      <a:pt x="128" y="58"/>
                    </a:lnTo>
                    <a:lnTo>
                      <a:pt x="128" y="56"/>
                    </a:lnTo>
                    <a:lnTo>
                      <a:pt x="128" y="54"/>
                    </a:lnTo>
                    <a:lnTo>
                      <a:pt x="129" y="53"/>
                    </a:lnTo>
                    <a:lnTo>
                      <a:pt x="129" y="53"/>
                    </a:lnTo>
                    <a:lnTo>
                      <a:pt x="129" y="51"/>
                    </a:lnTo>
                    <a:lnTo>
                      <a:pt x="129" y="50"/>
                    </a:lnTo>
                    <a:lnTo>
                      <a:pt x="130" y="48"/>
                    </a:lnTo>
                    <a:lnTo>
                      <a:pt x="130" y="48"/>
                    </a:lnTo>
                    <a:lnTo>
                      <a:pt x="130" y="47"/>
                    </a:lnTo>
                    <a:lnTo>
                      <a:pt x="130" y="46"/>
                    </a:lnTo>
                    <a:lnTo>
                      <a:pt x="130" y="45"/>
                    </a:lnTo>
                    <a:lnTo>
                      <a:pt x="130" y="45"/>
                    </a:lnTo>
                    <a:lnTo>
                      <a:pt x="130" y="43"/>
                    </a:lnTo>
                    <a:lnTo>
                      <a:pt x="130" y="41"/>
                    </a:lnTo>
                    <a:lnTo>
                      <a:pt x="132" y="40"/>
                    </a:lnTo>
                    <a:lnTo>
                      <a:pt x="132" y="40"/>
                    </a:lnTo>
                    <a:lnTo>
                      <a:pt x="132" y="38"/>
                    </a:lnTo>
                    <a:lnTo>
                      <a:pt x="132" y="36"/>
                    </a:lnTo>
                    <a:lnTo>
                      <a:pt x="133" y="35"/>
                    </a:lnTo>
                    <a:lnTo>
                      <a:pt x="133" y="35"/>
                    </a:lnTo>
                    <a:lnTo>
                      <a:pt x="133" y="33"/>
                    </a:lnTo>
                    <a:lnTo>
                      <a:pt x="133" y="32"/>
                    </a:lnTo>
                    <a:lnTo>
                      <a:pt x="134" y="30"/>
                    </a:lnTo>
                    <a:lnTo>
                      <a:pt x="134" y="30"/>
                    </a:lnTo>
                    <a:lnTo>
                      <a:pt x="134" y="30"/>
                    </a:lnTo>
                    <a:lnTo>
                      <a:pt x="134" y="30"/>
                    </a:lnTo>
                    <a:lnTo>
                      <a:pt x="134" y="28"/>
                    </a:lnTo>
                    <a:lnTo>
                      <a:pt x="134" y="28"/>
                    </a:lnTo>
                    <a:lnTo>
                      <a:pt x="134" y="26"/>
                    </a:lnTo>
                    <a:lnTo>
                      <a:pt x="134" y="26"/>
                    </a:lnTo>
                    <a:lnTo>
                      <a:pt x="136" y="24"/>
                    </a:lnTo>
                    <a:lnTo>
                      <a:pt x="136" y="24"/>
                    </a:lnTo>
                    <a:lnTo>
                      <a:pt x="136" y="22"/>
                    </a:lnTo>
                    <a:lnTo>
                      <a:pt x="136" y="22"/>
                    </a:lnTo>
                    <a:lnTo>
                      <a:pt x="136" y="20"/>
                    </a:lnTo>
                    <a:lnTo>
                      <a:pt x="136" y="20"/>
                    </a:lnTo>
                    <a:lnTo>
                      <a:pt x="136" y="20"/>
                    </a:lnTo>
                    <a:lnTo>
                      <a:pt x="136" y="20"/>
                    </a:lnTo>
                    <a:lnTo>
                      <a:pt x="136" y="18"/>
                    </a:lnTo>
                    <a:lnTo>
                      <a:pt x="130" y="18"/>
                    </a:lnTo>
                    <a:lnTo>
                      <a:pt x="123" y="16"/>
                    </a:lnTo>
                    <a:lnTo>
                      <a:pt x="115" y="15"/>
                    </a:lnTo>
                    <a:lnTo>
                      <a:pt x="106" y="13"/>
                    </a:lnTo>
                    <a:lnTo>
                      <a:pt x="96" y="13"/>
                    </a:lnTo>
                    <a:lnTo>
                      <a:pt x="87" y="12"/>
                    </a:lnTo>
                    <a:lnTo>
                      <a:pt x="77" y="10"/>
                    </a:lnTo>
                    <a:lnTo>
                      <a:pt x="68" y="8"/>
                    </a:lnTo>
                    <a:lnTo>
                      <a:pt x="57" y="8"/>
                    </a:lnTo>
                    <a:lnTo>
                      <a:pt x="49" y="6"/>
                    </a:lnTo>
                    <a:lnTo>
                      <a:pt x="40" y="6"/>
                    </a:lnTo>
                    <a:lnTo>
                      <a:pt x="33" y="4"/>
                    </a:lnTo>
                    <a:lnTo>
                      <a:pt x="27" y="4"/>
                    </a:lnTo>
                    <a:lnTo>
                      <a:pt x="23" y="3"/>
                    </a:lnTo>
                    <a:lnTo>
                      <a:pt x="20" y="3"/>
                    </a:lnTo>
                    <a:lnTo>
                      <a:pt x="19" y="2"/>
                    </a:lnTo>
                    <a:lnTo>
                      <a:pt x="19" y="2"/>
                    </a:lnTo>
                  </a:path>
                </a:pathLst>
              </a:custGeom>
              <a:solidFill>
                <a:srgbClr val="000000"/>
              </a:solidFill>
              <a:ln w="9326" cap="flat" cmpd="sng">
                <a:solidFill>
                  <a:srgbClr val="000000"/>
                </a:solidFill>
                <a:prstDash val="solid"/>
                <a:round/>
                <a:headEnd type="none" w="med" len="med"/>
                <a:tailEnd type="none" w="med" len="med"/>
              </a:ln>
              <a:effectLst/>
            </p:spPr>
            <p:txBody>
              <a:bodyPr/>
              <a:lstStyle/>
              <a:p>
                <a:endParaRPr lang="it-IT"/>
              </a:p>
            </p:txBody>
          </p:sp>
        </p:grpSp>
      </p:gr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1395</Words>
  <Application>Microsoft Office PowerPoint</Application>
  <PresentationFormat>Presentazione su schermo (4:3)</PresentationFormat>
  <Paragraphs>199</Paragraphs>
  <Slides>30</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30</vt:i4>
      </vt:variant>
    </vt:vector>
  </HeadingPairs>
  <TitlesOfParts>
    <vt:vector size="32" baseType="lpstr">
      <vt:lpstr>Tema di Office</vt:lpstr>
      <vt:lpstr>ClipArt</vt:lpstr>
      <vt:lpstr>La valutazione bioposturale e le sue applicazioni in ambito kinesiologico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Stabilità e propriocezione</vt:lpstr>
      <vt:lpstr>PRO-KIN</vt:lpstr>
      <vt:lpstr>Prokin</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valutazione bioposturale e le sue applicazioni in ambito kinesiologico</dc:title>
  <dc:creator>PAOLO</dc:creator>
  <cp:lastModifiedBy>Angela Notarnicola</cp:lastModifiedBy>
  <cp:revision>10</cp:revision>
  <dcterms:created xsi:type="dcterms:W3CDTF">2017-12-14T16:12:05Z</dcterms:created>
  <dcterms:modified xsi:type="dcterms:W3CDTF">2019-03-11T14:45:27Z</dcterms:modified>
</cp:coreProperties>
</file>