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417" r:id="rId2"/>
    <p:sldId id="418" r:id="rId3"/>
    <p:sldId id="419" r:id="rId4"/>
    <p:sldId id="420" r:id="rId5"/>
    <p:sldId id="405" r:id="rId6"/>
    <p:sldId id="397" r:id="rId7"/>
    <p:sldId id="403" r:id="rId8"/>
    <p:sldId id="330" r:id="rId9"/>
    <p:sldId id="331" r:id="rId10"/>
    <p:sldId id="334" r:id="rId11"/>
    <p:sldId id="337" r:id="rId12"/>
    <p:sldId id="423" r:id="rId13"/>
    <p:sldId id="422" r:id="rId14"/>
    <p:sldId id="404" r:id="rId15"/>
    <p:sldId id="424" r:id="rId16"/>
    <p:sldId id="314" r:id="rId1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660B408-B3CF-4A94-85FC-2B1E0A45F4A2}" styleName="Stile scuro 2 - Colore 1/Color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04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753724-5D43-4AB5-A4D9-26E1A2A2EC89}"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it-IT"/>
        </a:p>
      </dgm:t>
    </dgm:pt>
    <dgm:pt modelId="{8BB41C1B-52DC-4810-88F7-304184A31D21}">
      <dgm:prSet phldrT="[Testo]" custT="1"/>
      <dgm:spPr>
        <a:xfrm rot="5400000">
          <a:off x="3754792" y="307884"/>
          <a:ext cx="973623" cy="1083697"/>
        </a:xfrm>
        <a:prstGeom prst="hexagon">
          <a:avLst>
            <a:gd name="adj" fmla="val 25000"/>
            <a:gd name="vf" fmla="val 11547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it-IT" sz="1200" b="1" dirty="0" smtClean="0">
              <a:solidFill>
                <a:schemeClr val="tx1"/>
              </a:solidFill>
              <a:latin typeface="Calibri" panose="020F0502020204030204"/>
              <a:ea typeface="+mn-ea"/>
              <a:cs typeface="+mn-cs"/>
            </a:rPr>
            <a:t>Giunte didattiche</a:t>
          </a:r>
          <a:endParaRPr lang="it-IT" sz="1200" b="1" dirty="0">
            <a:solidFill>
              <a:schemeClr val="tx1"/>
            </a:solidFill>
            <a:latin typeface="Calibri" panose="020F0502020204030204"/>
            <a:ea typeface="+mn-ea"/>
            <a:cs typeface="+mn-cs"/>
          </a:endParaRPr>
        </a:p>
      </dgm:t>
    </dgm:pt>
    <dgm:pt modelId="{761A3D33-9629-4F66-9547-83D301267329}" type="parTrans" cxnId="{ABF84AF2-A836-4BF6-A55A-E6F3E1254989}">
      <dgm:prSet/>
      <dgm:spPr/>
      <dgm:t>
        <a:bodyPr/>
        <a:lstStyle/>
        <a:p>
          <a:endParaRPr lang="it-IT"/>
        </a:p>
      </dgm:t>
    </dgm:pt>
    <dgm:pt modelId="{F8142E35-2C0A-4EC6-9AB5-F30703402AAD}" type="sibTrans" cxnId="{ABF84AF2-A836-4BF6-A55A-E6F3E1254989}">
      <dgm:prSet/>
      <dgm:spPr>
        <a:xfrm rot="5400000">
          <a:off x="2770795" y="428954"/>
          <a:ext cx="967306" cy="841556"/>
        </a:xfrm>
        <a:prstGeom prst="hexagon">
          <a:avLst>
            <a:gd name="adj" fmla="val 25000"/>
            <a:gd name="vf" fmla="val 11547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endParaRPr lang="it-IT" dirty="0">
            <a:solidFill>
              <a:sysClr val="window" lastClr="FFFFFF"/>
            </a:solidFill>
            <a:latin typeface="Calibri" panose="020F0502020204030204"/>
            <a:ea typeface="+mn-ea"/>
            <a:cs typeface="+mn-cs"/>
          </a:endParaRPr>
        </a:p>
      </dgm:t>
    </dgm:pt>
    <dgm:pt modelId="{C9D17941-9156-46AB-963C-BA8C09360EA3}">
      <dgm:prSet phldrT="[Testo]" custT="1"/>
      <dgm:spPr>
        <a:xfrm>
          <a:off x="4926564" y="567"/>
          <a:ext cx="2009073" cy="1698331"/>
        </a:xfrm>
        <a:prstGeom prst="rect">
          <a:avLst/>
        </a:prstGeom>
        <a:noFill/>
        <a:ln>
          <a:noFill/>
        </a:ln>
        <a:effectLst/>
      </dgm:spPr>
      <dgm:t>
        <a:bodyPr/>
        <a:lstStyle/>
        <a:p>
          <a:r>
            <a:rPr lang="it-IT" sz="1600" b="1" dirty="0" smtClean="0">
              <a:solidFill>
                <a:sysClr val="windowText" lastClr="000000">
                  <a:hueOff val="0"/>
                  <a:satOff val="0"/>
                  <a:lumOff val="0"/>
                  <a:alphaOff val="0"/>
                </a:sysClr>
              </a:solidFill>
              <a:latin typeface="Calibri" panose="020F0502020204030204"/>
              <a:ea typeface="+mn-ea"/>
              <a:cs typeface="+mn-cs"/>
            </a:rPr>
            <a:t>Equiparabilità dei titoli di studio </a:t>
          </a:r>
        </a:p>
        <a:p>
          <a:r>
            <a:rPr lang="it-IT" sz="1600" b="1" dirty="0" smtClean="0">
              <a:solidFill>
                <a:sysClr val="windowText" lastClr="000000">
                  <a:hueOff val="0"/>
                  <a:satOff val="0"/>
                  <a:lumOff val="0"/>
                  <a:alphaOff val="0"/>
                </a:sysClr>
              </a:solidFill>
              <a:latin typeface="Calibri" panose="020F0502020204030204"/>
              <a:ea typeface="+mn-ea"/>
              <a:cs typeface="+mn-cs"/>
            </a:rPr>
            <a:t>Riconoscimento Singoli CFU</a:t>
          </a:r>
          <a:endParaRPr lang="it-IT" sz="1600" b="1" dirty="0">
            <a:solidFill>
              <a:sysClr val="windowText" lastClr="000000">
                <a:hueOff val="0"/>
                <a:satOff val="0"/>
                <a:lumOff val="0"/>
                <a:alphaOff val="0"/>
              </a:sysClr>
            </a:solidFill>
            <a:latin typeface="Calibri" panose="020F0502020204030204"/>
            <a:ea typeface="+mn-ea"/>
            <a:cs typeface="+mn-cs"/>
          </a:endParaRPr>
        </a:p>
      </dgm:t>
    </dgm:pt>
    <dgm:pt modelId="{118F28F8-A3EC-40E2-BCDC-3D2DB9039261}" type="parTrans" cxnId="{2BFDEC48-FD68-4507-B4B7-2601ED301D36}">
      <dgm:prSet/>
      <dgm:spPr/>
      <dgm:t>
        <a:bodyPr/>
        <a:lstStyle/>
        <a:p>
          <a:endParaRPr lang="it-IT"/>
        </a:p>
      </dgm:t>
    </dgm:pt>
    <dgm:pt modelId="{3D19B180-CB68-4C83-9C33-635CD3DB15FB}" type="sibTrans" cxnId="{2BFDEC48-FD68-4507-B4B7-2601ED301D36}">
      <dgm:prSet/>
      <dgm:spPr/>
      <dgm:t>
        <a:bodyPr/>
        <a:lstStyle/>
        <a:p>
          <a:endParaRPr lang="it-IT"/>
        </a:p>
      </dgm:t>
    </dgm:pt>
    <dgm:pt modelId="{202F9555-86C9-4625-A4F3-80BB3F457261}">
      <dgm:prSet phldrT="[Testo]" custT="1"/>
      <dgm:spPr>
        <a:xfrm rot="5400000">
          <a:off x="3200077" y="1807447"/>
          <a:ext cx="865739" cy="1153404"/>
        </a:xfrm>
        <a:prstGeom prst="hexagon">
          <a:avLst>
            <a:gd name="adj" fmla="val 25000"/>
            <a:gd name="vf" fmla="val 11547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it-IT" sz="3600" b="1" dirty="0" smtClean="0">
              <a:solidFill>
                <a:srgbClr val="FF0000"/>
              </a:solidFill>
              <a:latin typeface="Calibri" panose="020F0502020204030204"/>
              <a:ea typeface="+mn-ea"/>
              <a:cs typeface="+mn-cs"/>
            </a:rPr>
            <a:t>CAP</a:t>
          </a:r>
          <a:endParaRPr lang="it-IT" sz="3600" b="1" dirty="0">
            <a:solidFill>
              <a:srgbClr val="FF0000"/>
            </a:solidFill>
            <a:latin typeface="Calibri" panose="020F0502020204030204"/>
            <a:ea typeface="+mn-ea"/>
            <a:cs typeface="+mn-cs"/>
          </a:endParaRPr>
        </a:p>
      </dgm:t>
    </dgm:pt>
    <dgm:pt modelId="{6DC9F86C-5CFA-41F8-A6C2-2E871E684454}" type="parTrans" cxnId="{2BF6579A-4996-42A1-8A6F-28978A5F82B9}">
      <dgm:prSet/>
      <dgm:spPr/>
      <dgm:t>
        <a:bodyPr/>
        <a:lstStyle/>
        <a:p>
          <a:endParaRPr lang="it-IT"/>
        </a:p>
      </dgm:t>
    </dgm:pt>
    <dgm:pt modelId="{AD752F8B-C9F3-4031-B0D5-9218EA84D158}" type="sibTrans" cxnId="{2BF6579A-4996-42A1-8A6F-28978A5F82B9}">
      <dgm:prSet/>
      <dgm:spPr>
        <a:xfrm rot="5400000">
          <a:off x="4214418" y="1963371"/>
          <a:ext cx="967306" cy="841556"/>
        </a:xfrm>
        <a:prstGeom prst="hexagon">
          <a:avLst>
            <a:gd name="adj" fmla="val 25000"/>
            <a:gd name="vf" fmla="val 11547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endParaRPr lang="it-IT" dirty="0">
            <a:solidFill>
              <a:sysClr val="window" lastClr="FFFFFF"/>
            </a:solidFill>
            <a:latin typeface="Calibri" panose="020F0502020204030204"/>
            <a:ea typeface="+mn-ea"/>
            <a:cs typeface="+mn-cs"/>
          </a:endParaRPr>
        </a:p>
      </dgm:t>
    </dgm:pt>
    <dgm:pt modelId="{21D3E4EC-FEF4-4622-B41C-88937CC65FED}">
      <dgm:prSet phldrT="[Testo]" custT="1"/>
      <dgm:spPr>
        <a:xfrm>
          <a:off x="1158953" y="1285300"/>
          <a:ext cx="1693246" cy="1663014"/>
        </a:xfrm>
        <a:prstGeom prst="rect">
          <a:avLst/>
        </a:prstGeom>
        <a:noFill/>
        <a:ln>
          <a:noFill/>
        </a:ln>
        <a:effectLst/>
      </dgm:spPr>
      <dgm:t>
        <a:bodyPr/>
        <a:lstStyle/>
        <a:p>
          <a:pPr algn="just"/>
          <a:r>
            <a:rPr lang="it-IT" sz="1600" b="1" dirty="0" smtClean="0">
              <a:solidFill>
                <a:sysClr val="windowText" lastClr="000000">
                  <a:hueOff val="0"/>
                  <a:satOff val="0"/>
                  <a:lumOff val="0"/>
                  <a:alphaOff val="0"/>
                </a:sysClr>
              </a:solidFill>
              <a:latin typeface="Calibri" panose="020F0502020204030204"/>
              <a:ea typeface="+mn-ea"/>
              <a:cs typeface="+mn-cs"/>
            </a:rPr>
            <a:t>Riconoscimento degli apprendimenti acquisiti «on the job» e traduzione in qualifiche professionali</a:t>
          </a:r>
        </a:p>
        <a:p>
          <a:pPr algn="just"/>
          <a:endParaRPr lang="it-IT" sz="1600" b="1" dirty="0" smtClean="0">
            <a:solidFill>
              <a:sysClr val="windowText" lastClr="000000">
                <a:hueOff val="0"/>
                <a:satOff val="0"/>
                <a:lumOff val="0"/>
                <a:alphaOff val="0"/>
              </a:sysClr>
            </a:solidFill>
            <a:latin typeface="Calibri" panose="020F0502020204030204"/>
            <a:ea typeface="+mn-ea"/>
            <a:cs typeface="+mn-cs"/>
          </a:endParaRPr>
        </a:p>
        <a:p>
          <a:pPr algn="just"/>
          <a:r>
            <a:rPr lang="it-IT" sz="1600" dirty="0" smtClean="0">
              <a:solidFill>
                <a:sysClr val="windowText" lastClr="000000">
                  <a:hueOff val="0"/>
                  <a:satOff val="0"/>
                  <a:lumOff val="0"/>
                  <a:alphaOff val="0"/>
                </a:sysClr>
              </a:solidFill>
              <a:latin typeface="Calibri" panose="020F0502020204030204"/>
              <a:ea typeface="+mn-ea"/>
              <a:cs typeface="+mn-cs"/>
            </a:rPr>
            <a:t>- </a:t>
          </a:r>
          <a:r>
            <a:rPr lang="it-IT" sz="1600" b="1" dirty="0" smtClean="0">
              <a:solidFill>
                <a:sysClr val="windowText" lastClr="000000">
                  <a:hueOff val="0"/>
                  <a:satOff val="0"/>
                  <a:lumOff val="0"/>
                  <a:alphaOff val="0"/>
                </a:sysClr>
              </a:solidFill>
              <a:latin typeface="Calibri" panose="020F0502020204030204"/>
              <a:ea typeface="+mn-ea"/>
              <a:cs typeface="+mn-cs"/>
            </a:rPr>
            <a:t>Messa in trasparenza delle soft skills</a:t>
          </a:r>
        </a:p>
        <a:p>
          <a:pPr algn="r"/>
          <a:endParaRPr lang="it-IT" sz="2000" dirty="0">
            <a:solidFill>
              <a:sysClr val="windowText" lastClr="000000">
                <a:hueOff val="0"/>
                <a:satOff val="0"/>
                <a:lumOff val="0"/>
                <a:alphaOff val="0"/>
              </a:sysClr>
            </a:solidFill>
            <a:latin typeface="Calibri" panose="020F0502020204030204"/>
            <a:ea typeface="+mn-ea"/>
            <a:cs typeface="+mn-cs"/>
          </a:endParaRPr>
        </a:p>
      </dgm:t>
    </dgm:pt>
    <dgm:pt modelId="{9141FA98-B419-4430-9746-955985736060}" type="parTrans" cxnId="{3B8A1FD9-A16C-427B-93D4-E237E39E182E}">
      <dgm:prSet/>
      <dgm:spPr/>
      <dgm:t>
        <a:bodyPr/>
        <a:lstStyle/>
        <a:p>
          <a:endParaRPr lang="it-IT"/>
        </a:p>
      </dgm:t>
    </dgm:pt>
    <dgm:pt modelId="{BFC694B8-F7E0-4E4F-A112-92A5AC19B1E4}" type="sibTrans" cxnId="{3B8A1FD9-A16C-427B-93D4-E237E39E182E}">
      <dgm:prSet/>
      <dgm:spPr/>
      <dgm:t>
        <a:bodyPr/>
        <a:lstStyle/>
        <a:p>
          <a:endParaRPr lang="it-IT"/>
        </a:p>
      </dgm:t>
    </dgm:pt>
    <dgm:pt modelId="{C1304B14-8F8D-4277-93A2-5C94A76123D0}">
      <dgm:prSet phldrT="[Testo]" custT="1"/>
      <dgm:spPr>
        <a:xfrm rot="5400000">
          <a:off x="3873182" y="2969876"/>
          <a:ext cx="866871" cy="1166355"/>
        </a:xfrm>
        <a:prstGeom prst="hexagon">
          <a:avLst>
            <a:gd name="adj" fmla="val 25000"/>
            <a:gd name="vf" fmla="val 11547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it-IT" sz="1200" dirty="0" smtClean="0">
              <a:solidFill>
                <a:schemeClr val="tx1"/>
              </a:solidFill>
              <a:latin typeface="Calibri" panose="020F0502020204030204"/>
              <a:ea typeface="+mn-ea"/>
              <a:cs typeface="+mn-cs"/>
            </a:rPr>
            <a:t>Servizio Placement Ateneo </a:t>
          </a:r>
          <a:endParaRPr lang="it-IT" sz="1200" dirty="0">
            <a:solidFill>
              <a:schemeClr val="tx1"/>
            </a:solidFill>
            <a:latin typeface="Calibri" panose="020F0502020204030204"/>
            <a:ea typeface="+mn-ea"/>
            <a:cs typeface="+mn-cs"/>
          </a:endParaRPr>
        </a:p>
      </dgm:t>
    </dgm:pt>
    <dgm:pt modelId="{D6F72366-06FB-453D-9169-24B47303B625}" type="parTrans" cxnId="{F0CAD042-B0A7-4DAD-8A17-7633EA838AC6}">
      <dgm:prSet/>
      <dgm:spPr/>
      <dgm:t>
        <a:bodyPr/>
        <a:lstStyle/>
        <a:p>
          <a:endParaRPr lang="it-IT"/>
        </a:p>
      </dgm:t>
    </dgm:pt>
    <dgm:pt modelId="{3A730A06-F59D-4F18-95B8-2106D70FD73D}" type="sibTrans" cxnId="{F0CAD042-B0A7-4DAD-8A17-7633EA838AC6}">
      <dgm:prSet/>
      <dgm:spPr>
        <a:xfrm rot="5400000">
          <a:off x="2757536" y="3132275"/>
          <a:ext cx="967306" cy="841556"/>
        </a:xfrm>
        <a:prstGeom prst="hexagon">
          <a:avLst>
            <a:gd name="adj" fmla="val 25000"/>
            <a:gd name="vf" fmla="val 11547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endParaRPr lang="it-IT" dirty="0">
            <a:solidFill>
              <a:sysClr val="window" lastClr="FFFFFF"/>
            </a:solidFill>
            <a:latin typeface="Calibri" panose="020F0502020204030204"/>
            <a:ea typeface="+mn-ea"/>
            <a:cs typeface="+mn-cs"/>
          </a:endParaRPr>
        </a:p>
      </dgm:t>
    </dgm:pt>
    <dgm:pt modelId="{0043E16D-0812-4DA0-91E0-788314B1E4B1}">
      <dgm:prSet phldrT="[Testo]" custT="1"/>
      <dgm:spPr>
        <a:xfrm>
          <a:off x="5432729" y="3293929"/>
          <a:ext cx="2062109" cy="580384"/>
        </a:xfrm>
        <a:prstGeom prst="rect">
          <a:avLst/>
        </a:prstGeom>
        <a:noFill/>
        <a:ln>
          <a:noFill/>
        </a:ln>
        <a:effectLst/>
      </dgm:spPr>
      <dgm:t>
        <a:bodyPr/>
        <a:lstStyle/>
        <a:p>
          <a:r>
            <a:rPr lang="it-IT" sz="1600" dirty="0" smtClean="0">
              <a:solidFill>
                <a:sysClr val="windowText" lastClr="000000">
                  <a:hueOff val="0"/>
                  <a:satOff val="0"/>
                  <a:lumOff val="0"/>
                  <a:alphaOff val="0"/>
                </a:sysClr>
              </a:solidFill>
              <a:latin typeface="Calibri" panose="020F0502020204030204"/>
              <a:ea typeface="+mn-ea"/>
              <a:cs typeface="+mn-cs"/>
            </a:rPr>
            <a:t>- </a:t>
          </a:r>
          <a:r>
            <a:rPr lang="it-IT" sz="1600" b="1" dirty="0" smtClean="0">
              <a:solidFill>
                <a:sysClr val="windowText" lastClr="000000"/>
              </a:solidFill>
              <a:latin typeface="Calibri" panose="020F0502020204030204"/>
              <a:ea typeface="+mn-ea"/>
              <a:cs typeface="+mn-cs"/>
            </a:rPr>
            <a:t>Consulenza di carriera</a:t>
          </a:r>
        </a:p>
        <a:p>
          <a:r>
            <a:rPr lang="it-IT" sz="1600" b="1" dirty="0" smtClean="0">
              <a:solidFill>
                <a:sysClr val="windowText" lastClr="000000"/>
              </a:solidFill>
              <a:latin typeface="Calibri" panose="020F0502020204030204"/>
              <a:ea typeface="+mn-ea"/>
              <a:cs typeface="+mn-cs"/>
            </a:rPr>
            <a:t>- Accompagnamento al lavoro</a:t>
          </a:r>
          <a:endParaRPr lang="it-IT" sz="1600" b="1" dirty="0">
            <a:solidFill>
              <a:sysClr val="windowText" lastClr="000000"/>
            </a:solidFill>
            <a:latin typeface="Calibri" panose="020F0502020204030204"/>
            <a:ea typeface="+mn-ea"/>
            <a:cs typeface="+mn-cs"/>
          </a:endParaRPr>
        </a:p>
      </dgm:t>
    </dgm:pt>
    <dgm:pt modelId="{830B9316-3751-4327-9FC2-5D375BECEBE4}" type="parTrans" cxnId="{DAE1B24C-CAC1-49E6-BE8B-CE4E1794304B}">
      <dgm:prSet/>
      <dgm:spPr/>
      <dgm:t>
        <a:bodyPr/>
        <a:lstStyle/>
        <a:p>
          <a:endParaRPr lang="it-IT"/>
        </a:p>
      </dgm:t>
    </dgm:pt>
    <dgm:pt modelId="{D4647C2E-81BA-4646-8F49-1A4DFE7EE533}" type="sibTrans" cxnId="{DAE1B24C-CAC1-49E6-BE8B-CE4E1794304B}">
      <dgm:prSet/>
      <dgm:spPr/>
      <dgm:t>
        <a:bodyPr/>
        <a:lstStyle/>
        <a:p>
          <a:endParaRPr lang="it-IT"/>
        </a:p>
      </dgm:t>
    </dgm:pt>
    <dgm:pt modelId="{F01F89EC-CBE4-4496-A132-73CD51072357}" type="pres">
      <dgm:prSet presAssocID="{36753724-5D43-4AB5-A4D9-26E1A2A2EC89}" presName="Name0" presStyleCnt="0">
        <dgm:presLayoutVars>
          <dgm:chMax/>
          <dgm:chPref/>
          <dgm:dir/>
          <dgm:animLvl val="lvl"/>
        </dgm:presLayoutVars>
      </dgm:prSet>
      <dgm:spPr/>
      <dgm:t>
        <a:bodyPr/>
        <a:lstStyle/>
        <a:p>
          <a:endParaRPr lang="it-IT"/>
        </a:p>
      </dgm:t>
    </dgm:pt>
    <dgm:pt modelId="{050E0280-5946-4D3C-A0D0-600C9A6E079E}" type="pres">
      <dgm:prSet presAssocID="{8BB41C1B-52DC-4810-88F7-304184A31D21}" presName="composite" presStyleCnt="0"/>
      <dgm:spPr/>
    </dgm:pt>
    <dgm:pt modelId="{F37C3ADA-E962-4043-AB21-342A47372AAE}" type="pres">
      <dgm:prSet presAssocID="{8BB41C1B-52DC-4810-88F7-304184A31D21}" presName="Parent1" presStyleLbl="node1" presStyleIdx="0" presStyleCnt="6" custScaleX="128773" custScaleY="100653" custLinFactNeighborX="9301">
        <dgm:presLayoutVars>
          <dgm:chMax val="1"/>
          <dgm:chPref val="1"/>
          <dgm:bulletEnabled val="1"/>
        </dgm:presLayoutVars>
      </dgm:prSet>
      <dgm:spPr/>
      <dgm:t>
        <a:bodyPr/>
        <a:lstStyle/>
        <a:p>
          <a:endParaRPr lang="it-IT"/>
        </a:p>
      </dgm:t>
    </dgm:pt>
    <dgm:pt modelId="{6592974D-D1F7-4C65-AE34-0AE76F7C0F8C}" type="pres">
      <dgm:prSet presAssocID="{8BB41C1B-52DC-4810-88F7-304184A31D21}" presName="Childtext1" presStyleLbl="revTx" presStyleIdx="0" presStyleCnt="3" custScaleX="186109" custScaleY="292622" custLinFactNeighborX="72412">
        <dgm:presLayoutVars>
          <dgm:chMax val="0"/>
          <dgm:chPref val="0"/>
          <dgm:bulletEnabled val="1"/>
        </dgm:presLayoutVars>
      </dgm:prSet>
      <dgm:spPr/>
      <dgm:t>
        <a:bodyPr/>
        <a:lstStyle/>
        <a:p>
          <a:endParaRPr lang="it-IT"/>
        </a:p>
      </dgm:t>
    </dgm:pt>
    <dgm:pt modelId="{1B1D2D22-CE00-4075-A0E7-96CC2E27BAF2}" type="pres">
      <dgm:prSet presAssocID="{8BB41C1B-52DC-4810-88F7-304184A31D21}" presName="BalanceSpacing" presStyleCnt="0"/>
      <dgm:spPr/>
    </dgm:pt>
    <dgm:pt modelId="{A24DDF5D-7B12-4B0A-BB38-49B9DA5DA77C}" type="pres">
      <dgm:prSet presAssocID="{8BB41C1B-52DC-4810-88F7-304184A31D21}" presName="BalanceSpacing1" presStyleCnt="0"/>
      <dgm:spPr/>
    </dgm:pt>
    <dgm:pt modelId="{5150253A-61C6-4EA6-930D-68EEF92AFC7B}" type="pres">
      <dgm:prSet presAssocID="{F8142E35-2C0A-4EC6-9AB5-F30703402AAD}" presName="Accent1Text" presStyleLbl="node1" presStyleIdx="1" presStyleCnt="6"/>
      <dgm:spPr/>
      <dgm:t>
        <a:bodyPr/>
        <a:lstStyle/>
        <a:p>
          <a:endParaRPr lang="it-IT"/>
        </a:p>
      </dgm:t>
    </dgm:pt>
    <dgm:pt modelId="{4A590C66-8DE3-4113-84E9-57D3B1C67B98}" type="pres">
      <dgm:prSet presAssocID="{F8142E35-2C0A-4EC6-9AB5-F30703402AAD}" presName="spaceBetweenRectangles" presStyleCnt="0"/>
      <dgm:spPr/>
    </dgm:pt>
    <dgm:pt modelId="{E7D84659-CE82-4CB8-A1DA-EDD074EF1163}" type="pres">
      <dgm:prSet presAssocID="{202F9555-86C9-4625-A4F3-80BB3F457261}" presName="composite" presStyleCnt="0"/>
      <dgm:spPr/>
    </dgm:pt>
    <dgm:pt modelId="{E04099E1-AF87-43AE-A05D-D7566E2EE082}" type="pres">
      <dgm:prSet presAssocID="{202F9555-86C9-4625-A4F3-80BB3F457261}" presName="Parent1" presStyleLbl="node1" presStyleIdx="2" presStyleCnt="6" custScaleX="211437" custScaleY="89500" custLinFactNeighborX="-55698">
        <dgm:presLayoutVars>
          <dgm:chMax val="1"/>
          <dgm:chPref val="1"/>
          <dgm:bulletEnabled val="1"/>
        </dgm:presLayoutVars>
      </dgm:prSet>
      <dgm:spPr/>
      <dgm:t>
        <a:bodyPr/>
        <a:lstStyle/>
        <a:p>
          <a:endParaRPr lang="it-IT"/>
        </a:p>
      </dgm:t>
    </dgm:pt>
    <dgm:pt modelId="{F65614E9-B1C2-406C-9804-B8CD6694A46F}" type="pres">
      <dgm:prSet presAssocID="{202F9555-86C9-4625-A4F3-80BB3F457261}" presName="Childtext1" presStyleLbl="revTx" presStyleIdx="1" presStyleCnt="3" custScaleX="162081" custScaleY="286537" custLinFactX="-7032" custLinFactNeighborX="-100000" custLinFactNeighborY="-46063">
        <dgm:presLayoutVars>
          <dgm:chMax val="0"/>
          <dgm:chPref val="0"/>
          <dgm:bulletEnabled val="1"/>
        </dgm:presLayoutVars>
      </dgm:prSet>
      <dgm:spPr/>
      <dgm:t>
        <a:bodyPr/>
        <a:lstStyle/>
        <a:p>
          <a:endParaRPr lang="it-IT"/>
        </a:p>
      </dgm:t>
    </dgm:pt>
    <dgm:pt modelId="{99C3846F-D8B9-4447-847F-7801CA1A7175}" type="pres">
      <dgm:prSet presAssocID="{202F9555-86C9-4625-A4F3-80BB3F457261}" presName="BalanceSpacing" presStyleCnt="0"/>
      <dgm:spPr/>
    </dgm:pt>
    <dgm:pt modelId="{089E324F-67D4-482F-9F17-ABF76BCB0BCE}" type="pres">
      <dgm:prSet presAssocID="{202F9555-86C9-4625-A4F3-80BB3F457261}" presName="BalanceSpacing1" presStyleCnt="0"/>
      <dgm:spPr/>
    </dgm:pt>
    <dgm:pt modelId="{58C18550-C545-4A1B-85B3-8DB8731FB7E5}" type="pres">
      <dgm:prSet presAssocID="{AD752F8B-C9F3-4031-B0D5-9218EA84D158}" presName="Accent1Text" presStyleLbl="node1" presStyleIdx="3" presStyleCnt="6" custLinFactNeighborX="-37132"/>
      <dgm:spPr/>
      <dgm:t>
        <a:bodyPr/>
        <a:lstStyle/>
        <a:p>
          <a:endParaRPr lang="it-IT"/>
        </a:p>
      </dgm:t>
    </dgm:pt>
    <dgm:pt modelId="{871A276E-9534-4215-A80D-497D92C72A5C}" type="pres">
      <dgm:prSet presAssocID="{AD752F8B-C9F3-4031-B0D5-9218EA84D158}" presName="spaceBetweenRectangles" presStyleCnt="0"/>
      <dgm:spPr/>
    </dgm:pt>
    <dgm:pt modelId="{4D6AC949-5ABB-41B0-B191-199B34A891EC}" type="pres">
      <dgm:prSet presAssocID="{C1304B14-8F8D-4277-93A2-5C94A76123D0}" presName="composite" presStyleCnt="0"/>
      <dgm:spPr/>
    </dgm:pt>
    <dgm:pt modelId="{D4C28FBA-A0EA-417C-B0E6-537D252F60F3}" type="pres">
      <dgm:prSet presAssocID="{C1304B14-8F8D-4277-93A2-5C94A76123D0}" presName="Parent1" presStyleLbl="node1" presStyleIdx="4" presStyleCnt="6" custScaleX="176371" custScaleY="89617" custLinFactNeighborX="18602">
        <dgm:presLayoutVars>
          <dgm:chMax val="1"/>
          <dgm:chPref val="1"/>
          <dgm:bulletEnabled val="1"/>
        </dgm:presLayoutVars>
      </dgm:prSet>
      <dgm:spPr/>
      <dgm:t>
        <a:bodyPr/>
        <a:lstStyle/>
        <a:p>
          <a:endParaRPr lang="it-IT"/>
        </a:p>
      </dgm:t>
    </dgm:pt>
    <dgm:pt modelId="{A04065AF-2DCA-4D45-B762-BCF15F118A6D}" type="pres">
      <dgm:prSet presAssocID="{C1304B14-8F8D-4277-93A2-5C94A76123D0}" presName="Childtext1" presStyleLbl="revTx" presStyleIdx="2" presStyleCnt="3" custScaleX="191022" custLinFactX="22985" custLinFactNeighborX="100000" custLinFactNeighborY="5353">
        <dgm:presLayoutVars>
          <dgm:chMax val="0"/>
          <dgm:chPref val="0"/>
          <dgm:bulletEnabled val="1"/>
        </dgm:presLayoutVars>
      </dgm:prSet>
      <dgm:spPr/>
      <dgm:t>
        <a:bodyPr/>
        <a:lstStyle/>
        <a:p>
          <a:endParaRPr lang="it-IT"/>
        </a:p>
      </dgm:t>
    </dgm:pt>
    <dgm:pt modelId="{98A4DA49-B3DE-491F-ABB5-5BFC28BC2712}" type="pres">
      <dgm:prSet presAssocID="{C1304B14-8F8D-4277-93A2-5C94A76123D0}" presName="BalanceSpacing" presStyleCnt="0"/>
      <dgm:spPr/>
    </dgm:pt>
    <dgm:pt modelId="{C3A4EE3E-D797-4783-84FD-724244FE6207}" type="pres">
      <dgm:prSet presAssocID="{C1304B14-8F8D-4277-93A2-5C94A76123D0}" presName="BalanceSpacing1" presStyleCnt="0"/>
      <dgm:spPr/>
    </dgm:pt>
    <dgm:pt modelId="{C6C4F401-D254-41C8-8E35-4329F6ED1679}" type="pres">
      <dgm:prSet presAssocID="{3A730A06-F59D-4F18-95B8-2106D70FD73D}" presName="Accent1Text" presStyleLbl="node1" presStyleIdx="5" presStyleCnt="6"/>
      <dgm:spPr/>
      <dgm:t>
        <a:bodyPr/>
        <a:lstStyle/>
        <a:p>
          <a:endParaRPr lang="it-IT"/>
        </a:p>
      </dgm:t>
    </dgm:pt>
  </dgm:ptLst>
  <dgm:cxnLst>
    <dgm:cxn modelId="{F0CAD042-B0A7-4DAD-8A17-7633EA838AC6}" srcId="{36753724-5D43-4AB5-A4D9-26E1A2A2EC89}" destId="{C1304B14-8F8D-4277-93A2-5C94A76123D0}" srcOrd="2" destOrd="0" parTransId="{D6F72366-06FB-453D-9169-24B47303B625}" sibTransId="{3A730A06-F59D-4F18-95B8-2106D70FD73D}"/>
    <dgm:cxn modelId="{45BF9839-C3F8-4759-AA94-E8AFC6857AE4}" type="presOf" srcId="{8BB41C1B-52DC-4810-88F7-304184A31D21}" destId="{F37C3ADA-E962-4043-AB21-342A47372AAE}" srcOrd="0" destOrd="0" presId="urn:microsoft.com/office/officeart/2008/layout/AlternatingHexagons"/>
    <dgm:cxn modelId="{ECAB6174-7DBB-46A1-B290-48AE3C4364DB}" type="presOf" srcId="{C9D17941-9156-46AB-963C-BA8C09360EA3}" destId="{6592974D-D1F7-4C65-AE34-0AE76F7C0F8C}" srcOrd="0" destOrd="0" presId="urn:microsoft.com/office/officeart/2008/layout/AlternatingHexagons"/>
    <dgm:cxn modelId="{2BFDEC48-FD68-4507-B4B7-2601ED301D36}" srcId="{8BB41C1B-52DC-4810-88F7-304184A31D21}" destId="{C9D17941-9156-46AB-963C-BA8C09360EA3}" srcOrd="0" destOrd="0" parTransId="{118F28F8-A3EC-40E2-BCDC-3D2DB9039261}" sibTransId="{3D19B180-CB68-4C83-9C33-635CD3DB15FB}"/>
    <dgm:cxn modelId="{2BF6579A-4996-42A1-8A6F-28978A5F82B9}" srcId="{36753724-5D43-4AB5-A4D9-26E1A2A2EC89}" destId="{202F9555-86C9-4625-A4F3-80BB3F457261}" srcOrd="1" destOrd="0" parTransId="{6DC9F86C-5CFA-41F8-A6C2-2E871E684454}" sibTransId="{AD752F8B-C9F3-4031-B0D5-9218EA84D158}"/>
    <dgm:cxn modelId="{2CAAEB4A-BBE7-4361-B23F-D43381EA32A7}" type="presOf" srcId="{202F9555-86C9-4625-A4F3-80BB3F457261}" destId="{E04099E1-AF87-43AE-A05D-D7566E2EE082}" srcOrd="0" destOrd="0" presId="urn:microsoft.com/office/officeart/2008/layout/AlternatingHexagons"/>
    <dgm:cxn modelId="{ABF84AF2-A836-4BF6-A55A-E6F3E1254989}" srcId="{36753724-5D43-4AB5-A4D9-26E1A2A2EC89}" destId="{8BB41C1B-52DC-4810-88F7-304184A31D21}" srcOrd="0" destOrd="0" parTransId="{761A3D33-9629-4F66-9547-83D301267329}" sibTransId="{F8142E35-2C0A-4EC6-9AB5-F30703402AAD}"/>
    <dgm:cxn modelId="{D642ACDD-A3C7-4E46-89C6-9297B54BD2FF}" type="presOf" srcId="{F8142E35-2C0A-4EC6-9AB5-F30703402AAD}" destId="{5150253A-61C6-4EA6-930D-68EEF92AFC7B}" srcOrd="0" destOrd="0" presId="urn:microsoft.com/office/officeart/2008/layout/AlternatingHexagons"/>
    <dgm:cxn modelId="{3B8A1FD9-A16C-427B-93D4-E237E39E182E}" srcId="{202F9555-86C9-4625-A4F3-80BB3F457261}" destId="{21D3E4EC-FEF4-4622-B41C-88937CC65FED}" srcOrd="0" destOrd="0" parTransId="{9141FA98-B419-4430-9746-955985736060}" sibTransId="{BFC694B8-F7E0-4E4F-A112-92A5AC19B1E4}"/>
    <dgm:cxn modelId="{85707235-3188-4447-85D6-B23870D18724}" type="presOf" srcId="{3A730A06-F59D-4F18-95B8-2106D70FD73D}" destId="{C6C4F401-D254-41C8-8E35-4329F6ED1679}" srcOrd="0" destOrd="0" presId="urn:microsoft.com/office/officeart/2008/layout/AlternatingHexagons"/>
    <dgm:cxn modelId="{01F1ACE7-AB5A-4CB4-86A4-A20EE61E3E3F}" type="presOf" srcId="{AD752F8B-C9F3-4031-B0D5-9218EA84D158}" destId="{58C18550-C545-4A1B-85B3-8DB8731FB7E5}" srcOrd="0" destOrd="0" presId="urn:microsoft.com/office/officeart/2008/layout/AlternatingHexagons"/>
    <dgm:cxn modelId="{840E363C-EFCF-4B3B-851E-501511D836A6}" type="presOf" srcId="{21D3E4EC-FEF4-4622-B41C-88937CC65FED}" destId="{F65614E9-B1C2-406C-9804-B8CD6694A46F}" srcOrd="0" destOrd="0" presId="urn:microsoft.com/office/officeart/2008/layout/AlternatingHexagons"/>
    <dgm:cxn modelId="{12CF3793-9C1B-4C8F-9810-03299868A79D}" type="presOf" srcId="{0043E16D-0812-4DA0-91E0-788314B1E4B1}" destId="{A04065AF-2DCA-4D45-B762-BCF15F118A6D}" srcOrd="0" destOrd="0" presId="urn:microsoft.com/office/officeart/2008/layout/AlternatingHexagons"/>
    <dgm:cxn modelId="{FC48F28C-2AF7-4E1B-87A2-E79B18D20EAA}" type="presOf" srcId="{C1304B14-8F8D-4277-93A2-5C94A76123D0}" destId="{D4C28FBA-A0EA-417C-B0E6-537D252F60F3}" srcOrd="0" destOrd="0" presId="urn:microsoft.com/office/officeart/2008/layout/AlternatingHexagons"/>
    <dgm:cxn modelId="{DAE1B24C-CAC1-49E6-BE8B-CE4E1794304B}" srcId="{C1304B14-8F8D-4277-93A2-5C94A76123D0}" destId="{0043E16D-0812-4DA0-91E0-788314B1E4B1}" srcOrd="0" destOrd="0" parTransId="{830B9316-3751-4327-9FC2-5D375BECEBE4}" sibTransId="{D4647C2E-81BA-4646-8F49-1A4DFE7EE533}"/>
    <dgm:cxn modelId="{56ECEC7C-2D8F-4E33-B432-E0252D3D3C39}" type="presOf" srcId="{36753724-5D43-4AB5-A4D9-26E1A2A2EC89}" destId="{F01F89EC-CBE4-4496-A132-73CD51072357}" srcOrd="0" destOrd="0" presId="urn:microsoft.com/office/officeart/2008/layout/AlternatingHexagons"/>
    <dgm:cxn modelId="{834B768A-0DA4-495E-90A5-88D614C6C465}" type="presParOf" srcId="{F01F89EC-CBE4-4496-A132-73CD51072357}" destId="{050E0280-5946-4D3C-A0D0-600C9A6E079E}" srcOrd="0" destOrd="0" presId="urn:microsoft.com/office/officeart/2008/layout/AlternatingHexagons"/>
    <dgm:cxn modelId="{59C7BE61-2667-40F8-90D0-83D4C2CA5956}" type="presParOf" srcId="{050E0280-5946-4D3C-A0D0-600C9A6E079E}" destId="{F37C3ADA-E962-4043-AB21-342A47372AAE}" srcOrd="0" destOrd="0" presId="urn:microsoft.com/office/officeart/2008/layout/AlternatingHexagons"/>
    <dgm:cxn modelId="{616FC30A-3D33-4FC6-B98F-1EE8FC2AD4AC}" type="presParOf" srcId="{050E0280-5946-4D3C-A0D0-600C9A6E079E}" destId="{6592974D-D1F7-4C65-AE34-0AE76F7C0F8C}" srcOrd="1" destOrd="0" presId="urn:microsoft.com/office/officeart/2008/layout/AlternatingHexagons"/>
    <dgm:cxn modelId="{307D1B1D-6FB0-428B-8139-3B85192D091F}" type="presParOf" srcId="{050E0280-5946-4D3C-A0D0-600C9A6E079E}" destId="{1B1D2D22-CE00-4075-A0E7-96CC2E27BAF2}" srcOrd="2" destOrd="0" presId="urn:microsoft.com/office/officeart/2008/layout/AlternatingHexagons"/>
    <dgm:cxn modelId="{5926B9F6-E22C-48D5-B3FB-670A3EC3FE20}" type="presParOf" srcId="{050E0280-5946-4D3C-A0D0-600C9A6E079E}" destId="{A24DDF5D-7B12-4B0A-BB38-49B9DA5DA77C}" srcOrd="3" destOrd="0" presId="urn:microsoft.com/office/officeart/2008/layout/AlternatingHexagons"/>
    <dgm:cxn modelId="{F82B0F98-EE31-42BE-BCF2-B084BB7560EE}" type="presParOf" srcId="{050E0280-5946-4D3C-A0D0-600C9A6E079E}" destId="{5150253A-61C6-4EA6-930D-68EEF92AFC7B}" srcOrd="4" destOrd="0" presId="urn:microsoft.com/office/officeart/2008/layout/AlternatingHexagons"/>
    <dgm:cxn modelId="{0E804634-E882-4AA2-B71A-83CC18008DD0}" type="presParOf" srcId="{F01F89EC-CBE4-4496-A132-73CD51072357}" destId="{4A590C66-8DE3-4113-84E9-57D3B1C67B98}" srcOrd="1" destOrd="0" presId="urn:microsoft.com/office/officeart/2008/layout/AlternatingHexagons"/>
    <dgm:cxn modelId="{CC9A9F1E-C889-455B-B4FA-B64CE07D0D07}" type="presParOf" srcId="{F01F89EC-CBE4-4496-A132-73CD51072357}" destId="{E7D84659-CE82-4CB8-A1DA-EDD074EF1163}" srcOrd="2" destOrd="0" presId="urn:microsoft.com/office/officeart/2008/layout/AlternatingHexagons"/>
    <dgm:cxn modelId="{C59C5EC7-521D-4E6E-AEBD-9806E7DF1C72}" type="presParOf" srcId="{E7D84659-CE82-4CB8-A1DA-EDD074EF1163}" destId="{E04099E1-AF87-43AE-A05D-D7566E2EE082}" srcOrd="0" destOrd="0" presId="urn:microsoft.com/office/officeart/2008/layout/AlternatingHexagons"/>
    <dgm:cxn modelId="{B9D9300E-EAD1-4710-88B2-1556D0E62CBA}" type="presParOf" srcId="{E7D84659-CE82-4CB8-A1DA-EDD074EF1163}" destId="{F65614E9-B1C2-406C-9804-B8CD6694A46F}" srcOrd="1" destOrd="0" presId="urn:microsoft.com/office/officeart/2008/layout/AlternatingHexagons"/>
    <dgm:cxn modelId="{17B37D6E-B4F3-4EBC-AC74-61EDFE785AD8}" type="presParOf" srcId="{E7D84659-CE82-4CB8-A1DA-EDD074EF1163}" destId="{99C3846F-D8B9-4447-847F-7801CA1A7175}" srcOrd="2" destOrd="0" presId="urn:microsoft.com/office/officeart/2008/layout/AlternatingHexagons"/>
    <dgm:cxn modelId="{F557D7AE-9FEE-4CDC-A405-B761B0CC5AAA}" type="presParOf" srcId="{E7D84659-CE82-4CB8-A1DA-EDD074EF1163}" destId="{089E324F-67D4-482F-9F17-ABF76BCB0BCE}" srcOrd="3" destOrd="0" presId="urn:microsoft.com/office/officeart/2008/layout/AlternatingHexagons"/>
    <dgm:cxn modelId="{FD313A73-622E-46AA-909C-DC4172777C89}" type="presParOf" srcId="{E7D84659-CE82-4CB8-A1DA-EDD074EF1163}" destId="{58C18550-C545-4A1B-85B3-8DB8731FB7E5}" srcOrd="4" destOrd="0" presId="urn:microsoft.com/office/officeart/2008/layout/AlternatingHexagons"/>
    <dgm:cxn modelId="{0F196AD0-BC8A-47C7-99AA-BCFDCA110F82}" type="presParOf" srcId="{F01F89EC-CBE4-4496-A132-73CD51072357}" destId="{871A276E-9534-4215-A80D-497D92C72A5C}" srcOrd="3" destOrd="0" presId="urn:microsoft.com/office/officeart/2008/layout/AlternatingHexagons"/>
    <dgm:cxn modelId="{11F70CEE-81AC-4E97-A527-EE7BF1949A1F}" type="presParOf" srcId="{F01F89EC-CBE4-4496-A132-73CD51072357}" destId="{4D6AC949-5ABB-41B0-B191-199B34A891EC}" srcOrd="4" destOrd="0" presId="urn:microsoft.com/office/officeart/2008/layout/AlternatingHexagons"/>
    <dgm:cxn modelId="{4BDFADA5-3C31-4D2D-BDF0-FFA450747414}" type="presParOf" srcId="{4D6AC949-5ABB-41B0-B191-199B34A891EC}" destId="{D4C28FBA-A0EA-417C-B0E6-537D252F60F3}" srcOrd="0" destOrd="0" presId="urn:microsoft.com/office/officeart/2008/layout/AlternatingHexagons"/>
    <dgm:cxn modelId="{6BE20FD3-0836-4E7E-8719-5598DA7E9E41}" type="presParOf" srcId="{4D6AC949-5ABB-41B0-B191-199B34A891EC}" destId="{A04065AF-2DCA-4D45-B762-BCF15F118A6D}" srcOrd="1" destOrd="0" presId="urn:microsoft.com/office/officeart/2008/layout/AlternatingHexagons"/>
    <dgm:cxn modelId="{8BDFF546-B457-4DD2-B503-3D80E27DDBD7}" type="presParOf" srcId="{4D6AC949-5ABB-41B0-B191-199B34A891EC}" destId="{98A4DA49-B3DE-491F-ABB5-5BFC28BC2712}" srcOrd="2" destOrd="0" presId="urn:microsoft.com/office/officeart/2008/layout/AlternatingHexagons"/>
    <dgm:cxn modelId="{4471E720-D9FD-4854-BE53-9B56AA7BC025}" type="presParOf" srcId="{4D6AC949-5ABB-41B0-B191-199B34A891EC}" destId="{C3A4EE3E-D797-4783-84FD-724244FE6207}" srcOrd="3" destOrd="0" presId="urn:microsoft.com/office/officeart/2008/layout/AlternatingHexagons"/>
    <dgm:cxn modelId="{8028FBE3-C5E5-4F68-8024-57E581F57D35}" type="presParOf" srcId="{4D6AC949-5ABB-41B0-B191-199B34A891EC}" destId="{C6C4F401-D254-41C8-8E35-4329F6ED1679}"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7C3ADA-E962-4043-AB21-342A47372AAE}">
      <dsp:nvSpPr>
        <dsp:cNvPr id="0" name=""/>
        <dsp:cNvSpPr/>
      </dsp:nvSpPr>
      <dsp:spPr>
        <a:xfrm rot="5400000">
          <a:off x="3727349" y="328915"/>
          <a:ext cx="1036400" cy="1153573"/>
        </a:xfrm>
        <a:prstGeom prst="hexagon">
          <a:avLst>
            <a:gd name="adj" fmla="val 25000"/>
            <a:gd name="vf" fmla="val 11547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b="1" kern="1200" dirty="0" smtClean="0">
              <a:solidFill>
                <a:schemeClr val="tx1"/>
              </a:solidFill>
              <a:latin typeface="Calibri" panose="020F0502020204030204"/>
              <a:ea typeface="+mn-ea"/>
              <a:cs typeface="+mn-cs"/>
            </a:rPr>
            <a:t>Giunte didattiche</a:t>
          </a:r>
          <a:endParaRPr lang="it-IT" sz="1200" b="1" kern="1200" dirty="0">
            <a:solidFill>
              <a:schemeClr val="tx1"/>
            </a:solidFill>
            <a:latin typeface="Calibri" panose="020F0502020204030204"/>
            <a:ea typeface="+mn-ea"/>
            <a:cs typeface="+mn-cs"/>
          </a:endParaRPr>
        </a:p>
      </dsp:txBody>
      <dsp:txXfrm rot="-5400000">
        <a:off x="3861025" y="560234"/>
        <a:ext cx="769049" cy="690934"/>
      </dsp:txXfrm>
    </dsp:sp>
    <dsp:sp modelId="{6592974D-D1F7-4C65-AE34-0AE76F7C0F8C}">
      <dsp:nvSpPr>
        <dsp:cNvPr id="0" name=""/>
        <dsp:cNvSpPr/>
      </dsp:nvSpPr>
      <dsp:spPr>
        <a:xfrm>
          <a:off x="4974676" y="1784"/>
          <a:ext cx="2138614" cy="18078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it-IT" sz="1600" b="1" kern="1200" dirty="0" smtClean="0">
              <a:solidFill>
                <a:sysClr val="windowText" lastClr="000000">
                  <a:hueOff val="0"/>
                  <a:satOff val="0"/>
                  <a:lumOff val="0"/>
                  <a:alphaOff val="0"/>
                </a:sysClr>
              </a:solidFill>
              <a:latin typeface="Calibri" panose="020F0502020204030204"/>
              <a:ea typeface="+mn-ea"/>
              <a:cs typeface="+mn-cs"/>
            </a:rPr>
            <a:t>Equiparabilità dei titoli di studio </a:t>
          </a:r>
        </a:p>
        <a:p>
          <a:pPr lvl="0" algn="l" defTabSz="711200">
            <a:lnSpc>
              <a:spcPct val="90000"/>
            </a:lnSpc>
            <a:spcBef>
              <a:spcPct val="0"/>
            </a:spcBef>
            <a:spcAft>
              <a:spcPct val="35000"/>
            </a:spcAft>
          </a:pPr>
          <a:r>
            <a:rPr lang="it-IT" sz="1600" b="1" kern="1200" dirty="0" smtClean="0">
              <a:solidFill>
                <a:sysClr val="windowText" lastClr="000000">
                  <a:hueOff val="0"/>
                  <a:satOff val="0"/>
                  <a:lumOff val="0"/>
                  <a:alphaOff val="0"/>
                </a:sysClr>
              </a:solidFill>
              <a:latin typeface="Calibri" panose="020F0502020204030204"/>
              <a:ea typeface="+mn-ea"/>
              <a:cs typeface="+mn-cs"/>
            </a:rPr>
            <a:t>Riconoscimento Singoli CFU</a:t>
          </a:r>
          <a:endParaRPr lang="it-IT" sz="1600" b="1" kern="1200" dirty="0">
            <a:solidFill>
              <a:sysClr val="windowText" lastClr="000000">
                <a:hueOff val="0"/>
                <a:satOff val="0"/>
                <a:lumOff val="0"/>
                <a:alphaOff val="0"/>
              </a:sysClr>
            </a:solidFill>
            <a:latin typeface="Calibri" panose="020F0502020204030204"/>
            <a:ea typeface="+mn-ea"/>
            <a:cs typeface="+mn-cs"/>
          </a:endParaRPr>
        </a:p>
      </dsp:txBody>
      <dsp:txXfrm>
        <a:off x="4974676" y="1784"/>
        <a:ext cx="2138614" cy="1807836"/>
      </dsp:txXfrm>
    </dsp:sp>
    <dsp:sp modelId="{5150253A-61C6-4EA6-930D-68EEF92AFC7B}">
      <dsp:nvSpPr>
        <dsp:cNvPr id="0" name=""/>
        <dsp:cNvSpPr/>
      </dsp:nvSpPr>
      <dsp:spPr>
        <a:xfrm rot="5400000">
          <a:off x="2679907" y="457792"/>
          <a:ext cx="1029677" cy="895819"/>
        </a:xfrm>
        <a:prstGeom prst="hexagon">
          <a:avLst>
            <a:gd name="adj" fmla="val 25000"/>
            <a:gd name="vf" fmla="val 11547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it-IT" sz="3600" kern="1200" dirty="0">
            <a:solidFill>
              <a:sysClr val="window" lastClr="FFFFFF"/>
            </a:solidFill>
            <a:latin typeface="Calibri" panose="020F0502020204030204"/>
            <a:ea typeface="+mn-ea"/>
            <a:cs typeface="+mn-cs"/>
          </a:endParaRPr>
        </a:p>
      </dsp:txBody>
      <dsp:txXfrm rot="-5400000">
        <a:off x="2886434" y="551321"/>
        <a:ext cx="616623" cy="708761"/>
      </dsp:txXfrm>
    </dsp:sp>
    <dsp:sp modelId="{E04099E1-AF87-43AE-A05D-D7566E2EE082}">
      <dsp:nvSpPr>
        <dsp:cNvPr id="0" name=""/>
        <dsp:cNvSpPr/>
      </dsp:nvSpPr>
      <dsp:spPr>
        <a:xfrm rot="5400000">
          <a:off x="3136867" y="1592009"/>
          <a:ext cx="921560" cy="1894092"/>
        </a:xfrm>
        <a:prstGeom prst="hexagon">
          <a:avLst>
            <a:gd name="adj" fmla="val 25000"/>
            <a:gd name="vf" fmla="val 11547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it-IT" sz="3600" b="1" kern="1200" dirty="0" smtClean="0">
              <a:solidFill>
                <a:srgbClr val="FF0000"/>
              </a:solidFill>
              <a:latin typeface="Calibri" panose="020F0502020204030204"/>
              <a:ea typeface="+mn-ea"/>
              <a:cs typeface="+mn-cs"/>
            </a:rPr>
            <a:t>CAP</a:t>
          </a:r>
          <a:endParaRPr lang="it-IT" sz="3600" b="1" kern="1200" dirty="0">
            <a:solidFill>
              <a:srgbClr val="FF0000"/>
            </a:solidFill>
            <a:latin typeface="Calibri" panose="020F0502020204030204"/>
            <a:ea typeface="+mn-ea"/>
            <a:cs typeface="+mn-cs"/>
          </a:endParaRPr>
        </a:p>
      </dsp:txBody>
      <dsp:txXfrm rot="-5400000">
        <a:off x="2966283" y="2231868"/>
        <a:ext cx="1262728" cy="614374"/>
      </dsp:txXfrm>
    </dsp:sp>
    <dsp:sp modelId="{F65614E9-B1C2-406C-9804-B8CD6694A46F}">
      <dsp:nvSpPr>
        <dsp:cNvPr id="0" name=""/>
        <dsp:cNvSpPr/>
      </dsp:nvSpPr>
      <dsp:spPr>
        <a:xfrm>
          <a:off x="964135" y="1369353"/>
          <a:ext cx="1802423" cy="17702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it-IT" sz="1600" b="1" kern="1200" dirty="0" smtClean="0">
              <a:solidFill>
                <a:sysClr val="windowText" lastClr="000000">
                  <a:hueOff val="0"/>
                  <a:satOff val="0"/>
                  <a:lumOff val="0"/>
                  <a:alphaOff val="0"/>
                </a:sysClr>
              </a:solidFill>
              <a:latin typeface="Calibri" panose="020F0502020204030204"/>
              <a:ea typeface="+mn-ea"/>
              <a:cs typeface="+mn-cs"/>
            </a:rPr>
            <a:t>Riconoscimento degli apprendimenti acquisiti «on the job» e traduzione in qualifiche professionali</a:t>
          </a:r>
        </a:p>
        <a:p>
          <a:pPr lvl="0" algn="just" defTabSz="711200">
            <a:lnSpc>
              <a:spcPct val="90000"/>
            </a:lnSpc>
            <a:spcBef>
              <a:spcPct val="0"/>
            </a:spcBef>
            <a:spcAft>
              <a:spcPct val="35000"/>
            </a:spcAft>
          </a:pPr>
          <a:endParaRPr lang="it-IT" sz="1600" b="1" kern="1200" dirty="0" smtClean="0">
            <a:solidFill>
              <a:sysClr val="windowText" lastClr="000000">
                <a:hueOff val="0"/>
                <a:satOff val="0"/>
                <a:lumOff val="0"/>
                <a:alphaOff val="0"/>
              </a:sysClr>
            </a:solidFill>
            <a:latin typeface="Calibri" panose="020F0502020204030204"/>
            <a:ea typeface="+mn-ea"/>
            <a:cs typeface="+mn-cs"/>
          </a:endParaRPr>
        </a:p>
        <a:p>
          <a:pPr lvl="0" algn="just" defTabSz="711200">
            <a:lnSpc>
              <a:spcPct val="90000"/>
            </a:lnSpc>
            <a:spcBef>
              <a:spcPct val="0"/>
            </a:spcBef>
            <a:spcAft>
              <a:spcPct val="35000"/>
            </a:spcAft>
          </a:pPr>
          <a:r>
            <a:rPr lang="it-IT" sz="1600" kern="1200" dirty="0" smtClean="0">
              <a:solidFill>
                <a:sysClr val="windowText" lastClr="000000">
                  <a:hueOff val="0"/>
                  <a:satOff val="0"/>
                  <a:lumOff val="0"/>
                  <a:alphaOff val="0"/>
                </a:sysClr>
              </a:solidFill>
              <a:latin typeface="Calibri" panose="020F0502020204030204"/>
              <a:ea typeface="+mn-ea"/>
              <a:cs typeface="+mn-cs"/>
            </a:rPr>
            <a:t>- </a:t>
          </a:r>
          <a:r>
            <a:rPr lang="it-IT" sz="1600" b="1" kern="1200" dirty="0" smtClean="0">
              <a:solidFill>
                <a:sysClr val="windowText" lastClr="000000">
                  <a:hueOff val="0"/>
                  <a:satOff val="0"/>
                  <a:lumOff val="0"/>
                  <a:alphaOff val="0"/>
                </a:sysClr>
              </a:solidFill>
              <a:latin typeface="Calibri" panose="020F0502020204030204"/>
              <a:ea typeface="+mn-ea"/>
              <a:cs typeface="+mn-cs"/>
            </a:rPr>
            <a:t>Messa in trasparenza delle soft skills</a:t>
          </a:r>
        </a:p>
        <a:p>
          <a:pPr lvl="0" algn="r" defTabSz="711200">
            <a:lnSpc>
              <a:spcPct val="90000"/>
            </a:lnSpc>
            <a:spcBef>
              <a:spcPct val="0"/>
            </a:spcBef>
            <a:spcAft>
              <a:spcPct val="35000"/>
            </a:spcAft>
          </a:pPr>
          <a:endParaRPr lang="it-IT" sz="2000" kern="1200" dirty="0">
            <a:solidFill>
              <a:sysClr val="windowText" lastClr="000000">
                <a:hueOff val="0"/>
                <a:satOff val="0"/>
                <a:lumOff val="0"/>
                <a:alphaOff val="0"/>
              </a:sysClr>
            </a:solidFill>
            <a:latin typeface="Calibri" panose="020F0502020204030204"/>
            <a:ea typeface="+mn-ea"/>
            <a:cs typeface="+mn-cs"/>
          </a:endParaRPr>
        </a:p>
      </dsp:txBody>
      <dsp:txXfrm>
        <a:off x="964135" y="1369353"/>
        <a:ext cx="1802423" cy="1770243"/>
      </dsp:txXfrm>
    </dsp:sp>
    <dsp:sp modelId="{58C18550-C545-4A1B-85B3-8DB8731FB7E5}">
      <dsp:nvSpPr>
        <dsp:cNvPr id="0" name=""/>
        <dsp:cNvSpPr/>
      </dsp:nvSpPr>
      <dsp:spPr>
        <a:xfrm rot="5400000">
          <a:off x="4216612" y="2091145"/>
          <a:ext cx="1029677" cy="895819"/>
        </a:xfrm>
        <a:prstGeom prst="hexagon">
          <a:avLst>
            <a:gd name="adj" fmla="val 25000"/>
            <a:gd name="vf" fmla="val 11547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it-IT" sz="3600" kern="1200" dirty="0">
            <a:solidFill>
              <a:sysClr val="window" lastClr="FFFFFF"/>
            </a:solidFill>
            <a:latin typeface="Calibri" panose="020F0502020204030204"/>
            <a:ea typeface="+mn-ea"/>
            <a:cs typeface="+mn-cs"/>
          </a:endParaRPr>
        </a:p>
      </dsp:txBody>
      <dsp:txXfrm rot="-5400000">
        <a:off x="4423139" y="2184674"/>
        <a:ext cx="616623" cy="708761"/>
      </dsp:txXfrm>
    </dsp:sp>
    <dsp:sp modelId="{D4C28FBA-A0EA-417C-B0E6-537D252F60F3}">
      <dsp:nvSpPr>
        <dsp:cNvPr id="0" name=""/>
        <dsp:cNvSpPr/>
      </dsp:nvSpPr>
      <dsp:spPr>
        <a:xfrm rot="5400000">
          <a:off x="3853373" y="2993346"/>
          <a:ext cx="922765" cy="1579964"/>
        </a:xfrm>
        <a:prstGeom prst="hexagon">
          <a:avLst>
            <a:gd name="adj" fmla="val 25000"/>
            <a:gd name="vf" fmla="val 11547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dirty="0" smtClean="0">
              <a:solidFill>
                <a:schemeClr val="tx1"/>
              </a:solidFill>
              <a:latin typeface="Calibri" panose="020F0502020204030204"/>
              <a:ea typeface="+mn-ea"/>
              <a:cs typeface="+mn-cs"/>
            </a:rPr>
            <a:t>Servizio Placement Ateneo </a:t>
          </a:r>
          <a:endParaRPr lang="it-IT" sz="1200" kern="1200" dirty="0">
            <a:solidFill>
              <a:schemeClr val="tx1"/>
            </a:solidFill>
            <a:latin typeface="Calibri" panose="020F0502020204030204"/>
            <a:ea typeface="+mn-ea"/>
            <a:cs typeface="+mn-cs"/>
          </a:endParaRPr>
        </a:p>
      </dsp:txBody>
      <dsp:txXfrm rot="-5400000">
        <a:off x="3788101" y="3475739"/>
        <a:ext cx="1053310" cy="615177"/>
      </dsp:txXfrm>
    </dsp:sp>
    <dsp:sp modelId="{A04065AF-2DCA-4D45-B762-BCF15F118A6D}">
      <dsp:nvSpPr>
        <dsp:cNvPr id="0" name=""/>
        <dsp:cNvSpPr/>
      </dsp:nvSpPr>
      <dsp:spPr>
        <a:xfrm>
          <a:off x="5513478" y="3507496"/>
          <a:ext cx="2195071" cy="6178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it-IT" sz="1600" kern="1200" dirty="0" smtClean="0">
              <a:solidFill>
                <a:sysClr val="windowText" lastClr="000000">
                  <a:hueOff val="0"/>
                  <a:satOff val="0"/>
                  <a:lumOff val="0"/>
                  <a:alphaOff val="0"/>
                </a:sysClr>
              </a:solidFill>
              <a:latin typeface="Calibri" panose="020F0502020204030204"/>
              <a:ea typeface="+mn-ea"/>
              <a:cs typeface="+mn-cs"/>
            </a:rPr>
            <a:t>- </a:t>
          </a:r>
          <a:r>
            <a:rPr lang="it-IT" sz="1600" b="1" kern="1200" dirty="0" smtClean="0">
              <a:solidFill>
                <a:sysClr val="windowText" lastClr="000000"/>
              </a:solidFill>
              <a:latin typeface="Calibri" panose="020F0502020204030204"/>
              <a:ea typeface="+mn-ea"/>
              <a:cs typeface="+mn-cs"/>
            </a:rPr>
            <a:t>Consulenza di carriera</a:t>
          </a:r>
        </a:p>
        <a:p>
          <a:pPr lvl="0" algn="l" defTabSz="711200">
            <a:lnSpc>
              <a:spcPct val="90000"/>
            </a:lnSpc>
            <a:spcBef>
              <a:spcPct val="0"/>
            </a:spcBef>
            <a:spcAft>
              <a:spcPct val="35000"/>
            </a:spcAft>
          </a:pPr>
          <a:r>
            <a:rPr lang="it-IT" sz="1600" b="1" kern="1200" dirty="0" smtClean="0">
              <a:solidFill>
                <a:sysClr val="windowText" lastClr="000000"/>
              </a:solidFill>
              <a:latin typeface="Calibri" panose="020F0502020204030204"/>
              <a:ea typeface="+mn-ea"/>
              <a:cs typeface="+mn-cs"/>
            </a:rPr>
            <a:t>- Accompagnamento al lavoro</a:t>
          </a:r>
          <a:endParaRPr lang="it-IT" sz="1600" b="1" kern="1200" dirty="0">
            <a:solidFill>
              <a:sysClr val="windowText" lastClr="000000"/>
            </a:solidFill>
            <a:latin typeface="Calibri" panose="020F0502020204030204"/>
            <a:ea typeface="+mn-ea"/>
            <a:cs typeface="+mn-cs"/>
          </a:endParaRPr>
        </a:p>
      </dsp:txBody>
      <dsp:txXfrm>
        <a:off x="5513478" y="3507496"/>
        <a:ext cx="2195071" cy="617806"/>
      </dsp:txXfrm>
    </dsp:sp>
    <dsp:sp modelId="{C6C4F401-D254-41C8-8E35-4329F6ED1679}">
      <dsp:nvSpPr>
        <dsp:cNvPr id="0" name=""/>
        <dsp:cNvSpPr/>
      </dsp:nvSpPr>
      <dsp:spPr>
        <a:xfrm rot="5400000">
          <a:off x="2665793" y="3335418"/>
          <a:ext cx="1029677" cy="895819"/>
        </a:xfrm>
        <a:prstGeom prst="hexagon">
          <a:avLst>
            <a:gd name="adj" fmla="val 25000"/>
            <a:gd name="vf" fmla="val 11547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it-IT" sz="3600" kern="1200" dirty="0">
            <a:solidFill>
              <a:sysClr val="window" lastClr="FFFFFF"/>
            </a:solidFill>
            <a:latin typeface="Calibri" panose="020F0502020204030204"/>
            <a:ea typeface="+mn-ea"/>
            <a:cs typeface="+mn-cs"/>
          </a:endParaRPr>
        </a:p>
      </dsp:txBody>
      <dsp:txXfrm rot="-5400000">
        <a:off x="2872320" y="3428947"/>
        <a:ext cx="616623" cy="708761"/>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98C6D6-CAF6-4CF4-92F9-32458BD9D347}" type="datetimeFigureOut">
              <a:rPr lang="it-IT" smtClean="0"/>
              <a:t>26/07/2018</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3B2ED8-C0FC-4D61-B502-AD561269C4C9}" type="slidenum">
              <a:rPr lang="it-IT" smtClean="0"/>
              <a:t>‹N›</a:t>
            </a:fld>
            <a:endParaRPr lang="it-IT"/>
          </a:p>
        </p:txBody>
      </p:sp>
    </p:spTree>
    <p:extLst>
      <p:ext uri="{BB962C8B-B14F-4D97-AF65-F5344CB8AC3E}">
        <p14:creationId xmlns:p14="http://schemas.microsoft.com/office/powerpoint/2010/main" val="1282792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B83B2ED8-C0FC-4D61-B502-AD561269C4C9}" type="slidenum">
              <a:rPr lang="it-IT" smtClean="0"/>
              <a:t>14</a:t>
            </a:fld>
            <a:endParaRPr lang="it-IT"/>
          </a:p>
        </p:txBody>
      </p:sp>
    </p:spTree>
    <p:extLst>
      <p:ext uri="{BB962C8B-B14F-4D97-AF65-F5344CB8AC3E}">
        <p14:creationId xmlns:p14="http://schemas.microsoft.com/office/powerpoint/2010/main" val="1047131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B83B2ED8-C0FC-4D61-B502-AD561269C4C9}" type="slidenum">
              <a:rPr lang="it-IT" smtClean="0"/>
              <a:t>15</a:t>
            </a:fld>
            <a:endParaRPr lang="it-IT"/>
          </a:p>
        </p:txBody>
      </p:sp>
    </p:spTree>
    <p:extLst>
      <p:ext uri="{BB962C8B-B14F-4D97-AF65-F5344CB8AC3E}">
        <p14:creationId xmlns:p14="http://schemas.microsoft.com/office/powerpoint/2010/main" val="2182516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26/07/2018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26/07/2018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26/07/2018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26/07/2018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26/07/2018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B6055F8-1D02-4417-9241-55C834FD9970}" type="datetimeFigureOut">
              <a:rPr lang="it-IT" smtClean="0"/>
              <a:pPr/>
              <a:t>26/07/2018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B6055F8-1D02-4417-9241-55C834FD9970}" type="datetimeFigureOut">
              <a:rPr lang="it-IT" smtClean="0"/>
              <a:pPr/>
              <a:t>26/07/2018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B6055F8-1D02-4417-9241-55C834FD9970}" type="datetimeFigureOut">
              <a:rPr lang="it-IT" smtClean="0"/>
              <a:pPr/>
              <a:t>26/07/2018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26/07/2018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26/07/2018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26/07/2018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6055F8-1D02-4417-9241-55C834FD9970}" type="datetimeFigureOut">
              <a:rPr lang="it-IT" smtClean="0"/>
              <a:pPr/>
              <a:t>26/07/2018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p:cNvSpPr/>
          <p:nvPr/>
        </p:nvSpPr>
        <p:spPr>
          <a:xfrm>
            <a:off x="-33908" y="5251023"/>
            <a:ext cx="9144000" cy="1606977"/>
          </a:xfrm>
          <a:prstGeom prst="rect">
            <a:avLst/>
          </a:prstGeom>
          <a:solidFill>
            <a:srgbClr val="8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Gill Sans MT"/>
                <a:cs typeface="Gill Sans MT"/>
              </a:rPr>
              <a:t>Quale valutazione </a:t>
            </a:r>
          </a:p>
          <a:p>
            <a:pPr algn="ctr"/>
            <a:r>
              <a:rPr lang="it-IT" b="1" dirty="0">
                <a:solidFill>
                  <a:schemeClr val="tx1"/>
                </a:solidFill>
                <a:latin typeface="Gill Sans MT"/>
                <a:cs typeface="Gill Sans MT"/>
              </a:rPr>
              <a:t>per didattica, ricerca e terza missione? </a:t>
            </a:r>
          </a:p>
          <a:p>
            <a:pPr algn="ctr"/>
            <a:r>
              <a:rPr lang="it-IT" i="1" dirty="0">
                <a:solidFill>
                  <a:schemeClr val="tx1"/>
                </a:solidFill>
                <a:latin typeface="Gill Sans MT"/>
                <a:cs typeface="Gill Sans MT"/>
              </a:rPr>
              <a:t>Dai modelli alle </a:t>
            </a:r>
            <a:r>
              <a:rPr lang="it-IT" i="1" dirty="0" smtClean="0">
                <a:solidFill>
                  <a:schemeClr val="tx1"/>
                </a:solidFill>
                <a:latin typeface="Gill Sans MT"/>
                <a:cs typeface="Gill Sans MT"/>
              </a:rPr>
              <a:t>pratiche</a:t>
            </a:r>
          </a:p>
          <a:p>
            <a:pPr algn="ctr"/>
            <a:r>
              <a:rPr lang="it-IT" i="1" dirty="0" smtClean="0">
                <a:solidFill>
                  <a:schemeClr val="tx1"/>
                </a:solidFill>
                <a:latin typeface="Gill Sans MT"/>
              </a:rPr>
              <a:t>Università di Bari, 11 Luglio 2018</a:t>
            </a:r>
            <a:endParaRPr lang="it-IT" dirty="0">
              <a:solidFill>
                <a:schemeClr val="tx1"/>
              </a:solidFill>
            </a:endParaRPr>
          </a:p>
        </p:txBody>
      </p:sp>
      <p:sp>
        <p:nvSpPr>
          <p:cNvPr id="8" name="Rettangolo 7"/>
          <p:cNvSpPr/>
          <p:nvPr/>
        </p:nvSpPr>
        <p:spPr>
          <a:xfrm>
            <a:off x="0" y="0"/>
            <a:ext cx="9144000" cy="188640"/>
          </a:xfrm>
          <a:prstGeom prst="rect">
            <a:avLst/>
          </a:prstGeom>
          <a:solidFill>
            <a:srgbClr val="8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CasellaDiTesto 1"/>
          <p:cNvSpPr txBox="1"/>
          <p:nvPr/>
        </p:nvSpPr>
        <p:spPr>
          <a:xfrm>
            <a:off x="179512" y="1353567"/>
            <a:ext cx="8496944" cy="1692771"/>
          </a:xfrm>
          <a:prstGeom prst="rect">
            <a:avLst/>
          </a:prstGeom>
          <a:noFill/>
        </p:spPr>
        <p:txBody>
          <a:bodyPr wrap="square" rtlCol="0">
            <a:spAutoFit/>
          </a:bodyPr>
          <a:lstStyle/>
          <a:p>
            <a:pPr algn="ctr"/>
            <a:endParaRPr lang="it-IT" sz="3600" b="1" i="1" baseline="30000" dirty="0" smtClean="0">
              <a:effectLst>
                <a:outerShdw blurRad="38100" dist="38100" dir="2700000" algn="tl">
                  <a:srgbClr val="000000">
                    <a:alpha val="43137"/>
                  </a:srgbClr>
                </a:outerShdw>
              </a:effectLst>
            </a:endParaRPr>
          </a:p>
          <a:p>
            <a:pPr algn="ctr"/>
            <a:endParaRPr lang="it-IT" sz="4000" b="1" i="1" baseline="30000" dirty="0" smtClean="0">
              <a:effectLst>
                <a:outerShdw blurRad="38100" dist="38100" dir="2700000" algn="tl">
                  <a:srgbClr val="000000">
                    <a:alpha val="43137"/>
                  </a:srgbClr>
                </a:outerShdw>
              </a:effectLst>
              <a:latin typeface="Gill Sans MT" panose="020B0502020104020203" pitchFamily="34" charset="0"/>
            </a:endParaRPr>
          </a:p>
          <a:p>
            <a:pPr algn="ctr"/>
            <a:r>
              <a:rPr lang="it-IT" sz="4000" b="1" i="1" baseline="30000" dirty="0" smtClean="0">
                <a:effectLst>
                  <a:outerShdw blurRad="38100" dist="38100" dir="2700000" algn="tl">
                    <a:srgbClr val="000000">
                      <a:alpha val="43137"/>
                    </a:srgbClr>
                  </a:outerShdw>
                </a:effectLst>
                <a:latin typeface="Gill Sans MT" panose="020B0502020104020203" pitchFamily="34" charset="0"/>
              </a:rPr>
              <a:t>VALUTARE LA TERZA MISSIONE</a:t>
            </a:r>
          </a:p>
          <a:p>
            <a:pPr algn="ctr"/>
            <a:r>
              <a:rPr lang="it-IT" sz="4000" b="1" i="1" baseline="30000" dirty="0" smtClean="0">
                <a:effectLst>
                  <a:outerShdw blurRad="38100" dist="38100" dir="2700000" algn="tl">
                    <a:srgbClr val="000000">
                      <a:alpha val="43137"/>
                    </a:srgbClr>
                  </a:outerShdw>
                </a:effectLst>
                <a:latin typeface="Gill Sans MT" panose="020B0502020104020203" pitchFamily="34" charset="0"/>
              </a:rPr>
              <a:t>chance di integrazione e pluralismo metodologico</a:t>
            </a:r>
          </a:p>
        </p:txBody>
      </p:sp>
      <p:sp>
        <p:nvSpPr>
          <p:cNvPr id="4" name="Rettangolo 3"/>
          <p:cNvSpPr/>
          <p:nvPr/>
        </p:nvSpPr>
        <p:spPr>
          <a:xfrm>
            <a:off x="-900608" y="3244334"/>
            <a:ext cx="9793088" cy="584775"/>
          </a:xfrm>
          <a:prstGeom prst="rect">
            <a:avLst/>
          </a:prstGeom>
        </p:spPr>
        <p:txBody>
          <a:bodyPr wrap="square">
            <a:spAutoFit/>
          </a:bodyPr>
          <a:lstStyle/>
          <a:p>
            <a:pPr algn="ctr"/>
            <a:r>
              <a:rPr lang="it-IT" sz="2400" b="1" i="1" baseline="30000" dirty="0" smtClean="0">
                <a:solidFill>
                  <a:srgbClr val="C00000"/>
                </a:solidFill>
                <a:effectLst>
                  <a:outerShdw blurRad="38100" dist="38100" dir="2700000" algn="tl">
                    <a:srgbClr val="000000">
                      <a:alpha val="43137"/>
                    </a:srgbClr>
                  </a:outerShdw>
                </a:effectLst>
              </a:rPr>
              <a:t>                          </a:t>
            </a:r>
            <a:r>
              <a:rPr lang="it-IT" sz="3200" b="1" i="1" baseline="30000" dirty="0" smtClean="0">
                <a:solidFill>
                  <a:srgbClr val="C00000"/>
                </a:solidFill>
                <a:effectLst>
                  <a:outerShdw blurRad="38100" dist="38100" dir="2700000" algn="tl">
                    <a:srgbClr val="000000">
                      <a:alpha val="43137"/>
                    </a:srgbClr>
                  </a:outerShdw>
                </a:effectLst>
                <a:latin typeface="Gill Sans MT" panose="020B0502020104020203" pitchFamily="34" charset="0"/>
              </a:rPr>
              <a:t>FAUSTA </a:t>
            </a:r>
            <a:r>
              <a:rPr lang="it-IT" sz="3200" b="1" i="1" baseline="30000" dirty="0">
                <a:solidFill>
                  <a:srgbClr val="C00000"/>
                </a:solidFill>
                <a:effectLst>
                  <a:outerShdw blurRad="38100" dist="38100" dir="2700000" algn="tl">
                    <a:srgbClr val="000000">
                      <a:alpha val="43137"/>
                    </a:srgbClr>
                  </a:outerShdw>
                </a:effectLst>
                <a:latin typeface="Gill Sans MT" panose="020B0502020104020203" pitchFamily="34" charset="0"/>
              </a:rPr>
              <a:t>SCARDIGNO, UNIVERSITA’ DEGLI STUDI DI BARI</a:t>
            </a:r>
            <a:endParaRPr lang="it-IT" sz="3200" b="1" i="1" dirty="0">
              <a:effectLst>
                <a:outerShdw blurRad="38100" dist="38100" dir="2700000" algn="tl">
                  <a:srgbClr val="000000">
                    <a:alpha val="43137"/>
                  </a:srgbClr>
                </a:outerShdw>
              </a:effectLst>
              <a:latin typeface="Gill Sans MT" panose="020B0502020104020203" pitchFamily="34" charset="0"/>
            </a:endParaRPr>
          </a:p>
        </p:txBody>
      </p:sp>
    </p:spTree>
    <p:extLst>
      <p:ext uri="{BB962C8B-B14F-4D97-AF65-F5344CB8AC3E}">
        <p14:creationId xmlns:p14="http://schemas.microsoft.com/office/powerpoint/2010/main" val="8755259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ttangolo 14"/>
          <p:cNvSpPr/>
          <p:nvPr/>
        </p:nvSpPr>
        <p:spPr>
          <a:xfrm>
            <a:off x="-13418" y="6525344"/>
            <a:ext cx="9157417" cy="332656"/>
          </a:xfrm>
          <a:prstGeom prst="rect">
            <a:avLst/>
          </a:prstGeom>
          <a:solidFill>
            <a:srgbClr val="8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p:cNvSpPr>
            <a:spLocks noGrp="1"/>
          </p:cNvSpPr>
          <p:nvPr>
            <p:ph type="title"/>
          </p:nvPr>
        </p:nvSpPr>
        <p:spPr>
          <a:xfrm>
            <a:off x="70495" y="395061"/>
            <a:ext cx="9144000" cy="580908"/>
          </a:xfrm>
        </p:spPr>
        <p:txBody>
          <a:bodyPr>
            <a:normAutofit fontScale="90000"/>
          </a:bodyPr>
          <a:lstStyle/>
          <a:p>
            <a:r>
              <a:rPr lang="it-IT" sz="3000" b="1" dirty="0" smtClean="0">
                <a:solidFill>
                  <a:srgbClr val="800000"/>
                </a:solidFill>
                <a:effectLst>
                  <a:outerShdw blurRad="38100" dist="38100" dir="2700000" algn="tl">
                    <a:srgbClr val="000000">
                      <a:alpha val="43137"/>
                    </a:srgbClr>
                  </a:outerShdw>
                </a:effectLst>
              </a:rPr>
              <a:t/>
            </a:r>
            <a:br>
              <a:rPr lang="it-IT" sz="3000" b="1" dirty="0" smtClean="0">
                <a:solidFill>
                  <a:srgbClr val="800000"/>
                </a:solidFill>
                <a:effectLst>
                  <a:outerShdw blurRad="38100" dist="38100" dir="2700000" algn="tl">
                    <a:srgbClr val="000000">
                      <a:alpha val="43137"/>
                    </a:srgbClr>
                  </a:outerShdw>
                </a:effectLst>
              </a:rPr>
            </a:br>
            <a:r>
              <a:rPr lang="it-IT" sz="3000" b="1" dirty="0" smtClean="0">
                <a:solidFill>
                  <a:srgbClr val="800000"/>
                </a:solidFill>
                <a:effectLst>
                  <a:outerShdw blurRad="38100" dist="38100" dir="2700000" algn="tl">
                    <a:srgbClr val="000000">
                      <a:alpha val="43137"/>
                    </a:srgbClr>
                  </a:outerShdw>
                </a:effectLst>
              </a:rPr>
              <a:t/>
            </a:r>
            <a:br>
              <a:rPr lang="it-IT" sz="3000" b="1" dirty="0" smtClean="0">
                <a:solidFill>
                  <a:srgbClr val="800000"/>
                </a:solidFill>
                <a:effectLst>
                  <a:outerShdw blurRad="38100" dist="38100" dir="2700000" algn="tl">
                    <a:srgbClr val="000000">
                      <a:alpha val="43137"/>
                    </a:srgbClr>
                  </a:outerShdw>
                </a:effectLst>
              </a:rPr>
            </a:br>
            <a:r>
              <a:rPr lang="it-IT" sz="3000" b="1" dirty="0" smtClean="0">
                <a:solidFill>
                  <a:srgbClr val="C00000"/>
                </a:solidFill>
                <a:effectLst>
                  <a:outerShdw blurRad="38100" dist="38100" dir="2700000" algn="tl">
                    <a:srgbClr val="000000">
                      <a:alpha val="43137"/>
                    </a:srgbClr>
                  </a:outerShdw>
                </a:effectLst>
              </a:rPr>
              <a:t>La pratica di certificazione: paradossi della Valutazione</a:t>
            </a:r>
            <a:r>
              <a:rPr lang="it-IT" sz="3000" b="1" i="1" dirty="0">
                <a:solidFill>
                  <a:srgbClr val="C00000"/>
                </a:solidFill>
                <a:effectLst>
                  <a:outerShdw blurRad="38100" dist="38100" dir="2700000" algn="tl">
                    <a:srgbClr val="000000">
                      <a:alpha val="43137"/>
                    </a:srgbClr>
                  </a:outerShdw>
                </a:effectLst>
              </a:rPr>
              <a:t/>
            </a:r>
            <a:br>
              <a:rPr lang="it-IT" sz="3000" b="1" i="1" dirty="0">
                <a:solidFill>
                  <a:srgbClr val="C00000"/>
                </a:solidFill>
                <a:effectLst>
                  <a:outerShdw blurRad="38100" dist="38100" dir="2700000" algn="tl">
                    <a:srgbClr val="000000">
                      <a:alpha val="43137"/>
                    </a:srgbClr>
                  </a:outerShdw>
                </a:effectLst>
              </a:rPr>
            </a:br>
            <a:r>
              <a:rPr lang="it-IT" sz="3000" b="1" dirty="0" smtClean="0">
                <a:solidFill>
                  <a:srgbClr val="C00000"/>
                </a:solidFill>
                <a:effectLst>
                  <a:outerShdw blurRad="38100" dist="38100" dir="2700000" algn="tl">
                    <a:srgbClr val="000000">
                      <a:alpha val="43137"/>
                    </a:srgbClr>
                  </a:outerShdw>
                </a:effectLst>
              </a:rPr>
              <a:t/>
            </a:r>
            <a:br>
              <a:rPr lang="it-IT" sz="3000" b="1" dirty="0" smtClean="0">
                <a:solidFill>
                  <a:srgbClr val="C00000"/>
                </a:solidFill>
                <a:effectLst>
                  <a:outerShdw blurRad="38100" dist="38100" dir="2700000" algn="tl">
                    <a:srgbClr val="000000">
                      <a:alpha val="43137"/>
                    </a:srgbClr>
                  </a:outerShdw>
                </a:effectLst>
              </a:rPr>
            </a:br>
            <a:endParaRPr lang="it-IT" sz="3000" b="1" i="1" dirty="0">
              <a:solidFill>
                <a:srgbClr val="C00000"/>
              </a:solidFill>
              <a:effectLst>
                <a:outerShdw blurRad="38100" dist="38100" dir="2700000" algn="tl">
                  <a:srgbClr val="000000">
                    <a:alpha val="43137"/>
                  </a:srgbClr>
                </a:outerShdw>
              </a:effectLst>
            </a:endParaRPr>
          </a:p>
        </p:txBody>
      </p:sp>
      <p:sp>
        <p:nvSpPr>
          <p:cNvPr id="7" name="Rettangolo 6"/>
          <p:cNvSpPr/>
          <p:nvPr/>
        </p:nvSpPr>
        <p:spPr>
          <a:xfrm flipV="1">
            <a:off x="0" y="0"/>
            <a:ext cx="9144000" cy="45719"/>
          </a:xfrm>
          <a:prstGeom prst="rect">
            <a:avLst/>
          </a:prstGeom>
          <a:solidFill>
            <a:srgbClr val="8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sz="1400" b="1" dirty="0">
              <a:effectLst>
                <a:outerShdw blurRad="38100" dist="38100" dir="2700000" algn="tl">
                  <a:srgbClr val="000000">
                    <a:alpha val="43137"/>
                  </a:srgbClr>
                </a:outerShdw>
              </a:effectLst>
            </a:endParaRPr>
          </a:p>
        </p:txBody>
      </p:sp>
      <p:sp>
        <p:nvSpPr>
          <p:cNvPr id="12" name="Line 9"/>
          <p:cNvSpPr>
            <a:spLocks noChangeShapeType="1"/>
          </p:cNvSpPr>
          <p:nvPr/>
        </p:nvSpPr>
        <p:spPr bwMode="auto">
          <a:xfrm flipH="1">
            <a:off x="4780" y="6525344"/>
            <a:ext cx="9139220" cy="0"/>
          </a:xfrm>
          <a:prstGeom prst="line">
            <a:avLst/>
          </a:prstGeom>
          <a:noFill/>
          <a:ln w="38100" cmpd="sng">
            <a:solidFill>
              <a:srgbClr val="4F81BD"/>
            </a:solidFill>
            <a:round/>
            <a:headEnd/>
            <a:tailEnd/>
          </a:ln>
          <a:effectLst/>
        </p:spPr>
        <p:txBody>
          <a:bodyPr/>
          <a:lstStyle/>
          <a:p>
            <a:endParaRPr lang="it-IT"/>
          </a:p>
        </p:txBody>
      </p:sp>
      <p:sp>
        <p:nvSpPr>
          <p:cNvPr id="10" name="Titolo 1"/>
          <p:cNvSpPr txBox="1">
            <a:spLocks/>
          </p:cNvSpPr>
          <p:nvPr/>
        </p:nvSpPr>
        <p:spPr>
          <a:xfrm>
            <a:off x="177769" y="1185595"/>
            <a:ext cx="8857397" cy="63627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it-IT" sz="2800" b="1" dirty="0"/>
          </a:p>
        </p:txBody>
      </p:sp>
      <p:sp>
        <p:nvSpPr>
          <p:cNvPr id="11" name="Elaborazione 10"/>
          <p:cNvSpPr/>
          <p:nvPr/>
        </p:nvSpPr>
        <p:spPr>
          <a:xfrm>
            <a:off x="470982" y="2286405"/>
            <a:ext cx="1945124" cy="75875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350" dirty="0">
                <a:solidFill>
                  <a:schemeClr val="tx1"/>
                </a:solidFill>
              </a:rPr>
              <a:t>ACCOGLIENZA: </a:t>
            </a:r>
            <a:r>
              <a:rPr lang="it-IT" sz="1350" dirty="0" smtClean="0">
                <a:solidFill>
                  <a:schemeClr val="tx1"/>
                </a:solidFill>
              </a:rPr>
              <a:t>storie di vita  e </a:t>
            </a:r>
            <a:r>
              <a:rPr lang="it-IT" sz="1350" dirty="0">
                <a:solidFill>
                  <a:schemeClr val="tx1"/>
                </a:solidFill>
              </a:rPr>
              <a:t>raccolta </a:t>
            </a:r>
            <a:r>
              <a:rPr lang="it-IT" sz="1350" dirty="0" smtClean="0">
                <a:solidFill>
                  <a:schemeClr val="tx1"/>
                </a:solidFill>
              </a:rPr>
              <a:t>evidenze</a:t>
            </a:r>
          </a:p>
          <a:p>
            <a:pPr algn="ctr"/>
            <a:r>
              <a:rPr lang="it-IT" sz="1350" b="1" dirty="0" smtClean="0">
                <a:solidFill>
                  <a:schemeClr val="tx1"/>
                </a:solidFill>
              </a:rPr>
              <a:t>Ric. sociologia</a:t>
            </a:r>
            <a:endParaRPr lang="it-IT" sz="1350" b="1" dirty="0">
              <a:solidFill>
                <a:schemeClr val="tx1"/>
              </a:solidFill>
            </a:endParaRPr>
          </a:p>
        </p:txBody>
      </p:sp>
      <p:sp>
        <p:nvSpPr>
          <p:cNvPr id="13" name="Elaborazione 12"/>
          <p:cNvSpPr/>
          <p:nvPr/>
        </p:nvSpPr>
        <p:spPr>
          <a:xfrm>
            <a:off x="2705099" y="2495954"/>
            <a:ext cx="1868927" cy="1416591"/>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350" dirty="0">
                <a:solidFill>
                  <a:schemeClr val="tx1"/>
                </a:solidFill>
              </a:rPr>
              <a:t>Valutazione delle soft skills associate ad un profilo professionale secondo il repertorio regionale </a:t>
            </a:r>
            <a:endParaRPr lang="it-IT" sz="1350" dirty="0" smtClean="0">
              <a:solidFill>
                <a:schemeClr val="tx1"/>
              </a:solidFill>
            </a:endParaRPr>
          </a:p>
          <a:p>
            <a:pPr algn="ctr"/>
            <a:r>
              <a:rPr lang="it-IT" sz="1350" b="1" dirty="0" smtClean="0">
                <a:solidFill>
                  <a:schemeClr val="tx1"/>
                </a:solidFill>
              </a:rPr>
              <a:t>Ric. Psicologia del Lavoro</a:t>
            </a:r>
            <a:endParaRPr lang="it-IT" sz="1350" b="1" dirty="0">
              <a:solidFill>
                <a:schemeClr val="tx1"/>
              </a:solidFill>
            </a:endParaRPr>
          </a:p>
        </p:txBody>
      </p:sp>
      <p:sp>
        <p:nvSpPr>
          <p:cNvPr id="14" name="Elaborazione 13"/>
          <p:cNvSpPr/>
          <p:nvPr/>
        </p:nvSpPr>
        <p:spPr>
          <a:xfrm>
            <a:off x="470981" y="3448456"/>
            <a:ext cx="1973094" cy="153818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350" dirty="0">
                <a:solidFill>
                  <a:schemeClr val="tx1"/>
                </a:solidFill>
              </a:rPr>
              <a:t>Comparazione dell’esperienza presentata e documentata con la job description </a:t>
            </a:r>
            <a:r>
              <a:rPr lang="it-IT" sz="1350" dirty="0" smtClean="0">
                <a:solidFill>
                  <a:schemeClr val="tx1"/>
                </a:solidFill>
              </a:rPr>
              <a:t>EQF</a:t>
            </a:r>
          </a:p>
          <a:p>
            <a:pPr algn="ctr"/>
            <a:r>
              <a:rPr lang="it-IT" sz="1350" b="1" dirty="0" smtClean="0">
                <a:solidFill>
                  <a:schemeClr val="tx1"/>
                </a:solidFill>
              </a:rPr>
              <a:t>Ric. Formative assesment</a:t>
            </a:r>
            <a:endParaRPr lang="it-IT" sz="1350" b="1" dirty="0">
              <a:solidFill>
                <a:schemeClr val="tx1"/>
              </a:solidFill>
            </a:endParaRPr>
          </a:p>
        </p:txBody>
      </p:sp>
      <p:sp>
        <p:nvSpPr>
          <p:cNvPr id="16" name="Elaborazione 15"/>
          <p:cNvSpPr/>
          <p:nvPr/>
        </p:nvSpPr>
        <p:spPr>
          <a:xfrm>
            <a:off x="4966781" y="2896005"/>
            <a:ext cx="1844202" cy="1455843"/>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350" dirty="0">
                <a:solidFill>
                  <a:schemeClr val="tx1"/>
                </a:solidFill>
              </a:rPr>
              <a:t>Condivisione delle valutazioni dalla commissione composta da membri del CAP ed esperti </a:t>
            </a:r>
            <a:r>
              <a:rPr lang="it-IT" sz="1350" dirty="0" smtClean="0">
                <a:solidFill>
                  <a:schemeClr val="tx1"/>
                </a:solidFill>
              </a:rPr>
              <a:t>nominati </a:t>
            </a:r>
            <a:r>
              <a:rPr lang="it-IT" sz="1350" dirty="0">
                <a:solidFill>
                  <a:schemeClr val="tx1"/>
                </a:solidFill>
              </a:rPr>
              <a:t>dal tavolo tecnico regionale</a:t>
            </a:r>
          </a:p>
        </p:txBody>
      </p:sp>
      <p:sp>
        <p:nvSpPr>
          <p:cNvPr id="17" name="Elaborazione 16"/>
          <p:cNvSpPr/>
          <p:nvPr/>
        </p:nvSpPr>
        <p:spPr>
          <a:xfrm>
            <a:off x="6986080" y="3448456"/>
            <a:ext cx="1841771" cy="103428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350" dirty="0">
                <a:solidFill>
                  <a:schemeClr val="tx1"/>
                </a:solidFill>
              </a:rPr>
              <a:t>Rilascio della qualifica o indicazione dell’eventuale formazione </a:t>
            </a:r>
            <a:r>
              <a:rPr lang="it-IT" sz="1350" dirty="0" smtClean="0">
                <a:solidFill>
                  <a:schemeClr val="tx1"/>
                </a:solidFill>
              </a:rPr>
              <a:t>professionale</a:t>
            </a:r>
            <a:endParaRPr lang="it-IT" sz="1350" dirty="0"/>
          </a:p>
        </p:txBody>
      </p:sp>
      <p:sp>
        <p:nvSpPr>
          <p:cNvPr id="18" name="Elaborazione 17"/>
          <p:cNvSpPr/>
          <p:nvPr/>
        </p:nvSpPr>
        <p:spPr>
          <a:xfrm>
            <a:off x="7082890" y="1976655"/>
            <a:ext cx="1697072" cy="108755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350" dirty="0">
                <a:solidFill>
                  <a:schemeClr val="tx1"/>
                </a:solidFill>
              </a:rPr>
              <a:t>PROVA DI VALIDAZIONE</a:t>
            </a:r>
          </a:p>
          <a:p>
            <a:pPr algn="ctr"/>
            <a:r>
              <a:rPr lang="it-IT" sz="1350" dirty="0">
                <a:solidFill>
                  <a:schemeClr val="tx1"/>
                </a:solidFill>
              </a:rPr>
              <a:t>simulazione e verifica delle competenze in azione</a:t>
            </a:r>
          </a:p>
        </p:txBody>
      </p:sp>
      <p:cxnSp>
        <p:nvCxnSpPr>
          <p:cNvPr id="19" name="Connettore 2 18"/>
          <p:cNvCxnSpPr/>
          <p:nvPr/>
        </p:nvCxnSpPr>
        <p:spPr>
          <a:xfrm>
            <a:off x="1320530" y="3064213"/>
            <a:ext cx="7296" cy="2954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Connettore 1 19"/>
          <p:cNvCxnSpPr/>
          <p:nvPr/>
        </p:nvCxnSpPr>
        <p:spPr>
          <a:xfrm flipV="1">
            <a:off x="2531624" y="4497016"/>
            <a:ext cx="1057883" cy="1459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Connettore 2 20"/>
          <p:cNvCxnSpPr/>
          <p:nvPr/>
        </p:nvCxnSpPr>
        <p:spPr>
          <a:xfrm flipV="1">
            <a:off x="3589507" y="3912546"/>
            <a:ext cx="0" cy="5038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Connettore 2 21"/>
          <p:cNvCxnSpPr/>
          <p:nvPr/>
        </p:nvCxnSpPr>
        <p:spPr>
          <a:xfrm>
            <a:off x="4683463" y="3505606"/>
            <a:ext cx="188067" cy="156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Connettore 2 22"/>
          <p:cNvCxnSpPr/>
          <p:nvPr/>
        </p:nvCxnSpPr>
        <p:spPr>
          <a:xfrm>
            <a:off x="6594948" y="2520680"/>
            <a:ext cx="408562" cy="145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Connettore 1 23"/>
          <p:cNvCxnSpPr/>
          <p:nvPr/>
        </p:nvCxnSpPr>
        <p:spPr>
          <a:xfrm>
            <a:off x="6624131" y="2520680"/>
            <a:ext cx="7296" cy="27723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Connettore 2 24"/>
          <p:cNvCxnSpPr/>
          <p:nvPr/>
        </p:nvCxnSpPr>
        <p:spPr>
          <a:xfrm flipH="1">
            <a:off x="7908587" y="3069535"/>
            <a:ext cx="22839" cy="3197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Esplosione 1 25"/>
          <p:cNvSpPr/>
          <p:nvPr/>
        </p:nvSpPr>
        <p:spPr>
          <a:xfrm>
            <a:off x="4550668" y="810636"/>
            <a:ext cx="2300722" cy="2085368"/>
          </a:xfrm>
          <a:prstGeom prst="irregularSeal1">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200" dirty="0" smtClean="0">
              <a:solidFill>
                <a:schemeClr val="tx1"/>
              </a:solidFill>
            </a:endParaRPr>
          </a:p>
          <a:p>
            <a:pPr algn="ctr"/>
            <a:r>
              <a:rPr lang="it-IT" sz="1200" dirty="0" smtClean="0">
                <a:solidFill>
                  <a:schemeClr val="tx1"/>
                </a:solidFill>
              </a:rPr>
              <a:t>Regione PUGLIA: SRIVCC</a:t>
            </a:r>
            <a:endParaRPr lang="it-IT" sz="1200" dirty="0">
              <a:solidFill>
                <a:schemeClr val="tx1"/>
              </a:solidFill>
            </a:endParaRPr>
          </a:p>
        </p:txBody>
      </p:sp>
      <p:sp>
        <p:nvSpPr>
          <p:cNvPr id="3" name="Rettangolo 2"/>
          <p:cNvSpPr/>
          <p:nvPr/>
        </p:nvSpPr>
        <p:spPr>
          <a:xfrm>
            <a:off x="177769" y="1425422"/>
            <a:ext cx="3135635" cy="830997"/>
          </a:xfrm>
          <a:prstGeom prst="rect">
            <a:avLst/>
          </a:prstGeom>
        </p:spPr>
        <p:txBody>
          <a:bodyPr wrap="square">
            <a:spAutoFit/>
          </a:bodyPr>
          <a:lstStyle/>
          <a:p>
            <a:r>
              <a:rPr lang="it-IT" sz="1600" b="1" dirty="0" smtClean="0"/>
              <a:t>Riconoscimento </a:t>
            </a:r>
            <a:r>
              <a:rPr lang="it-IT" sz="1600" b="1" dirty="0"/>
              <a:t>della qualifica professionale di tecnico della mediazione interculturale</a:t>
            </a:r>
          </a:p>
        </p:txBody>
      </p:sp>
      <p:sp>
        <p:nvSpPr>
          <p:cNvPr id="27" name="Rettangolo 26"/>
          <p:cNvSpPr/>
          <p:nvPr/>
        </p:nvSpPr>
        <p:spPr>
          <a:xfrm>
            <a:off x="-13419" y="5256688"/>
            <a:ext cx="9144000" cy="1606977"/>
          </a:xfrm>
          <a:prstGeom prst="rect">
            <a:avLst/>
          </a:prstGeom>
          <a:solidFill>
            <a:srgbClr val="8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Gill Sans MT"/>
                <a:cs typeface="Gill Sans MT"/>
              </a:rPr>
              <a:t>Quale valutazione </a:t>
            </a:r>
          </a:p>
          <a:p>
            <a:pPr algn="ctr"/>
            <a:r>
              <a:rPr lang="it-IT" b="1" dirty="0">
                <a:solidFill>
                  <a:schemeClr val="tx1"/>
                </a:solidFill>
                <a:latin typeface="Gill Sans MT"/>
                <a:cs typeface="Gill Sans MT"/>
              </a:rPr>
              <a:t>per didattica, ricerca e terza missione? </a:t>
            </a:r>
          </a:p>
          <a:p>
            <a:pPr algn="ctr"/>
            <a:r>
              <a:rPr lang="it-IT" i="1" dirty="0">
                <a:solidFill>
                  <a:schemeClr val="tx1"/>
                </a:solidFill>
                <a:latin typeface="Gill Sans MT"/>
                <a:cs typeface="Gill Sans MT"/>
              </a:rPr>
              <a:t>Dai modelli alle </a:t>
            </a:r>
            <a:r>
              <a:rPr lang="it-IT" i="1" dirty="0" smtClean="0">
                <a:solidFill>
                  <a:schemeClr val="tx1"/>
                </a:solidFill>
                <a:latin typeface="Gill Sans MT"/>
                <a:cs typeface="Gill Sans MT"/>
              </a:rPr>
              <a:t>pratiche</a:t>
            </a:r>
          </a:p>
          <a:p>
            <a:pPr algn="ctr"/>
            <a:r>
              <a:rPr lang="it-IT" i="1" dirty="0" smtClean="0">
                <a:solidFill>
                  <a:schemeClr val="tx1"/>
                </a:solidFill>
                <a:latin typeface="Gill Sans MT"/>
              </a:rPr>
              <a:t>Università di Bari, 11 Luglio 2018</a:t>
            </a:r>
            <a:endParaRPr lang="it-IT" dirty="0">
              <a:solidFill>
                <a:schemeClr val="tx1"/>
              </a:solidFill>
            </a:endParaRPr>
          </a:p>
        </p:txBody>
      </p:sp>
    </p:spTree>
    <p:extLst>
      <p:ext uri="{BB962C8B-B14F-4D97-AF65-F5344CB8AC3E}">
        <p14:creationId xmlns:p14="http://schemas.microsoft.com/office/powerpoint/2010/main" val="20365022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ttangolo 14"/>
          <p:cNvSpPr/>
          <p:nvPr/>
        </p:nvSpPr>
        <p:spPr>
          <a:xfrm>
            <a:off x="-13418" y="6525344"/>
            <a:ext cx="9157417" cy="332656"/>
          </a:xfrm>
          <a:prstGeom prst="rect">
            <a:avLst/>
          </a:prstGeom>
          <a:solidFill>
            <a:srgbClr val="8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p:cNvSpPr/>
          <p:nvPr/>
        </p:nvSpPr>
        <p:spPr>
          <a:xfrm flipV="1">
            <a:off x="0" y="-1"/>
            <a:ext cx="9144000" cy="81887"/>
          </a:xfrm>
          <a:prstGeom prst="rect">
            <a:avLst/>
          </a:prstGeom>
          <a:solidFill>
            <a:srgbClr val="8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sz="1400" b="1" dirty="0">
              <a:effectLst>
                <a:outerShdw blurRad="38100" dist="38100" dir="2700000" algn="tl">
                  <a:srgbClr val="000000">
                    <a:alpha val="43137"/>
                  </a:srgbClr>
                </a:outerShdw>
              </a:effectLst>
            </a:endParaRPr>
          </a:p>
        </p:txBody>
      </p:sp>
      <p:sp>
        <p:nvSpPr>
          <p:cNvPr id="12" name="Line 9"/>
          <p:cNvSpPr>
            <a:spLocks noChangeShapeType="1"/>
          </p:cNvSpPr>
          <p:nvPr/>
        </p:nvSpPr>
        <p:spPr bwMode="auto">
          <a:xfrm flipH="1">
            <a:off x="-21135" y="5301208"/>
            <a:ext cx="9139220" cy="0"/>
          </a:xfrm>
          <a:prstGeom prst="line">
            <a:avLst/>
          </a:prstGeom>
          <a:noFill/>
          <a:ln w="38100" cmpd="sng">
            <a:solidFill>
              <a:srgbClr val="4F81BD"/>
            </a:solidFill>
            <a:round/>
            <a:headEnd/>
            <a:tailEnd/>
          </a:ln>
          <a:effectLst/>
        </p:spPr>
        <p:txBody>
          <a:bodyPr/>
          <a:lstStyle/>
          <a:p>
            <a:endParaRPr lang="it-IT"/>
          </a:p>
        </p:txBody>
      </p:sp>
      <p:pic>
        <p:nvPicPr>
          <p:cNvPr id="5" name="Immagine 4" descr="aiv.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3293" y="5805264"/>
            <a:ext cx="1759572" cy="649562"/>
          </a:xfrm>
          <a:prstGeom prst="rect">
            <a:avLst/>
          </a:prstGeom>
        </p:spPr>
      </p:pic>
      <p:pic>
        <p:nvPicPr>
          <p:cNvPr id="10" name="Segnaposto contenuto 3"/>
          <p:cNvPicPr>
            <a:picLocks noGrp="1" noChangeAspect="1"/>
          </p:cNvPicPr>
          <p:nvPr>
            <p:ph idx="1"/>
          </p:nvPr>
        </p:nvPicPr>
        <p:blipFill>
          <a:blip r:embed="rId3">
            <a:lum bright="-39000" contrast="29000"/>
          </a:blip>
          <a:stretch>
            <a:fillRect/>
          </a:stretch>
        </p:blipFill>
        <p:spPr>
          <a:xfrm>
            <a:off x="-21135" y="80442"/>
            <a:ext cx="9144000" cy="6391209"/>
          </a:xfrm>
          <a:prstGeom prst="rect">
            <a:avLst/>
          </a:prstGeom>
        </p:spPr>
      </p:pic>
      <p:sp>
        <p:nvSpPr>
          <p:cNvPr id="8" name="Rettangolo 7"/>
          <p:cNvSpPr/>
          <p:nvPr/>
        </p:nvSpPr>
        <p:spPr>
          <a:xfrm>
            <a:off x="-13419" y="5256688"/>
            <a:ext cx="9144000" cy="1606977"/>
          </a:xfrm>
          <a:prstGeom prst="rect">
            <a:avLst/>
          </a:prstGeom>
          <a:solidFill>
            <a:srgbClr val="8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Gill Sans MT"/>
                <a:cs typeface="Gill Sans MT"/>
              </a:rPr>
              <a:t>Quale valutazione </a:t>
            </a:r>
          </a:p>
          <a:p>
            <a:pPr algn="ctr"/>
            <a:r>
              <a:rPr lang="it-IT" b="1" dirty="0">
                <a:solidFill>
                  <a:schemeClr val="tx1"/>
                </a:solidFill>
                <a:latin typeface="Gill Sans MT"/>
                <a:cs typeface="Gill Sans MT"/>
              </a:rPr>
              <a:t>per didattica, ricerca e terza missione? </a:t>
            </a:r>
          </a:p>
          <a:p>
            <a:pPr algn="ctr"/>
            <a:r>
              <a:rPr lang="it-IT" i="1" dirty="0">
                <a:solidFill>
                  <a:schemeClr val="tx1"/>
                </a:solidFill>
                <a:latin typeface="Gill Sans MT"/>
                <a:cs typeface="Gill Sans MT"/>
              </a:rPr>
              <a:t>Dai modelli alle </a:t>
            </a:r>
            <a:r>
              <a:rPr lang="it-IT" i="1" dirty="0" smtClean="0">
                <a:solidFill>
                  <a:schemeClr val="tx1"/>
                </a:solidFill>
                <a:latin typeface="Gill Sans MT"/>
                <a:cs typeface="Gill Sans MT"/>
              </a:rPr>
              <a:t>pratiche</a:t>
            </a:r>
          </a:p>
          <a:p>
            <a:pPr algn="ctr"/>
            <a:r>
              <a:rPr lang="it-IT" i="1" dirty="0" smtClean="0">
                <a:solidFill>
                  <a:schemeClr val="tx1"/>
                </a:solidFill>
                <a:latin typeface="Gill Sans MT"/>
              </a:rPr>
              <a:t>Università di Bari, 11 Luglio 2018</a:t>
            </a:r>
            <a:endParaRPr lang="it-IT" dirty="0">
              <a:solidFill>
                <a:schemeClr val="tx1"/>
              </a:solidFill>
            </a:endParaRPr>
          </a:p>
        </p:txBody>
      </p:sp>
    </p:spTree>
    <p:extLst>
      <p:ext uri="{BB962C8B-B14F-4D97-AF65-F5344CB8AC3E}">
        <p14:creationId xmlns:p14="http://schemas.microsoft.com/office/powerpoint/2010/main" val="33069651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ttangolo 14"/>
          <p:cNvSpPr/>
          <p:nvPr/>
        </p:nvSpPr>
        <p:spPr>
          <a:xfrm>
            <a:off x="-13418" y="6525344"/>
            <a:ext cx="9157417" cy="332656"/>
          </a:xfrm>
          <a:prstGeom prst="rect">
            <a:avLst/>
          </a:prstGeom>
          <a:solidFill>
            <a:srgbClr val="8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p:cNvSpPr>
            <a:spLocks noGrp="1"/>
          </p:cNvSpPr>
          <p:nvPr>
            <p:ph type="title"/>
          </p:nvPr>
        </p:nvSpPr>
        <p:spPr>
          <a:xfrm>
            <a:off x="0" y="0"/>
            <a:ext cx="9144000" cy="1143000"/>
          </a:xfrm>
        </p:spPr>
        <p:txBody>
          <a:bodyPr>
            <a:normAutofit/>
          </a:bodyPr>
          <a:lstStyle/>
          <a:p>
            <a:r>
              <a:rPr lang="it-IT" sz="2800" b="1" i="1" dirty="0" smtClean="0">
                <a:solidFill>
                  <a:srgbClr val="C00000"/>
                </a:solidFill>
                <a:effectLst>
                  <a:outerShdw blurRad="38100" dist="38100" dir="2700000" algn="tl">
                    <a:srgbClr val="000000">
                      <a:alpha val="43137"/>
                    </a:srgbClr>
                  </a:outerShdw>
                </a:effectLst>
                <a:latin typeface="Gill Sans MT" panose="020B0502020104020203" pitchFamily="34" charset="0"/>
              </a:rPr>
              <a:t>Terza Missione: chance per l’integrazione</a:t>
            </a:r>
            <a:endParaRPr lang="it-IT" sz="3000" b="1" i="1" dirty="0">
              <a:solidFill>
                <a:srgbClr val="800000"/>
              </a:solidFill>
              <a:effectLst>
                <a:outerShdw blurRad="38100" dist="38100" dir="2700000" algn="tl">
                  <a:srgbClr val="000000">
                    <a:alpha val="43137"/>
                  </a:srgbClr>
                </a:outerShdw>
              </a:effectLst>
              <a:latin typeface="Gill Sans MT" panose="020B0502020104020203" pitchFamily="34" charset="0"/>
            </a:endParaRPr>
          </a:p>
        </p:txBody>
      </p:sp>
      <p:sp>
        <p:nvSpPr>
          <p:cNvPr id="3" name="Segnaposto contenuto 2"/>
          <p:cNvSpPr>
            <a:spLocks noGrp="1"/>
          </p:cNvSpPr>
          <p:nvPr>
            <p:ph idx="1"/>
          </p:nvPr>
        </p:nvSpPr>
        <p:spPr>
          <a:xfrm>
            <a:off x="323528" y="1124744"/>
            <a:ext cx="8572560" cy="5143536"/>
          </a:xfrm>
        </p:spPr>
        <p:txBody>
          <a:bodyPr>
            <a:normAutofit/>
          </a:bodyPr>
          <a:lstStyle/>
          <a:p>
            <a:pPr lvl="0" algn="just">
              <a:lnSpc>
                <a:spcPct val="90000"/>
              </a:lnSpc>
              <a:spcBef>
                <a:spcPts val="1000"/>
              </a:spcBef>
              <a:buClr>
                <a:srgbClr val="C00000"/>
              </a:buClr>
              <a:buSzPct val="110000"/>
              <a:buFont typeface="Wingdings" panose="05000000000000000000" pitchFamily="2" charset="2"/>
              <a:buChar char="§"/>
            </a:pPr>
            <a:r>
              <a:rPr lang="it-IT" sz="2000" dirty="0">
                <a:solidFill>
                  <a:prstClr val="black"/>
                </a:solidFill>
                <a:latin typeface="Arial" panose="020B0604020202020204" pitchFamily="34" charset="0"/>
                <a:cs typeface="Arial" panose="020B0604020202020204" pitchFamily="34" charset="0"/>
              </a:rPr>
              <a:t>Nel 2015- 2016: </a:t>
            </a:r>
            <a:r>
              <a:rPr lang="it-IT" sz="2000" u="sng" dirty="0">
                <a:solidFill>
                  <a:prstClr val="black"/>
                </a:solidFill>
                <a:latin typeface="Arial" panose="020B0604020202020204" pitchFamily="34" charset="0"/>
                <a:cs typeface="Arial" panose="020B0604020202020204" pitchFamily="34" charset="0"/>
              </a:rPr>
              <a:t>230 Cittadini di Paesi Terzi </a:t>
            </a:r>
            <a:r>
              <a:rPr lang="it-IT" sz="2000" dirty="0">
                <a:solidFill>
                  <a:prstClr val="black"/>
                </a:solidFill>
                <a:latin typeface="Arial" panose="020B0604020202020204" pitchFamily="34" charset="0"/>
                <a:cs typeface="Arial" panose="020B0604020202020204" pitchFamily="34" charset="0"/>
              </a:rPr>
              <a:t>hanno ottenuto il servizio di riconoscimento delle soft skills (progetti FAMI Work for </a:t>
            </a:r>
            <a:r>
              <a:rPr lang="it-IT" sz="2000" dirty="0" err="1">
                <a:solidFill>
                  <a:prstClr val="black"/>
                </a:solidFill>
                <a:latin typeface="Arial" panose="020B0604020202020204" pitchFamily="34" charset="0"/>
                <a:cs typeface="Arial" panose="020B0604020202020204" pitchFamily="34" charset="0"/>
              </a:rPr>
              <a:t>You</a:t>
            </a:r>
            <a:r>
              <a:rPr lang="it-IT" sz="2000" dirty="0">
                <a:solidFill>
                  <a:prstClr val="black"/>
                </a:solidFill>
                <a:latin typeface="Arial" panose="020B0604020202020204" pitchFamily="34" charset="0"/>
                <a:cs typeface="Arial" panose="020B0604020202020204" pitchFamily="34" charset="0"/>
              </a:rPr>
              <a:t> e Fondata sul lavoro).</a:t>
            </a:r>
          </a:p>
          <a:p>
            <a:pPr lvl="0" algn="just">
              <a:lnSpc>
                <a:spcPct val="90000"/>
              </a:lnSpc>
              <a:spcBef>
                <a:spcPts val="1000"/>
              </a:spcBef>
              <a:buClr>
                <a:srgbClr val="C00000"/>
              </a:buClr>
              <a:buSzPct val="110000"/>
              <a:buFont typeface="Wingdings" panose="05000000000000000000" pitchFamily="2" charset="2"/>
              <a:buChar char="§"/>
            </a:pPr>
            <a:endParaRPr lang="it-IT" sz="2000" dirty="0">
              <a:solidFill>
                <a:prstClr val="black"/>
              </a:solidFill>
              <a:latin typeface="Arial" panose="020B0604020202020204" pitchFamily="34" charset="0"/>
              <a:cs typeface="Arial" panose="020B0604020202020204" pitchFamily="34" charset="0"/>
            </a:endParaRPr>
          </a:p>
          <a:p>
            <a:pPr lvl="0" algn="just">
              <a:lnSpc>
                <a:spcPct val="90000"/>
              </a:lnSpc>
              <a:spcBef>
                <a:spcPts val="1000"/>
              </a:spcBef>
              <a:buClr>
                <a:srgbClr val="C00000"/>
              </a:buClr>
              <a:buSzPct val="110000"/>
              <a:buFont typeface="Wingdings" panose="05000000000000000000" pitchFamily="2" charset="2"/>
              <a:buChar char="§"/>
            </a:pPr>
            <a:r>
              <a:rPr lang="it-IT" sz="2000" dirty="0">
                <a:solidFill>
                  <a:prstClr val="black"/>
                </a:solidFill>
                <a:latin typeface="Arial" panose="020B0604020202020204" pitchFamily="34" charset="0"/>
                <a:cs typeface="Arial" panose="020B0604020202020204" pitchFamily="34" charset="0"/>
              </a:rPr>
              <a:t>Nel 2017: </a:t>
            </a:r>
            <a:r>
              <a:rPr lang="it-IT" sz="2000" u="sng" dirty="0">
                <a:solidFill>
                  <a:prstClr val="black"/>
                </a:solidFill>
                <a:latin typeface="Arial" panose="020B0604020202020204" pitchFamily="34" charset="0"/>
                <a:cs typeface="Arial" panose="020B0604020202020204" pitchFamily="34" charset="0"/>
              </a:rPr>
              <a:t>2 rifugiati </a:t>
            </a:r>
            <a:r>
              <a:rPr lang="it-IT" sz="2000" dirty="0">
                <a:solidFill>
                  <a:prstClr val="black"/>
                </a:solidFill>
                <a:latin typeface="Arial" panose="020B0604020202020204" pitchFamily="34" charset="0"/>
                <a:cs typeface="Arial" panose="020B0604020202020204" pitchFamily="34" charset="0"/>
              </a:rPr>
              <a:t>hanno ottenuto la qualifica professionale del tecnico della mediazione interculturale (SRVRC), 50 utenti hanno richiesto il servizio di riconoscimento delle competenze.</a:t>
            </a:r>
          </a:p>
          <a:p>
            <a:pPr lvl="0" algn="just">
              <a:lnSpc>
                <a:spcPct val="90000"/>
              </a:lnSpc>
              <a:spcBef>
                <a:spcPts val="1000"/>
              </a:spcBef>
              <a:buClr>
                <a:srgbClr val="C00000"/>
              </a:buClr>
              <a:buSzPct val="110000"/>
              <a:buFont typeface="Wingdings" panose="05000000000000000000" pitchFamily="2" charset="2"/>
              <a:buChar char="§"/>
            </a:pPr>
            <a:endParaRPr lang="it-IT" sz="2000" dirty="0">
              <a:solidFill>
                <a:prstClr val="black"/>
              </a:solidFill>
              <a:latin typeface="Arial" panose="020B0604020202020204" pitchFamily="34" charset="0"/>
              <a:cs typeface="Arial" panose="020B0604020202020204" pitchFamily="34" charset="0"/>
            </a:endParaRPr>
          </a:p>
          <a:p>
            <a:pPr lvl="0" algn="just">
              <a:lnSpc>
                <a:spcPct val="90000"/>
              </a:lnSpc>
              <a:spcBef>
                <a:spcPts val="1000"/>
              </a:spcBef>
              <a:buClr>
                <a:srgbClr val="C00000"/>
              </a:buClr>
              <a:buSzPct val="110000"/>
              <a:buFont typeface="Wingdings" panose="05000000000000000000" pitchFamily="2" charset="2"/>
              <a:buChar char="§"/>
            </a:pPr>
            <a:r>
              <a:rPr lang="it-IT" sz="2000" dirty="0">
                <a:solidFill>
                  <a:prstClr val="black"/>
                </a:solidFill>
                <a:latin typeface="Arial" panose="020B0604020202020204" pitchFamily="34" charset="0"/>
                <a:cs typeface="Arial" panose="020B0604020202020204" pitchFamily="34" charset="0"/>
              </a:rPr>
              <a:t>A.A. 2016 e 2017 : </a:t>
            </a:r>
            <a:r>
              <a:rPr lang="it-IT" sz="2000" u="sng" dirty="0">
                <a:solidFill>
                  <a:prstClr val="black"/>
                </a:solidFill>
                <a:latin typeface="Arial" panose="020B0604020202020204" pitchFamily="34" charset="0"/>
                <a:cs typeface="Arial" panose="020B0604020202020204" pitchFamily="34" charset="0"/>
              </a:rPr>
              <a:t>N. </a:t>
            </a:r>
            <a:r>
              <a:rPr lang="it-IT" sz="2000" u="sng" dirty="0" smtClean="0">
                <a:solidFill>
                  <a:prstClr val="black"/>
                </a:solidFill>
                <a:latin typeface="Arial" panose="020B0604020202020204" pitchFamily="34" charset="0"/>
                <a:cs typeface="Arial" panose="020B0604020202020204" pitchFamily="34" charset="0"/>
              </a:rPr>
              <a:t>16 </a:t>
            </a:r>
            <a:r>
              <a:rPr lang="it-IT" sz="2000" u="sng" dirty="0">
                <a:solidFill>
                  <a:prstClr val="black"/>
                </a:solidFill>
                <a:latin typeface="Arial" panose="020B0604020202020204" pitchFamily="34" charset="0"/>
                <a:cs typeface="Arial" panose="020B0604020202020204" pitchFamily="34" charset="0"/>
              </a:rPr>
              <a:t>rifugiati  </a:t>
            </a:r>
            <a:r>
              <a:rPr lang="it-IT" sz="2000" dirty="0">
                <a:solidFill>
                  <a:prstClr val="black"/>
                </a:solidFill>
                <a:latin typeface="Arial" panose="020B0604020202020204" pitchFamily="34" charset="0"/>
                <a:cs typeface="Arial" panose="020B0604020202020204" pitchFamily="34" charset="0"/>
              </a:rPr>
              <a:t>utenti del CAP hanno ottenuto una borsa di studio del Ministero dell’Interno e della CRUI per riprendere gli studi </a:t>
            </a:r>
          </a:p>
          <a:p>
            <a:pPr marL="0" indent="0" algn="just">
              <a:buNone/>
            </a:pPr>
            <a:endParaRPr lang="it-IT" sz="2800" b="1" i="1" dirty="0" smtClean="0">
              <a:solidFill>
                <a:srgbClr val="C00000"/>
              </a:solidFill>
              <a:effectLst>
                <a:outerShdw blurRad="38100" dist="38100" dir="2700000" algn="tl">
                  <a:srgbClr val="000000">
                    <a:alpha val="43137"/>
                  </a:srgbClr>
                </a:outerShdw>
              </a:effectLst>
            </a:endParaRPr>
          </a:p>
        </p:txBody>
      </p:sp>
      <p:sp>
        <p:nvSpPr>
          <p:cNvPr id="7" name="Rettangolo 6"/>
          <p:cNvSpPr/>
          <p:nvPr/>
        </p:nvSpPr>
        <p:spPr>
          <a:xfrm flipV="1">
            <a:off x="0" y="0"/>
            <a:ext cx="9144000" cy="45719"/>
          </a:xfrm>
          <a:prstGeom prst="rect">
            <a:avLst/>
          </a:prstGeom>
          <a:solidFill>
            <a:srgbClr val="8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sz="1400" b="1" dirty="0">
              <a:effectLst>
                <a:outerShdw blurRad="38100" dist="38100" dir="2700000" algn="tl">
                  <a:srgbClr val="000000">
                    <a:alpha val="43137"/>
                  </a:srgbClr>
                </a:outerShdw>
              </a:effectLst>
            </a:endParaRPr>
          </a:p>
        </p:txBody>
      </p:sp>
      <p:sp>
        <p:nvSpPr>
          <p:cNvPr id="12" name="Line 9"/>
          <p:cNvSpPr>
            <a:spLocks noChangeShapeType="1"/>
          </p:cNvSpPr>
          <p:nvPr/>
        </p:nvSpPr>
        <p:spPr bwMode="auto">
          <a:xfrm flipH="1">
            <a:off x="4780" y="6525344"/>
            <a:ext cx="9139220" cy="0"/>
          </a:xfrm>
          <a:prstGeom prst="line">
            <a:avLst/>
          </a:prstGeom>
          <a:noFill/>
          <a:ln w="38100" cmpd="sng">
            <a:solidFill>
              <a:srgbClr val="4F81BD"/>
            </a:solidFill>
            <a:round/>
            <a:headEnd/>
            <a:tailEnd/>
          </a:ln>
          <a:effectLst/>
        </p:spPr>
        <p:txBody>
          <a:bodyPr/>
          <a:lstStyle/>
          <a:p>
            <a:endParaRPr lang="it-IT"/>
          </a:p>
        </p:txBody>
      </p:sp>
      <p:pic>
        <p:nvPicPr>
          <p:cNvPr id="10" name="Immagine 9" descr="aiv.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3293" y="5805264"/>
            <a:ext cx="1759572" cy="649562"/>
          </a:xfrm>
          <a:prstGeom prst="rect">
            <a:avLst/>
          </a:prstGeom>
        </p:spPr>
      </p:pic>
      <p:sp>
        <p:nvSpPr>
          <p:cNvPr id="11" name="Rettangolo 10"/>
          <p:cNvSpPr/>
          <p:nvPr/>
        </p:nvSpPr>
        <p:spPr>
          <a:xfrm>
            <a:off x="-13419" y="5256688"/>
            <a:ext cx="9144000" cy="1606977"/>
          </a:xfrm>
          <a:prstGeom prst="rect">
            <a:avLst/>
          </a:prstGeom>
          <a:solidFill>
            <a:srgbClr val="8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Gill Sans MT"/>
                <a:cs typeface="Gill Sans MT"/>
              </a:rPr>
              <a:t>Quale valutazione </a:t>
            </a:r>
          </a:p>
          <a:p>
            <a:pPr algn="ctr"/>
            <a:r>
              <a:rPr lang="it-IT" b="1" dirty="0">
                <a:solidFill>
                  <a:schemeClr val="tx1"/>
                </a:solidFill>
                <a:latin typeface="Gill Sans MT"/>
                <a:cs typeface="Gill Sans MT"/>
              </a:rPr>
              <a:t>per didattica, ricerca e terza missione? </a:t>
            </a:r>
          </a:p>
          <a:p>
            <a:pPr algn="ctr"/>
            <a:r>
              <a:rPr lang="it-IT" i="1" dirty="0">
                <a:solidFill>
                  <a:schemeClr val="tx1"/>
                </a:solidFill>
                <a:latin typeface="Gill Sans MT"/>
                <a:cs typeface="Gill Sans MT"/>
              </a:rPr>
              <a:t>Dai modelli alle </a:t>
            </a:r>
            <a:r>
              <a:rPr lang="it-IT" i="1" dirty="0" smtClean="0">
                <a:solidFill>
                  <a:schemeClr val="tx1"/>
                </a:solidFill>
                <a:latin typeface="Gill Sans MT"/>
                <a:cs typeface="Gill Sans MT"/>
              </a:rPr>
              <a:t>pratiche</a:t>
            </a:r>
          </a:p>
          <a:p>
            <a:pPr algn="ctr"/>
            <a:r>
              <a:rPr lang="it-IT" i="1" dirty="0" smtClean="0">
                <a:solidFill>
                  <a:schemeClr val="tx1"/>
                </a:solidFill>
                <a:latin typeface="Gill Sans MT"/>
              </a:rPr>
              <a:t>Università di Bari, 11 Luglio 2018</a:t>
            </a:r>
            <a:endParaRPr lang="it-IT" dirty="0">
              <a:solidFill>
                <a:schemeClr val="tx1"/>
              </a:solidFill>
            </a:endParaRPr>
          </a:p>
        </p:txBody>
      </p:sp>
    </p:spTree>
    <p:extLst>
      <p:ext uri="{BB962C8B-B14F-4D97-AF65-F5344CB8AC3E}">
        <p14:creationId xmlns:p14="http://schemas.microsoft.com/office/powerpoint/2010/main" val="8204754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ttangolo 14"/>
          <p:cNvSpPr/>
          <p:nvPr/>
        </p:nvSpPr>
        <p:spPr>
          <a:xfrm>
            <a:off x="-13418" y="6525344"/>
            <a:ext cx="9157417" cy="332656"/>
          </a:xfrm>
          <a:prstGeom prst="rect">
            <a:avLst/>
          </a:prstGeom>
          <a:solidFill>
            <a:srgbClr val="8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p:cNvSpPr>
            <a:spLocks noGrp="1"/>
          </p:cNvSpPr>
          <p:nvPr>
            <p:ph type="title"/>
          </p:nvPr>
        </p:nvSpPr>
        <p:spPr>
          <a:xfrm>
            <a:off x="0" y="0"/>
            <a:ext cx="9144000" cy="1143000"/>
          </a:xfrm>
        </p:spPr>
        <p:txBody>
          <a:bodyPr>
            <a:normAutofit/>
          </a:bodyPr>
          <a:lstStyle/>
          <a:p>
            <a:r>
              <a:rPr lang="it-IT" sz="2800" b="1" i="1" dirty="0" smtClean="0">
                <a:solidFill>
                  <a:srgbClr val="C00000"/>
                </a:solidFill>
                <a:effectLst>
                  <a:outerShdw blurRad="38100" dist="38100" dir="2700000" algn="tl">
                    <a:srgbClr val="000000">
                      <a:alpha val="43137"/>
                    </a:srgbClr>
                  </a:outerShdw>
                </a:effectLst>
                <a:latin typeface="Gill Sans MT" panose="020B0502020104020203" pitchFamily="34" charset="0"/>
              </a:rPr>
              <a:t>Terza Missione: chance per l’integrazione</a:t>
            </a:r>
            <a:endParaRPr lang="it-IT" sz="3000" b="1" i="1" dirty="0">
              <a:solidFill>
                <a:srgbClr val="800000"/>
              </a:solidFill>
              <a:effectLst>
                <a:outerShdw blurRad="38100" dist="38100" dir="2700000" algn="tl">
                  <a:srgbClr val="000000">
                    <a:alpha val="43137"/>
                  </a:srgbClr>
                </a:outerShdw>
              </a:effectLst>
              <a:latin typeface="Gill Sans MT" panose="020B0502020104020203" pitchFamily="34" charset="0"/>
            </a:endParaRPr>
          </a:p>
        </p:txBody>
      </p:sp>
      <p:sp>
        <p:nvSpPr>
          <p:cNvPr id="3" name="Segnaposto contenuto 2"/>
          <p:cNvSpPr>
            <a:spLocks noGrp="1"/>
          </p:cNvSpPr>
          <p:nvPr>
            <p:ph idx="1"/>
          </p:nvPr>
        </p:nvSpPr>
        <p:spPr>
          <a:xfrm>
            <a:off x="323528" y="1124744"/>
            <a:ext cx="8572560" cy="5143536"/>
          </a:xfrm>
        </p:spPr>
        <p:txBody>
          <a:bodyPr>
            <a:normAutofit/>
          </a:bodyPr>
          <a:lstStyle/>
          <a:p>
            <a:pPr lvl="0" algn="just">
              <a:lnSpc>
                <a:spcPct val="90000"/>
              </a:lnSpc>
              <a:spcBef>
                <a:spcPts val="1000"/>
              </a:spcBef>
              <a:buClr>
                <a:srgbClr val="C00000"/>
              </a:buClr>
              <a:buSzPct val="110000"/>
              <a:buFont typeface="Wingdings" panose="05000000000000000000" pitchFamily="2" charset="2"/>
              <a:buChar char="§"/>
            </a:pPr>
            <a:r>
              <a:rPr lang="it-IT" sz="2000" dirty="0">
                <a:solidFill>
                  <a:prstClr val="black"/>
                </a:solidFill>
                <a:latin typeface="Arial" panose="020B0604020202020204" pitchFamily="34" charset="0"/>
                <a:cs typeface="Arial" panose="020B0604020202020204" pitchFamily="34" charset="0"/>
              </a:rPr>
              <a:t>Nel 2015- 2016: </a:t>
            </a:r>
            <a:r>
              <a:rPr lang="it-IT" sz="2000" u="sng" dirty="0">
                <a:solidFill>
                  <a:prstClr val="black"/>
                </a:solidFill>
                <a:latin typeface="Arial" panose="020B0604020202020204" pitchFamily="34" charset="0"/>
                <a:cs typeface="Arial" panose="020B0604020202020204" pitchFamily="34" charset="0"/>
              </a:rPr>
              <a:t>230 Cittadini di Paesi Terzi </a:t>
            </a:r>
            <a:r>
              <a:rPr lang="it-IT" sz="2000" dirty="0">
                <a:solidFill>
                  <a:prstClr val="black"/>
                </a:solidFill>
                <a:latin typeface="Arial" panose="020B0604020202020204" pitchFamily="34" charset="0"/>
                <a:cs typeface="Arial" panose="020B0604020202020204" pitchFamily="34" charset="0"/>
              </a:rPr>
              <a:t>hanno ottenuto il servizio di riconoscimento delle soft skills (progetti FAMI Work for </a:t>
            </a:r>
            <a:r>
              <a:rPr lang="it-IT" sz="2000" dirty="0" err="1">
                <a:solidFill>
                  <a:prstClr val="black"/>
                </a:solidFill>
                <a:latin typeface="Arial" panose="020B0604020202020204" pitchFamily="34" charset="0"/>
                <a:cs typeface="Arial" panose="020B0604020202020204" pitchFamily="34" charset="0"/>
              </a:rPr>
              <a:t>You</a:t>
            </a:r>
            <a:r>
              <a:rPr lang="it-IT" sz="2000" dirty="0">
                <a:solidFill>
                  <a:prstClr val="black"/>
                </a:solidFill>
                <a:latin typeface="Arial" panose="020B0604020202020204" pitchFamily="34" charset="0"/>
                <a:cs typeface="Arial" panose="020B0604020202020204" pitchFamily="34" charset="0"/>
              </a:rPr>
              <a:t> e Fondata sul lavoro).</a:t>
            </a:r>
          </a:p>
          <a:p>
            <a:pPr lvl="0" algn="just">
              <a:lnSpc>
                <a:spcPct val="90000"/>
              </a:lnSpc>
              <a:spcBef>
                <a:spcPts val="1000"/>
              </a:spcBef>
              <a:buClr>
                <a:srgbClr val="C00000"/>
              </a:buClr>
              <a:buSzPct val="110000"/>
              <a:buFont typeface="Wingdings" panose="05000000000000000000" pitchFamily="2" charset="2"/>
              <a:buChar char="§"/>
            </a:pPr>
            <a:endParaRPr lang="it-IT" sz="2000" dirty="0">
              <a:solidFill>
                <a:prstClr val="black"/>
              </a:solidFill>
              <a:latin typeface="Arial" panose="020B0604020202020204" pitchFamily="34" charset="0"/>
              <a:cs typeface="Arial" panose="020B0604020202020204" pitchFamily="34" charset="0"/>
            </a:endParaRPr>
          </a:p>
          <a:p>
            <a:pPr lvl="0" algn="just">
              <a:lnSpc>
                <a:spcPct val="90000"/>
              </a:lnSpc>
              <a:spcBef>
                <a:spcPts val="1000"/>
              </a:spcBef>
              <a:buClr>
                <a:srgbClr val="C00000"/>
              </a:buClr>
              <a:buSzPct val="110000"/>
              <a:buFont typeface="Wingdings" panose="05000000000000000000" pitchFamily="2" charset="2"/>
              <a:buChar char="§"/>
            </a:pPr>
            <a:r>
              <a:rPr lang="it-IT" sz="2000" dirty="0">
                <a:solidFill>
                  <a:prstClr val="black"/>
                </a:solidFill>
                <a:latin typeface="Arial" panose="020B0604020202020204" pitchFamily="34" charset="0"/>
                <a:cs typeface="Arial" panose="020B0604020202020204" pitchFamily="34" charset="0"/>
              </a:rPr>
              <a:t>Nel 2017: </a:t>
            </a:r>
            <a:r>
              <a:rPr lang="it-IT" sz="2000" u="sng" dirty="0">
                <a:solidFill>
                  <a:prstClr val="black"/>
                </a:solidFill>
                <a:latin typeface="Arial" panose="020B0604020202020204" pitchFamily="34" charset="0"/>
                <a:cs typeface="Arial" panose="020B0604020202020204" pitchFamily="34" charset="0"/>
              </a:rPr>
              <a:t>2 rifugiati </a:t>
            </a:r>
            <a:r>
              <a:rPr lang="it-IT" sz="2000" dirty="0">
                <a:solidFill>
                  <a:prstClr val="black"/>
                </a:solidFill>
                <a:latin typeface="Arial" panose="020B0604020202020204" pitchFamily="34" charset="0"/>
                <a:cs typeface="Arial" panose="020B0604020202020204" pitchFamily="34" charset="0"/>
              </a:rPr>
              <a:t>hanno ottenuto la qualifica professionale del tecnico della mediazione interculturale (SRVRC), 50 utenti hanno richiesto il servizio di riconoscimento delle competenze.</a:t>
            </a:r>
          </a:p>
          <a:p>
            <a:pPr lvl="0" algn="just">
              <a:lnSpc>
                <a:spcPct val="90000"/>
              </a:lnSpc>
              <a:spcBef>
                <a:spcPts val="1000"/>
              </a:spcBef>
              <a:buClr>
                <a:srgbClr val="C00000"/>
              </a:buClr>
              <a:buSzPct val="110000"/>
              <a:buFont typeface="Wingdings" panose="05000000000000000000" pitchFamily="2" charset="2"/>
              <a:buChar char="§"/>
            </a:pPr>
            <a:endParaRPr lang="it-IT" sz="2000" dirty="0">
              <a:solidFill>
                <a:prstClr val="black"/>
              </a:solidFill>
              <a:latin typeface="Arial" panose="020B0604020202020204" pitchFamily="34" charset="0"/>
              <a:cs typeface="Arial" panose="020B0604020202020204" pitchFamily="34" charset="0"/>
            </a:endParaRPr>
          </a:p>
          <a:p>
            <a:pPr lvl="0" algn="just">
              <a:lnSpc>
                <a:spcPct val="90000"/>
              </a:lnSpc>
              <a:spcBef>
                <a:spcPts val="1000"/>
              </a:spcBef>
              <a:buClr>
                <a:srgbClr val="C00000"/>
              </a:buClr>
              <a:buSzPct val="110000"/>
              <a:buFont typeface="Wingdings" panose="05000000000000000000" pitchFamily="2" charset="2"/>
              <a:buChar char="§"/>
            </a:pPr>
            <a:r>
              <a:rPr lang="it-IT" sz="2000" dirty="0">
                <a:solidFill>
                  <a:prstClr val="black"/>
                </a:solidFill>
                <a:latin typeface="Arial" panose="020B0604020202020204" pitchFamily="34" charset="0"/>
                <a:cs typeface="Arial" panose="020B0604020202020204" pitchFamily="34" charset="0"/>
              </a:rPr>
              <a:t>A.A. 2016 e 2017 : </a:t>
            </a:r>
            <a:r>
              <a:rPr lang="it-IT" sz="2000" u="sng" dirty="0">
                <a:solidFill>
                  <a:prstClr val="black"/>
                </a:solidFill>
                <a:latin typeface="Arial" panose="020B0604020202020204" pitchFamily="34" charset="0"/>
                <a:cs typeface="Arial" panose="020B0604020202020204" pitchFamily="34" charset="0"/>
              </a:rPr>
              <a:t>N. </a:t>
            </a:r>
            <a:r>
              <a:rPr lang="it-IT" sz="2000" u="sng" dirty="0" smtClean="0">
                <a:solidFill>
                  <a:prstClr val="black"/>
                </a:solidFill>
                <a:latin typeface="Arial" panose="020B0604020202020204" pitchFamily="34" charset="0"/>
                <a:cs typeface="Arial" panose="020B0604020202020204" pitchFamily="34" charset="0"/>
              </a:rPr>
              <a:t>16 </a:t>
            </a:r>
            <a:r>
              <a:rPr lang="it-IT" sz="2000" u="sng" dirty="0">
                <a:solidFill>
                  <a:prstClr val="black"/>
                </a:solidFill>
                <a:latin typeface="Arial" panose="020B0604020202020204" pitchFamily="34" charset="0"/>
                <a:cs typeface="Arial" panose="020B0604020202020204" pitchFamily="34" charset="0"/>
              </a:rPr>
              <a:t>rifugiati  </a:t>
            </a:r>
            <a:r>
              <a:rPr lang="it-IT" sz="2000" dirty="0">
                <a:solidFill>
                  <a:prstClr val="black"/>
                </a:solidFill>
                <a:latin typeface="Arial" panose="020B0604020202020204" pitchFamily="34" charset="0"/>
                <a:cs typeface="Arial" panose="020B0604020202020204" pitchFamily="34" charset="0"/>
              </a:rPr>
              <a:t>utenti del CAP hanno ottenuto una borsa di studio del Ministero dell’Interno e della CRUI per riprendere gli studi </a:t>
            </a:r>
          </a:p>
          <a:p>
            <a:pPr marL="0" indent="0" algn="just">
              <a:buNone/>
            </a:pPr>
            <a:endParaRPr lang="it-IT" sz="2800" b="1" i="1" dirty="0" smtClean="0">
              <a:solidFill>
                <a:srgbClr val="C00000"/>
              </a:solidFill>
              <a:effectLst>
                <a:outerShdw blurRad="38100" dist="38100" dir="2700000" algn="tl">
                  <a:srgbClr val="000000">
                    <a:alpha val="43137"/>
                  </a:srgbClr>
                </a:outerShdw>
              </a:effectLst>
            </a:endParaRPr>
          </a:p>
        </p:txBody>
      </p:sp>
      <p:sp>
        <p:nvSpPr>
          <p:cNvPr id="7" name="Rettangolo 6"/>
          <p:cNvSpPr/>
          <p:nvPr/>
        </p:nvSpPr>
        <p:spPr>
          <a:xfrm flipV="1">
            <a:off x="0" y="0"/>
            <a:ext cx="9144000" cy="45719"/>
          </a:xfrm>
          <a:prstGeom prst="rect">
            <a:avLst/>
          </a:prstGeom>
          <a:solidFill>
            <a:srgbClr val="8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sz="1400" b="1" dirty="0">
              <a:effectLst>
                <a:outerShdw blurRad="38100" dist="38100" dir="2700000" algn="tl">
                  <a:srgbClr val="000000">
                    <a:alpha val="43137"/>
                  </a:srgbClr>
                </a:outerShdw>
              </a:effectLst>
            </a:endParaRPr>
          </a:p>
        </p:txBody>
      </p:sp>
      <p:sp>
        <p:nvSpPr>
          <p:cNvPr id="12" name="Line 9"/>
          <p:cNvSpPr>
            <a:spLocks noChangeShapeType="1"/>
          </p:cNvSpPr>
          <p:nvPr/>
        </p:nvSpPr>
        <p:spPr bwMode="auto">
          <a:xfrm flipH="1">
            <a:off x="4780" y="6525344"/>
            <a:ext cx="9139220" cy="0"/>
          </a:xfrm>
          <a:prstGeom prst="line">
            <a:avLst/>
          </a:prstGeom>
          <a:noFill/>
          <a:ln w="38100" cmpd="sng">
            <a:solidFill>
              <a:srgbClr val="4F81BD"/>
            </a:solidFill>
            <a:round/>
            <a:headEnd/>
            <a:tailEnd/>
          </a:ln>
          <a:effectLst/>
        </p:spPr>
        <p:txBody>
          <a:bodyPr/>
          <a:lstStyle/>
          <a:p>
            <a:endParaRPr lang="it-IT"/>
          </a:p>
        </p:txBody>
      </p:sp>
      <p:pic>
        <p:nvPicPr>
          <p:cNvPr id="10" name="Immagine 9" descr="aiv.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3293" y="5805264"/>
            <a:ext cx="1759572" cy="649562"/>
          </a:xfrm>
          <a:prstGeom prst="rect">
            <a:avLst/>
          </a:prstGeom>
        </p:spPr>
      </p:pic>
      <p:sp>
        <p:nvSpPr>
          <p:cNvPr id="11" name="Rettangolo 10"/>
          <p:cNvSpPr/>
          <p:nvPr/>
        </p:nvSpPr>
        <p:spPr>
          <a:xfrm>
            <a:off x="-13419" y="5256688"/>
            <a:ext cx="9144000" cy="1606977"/>
          </a:xfrm>
          <a:prstGeom prst="rect">
            <a:avLst/>
          </a:prstGeom>
          <a:solidFill>
            <a:srgbClr val="8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Gill Sans MT"/>
                <a:cs typeface="Gill Sans MT"/>
              </a:rPr>
              <a:t>Quale valutazione </a:t>
            </a:r>
          </a:p>
          <a:p>
            <a:pPr algn="ctr"/>
            <a:r>
              <a:rPr lang="it-IT" b="1" dirty="0">
                <a:solidFill>
                  <a:schemeClr val="tx1"/>
                </a:solidFill>
                <a:latin typeface="Gill Sans MT"/>
                <a:cs typeface="Gill Sans MT"/>
              </a:rPr>
              <a:t>per didattica, ricerca e terza missione? </a:t>
            </a:r>
          </a:p>
          <a:p>
            <a:pPr algn="ctr"/>
            <a:r>
              <a:rPr lang="it-IT" i="1" dirty="0">
                <a:solidFill>
                  <a:schemeClr val="tx1"/>
                </a:solidFill>
                <a:latin typeface="Gill Sans MT"/>
                <a:cs typeface="Gill Sans MT"/>
              </a:rPr>
              <a:t>Dai modelli alle </a:t>
            </a:r>
            <a:r>
              <a:rPr lang="it-IT" i="1" dirty="0" smtClean="0">
                <a:solidFill>
                  <a:schemeClr val="tx1"/>
                </a:solidFill>
                <a:latin typeface="Gill Sans MT"/>
                <a:cs typeface="Gill Sans MT"/>
              </a:rPr>
              <a:t>pratiche</a:t>
            </a:r>
          </a:p>
          <a:p>
            <a:pPr algn="ctr"/>
            <a:r>
              <a:rPr lang="it-IT" i="1" dirty="0" smtClean="0">
                <a:solidFill>
                  <a:schemeClr val="tx1"/>
                </a:solidFill>
                <a:latin typeface="Gill Sans MT"/>
              </a:rPr>
              <a:t>Università di Bari, 11 Luglio 2018</a:t>
            </a:r>
            <a:endParaRPr lang="it-IT" dirty="0">
              <a:solidFill>
                <a:schemeClr val="tx1"/>
              </a:solidFill>
            </a:endParaRPr>
          </a:p>
        </p:txBody>
      </p:sp>
    </p:spTree>
    <p:extLst>
      <p:ext uri="{BB962C8B-B14F-4D97-AF65-F5344CB8AC3E}">
        <p14:creationId xmlns:p14="http://schemas.microsoft.com/office/powerpoint/2010/main" val="39506719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ttangolo 14"/>
          <p:cNvSpPr/>
          <p:nvPr/>
        </p:nvSpPr>
        <p:spPr>
          <a:xfrm>
            <a:off x="-13418" y="6525344"/>
            <a:ext cx="9157417" cy="332656"/>
          </a:xfrm>
          <a:prstGeom prst="rect">
            <a:avLst/>
          </a:prstGeom>
          <a:solidFill>
            <a:srgbClr val="8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p:cNvSpPr>
            <a:spLocks noGrp="1"/>
          </p:cNvSpPr>
          <p:nvPr>
            <p:ph type="title"/>
          </p:nvPr>
        </p:nvSpPr>
        <p:spPr>
          <a:xfrm>
            <a:off x="-8972" y="548680"/>
            <a:ext cx="9144000" cy="792088"/>
          </a:xfrm>
        </p:spPr>
        <p:txBody>
          <a:bodyPr>
            <a:noAutofit/>
          </a:bodyPr>
          <a:lstStyle/>
          <a:p>
            <a:r>
              <a:rPr lang="it-IT" sz="2800" b="1" dirty="0" smtClean="0">
                <a:solidFill>
                  <a:srgbClr val="C00000"/>
                </a:solidFill>
                <a:effectLst>
                  <a:outerShdw blurRad="38100" dist="38100" dir="2700000" algn="tl">
                    <a:srgbClr val="000000">
                      <a:alpha val="43137"/>
                    </a:srgbClr>
                  </a:outerShdw>
                </a:effectLst>
                <a:latin typeface="Gill Sans MT" panose="020B0502020104020203" pitchFamily="34" charset="0"/>
              </a:rPr>
              <a:t/>
            </a:r>
            <a:br>
              <a:rPr lang="it-IT" sz="2800" b="1" dirty="0" smtClean="0">
                <a:solidFill>
                  <a:srgbClr val="C00000"/>
                </a:solidFill>
                <a:effectLst>
                  <a:outerShdw blurRad="38100" dist="38100" dir="2700000" algn="tl">
                    <a:srgbClr val="000000">
                      <a:alpha val="43137"/>
                    </a:srgbClr>
                  </a:outerShdw>
                </a:effectLst>
                <a:latin typeface="Gill Sans MT" panose="020B0502020104020203" pitchFamily="34" charset="0"/>
              </a:rPr>
            </a:br>
            <a:r>
              <a:rPr lang="it-IT" sz="2800" b="1" dirty="0">
                <a:solidFill>
                  <a:srgbClr val="C00000"/>
                </a:solidFill>
                <a:effectLst>
                  <a:outerShdw blurRad="38100" dist="38100" dir="2700000" algn="tl">
                    <a:srgbClr val="000000">
                      <a:alpha val="43137"/>
                    </a:srgbClr>
                  </a:outerShdw>
                </a:effectLst>
                <a:latin typeface="Gill Sans MT" panose="020B0502020104020203" pitchFamily="34" charset="0"/>
              </a:rPr>
              <a:t/>
            </a:r>
            <a:br>
              <a:rPr lang="it-IT" sz="2800" b="1" dirty="0">
                <a:solidFill>
                  <a:srgbClr val="C00000"/>
                </a:solidFill>
                <a:effectLst>
                  <a:outerShdw blurRad="38100" dist="38100" dir="2700000" algn="tl">
                    <a:srgbClr val="000000">
                      <a:alpha val="43137"/>
                    </a:srgbClr>
                  </a:outerShdw>
                </a:effectLst>
                <a:latin typeface="Gill Sans MT" panose="020B0502020104020203" pitchFamily="34" charset="0"/>
              </a:rPr>
            </a:br>
            <a:r>
              <a:rPr lang="it-IT" sz="2800" b="1" dirty="0" smtClean="0">
                <a:solidFill>
                  <a:srgbClr val="C00000"/>
                </a:solidFill>
                <a:effectLst>
                  <a:outerShdw blurRad="38100" dist="38100" dir="2700000" algn="tl">
                    <a:srgbClr val="000000">
                      <a:alpha val="43137"/>
                    </a:srgbClr>
                  </a:outerShdw>
                </a:effectLst>
                <a:latin typeface="Gill Sans MT" panose="020B0502020104020203" pitchFamily="34" charset="0"/>
              </a:rPr>
              <a:t/>
            </a:r>
            <a:br>
              <a:rPr lang="it-IT" sz="2800" b="1" dirty="0" smtClean="0">
                <a:solidFill>
                  <a:srgbClr val="C00000"/>
                </a:solidFill>
                <a:effectLst>
                  <a:outerShdw blurRad="38100" dist="38100" dir="2700000" algn="tl">
                    <a:srgbClr val="000000">
                      <a:alpha val="43137"/>
                    </a:srgbClr>
                  </a:outerShdw>
                </a:effectLst>
                <a:latin typeface="Gill Sans MT" panose="020B0502020104020203" pitchFamily="34" charset="0"/>
              </a:rPr>
            </a:br>
            <a:r>
              <a:rPr lang="it-IT" sz="2800" b="1" dirty="0" smtClean="0">
                <a:solidFill>
                  <a:srgbClr val="C00000"/>
                </a:solidFill>
                <a:effectLst>
                  <a:outerShdw blurRad="38100" dist="38100" dir="2700000" algn="tl">
                    <a:srgbClr val="000000">
                      <a:alpha val="43137"/>
                    </a:srgbClr>
                  </a:outerShdw>
                </a:effectLst>
                <a:latin typeface="Gill Sans MT" panose="020B0502020104020203" pitchFamily="34" charset="0"/>
              </a:rPr>
              <a:t/>
            </a:r>
            <a:br>
              <a:rPr lang="it-IT" sz="2800" b="1" dirty="0" smtClean="0">
                <a:solidFill>
                  <a:srgbClr val="C00000"/>
                </a:solidFill>
                <a:effectLst>
                  <a:outerShdw blurRad="38100" dist="38100" dir="2700000" algn="tl">
                    <a:srgbClr val="000000">
                      <a:alpha val="43137"/>
                    </a:srgbClr>
                  </a:outerShdw>
                </a:effectLst>
                <a:latin typeface="Gill Sans MT" panose="020B0502020104020203" pitchFamily="34" charset="0"/>
              </a:rPr>
            </a:br>
            <a:r>
              <a:rPr lang="it-IT" sz="2800" b="1" dirty="0">
                <a:solidFill>
                  <a:srgbClr val="C00000"/>
                </a:solidFill>
                <a:effectLst>
                  <a:outerShdw blurRad="38100" dist="38100" dir="2700000" algn="tl">
                    <a:srgbClr val="000000">
                      <a:alpha val="43137"/>
                    </a:srgbClr>
                  </a:outerShdw>
                </a:effectLst>
                <a:latin typeface="Gill Sans MT" panose="020B0502020104020203" pitchFamily="34" charset="0"/>
              </a:rPr>
              <a:t/>
            </a:r>
            <a:br>
              <a:rPr lang="it-IT" sz="2800" b="1" dirty="0">
                <a:solidFill>
                  <a:srgbClr val="C00000"/>
                </a:solidFill>
                <a:effectLst>
                  <a:outerShdw blurRad="38100" dist="38100" dir="2700000" algn="tl">
                    <a:srgbClr val="000000">
                      <a:alpha val="43137"/>
                    </a:srgbClr>
                  </a:outerShdw>
                </a:effectLst>
                <a:latin typeface="Gill Sans MT" panose="020B0502020104020203" pitchFamily="34" charset="0"/>
              </a:rPr>
            </a:br>
            <a:r>
              <a:rPr lang="it-IT" sz="2800" b="1" dirty="0" smtClean="0">
                <a:solidFill>
                  <a:srgbClr val="C00000"/>
                </a:solidFill>
                <a:effectLst>
                  <a:outerShdw blurRad="38100" dist="38100" dir="2700000" algn="tl">
                    <a:srgbClr val="000000">
                      <a:alpha val="43137"/>
                    </a:srgbClr>
                  </a:outerShdw>
                </a:effectLst>
                <a:latin typeface="Gill Sans MT" panose="020B0502020104020203" pitchFamily="34" charset="0"/>
              </a:rPr>
              <a:t>II: Chi ha la responsabilità della Valutazione?</a:t>
            </a:r>
            <a:br>
              <a:rPr lang="it-IT" sz="2800" b="1" dirty="0" smtClean="0">
                <a:solidFill>
                  <a:srgbClr val="C00000"/>
                </a:solidFill>
                <a:effectLst>
                  <a:outerShdw blurRad="38100" dist="38100" dir="2700000" algn="tl">
                    <a:srgbClr val="000000">
                      <a:alpha val="43137"/>
                    </a:srgbClr>
                  </a:outerShdw>
                </a:effectLst>
                <a:latin typeface="Gill Sans MT" panose="020B0502020104020203" pitchFamily="34" charset="0"/>
              </a:rPr>
            </a:br>
            <a:r>
              <a:rPr lang="it-IT" sz="2800" b="1" i="1" dirty="0">
                <a:effectLst>
                  <a:outerShdw blurRad="38100" dist="38100" dir="2700000" algn="tl">
                    <a:srgbClr val="000000">
                      <a:alpha val="43137"/>
                    </a:srgbClr>
                  </a:outerShdw>
                </a:effectLst>
                <a:latin typeface="Gill Sans MT" panose="020B0502020104020203" pitchFamily="34" charset="0"/>
              </a:rPr>
              <a:t/>
            </a:r>
            <a:br>
              <a:rPr lang="it-IT" sz="2800" b="1" i="1" dirty="0">
                <a:effectLst>
                  <a:outerShdw blurRad="38100" dist="38100" dir="2700000" algn="tl">
                    <a:srgbClr val="000000">
                      <a:alpha val="43137"/>
                    </a:srgbClr>
                  </a:outerShdw>
                </a:effectLst>
                <a:latin typeface="Gill Sans MT" panose="020B0502020104020203" pitchFamily="34" charset="0"/>
              </a:rPr>
            </a:br>
            <a:r>
              <a:rPr lang="it-IT" sz="2800" b="1" i="1" dirty="0" smtClean="0">
                <a:effectLst>
                  <a:outerShdw blurRad="38100" dist="38100" dir="2700000" algn="tl">
                    <a:srgbClr val="000000">
                      <a:alpha val="43137"/>
                    </a:srgbClr>
                  </a:outerShdw>
                </a:effectLst>
                <a:latin typeface="Gill Sans MT" panose="020B0502020104020203" pitchFamily="34" charset="0"/>
              </a:rPr>
              <a:t>Teoria del Cambiamento del Sistema Accademico:</a:t>
            </a:r>
            <a:br>
              <a:rPr lang="it-IT" sz="2800" b="1" i="1" dirty="0" smtClean="0">
                <a:effectLst>
                  <a:outerShdw blurRad="38100" dist="38100" dir="2700000" algn="tl">
                    <a:srgbClr val="000000">
                      <a:alpha val="43137"/>
                    </a:srgbClr>
                  </a:outerShdw>
                </a:effectLst>
                <a:latin typeface="Gill Sans MT" panose="020B0502020104020203" pitchFamily="34" charset="0"/>
              </a:rPr>
            </a:br>
            <a:r>
              <a:rPr lang="it-IT" sz="2400" b="1" i="1" dirty="0" smtClean="0">
                <a:effectLst>
                  <a:outerShdw blurRad="38100" dist="38100" dir="2700000" algn="tl">
                    <a:srgbClr val="000000">
                      <a:alpha val="43137"/>
                    </a:srgbClr>
                  </a:outerShdw>
                </a:effectLst>
                <a:latin typeface="Gill Sans MT" panose="020B0502020104020203" pitchFamily="34" charset="0"/>
              </a:rPr>
              <a:t>DALLA FUNZIONE ISTITUZIONALE ALLA PRATICA RIFLESSIVA DELLA VALUTAZIONE </a:t>
            </a:r>
            <a:r>
              <a:rPr lang="it-IT" sz="2800" b="1" i="1" dirty="0" smtClean="0">
                <a:effectLst>
                  <a:outerShdw blurRad="38100" dist="38100" dir="2700000" algn="tl">
                    <a:srgbClr val="000000">
                      <a:alpha val="43137"/>
                    </a:srgbClr>
                  </a:outerShdw>
                </a:effectLst>
                <a:latin typeface="Gill Sans MT" panose="020B0502020104020203" pitchFamily="34" charset="0"/>
              </a:rPr>
              <a:t/>
            </a:r>
            <a:br>
              <a:rPr lang="it-IT" sz="2800" b="1" i="1" dirty="0" smtClean="0">
                <a:effectLst>
                  <a:outerShdw blurRad="38100" dist="38100" dir="2700000" algn="tl">
                    <a:srgbClr val="000000">
                      <a:alpha val="43137"/>
                    </a:srgbClr>
                  </a:outerShdw>
                </a:effectLst>
                <a:latin typeface="Gill Sans MT" panose="020B0502020104020203" pitchFamily="34" charset="0"/>
              </a:rPr>
            </a:br>
            <a:r>
              <a:rPr lang="it-IT" sz="2800" b="1" i="1" dirty="0" smtClean="0">
                <a:effectLst>
                  <a:outerShdw blurRad="38100" dist="38100" dir="2700000" algn="tl">
                    <a:srgbClr val="000000">
                      <a:alpha val="43137"/>
                    </a:srgbClr>
                  </a:outerShdw>
                </a:effectLst>
                <a:latin typeface="Gill Sans MT" panose="020B0502020104020203" pitchFamily="34" charset="0"/>
              </a:rPr>
              <a:t/>
            </a:r>
            <a:br>
              <a:rPr lang="it-IT" sz="2800" b="1" i="1" dirty="0" smtClean="0">
                <a:effectLst>
                  <a:outerShdw blurRad="38100" dist="38100" dir="2700000" algn="tl">
                    <a:srgbClr val="000000">
                      <a:alpha val="43137"/>
                    </a:srgbClr>
                  </a:outerShdw>
                </a:effectLst>
                <a:latin typeface="Gill Sans MT" panose="020B0502020104020203" pitchFamily="34" charset="0"/>
              </a:rPr>
            </a:br>
            <a:endParaRPr lang="it-IT" sz="2800" b="1" i="1" dirty="0">
              <a:effectLst>
                <a:outerShdw blurRad="38100" dist="38100" dir="2700000" algn="tl">
                  <a:srgbClr val="000000">
                    <a:alpha val="43137"/>
                  </a:srgbClr>
                </a:outerShdw>
              </a:effectLst>
              <a:latin typeface="Gill Sans MT" panose="020B0502020104020203" pitchFamily="34" charset="0"/>
            </a:endParaRPr>
          </a:p>
        </p:txBody>
      </p:sp>
      <p:sp>
        <p:nvSpPr>
          <p:cNvPr id="3" name="Segnaposto contenuto 2"/>
          <p:cNvSpPr>
            <a:spLocks noGrp="1"/>
          </p:cNvSpPr>
          <p:nvPr>
            <p:ph idx="1"/>
          </p:nvPr>
        </p:nvSpPr>
        <p:spPr>
          <a:xfrm>
            <a:off x="323528" y="3356992"/>
            <a:ext cx="8572560" cy="1899697"/>
          </a:xfrm>
        </p:spPr>
        <p:txBody>
          <a:bodyPr>
            <a:normAutofit/>
          </a:bodyPr>
          <a:lstStyle/>
          <a:p>
            <a:pPr marL="0" indent="0" algn="ctr">
              <a:buNone/>
            </a:pPr>
            <a:endParaRPr lang="it-IT" sz="2000" b="1" dirty="0" smtClean="0">
              <a:effectLst>
                <a:outerShdw blurRad="38100" dist="38100" dir="2700000" algn="tl">
                  <a:srgbClr val="000000">
                    <a:alpha val="43137"/>
                  </a:srgbClr>
                </a:outerShdw>
              </a:effectLst>
              <a:latin typeface="Gill Sans MT" panose="020B0502020104020203" pitchFamily="34" charset="0"/>
            </a:endParaRPr>
          </a:p>
          <a:p>
            <a:pPr marL="0" indent="0" algn="ctr">
              <a:buNone/>
            </a:pPr>
            <a:r>
              <a:rPr lang="it-IT" sz="2000" b="1" dirty="0" smtClean="0">
                <a:solidFill>
                  <a:srgbClr val="C00000"/>
                </a:solidFill>
                <a:effectLst>
                  <a:outerShdw blurRad="38100" dist="38100" dir="2700000" algn="tl">
                    <a:srgbClr val="000000">
                      <a:alpha val="43137"/>
                    </a:srgbClr>
                  </a:outerShdw>
                </a:effectLst>
                <a:latin typeface="Gill Sans MT" panose="020B0502020104020203" pitchFamily="34" charset="0"/>
              </a:rPr>
              <a:t>Indicatore I.7.c: Certificazione delle Competenze </a:t>
            </a:r>
          </a:p>
          <a:p>
            <a:pPr marL="0" indent="0" algn="ctr">
              <a:buNone/>
            </a:pPr>
            <a:r>
              <a:rPr lang="it-IT" sz="2000" b="1" dirty="0" smtClean="0">
                <a:effectLst>
                  <a:outerShdw blurRad="38100" dist="38100" dir="2700000" algn="tl">
                    <a:srgbClr val="000000">
                      <a:alpha val="43137"/>
                    </a:srgbClr>
                  </a:outerShdw>
                </a:effectLst>
                <a:latin typeface="Gill Sans MT" panose="020B0502020104020203" pitchFamily="34" charset="0"/>
              </a:rPr>
              <a:t>(Nuove Linee Guida </a:t>
            </a:r>
            <a:r>
              <a:rPr lang="it-IT" sz="2000" b="1" dirty="0" err="1" smtClean="0">
                <a:effectLst>
                  <a:outerShdw blurRad="38100" dist="38100" dir="2700000" algn="tl">
                    <a:srgbClr val="000000">
                      <a:alpha val="43137"/>
                    </a:srgbClr>
                  </a:outerShdw>
                </a:effectLst>
                <a:latin typeface="Gill Sans MT" panose="020B0502020104020203" pitchFamily="34" charset="0"/>
              </a:rPr>
              <a:t>Anvur</a:t>
            </a:r>
            <a:r>
              <a:rPr lang="it-IT" sz="2000" b="1" dirty="0" smtClean="0">
                <a:effectLst>
                  <a:outerShdw blurRad="38100" dist="38100" dir="2700000" algn="tl">
                    <a:srgbClr val="000000">
                      <a:alpha val="43137"/>
                    </a:srgbClr>
                  </a:outerShdw>
                </a:effectLst>
                <a:latin typeface="Gill Sans MT" panose="020B0502020104020203" pitchFamily="34" charset="0"/>
              </a:rPr>
              <a:t> Gennaio 208)</a:t>
            </a:r>
            <a:endParaRPr lang="it-IT" sz="2000" b="1" dirty="0">
              <a:effectLst>
                <a:outerShdw blurRad="38100" dist="38100" dir="2700000" algn="tl">
                  <a:srgbClr val="000000">
                    <a:alpha val="43137"/>
                  </a:srgbClr>
                </a:outerShdw>
              </a:effectLst>
              <a:latin typeface="Gill Sans MT" panose="020B0502020104020203" pitchFamily="34" charset="0"/>
            </a:endParaRPr>
          </a:p>
          <a:p>
            <a:pPr marL="0" indent="0" algn="ctr">
              <a:buNone/>
            </a:pPr>
            <a:r>
              <a:rPr lang="it-IT" sz="2000" b="1" dirty="0" smtClean="0">
                <a:effectLst>
                  <a:outerShdw blurRad="38100" dist="38100" dir="2700000" algn="tl">
                    <a:srgbClr val="000000">
                      <a:alpha val="43137"/>
                    </a:srgbClr>
                  </a:outerShdw>
                </a:effectLst>
                <a:latin typeface="Gill Sans MT" panose="020B0502020104020203" pitchFamily="34" charset="0"/>
              </a:rPr>
              <a:t>Documento </a:t>
            </a:r>
            <a:r>
              <a:rPr lang="it-IT" sz="2000" b="1" dirty="0">
                <a:effectLst>
                  <a:outerShdw blurRad="38100" dist="38100" dir="2700000" algn="tl">
                    <a:srgbClr val="000000">
                      <a:alpha val="43137"/>
                    </a:srgbClr>
                  </a:outerShdw>
                </a:effectLst>
                <a:latin typeface="Gill Sans MT" panose="020B0502020104020203" pitchFamily="34" charset="0"/>
              </a:rPr>
              <a:t>del Gruppo di Lavoro di Ateneo per lo sviluppo della Terza Missione - consultazione pubblica </a:t>
            </a:r>
            <a:r>
              <a:rPr lang="it-IT" sz="2000" b="1" dirty="0" smtClean="0">
                <a:effectLst>
                  <a:outerShdw blurRad="38100" dist="38100" dir="2700000" algn="tl">
                    <a:srgbClr val="000000">
                      <a:alpha val="43137"/>
                    </a:srgbClr>
                  </a:outerShdw>
                </a:effectLst>
                <a:latin typeface="Gill Sans MT" panose="020B0502020104020203" pitchFamily="34" charset="0"/>
              </a:rPr>
              <a:t>CRUI/</a:t>
            </a:r>
            <a:r>
              <a:rPr lang="it-IT" sz="2000" b="1" dirty="0" err="1" smtClean="0">
                <a:effectLst>
                  <a:outerShdw blurRad="38100" dist="38100" dir="2700000" algn="tl">
                    <a:srgbClr val="000000">
                      <a:alpha val="43137"/>
                    </a:srgbClr>
                  </a:outerShdw>
                </a:effectLst>
                <a:latin typeface="Gill Sans MT" panose="020B0502020104020203" pitchFamily="34" charset="0"/>
              </a:rPr>
              <a:t>Anvur</a:t>
            </a:r>
            <a:endParaRPr lang="it-IT" sz="2000" b="1" i="1" dirty="0" smtClean="0">
              <a:effectLst>
                <a:outerShdw blurRad="38100" dist="38100" dir="2700000" algn="tl">
                  <a:srgbClr val="000000">
                    <a:alpha val="43137"/>
                  </a:srgbClr>
                </a:outerShdw>
              </a:effectLst>
            </a:endParaRPr>
          </a:p>
        </p:txBody>
      </p:sp>
      <p:sp>
        <p:nvSpPr>
          <p:cNvPr id="7" name="Rettangolo 6"/>
          <p:cNvSpPr/>
          <p:nvPr/>
        </p:nvSpPr>
        <p:spPr>
          <a:xfrm flipV="1">
            <a:off x="0" y="0"/>
            <a:ext cx="9144000" cy="45719"/>
          </a:xfrm>
          <a:prstGeom prst="rect">
            <a:avLst/>
          </a:prstGeom>
          <a:solidFill>
            <a:srgbClr val="8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sz="1400" b="1" dirty="0">
              <a:effectLst>
                <a:outerShdw blurRad="38100" dist="38100" dir="2700000" algn="tl">
                  <a:srgbClr val="000000">
                    <a:alpha val="43137"/>
                  </a:srgbClr>
                </a:outerShdw>
              </a:effectLst>
            </a:endParaRPr>
          </a:p>
        </p:txBody>
      </p:sp>
      <p:sp>
        <p:nvSpPr>
          <p:cNvPr id="12" name="Line 9"/>
          <p:cNvSpPr>
            <a:spLocks noChangeShapeType="1"/>
          </p:cNvSpPr>
          <p:nvPr/>
        </p:nvSpPr>
        <p:spPr bwMode="auto">
          <a:xfrm flipH="1">
            <a:off x="29716" y="6484788"/>
            <a:ext cx="9139220" cy="0"/>
          </a:xfrm>
          <a:prstGeom prst="line">
            <a:avLst/>
          </a:prstGeom>
          <a:noFill/>
          <a:ln w="38100" cmpd="sng">
            <a:solidFill>
              <a:srgbClr val="4F81BD"/>
            </a:solidFill>
            <a:round/>
            <a:headEnd/>
            <a:tailEnd/>
          </a:ln>
          <a:effectLst/>
        </p:spPr>
        <p:txBody>
          <a:bodyPr/>
          <a:lstStyle/>
          <a:p>
            <a:endParaRPr lang="it-IT"/>
          </a:p>
        </p:txBody>
      </p:sp>
      <p:sp>
        <p:nvSpPr>
          <p:cNvPr id="8" name="Rettangolo 7"/>
          <p:cNvSpPr/>
          <p:nvPr/>
        </p:nvSpPr>
        <p:spPr>
          <a:xfrm>
            <a:off x="-13419" y="5256688"/>
            <a:ext cx="9144000" cy="1606977"/>
          </a:xfrm>
          <a:prstGeom prst="rect">
            <a:avLst/>
          </a:prstGeom>
          <a:solidFill>
            <a:srgbClr val="8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Gill Sans MT"/>
                <a:cs typeface="Gill Sans MT"/>
              </a:rPr>
              <a:t>Quale valutazione </a:t>
            </a:r>
          </a:p>
          <a:p>
            <a:pPr algn="ctr"/>
            <a:r>
              <a:rPr lang="it-IT" b="1" dirty="0">
                <a:solidFill>
                  <a:schemeClr val="tx1"/>
                </a:solidFill>
                <a:latin typeface="Gill Sans MT"/>
                <a:cs typeface="Gill Sans MT"/>
              </a:rPr>
              <a:t>per didattica, ricerca e terza missione? </a:t>
            </a:r>
          </a:p>
          <a:p>
            <a:pPr algn="ctr"/>
            <a:r>
              <a:rPr lang="it-IT" i="1" dirty="0">
                <a:solidFill>
                  <a:schemeClr val="tx1"/>
                </a:solidFill>
                <a:latin typeface="Gill Sans MT"/>
                <a:cs typeface="Gill Sans MT"/>
              </a:rPr>
              <a:t>Dai modelli alle </a:t>
            </a:r>
            <a:r>
              <a:rPr lang="it-IT" i="1" dirty="0" smtClean="0">
                <a:solidFill>
                  <a:schemeClr val="tx1"/>
                </a:solidFill>
                <a:latin typeface="Gill Sans MT"/>
                <a:cs typeface="Gill Sans MT"/>
              </a:rPr>
              <a:t>pratiche</a:t>
            </a:r>
          </a:p>
          <a:p>
            <a:pPr algn="ctr"/>
            <a:r>
              <a:rPr lang="it-IT" i="1" dirty="0" smtClean="0">
                <a:solidFill>
                  <a:schemeClr val="tx1"/>
                </a:solidFill>
                <a:latin typeface="Gill Sans MT"/>
              </a:rPr>
              <a:t>Università di Bari, 11 Luglio 2018</a:t>
            </a:r>
            <a:endParaRPr lang="it-IT" dirty="0">
              <a:solidFill>
                <a:schemeClr val="tx1"/>
              </a:solidFill>
            </a:endParaRPr>
          </a:p>
        </p:txBody>
      </p:sp>
    </p:spTree>
    <p:extLst>
      <p:ext uri="{BB962C8B-B14F-4D97-AF65-F5344CB8AC3E}">
        <p14:creationId xmlns:p14="http://schemas.microsoft.com/office/powerpoint/2010/main" val="17089002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ttangolo 14"/>
          <p:cNvSpPr/>
          <p:nvPr/>
        </p:nvSpPr>
        <p:spPr>
          <a:xfrm>
            <a:off x="-13418" y="6525344"/>
            <a:ext cx="9157417" cy="332656"/>
          </a:xfrm>
          <a:prstGeom prst="rect">
            <a:avLst/>
          </a:prstGeom>
          <a:solidFill>
            <a:srgbClr val="8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p:cNvSpPr>
            <a:spLocks noGrp="1"/>
          </p:cNvSpPr>
          <p:nvPr>
            <p:ph type="title"/>
          </p:nvPr>
        </p:nvSpPr>
        <p:spPr>
          <a:xfrm>
            <a:off x="-8972" y="548680"/>
            <a:ext cx="9144000" cy="792088"/>
          </a:xfrm>
        </p:spPr>
        <p:txBody>
          <a:bodyPr>
            <a:noAutofit/>
          </a:bodyPr>
          <a:lstStyle/>
          <a:p>
            <a:r>
              <a:rPr lang="it-IT" sz="2800" b="1" dirty="0" smtClean="0">
                <a:solidFill>
                  <a:srgbClr val="C00000"/>
                </a:solidFill>
                <a:effectLst>
                  <a:outerShdw blurRad="38100" dist="38100" dir="2700000" algn="tl">
                    <a:srgbClr val="000000">
                      <a:alpha val="43137"/>
                    </a:srgbClr>
                  </a:outerShdw>
                </a:effectLst>
                <a:latin typeface="Gill Sans MT" panose="020B0502020104020203" pitchFamily="34" charset="0"/>
              </a:rPr>
              <a:t/>
            </a:r>
            <a:br>
              <a:rPr lang="it-IT" sz="2800" b="1" dirty="0" smtClean="0">
                <a:solidFill>
                  <a:srgbClr val="C00000"/>
                </a:solidFill>
                <a:effectLst>
                  <a:outerShdw blurRad="38100" dist="38100" dir="2700000" algn="tl">
                    <a:srgbClr val="000000">
                      <a:alpha val="43137"/>
                    </a:srgbClr>
                  </a:outerShdw>
                </a:effectLst>
                <a:latin typeface="Gill Sans MT" panose="020B0502020104020203" pitchFamily="34" charset="0"/>
              </a:rPr>
            </a:br>
            <a:r>
              <a:rPr lang="it-IT" sz="2800" b="1" dirty="0">
                <a:solidFill>
                  <a:srgbClr val="C00000"/>
                </a:solidFill>
                <a:effectLst>
                  <a:outerShdw blurRad="38100" dist="38100" dir="2700000" algn="tl">
                    <a:srgbClr val="000000">
                      <a:alpha val="43137"/>
                    </a:srgbClr>
                  </a:outerShdw>
                </a:effectLst>
                <a:latin typeface="Gill Sans MT" panose="020B0502020104020203" pitchFamily="34" charset="0"/>
              </a:rPr>
              <a:t/>
            </a:r>
            <a:br>
              <a:rPr lang="it-IT" sz="2800" b="1" dirty="0">
                <a:solidFill>
                  <a:srgbClr val="C00000"/>
                </a:solidFill>
                <a:effectLst>
                  <a:outerShdw blurRad="38100" dist="38100" dir="2700000" algn="tl">
                    <a:srgbClr val="000000">
                      <a:alpha val="43137"/>
                    </a:srgbClr>
                  </a:outerShdw>
                </a:effectLst>
                <a:latin typeface="Gill Sans MT" panose="020B0502020104020203" pitchFamily="34" charset="0"/>
              </a:rPr>
            </a:br>
            <a:r>
              <a:rPr lang="it-IT" sz="2800" b="1" dirty="0" smtClean="0">
                <a:solidFill>
                  <a:srgbClr val="C00000"/>
                </a:solidFill>
                <a:effectLst>
                  <a:outerShdw blurRad="38100" dist="38100" dir="2700000" algn="tl">
                    <a:srgbClr val="000000">
                      <a:alpha val="43137"/>
                    </a:srgbClr>
                  </a:outerShdw>
                </a:effectLst>
                <a:latin typeface="Gill Sans MT" panose="020B0502020104020203" pitchFamily="34" charset="0"/>
              </a:rPr>
              <a:t/>
            </a:r>
            <a:br>
              <a:rPr lang="it-IT" sz="2800" b="1" dirty="0" smtClean="0">
                <a:solidFill>
                  <a:srgbClr val="C00000"/>
                </a:solidFill>
                <a:effectLst>
                  <a:outerShdw blurRad="38100" dist="38100" dir="2700000" algn="tl">
                    <a:srgbClr val="000000">
                      <a:alpha val="43137"/>
                    </a:srgbClr>
                  </a:outerShdw>
                </a:effectLst>
                <a:latin typeface="Gill Sans MT" panose="020B0502020104020203" pitchFamily="34" charset="0"/>
              </a:rPr>
            </a:br>
            <a:r>
              <a:rPr lang="it-IT" sz="2800" b="1" dirty="0" smtClean="0">
                <a:solidFill>
                  <a:srgbClr val="C00000"/>
                </a:solidFill>
                <a:effectLst>
                  <a:outerShdw blurRad="38100" dist="38100" dir="2700000" algn="tl">
                    <a:srgbClr val="000000">
                      <a:alpha val="43137"/>
                    </a:srgbClr>
                  </a:outerShdw>
                </a:effectLst>
                <a:latin typeface="Gill Sans MT" panose="020B0502020104020203" pitchFamily="34" charset="0"/>
              </a:rPr>
              <a:t/>
            </a:r>
            <a:br>
              <a:rPr lang="it-IT" sz="2800" b="1" dirty="0" smtClean="0">
                <a:solidFill>
                  <a:srgbClr val="C00000"/>
                </a:solidFill>
                <a:effectLst>
                  <a:outerShdw blurRad="38100" dist="38100" dir="2700000" algn="tl">
                    <a:srgbClr val="000000">
                      <a:alpha val="43137"/>
                    </a:srgbClr>
                  </a:outerShdw>
                </a:effectLst>
                <a:latin typeface="Gill Sans MT" panose="020B0502020104020203" pitchFamily="34" charset="0"/>
              </a:rPr>
            </a:br>
            <a:r>
              <a:rPr lang="it-IT" sz="2800" b="1" dirty="0">
                <a:solidFill>
                  <a:srgbClr val="C00000"/>
                </a:solidFill>
                <a:effectLst>
                  <a:outerShdw blurRad="38100" dist="38100" dir="2700000" algn="tl">
                    <a:srgbClr val="000000">
                      <a:alpha val="43137"/>
                    </a:srgbClr>
                  </a:outerShdw>
                </a:effectLst>
                <a:latin typeface="Gill Sans MT" panose="020B0502020104020203" pitchFamily="34" charset="0"/>
              </a:rPr>
              <a:t/>
            </a:r>
            <a:br>
              <a:rPr lang="it-IT" sz="2800" b="1" dirty="0">
                <a:solidFill>
                  <a:srgbClr val="C00000"/>
                </a:solidFill>
                <a:effectLst>
                  <a:outerShdw blurRad="38100" dist="38100" dir="2700000" algn="tl">
                    <a:srgbClr val="000000">
                      <a:alpha val="43137"/>
                    </a:srgbClr>
                  </a:outerShdw>
                </a:effectLst>
                <a:latin typeface="Gill Sans MT" panose="020B0502020104020203" pitchFamily="34" charset="0"/>
              </a:rPr>
            </a:br>
            <a:r>
              <a:rPr lang="it-IT" sz="2800" b="1" dirty="0" smtClean="0">
                <a:solidFill>
                  <a:srgbClr val="C00000"/>
                </a:solidFill>
                <a:effectLst>
                  <a:outerShdw blurRad="38100" dist="38100" dir="2700000" algn="tl">
                    <a:srgbClr val="000000">
                      <a:alpha val="43137"/>
                    </a:srgbClr>
                  </a:outerShdw>
                </a:effectLst>
                <a:latin typeface="Gill Sans MT" panose="020B0502020104020203" pitchFamily="34" charset="0"/>
              </a:rPr>
              <a:t/>
            </a:r>
            <a:br>
              <a:rPr lang="it-IT" sz="2800" b="1" dirty="0" smtClean="0">
                <a:solidFill>
                  <a:srgbClr val="C00000"/>
                </a:solidFill>
                <a:effectLst>
                  <a:outerShdw blurRad="38100" dist="38100" dir="2700000" algn="tl">
                    <a:srgbClr val="000000">
                      <a:alpha val="43137"/>
                    </a:srgbClr>
                  </a:outerShdw>
                </a:effectLst>
                <a:latin typeface="Gill Sans MT" panose="020B0502020104020203" pitchFamily="34" charset="0"/>
              </a:rPr>
            </a:br>
            <a:r>
              <a:rPr lang="it-IT" sz="2800" b="1" dirty="0">
                <a:solidFill>
                  <a:srgbClr val="C00000"/>
                </a:solidFill>
                <a:effectLst>
                  <a:outerShdw blurRad="38100" dist="38100" dir="2700000" algn="tl">
                    <a:srgbClr val="000000">
                      <a:alpha val="43137"/>
                    </a:srgbClr>
                  </a:outerShdw>
                </a:effectLst>
                <a:latin typeface="Gill Sans MT" panose="020B0502020104020203" pitchFamily="34" charset="0"/>
              </a:rPr>
              <a:t/>
            </a:r>
            <a:br>
              <a:rPr lang="it-IT" sz="2800" b="1" dirty="0">
                <a:solidFill>
                  <a:srgbClr val="C00000"/>
                </a:solidFill>
                <a:effectLst>
                  <a:outerShdw blurRad="38100" dist="38100" dir="2700000" algn="tl">
                    <a:srgbClr val="000000">
                      <a:alpha val="43137"/>
                    </a:srgbClr>
                  </a:outerShdw>
                </a:effectLst>
                <a:latin typeface="Gill Sans MT" panose="020B0502020104020203" pitchFamily="34" charset="0"/>
              </a:rPr>
            </a:br>
            <a:r>
              <a:rPr lang="it-IT" sz="2800" b="1" dirty="0" smtClean="0">
                <a:solidFill>
                  <a:srgbClr val="C00000"/>
                </a:solidFill>
                <a:effectLst>
                  <a:outerShdw blurRad="38100" dist="38100" dir="2700000" algn="tl">
                    <a:srgbClr val="000000">
                      <a:alpha val="43137"/>
                    </a:srgbClr>
                  </a:outerShdw>
                </a:effectLst>
                <a:latin typeface="Gill Sans MT" panose="020B0502020104020203" pitchFamily="34" charset="0"/>
              </a:rPr>
              <a:t/>
            </a:r>
            <a:br>
              <a:rPr lang="it-IT" sz="2800" b="1" dirty="0" smtClean="0">
                <a:solidFill>
                  <a:srgbClr val="C00000"/>
                </a:solidFill>
                <a:effectLst>
                  <a:outerShdw blurRad="38100" dist="38100" dir="2700000" algn="tl">
                    <a:srgbClr val="000000">
                      <a:alpha val="43137"/>
                    </a:srgbClr>
                  </a:outerShdw>
                </a:effectLst>
                <a:latin typeface="Gill Sans MT" panose="020B0502020104020203" pitchFamily="34" charset="0"/>
              </a:rPr>
            </a:br>
            <a:r>
              <a:rPr lang="it-IT" sz="2800" b="1" dirty="0">
                <a:solidFill>
                  <a:srgbClr val="C00000"/>
                </a:solidFill>
                <a:effectLst>
                  <a:outerShdw blurRad="38100" dist="38100" dir="2700000" algn="tl">
                    <a:srgbClr val="000000">
                      <a:alpha val="43137"/>
                    </a:srgbClr>
                  </a:outerShdw>
                </a:effectLst>
                <a:latin typeface="Gill Sans MT" panose="020B0502020104020203" pitchFamily="34" charset="0"/>
              </a:rPr>
              <a:t/>
            </a:r>
            <a:br>
              <a:rPr lang="it-IT" sz="2800" b="1" dirty="0">
                <a:solidFill>
                  <a:srgbClr val="C00000"/>
                </a:solidFill>
                <a:effectLst>
                  <a:outerShdw blurRad="38100" dist="38100" dir="2700000" algn="tl">
                    <a:srgbClr val="000000">
                      <a:alpha val="43137"/>
                    </a:srgbClr>
                  </a:outerShdw>
                </a:effectLst>
                <a:latin typeface="Gill Sans MT" panose="020B0502020104020203" pitchFamily="34" charset="0"/>
              </a:rPr>
            </a:br>
            <a:r>
              <a:rPr lang="it-IT" sz="2800" b="1" dirty="0" smtClean="0">
                <a:solidFill>
                  <a:srgbClr val="C00000"/>
                </a:solidFill>
                <a:effectLst>
                  <a:outerShdw blurRad="38100" dist="38100" dir="2700000" algn="tl">
                    <a:srgbClr val="000000">
                      <a:alpha val="43137"/>
                    </a:srgbClr>
                  </a:outerShdw>
                </a:effectLst>
                <a:latin typeface="Gill Sans MT" panose="020B0502020104020203" pitchFamily="34" charset="0"/>
              </a:rPr>
              <a:t/>
            </a:r>
            <a:br>
              <a:rPr lang="it-IT" sz="2800" b="1" dirty="0" smtClean="0">
                <a:solidFill>
                  <a:srgbClr val="C00000"/>
                </a:solidFill>
                <a:effectLst>
                  <a:outerShdw blurRad="38100" dist="38100" dir="2700000" algn="tl">
                    <a:srgbClr val="000000">
                      <a:alpha val="43137"/>
                    </a:srgbClr>
                  </a:outerShdw>
                </a:effectLst>
                <a:latin typeface="Gill Sans MT" panose="020B0502020104020203" pitchFamily="34" charset="0"/>
              </a:rPr>
            </a:br>
            <a:r>
              <a:rPr lang="it-IT" sz="2800" b="1" dirty="0">
                <a:solidFill>
                  <a:srgbClr val="C00000"/>
                </a:solidFill>
                <a:effectLst>
                  <a:outerShdw blurRad="38100" dist="38100" dir="2700000" algn="tl">
                    <a:srgbClr val="000000">
                      <a:alpha val="43137"/>
                    </a:srgbClr>
                  </a:outerShdw>
                </a:effectLst>
                <a:latin typeface="Gill Sans MT" panose="020B0502020104020203" pitchFamily="34" charset="0"/>
              </a:rPr>
              <a:t/>
            </a:r>
            <a:br>
              <a:rPr lang="it-IT" sz="2800" b="1" dirty="0">
                <a:solidFill>
                  <a:srgbClr val="C00000"/>
                </a:solidFill>
                <a:effectLst>
                  <a:outerShdw blurRad="38100" dist="38100" dir="2700000" algn="tl">
                    <a:srgbClr val="000000">
                      <a:alpha val="43137"/>
                    </a:srgbClr>
                  </a:outerShdw>
                </a:effectLst>
                <a:latin typeface="Gill Sans MT" panose="020B0502020104020203" pitchFamily="34" charset="0"/>
              </a:rPr>
            </a:br>
            <a:r>
              <a:rPr lang="it-IT" sz="2800" b="1" dirty="0" smtClean="0">
                <a:solidFill>
                  <a:srgbClr val="C00000"/>
                </a:solidFill>
                <a:effectLst>
                  <a:outerShdw blurRad="38100" dist="38100" dir="2700000" algn="tl">
                    <a:srgbClr val="000000">
                      <a:alpha val="43137"/>
                    </a:srgbClr>
                  </a:outerShdw>
                </a:effectLst>
                <a:latin typeface="Gill Sans MT" panose="020B0502020104020203" pitchFamily="34" charset="0"/>
              </a:rPr>
              <a:t>III: Chi usa (non usa) la valutazione?</a:t>
            </a:r>
            <a:br>
              <a:rPr lang="it-IT" sz="2800" b="1" dirty="0" smtClean="0">
                <a:solidFill>
                  <a:srgbClr val="C00000"/>
                </a:solidFill>
                <a:effectLst>
                  <a:outerShdw blurRad="38100" dist="38100" dir="2700000" algn="tl">
                    <a:srgbClr val="000000">
                      <a:alpha val="43137"/>
                    </a:srgbClr>
                  </a:outerShdw>
                </a:effectLst>
                <a:latin typeface="Gill Sans MT" panose="020B0502020104020203" pitchFamily="34" charset="0"/>
              </a:rPr>
            </a:br>
            <a:r>
              <a:rPr lang="it-IT" sz="2800" b="1" i="1" dirty="0">
                <a:effectLst>
                  <a:outerShdw blurRad="38100" dist="38100" dir="2700000" algn="tl">
                    <a:srgbClr val="000000">
                      <a:alpha val="43137"/>
                    </a:srgbClr>
                  </a:outerShdw>
                </a:effectLst>
                <a:latin typeface="Gill Sans MT" panose="020B0502020104020203" pitchFamily="34" charset="0"/>
              </a:rPr>
              <a:t/>
            </a:r>
            <a:br>
              <a:rPr lang="it-IT" sz="2800" b="1" i="1" dirty="0">
                <a:effectLst>
                  <a:outerShdw blurRad="38100" dist="38100" dir="2700000" algn="tl">
                    <a:srgbClr val="000000">
                      <a:alpha val="43137"/>
                    </a:srgbClr>
                  </a:outerShdw>
                </a:effectLst>
                <a:latin typeface="Gill Sans MT" panose="020B0502020104020203" pitchFamily="34" charset="0"/>
              </a:rPr>
            </a:br>
            <a:r>
              <a:rPr lang="it-IT" sz="2800" b="1" i="1" dirty="0" smtClean="0">
                <a:effectLst>
                  <a:outerShdw blurRad="38100" dist="38100" dir="2700000" algn="tl">
                    <a:srgbClr val="000000">
                      <a:alpha val="43137"/>
                    </a:srgbClr>
                  </a:outerShdw>
                </a:effectLst>
                <a:latin typeface="Gill Sans MT" panose="020B0502020104020203" pitchFamily="34" charset="0"/>
              </a:rPr>
              <a:t>Crisi della utilizzazione della Valutazione</a:t>
            </a:r>
            <a:br>
              <a:rPr lang="it-IT" sz="2800" b="1" i="1" dirty="0" smtClean="0">
                <a:effectLst>
                  <a:outerShdw blurRad="38100" dist="38100" dir="2700000" algn="tl">
                    <a:srgbClr val="000000">
                      <a:alpha val="43137"/>
                    </a:srgbClr>
                  </a:outerShdw>
                </a:effectLst>
                <a:latin typeface="Gill Sans MT" panose="020B0502020104020203" pitchFamily="34" charset="0"/>
              </a:rPr>
            </a:br>
            <a:r>
              <a:rPr lang="it-IT" sz="2800" b="1" i="1" dirty="0" smtClean="0">
                <a:effectLst>
                  <a:outerShdw blurRad="38100" dist="38100" dir="2700000" algn="tl">
                    <a:srgbClr val="000000">
                      <a:alpha val="43137"/>
                    </a:srgbClr>
                  </a:outerShdw>
                </a:effectLst>
                <a:latin typeface="Gill Sans MT" panose="020B0502020104020203" pitchFamily="34" charset="0"/>
              </a:rPr>
              <a:t>AEA (1980) Standard sulla Valutazione dei Programmi</a:t>
            </a:r>
            <a:br>
              <a:rPr lang="it-IT" sz="2800" b="1" i="1" dirty="0" smtClean="0">
                <a:effectLst>
                  <a:outerShdw blurRad="38100" dist="38100" dir="2700000" algn="tl">
                    <a:srgbClr val="000000">
                      <a:alpha val="43137"/>
                    </a:srgbClr>
                  </a:outerShdw>
                </a:effectLst>
                <a:latin typeface="Gill Sans MT" panose="020B0502020104020203" pitchFamily="34" charset="0"/>
              </a:rPr>
            </a:br>
            <a:r>
              <a:rPr lang="it-IT" sz="2800" b="1" i="1" dirty="0" smtClean="0">
                <a:effectLst>
                  <a:outerShdw blurRad="38100" dist="38100" dir="2700000" algn="tl">
                    <a:srgbClr val="000000">
                      <a:alpha val="43137"/>
                    </a:srgbClr>
                  </a:outerShdw>
                </a:effectLst>
                <a:latin typeface="Gill Sans MT" panose="020B0502020104020203" pitchFamily="34" charset="0"/>
              </a:rPr>
              <a:t/>
            </a:r>
            <a:br>
              <a:rPr lang="it-IT" sz="2800" b="1" i="1" dirty="0" smtClean="0">
                <a:effectLst>
                  <a:outerShdw blurRad="38100" dist="38100" dir="2700000" algn="tl">
                    <a:srgbClr val="000000">
                      <a:alpha val="43137"/>
                    </a:srgbClr>
                  </a:outerShdw>
                </a:effectLst>
                <a:latin typeface="Gill Sans MT" panose="020B0502020104020203" pitchFamily="34" charset="0"/>
              </a:rPr>
            </a:br>
            <a:r>
              <a:rPr lang="it-IT" sz="2800" b="1" i="1" dirty="0" smtClean="0">
                <a:effectLst>
                  <a:outerShdw blurRad="38100" dist="38100" dir="2700000" algn="tl">
                    <a:srgbClr val="000000">
                      <a:alpha val="43137"/>
                    </a:srgbClr>
                  </a:outerShdw>
                </a:effectLst>
                <a:latin typeface="Gill Sans MT" panose="020B0502020104020203" pitchFamily="34" charset="0"/>
              </a:rPr>
              <a:t/>
            </a:r>
            <a:br>
              <a:rPr lang="it-IT" sz="2800" b="1" i="1" dirty="0" smtClean="0">
                <a:effectLst>
                  <a:outerShdw blurRad="38100" dist="38100" dir="2700000" algn="tl">
                    <a:srgbClr val="000000">
                      <a:alpha val="43137"/>
                    </a:srgbClr>
                  </a:outerShdw>
                </a:effectLst>
                <a:latin typeface="Gill Sans MT" panose="020B0502020104020203" pitchFamily="34" charset="0"/>
              </a:rPr>
            </a:br>
            <a:r>
              <a:rPr lang="it-IT" sz="2800" b="1" i="1" dirty="0" smtClean="0">
                <a:effectLst>
                  <a:outerShdw blurRad="38100" dist="38100" dir="2700000" algn="tl">
                    <a:srgbClr val="000000">
                      <a:alpha val="43137"/>
                    </a:srgbClr>
                  </a:outerShdw>
                </a:effectLst>
                <a:latin typeface="Gill Sans MT" panose="020B0502020104020203" pitchFamily="34" charset="0"/>
              </a:rPr>
              <a:t>1. Utilità (serve agli stakeholders)</a:t>
            </a:r>
            <a:br>
              <a:rPr lang="it-IT" sz="2800" b="1" i="1" dirty="0" smtClean="0">
                <a:effectLst>
                  <a:outerShdw blurRad="38100" dist="38100" dir="2700000" algn="tl">
                    <a:srgbClr val="000000">
                      <a:alpha val="43137"/>
                    </a:srgbClr>
                  </a:outerShdw>
                </a:effectLst>
                <a:latin typeface="Gill Sans MT" panose="020B0502020104020203" pitchFamily="34" charset="0"/>
              </a:rPr>
            </a:br>
            <a:r>
              <a:rPr lang="it-IT" sz="2800" b="1" i="1" dirty="0" smtClean="0">
                <a:effectLst>
                  <a:outerShdw blurRad="38100" dist="38100" dir="2700000" algn="tl">
                    <a:srgbClr val="000000">
                      <a:alpha val="43137"/>
                    </a:srgbClr>
                  </a:outerShdw>
                </a:effectLst>
                <a:latin typeface="Gill Sans MT" panose="020B0502020104020203" pitchFamily="34" charset="0"/>
              </a:rPr>
              <a:t>2. Fattibilità (realismo della valutazione)</a:t>
            </a:r>
            <a:br>
              <a:rPr lang="it-IT" sz="2800" b="1" i="1" dirty="0" smtClean="0">
                <a:effectLst>
                  <a:outerShdw blurRad="38100" dist="38100" dir="2700000" algn="tl">
                    <a:srgbClr val="000000">
                      <a:alpha val="43137"/>
                    </a:srgbClr>
                  </a:outerShdw>
                </a:effectLst>
                <a:latin typeface="Gill Sans MT" panose="020B0502020104020203" pitchFamily="34" charset="0"/>
              </a:rPr>
            </a:br>
            <a:r>
              <a:rPr lang="it-IT" sz="2800" b="1" i="1" dirty="0" smtClean="0">
                <a:effectLst>
                  <a:outerShdw blurRad="38100" dist="38100" dir="2700000" algn="tl">
                    <a:srgbClr val="000000">
                      <a:alpha val="43137"/>
                    </a:srgbClr>
                  </a:outerShdw>
                </a:effectLst>
                <a:latin typeface="Gill Sans MT" panose="020B0502020104020203" pitchFamily="34" charset="0"/>
              </a:rPr>
              <a:t>3. Appropriatezza (etica e legale)</a:t>
            </a:r>
            <a:br>
              <a:rPr lang="it-IT" sz="2800" b="1" i="1" dirty="0" smtClean="0">
                <a:effectLst>
                  <a:outerShdw blurRad="38100" dist="38100" dir="2700000" algn="tl">
                    <a:srgbClr val="000000">
                      <a:alpha val="43137"/>
                    </a:srgbClr>
                  </a:outerShdw>
                </a:effectLst>
                <a:latin typeface="Gill Sans MT" panose="020B0502020104020203" pitchFamily="34" charset="0"/>
              </a:rPr>
            </a:br>
            <a:r>
              <a:rPr lang="it-IT" sz="2800" b="1" i="1" dirty="0" smtClean="0">
                <a:effectLst>
                  <a:outerShdw blurRad="38100" dist="38100" dir="2700000" algn="tl">
                    <a:srgbClr val="000000">
                      <a:alpha val="43137"/>
                    </a:srgbClr>
                  </a:outerShdw>
                </a:effectLst>
                <a:latin typeface="Gill Sans MT" panose="020B0502020104020203" pitchFamily="34" charset="0"/>
              </a:rPr>
              <a:t>4. Accuratezza (rigore e informazioni adeguate)</a:t>
            </a:r>
            <a:br>
              <a:rPr lang="it-IT" sz="2800" b="1" i="1" dirty="0" smtClean="0">
                <a:effectLst>
                  <a:outerShdw blurRad="38100" dist="38100" dir="2700000" algn="tl">
                    <a:srgbClr val="000000">
                      <a:alpha val="43137"/>
                    </a:srgbClr>
                  </a:outerShdw>
                </a:effectLst>
                <a:latin typeface="Gill Sans MT" panose="020B0502020104020203" pitchFamily="34" charset="0"/>
              </a:rPr>
            </a:br>
            <a:endParaRPr lang="it-IT" sz="2800" b="1" i="1" dirty="0">
              <a:effectLst>
                <a:outerShdw blurRad="38100" dist="38100" dir="2700000" algn="tl">
                  <a:srgbClr val="000000">
                    <a:alpha val="43137"/>
                  </a:srgbClr>
                </a:outerShdw>
              </a:effectLst>
              <a:latin typeface="Gill Sans MT" panose="020B0502020104020203" pitchFamily="34" charset="0"/>
            </a:endParaRPr>
          </a:p>
        </p:txBody>
      </p:sp>
      <p:sp>
        <p:nvSpPr>
          <p:cNvPr id="7" name="Rettangolo 6"/>
          <p:cNvSpPr/>
          <p:nvPr/>
        </p:nvSpPr>
        <p:spPr>
          <a:xfrm flipV="1">
            <a:off x="0" y="0"/>
            <a:ext cx="9144000" cy="45719"/>
          </a:xfrm>
          <a:prstGeom prst="rect">
            <a:avLst/>
          </a:prstGeom>
          <a:solidFill>
            <a:srgbClr val="8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sz="1400" b="1" dirty="0">
              <a:effectLst>
                <a:outerShdw blurRad="38100" dist="38100" dir="2700000" algn="tl">
                  <a:srgbClr val="000000">
                    <a:alpha val="43137"/>
                  </a:srgbClr>
                </a:outerShdw>
              </a:effectLst>
            </a:endParaRPr>
          </a:p>
        </p:txBody>
      </p:sp>
      <p:sp>
        <p:nvSpPr>
          <p:cNvPr id="12" name="Line 9"/>
          <p:cNvSpPr>
            <a:spLocks noChangeShapeType="1"/>
          </p:cNvSpPr>
          <p:nvPr/>
        </p:nvSpPr>
        <p:spPr bwMode="auto">
          <a:xfrm flipH="1">
            <a:off x="29716" y="6484788"/>
            <a:ext cx="9139220" cy="0"/>
          </a:xfrm>
          <a:prstGeom prst="line">
            <a:avLst/>
          </a:prstGeom>
          <a:noFill/>
          <a:ln w="38100" cmpd="sng">
            <a:solidFill>
              <a:srgbClr val="4F81BD"/>
            </a:solidFill>
            <a:round/>
            <a:headEnd/>
            <a:tailEnd/>
          </a:ln>
          <a:effectLst/>
        </p:spPr>
        <p:txBody>
          <a:bodyPr/>
          <a:lstStyle/>
          <a:p>
            <a:endParaRPr lang="it-IT"/>
          </a:p>
        </p:txBody>
      </p:sp>
      <p:sp>
        <p:nvSpPr>
          <p:cNvPr id="8" name="Rettangolo 7"/>
          <p:cNvSpPr/>
          <p:nvPr/>
        </p:nvSpPr>
        <p:spPr>
          <a:xfrm>
            <a:off x="-13419" y="5256688"/>
            <a:ext cx="9144000" cy="1606977"/>
          </a:xfrm>
          <a:prstGeom prst="rect">
            <a:avLst/>
          </a:prstGeom>
          <a:solidFill>
            <a:srgbClr val="8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Gill Sans MT"/>
                <a:cs typeface="Gill Sans MT"/>
              </a:rPr>
              <a:t>Quale valutazione </a:t>
            </a:r>
          </a:p>
          <a:p>
            <a:pPr algn="ctr"/>
            <a:r>
              <a:rPr lang="it-IT" b="1" dirty="0">
                <a:solidFill>
                  <a:schemeClr val="tx1"/>
                </a:solidFill>
                <a:latin typeface="Gill Sans MT"/>
                <a:cs typeface="Gill Sans MT"/>
              </a:rPr>
              <a:t>per didattica, ricerca e terza missione? </a:t>
            </a:r>
          </a:p>
          <a:p>
            <a:pPr algn="ctr"/>
            <a:r>
              <a:rPr lang="it-IT" i="1" dirty="0">
                <a:solidFill>
                  <a:schemeClr val="tx1"/>
                </a:solidFill>
                <a:latin typeface="Gill Sans MT"/>
                <a:cs typeface="Gill Sans MT"/>
              </a:rPr>
              <a:t>Dai modelli alle </a:t>
            </a:r>
            <a:r>
              <a:rPr lang="it-IT" i="1" dirty="0" smtClean="0">
                <a:solidFill>
                  <a:schemeClr val="tx1"/>
                </a:solidFill>
                <a:latin typeface="Gill Sans MT"/>
                <a:cs typeface="Gill Sans MT"/>
              </a:rPr>
              <a:t>pratiche</a:t>
            </a:r>
          </a:p>
          <a:p>
            <a:pPr algn="ctr"/>
            <a:r>
              <a:rPr lang="it-IT" i="1" dirty="0" smtClean="0">
                <a:solidFill>
                  <a:schemeClr val="tx1"/>
                </a:solidFill>
                <a:latin typeface="Gill Sans MT"/>
              </a:rPr>
              <a:t>Università di Bari, 11 Luglio 2018</a:t>
            </a:r>
            <a:endParaRPr lang="it-IT" dirty="0">
              <a:solidFill>
                <a:schemeClr val="tx1"/>
              </a:solidFill>
            </a:endParaRPr>
          </a:p>
        </p:txBody>
      </p:sp>
    </p:spTree>
    <p:extLst>
      <p:ext uri="{BB962C8B-B14F-4D97-AF65-F5344CB8AC3E}">
        <p14:creationId xmlns:p14="http://schemas.microsoft.com/office/powerpoint/2010/main" val="35700431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ttangolo 14"/>
          <p:cNvSpPr/>
          <p:nvPr/>
        </p:nvSpPr>
        <p:spPr>
          <a:xfrm>
            <a:off x="-13418" y="6525344"/>
            <a:ext cx="9157417" cy="332656"/>
          </a:xfrm>
          <a:prstGeom prst="rect">
            <a:avLst/>
          </a:prstGeom>
          <a:solidFill>
            <a:srgbClr val="8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p:cNvSpPr>
            <a:spLocks noGrp="1"/>
          </p:cNvSpPr>
          <p:nvPr>
            <p:ph type="title"/>
          </p:nvPr>
        </p:nvSpPr>
        <p:spPr>
          <a:xfrm>
            <a:off x="0" y="116632"/>
            <a:ext cx="9144000" cy="778098"/>
          </a:xfrm>
        </p:spPr>
        <p:txBody>
          <a:bodyPr>
            <a:normAutofit fontScale="90000"/>
          </a:bodyPr>
          <a:lstStyle/>
          <a:p>
            <a:r>
              <a:rPr lang="it-IT" sz="3000" b="1" dirty="0" smtClean="0">
                <a:solidFill>
                  <a:srgbClr val="800000"/>
                </a:solidFill>
              </a:rPr>
              <a:t/>
            </a:r>
            <a:br>
              <a:rPr lang="it-IT" sz="3000" b="1" dirty="0" smtClean="0">
                <a:solidFill>
                  <a:srgbClr val="800000"/>
                </a:solidFill>
              </a:rPr>
            </a:br>
            <a:r>
              <a:rPr lang="it-IT" sz="3000" b="1" dirty="0" smtClean="0">
                <a:solidFill>
                  <a:srgbClr val="800000"/>
                </a:solidFill>
                <a:latin typeface="Gill Sans MT" panose="020B0502020104020203" pitchFamily="34" charset="0"/>
              </a:rPr>
              <a:t>La Valutazione della Terza Missione: </a:t>
            </a:r>
            <a:br>
              <a:rPr lang="it-IT" sz="3000" b="1" dirty="0" smtClean="0">
                <a:solidFill>
                  <a:srgbClr val="800000"/>
                </a:solidFill>
                <a:latin typeface="Gill Sans MT" panose="020B0502020104020203" pitchFamily="34" charset="0"/>
              </a:rPr>
            </a:br>
            <a:r>
              <a:rPr lang="it-IT" sz="3000" b="1" dirty="0" smtClean="0">
                <a:solidFill>
                  <a:srgbClr val="800000"/>
                </a:solidFill>
                <a:latin typeface="Gill Sans MT" panose="020B0502020104020203" pitchFamily="34" charset="0"/>
              </a:rPr>
              <a:t>chance di integrazione e pluralismo metodologico</a:t>
            </a:r>
            <a:endParaRPr lang="it-IT" sz="3000" b="1" dirty="0">
              <a:solidFill>
                <a:srgbClr val="800000"/>
              </a:solidFill>
              <a:effectLst>
                <a:outerShdw blurRad="38100" dist="38100" dir="2700000" algn="tl">
                  <a:srgbClr val="000000">
                    <a:alpha val="43137"/>
                  </a:srgbClr>
                </a:outerShdw>
              </a:effectLst>
              <a:latin typeface="Gill Sans MT" panose="020B0502020104020203" pitchFamily="34" charset="0"/>
            </a:endParaRPr>
          </a:p>
        </p:txBody>
      </p:sp>
      <p:sp>
        <p:nvSpPr>
          <p:cNvPr id="3" name="Segnaposto contenuto 2"/>
          <p:cNvSpPr>
            <a:spLocks noGrp="1"/>
          </p:cNvSpPr>
          <p:nvPr>
            <p:ph idx="1"/>
          </p:nvPr>
        </p:nvSpPr>
        <p:spPr>
          <a:xfrm>
            <a:off x="107504" y="894730"/>
            <a:ext cx="8572560" cy="4029303"/>
          </a:xfrm>
        </p:spPr>
        <p:txBody>
          <a:bodyPr>
            <a:normAutofit fontScale="62500" lnSpcReduction="20000"/>
          </a:bodyPr>
          <a:lstStyle/>
          <a:p>
            <a:endParaRPr lang="it-IT" sz="2800" dirty="0" smtClean="0"/>
          </a:p>
          <a:p>
            <a:pPr marL="0" indent="0" algn="ctr">
              <a:buNone/>
            </a:pPr>
            <a:endParaRPr lang="it-IT" sz="2800" b="1" dirty="0" smtClean="0">
              <a:latin typeface="Gill Sans MT" panose="020B0502020104020203" pitchFamily="34" charset="0"/>
            </a:endParaRPr>
          </a:p>
          <a:p>
            <a:pPr marL="0" indent="0" algn="ctr">
              <a:buNone/>
            </a:pPr>
            <a:endParaRPr lang="it-IT" sz="2800" b="1" dirty="0">
              <a:latin typeface="Gill Sans MT" panose="020B0502020104020203" pitchFamily="34" charset="0"/>
            </a:endParaRPr>
          </a:p>
          <a:p>
            <a:pPr marL="0" indent="0" algn="ctr">
              <a:buNone/>
            </a:pPr>
            <a:r>
              <a:rPr lang="it-IT" sz="2800" b="1" dirty="0" smtClean="0">
                <a:latin typeface="Gill Sans MT" panose="020B0502020104020203" pitchFamily="34" charset="0"/>
              </a:rPr>
              <a:t>Proposta a 3 stadi</a:t>
            </a:r>
          </a:p>
          <a:p>
            <a:pPr marL="0" indent="0" algn="ctr">
              <a:buNone/>
            </a:pPr>
            <a:endParaRPr lang="it-IT" sz="2800" b="1" dirty="0" smtClean="0">
              <a:latin typeface="Gill Sans MT" panose="020B0502020104020203" pitchFamily="34" charset="0"/>
            </a:endParaRPr>
          </a:p>
          <a:p>
            <a:pPr marL="514350" indent="-514350" algn="ctr">
              <a:buAutoNum type="arabicPeriod"/>
            </a:pPr>
            <a:r>
              <a:rPr lang="it-IT" sz="2800" b="1" dirty="0" smtClean="0">
                <a:latin typeface="Gill Sans MT" panose="020B0502020104020203" pitchFamily="34" charset="0"/>
              </a:rPr>
              <a:t>Definire un set di indicatori di valutazione della terza missione che valorizzino la dimensione di </a:t>
            </a:r>
            <a:r>
              <a:rPr lang="it-IT" sz="2800" b="1" u="sng" dirty="0" smtClean="0">
                <a:latin typeface="Gill Sans MT" panose="020B0502020104020203" pitchFamily="34" charset="0"/>
              </a:rPr>
              <a:t>innovazione e di contesto</a:t>
            </a:r>
          </a:p>
          <a:p>
            <a:pPr marL="0" indent="0" algn="ctr">
              <a:buNone/>
            </a:pPr>
            <a:endParaRPr lang="it-IT" sz="2800" b="1" dirty="0">
              <a:latin typeface="Gill Sans MT" panose="020B0502020104020203" pitchFamily="34" charset="0"/>
            </a:endParaRPr>
          </a:p>
          <a:p>
            <a:pPr marL="0" indent="0" algn="ctr">
              <a:buNone/>
            </a:pPr>
            <a:r>
              <a:rPr lang="it-IT" sz="2800" b="1" dirty="0" smtClean="0">
                <a:latin typeface="Gill Sans MT" panose="020B0502020104020203" pitchFamily="34" charset="0"/>
              </a:rPr>
              <a:t>2. Puntare sulla natura pluralistica delle esperienze di terza missione per adottare solo </a:t>
            </a:r>
            <a:r>
              <a:rPr lang="it-IT" sz="2800" b="1" u="sng" dirty="0" smtClean="0">
                <a:latin typeface="Gill Sans MT" panose="020B0502020104020203" pitchFamily="34" charset="0"/>
              </a:rPr>
              <a:t>approcci metodologici partecipativi e integrati</a:t>
            </a:r>
            <a:endParaRPr lang="it-IT" sz="2800" b="1" dirty="0" smtClean="0">
              <a:latin typeface="Gill Sans MT" panose="020B0502020104020203" pitchFamily="34" charset="0"/>
            </a:endParaRPr>
          </a:p>
          <a:p>
            <a:pPr marL="0" indent="0" algn="ctr">
              <a:buNone/>
            </a:pPr>
            <a:endParaRPr lang="it-IT" sz="2800" b="1" dirty="0">
              <a:latin typeface="Gill Sans MT" panose="020B0502020104020203" pitchFamily="34" charset="0"/>
            </a:endParaRPr>
          </a:p>
          <a:p>
            <a:pPr marL="0" indent="0" algn="ctr">
              <a:buNone/>
            </a:pPr>
            <a:r>
              <a:rPr lang="it-IT" sz="2800" b="1" dirty="0" smtClean="0">
                <a:latin typeface="Gill Sans MT" panose="020B0502020104020203" pitchFamily="34" charset="0"/>
              </a:rPr>
              <a:t>3. </a:t>
            </a:r>
            <a:r>
              <a:rPr lang="it-IT" sz="2800" b="1" i="1" u="sng" dirty="0" smtClean="0">
                <a:latin typeface="Gill Sans MT" panose="020B0502020104020203" pitchFamily="34" charset="0"/>
              </a:rPr>
              <a:t>Assumere Decisioni</a:t>
            </a:r>
            <a:r>
              <a:rPr lang="it-IT" sz="2800" b="1" dirty="0" smtClean="0">
                <a:latin typeface="Gill Sans MT" panose="020B0502020104020203" pitchFamily="34" charset="0"/>
              </a:rPr>
              <a:t>: pluralismo e integrazione per sostenere i processi decisionali sulla base di evidenze reali e non sulla spinta dell’adempimento</a:t>
            </a:r>
          </a:p>
          <a:p>
            <a:pPr marL="0" indent="0" algn="ctr">
              <a:buNone/>
            </a:pPr>
            <a:endParaRPr lang="it-IT" sz="2800" b="1" dirty="0"/>
          </a:p>
          <a:p>
            <a:pPr marL="0" indent="0" algn="ctr">
              <a:buNone/>
            </a:pPr>
            <a:endParaRPr lang="it-IT" sz="2800" b="1" dirty="0" smtClean="0"/>
          </a:p>
          <a:p>
            <a:pPr marL="0" indent="0" algn="ctr">
              <a:buNone/>
            </a:pPr>
            <a:endParaRPr lang="it-IT" sz="2800" b="1" dirty="0" smtClean="0"/>
          </a:p>
          <a:p>
            <a:pPr marL="0" indent="0">
              <a:buNone/>
            </a:pPr>
            <a:endParaRPr lang="it-IT" sz="2800" dirty="0"/>
          </a:p>
        </p:txBody>
      </p:sp>
      <p:sp>
        <p:nvSpPr>
          <p:cNvPr id="7" name="Rettangolo 6"/>
          <p:cNvSpPr/>
          <p:nvPr/>
        </p:nvSpPr>
        <p:spPr>
          <a:xfrm flipV="1">
            <a:off x="0" y="0"/>
            <a:ext cx="9144000" cy="45719"/>
          </a:xfrm>
          <a:prstGeom prst="rect">
            <a:avLst/>
          </a:prstGeom>
          <a:solidFill>
            <a:srgbClr val="8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sz="1400" b="1" dirty="0">
              <a:effectLst>
                <a:outerShdw blurRad="38100" dist="38100" dir="2700000" algn="tl">
                  <a:srgbClr val="000000">
                    <a:alpha val="43137"/>
                  </a:srgbClr>
                </a:outerShdw>
              </a:effectLst>
            </a:endParaRPr>
          </a:p>
        </p:txBody>
      </p:sp>
      <p:sp>
        <p:nvSpPr>
          <p:cNvPr id="12" name="Line 9"/>
          <p:cNvSpPr>
            <a:spLocks noChangeShapeType="1"/>
          </p:cNvSpPr>
          <p:nvPr/>
        </p:nvSpPr>
        <p:spPr bwMode="auto">
          <a:xfrm flipH="1">
            <a:off x="4780" y="6525344"/>
            <a:ext cx="9139220" cy="0"/>
          </a:xfrm>
          <a:prstGeom prst="line">
            <a:avLst/>
          </a:prstGeom>
          <a:noFill/>
          <a:ln w="38100" cmpd="sng">
            <a:solidFill>
              <a:srgbClr val="4F81BD"/>
            </a:solidFill>
            <a:round/>
            <a:headEnd/>
            <a:tailEnd/>
          </a:ln>
          <a:effectLst/>
        </p:spPr>
        <p:txBody>
          <a:bodyPr/>
          <a:lstStyle/>
          <a:p>
            <a:endParaRPr lang="it-IT"/>
          </a:p>
        </p:txBody>
      </p:sp>
      <p:sp>
        <p:nvSpPr>
          <p:cNvPr id="8" name="Rettangolo 7"/>
          <p:cNvSpPr/>
          <p:nvPr/>
        </p:nvSpPr>
        <p:spPr>
          <a:xfrm>
            <a:off x="-13419" y="5256688"/>
            <a:ext cx="9144000" cy="1606977"/>
          </a:xfrm>
          <a:prstGeom prst="rect">
            <a:avLst/>
          </a:prstGeom>
          <a:solidFill>
            <a:srgbClr val="8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Gill Sans MT"/>
                <a:cs typeface="Gill Sans MT"/>
              </a:rPr>
              <a:t>Quale valutazione </a:t>
            </a:r>
          </a:p>
          <a:p>
            <a:pPr algn="ctr"/>
            <a:r>
              <a:rPr lang="it-IT" b="1" dirty="0">
                <a:solidFill>
                  <a:schemeClr val="tx1"/>
                </a:solidFill>
                <a:latin typeface="Gill Sans MT"/>
                <a:cs typeface="Gill Sans MT"/>
              </a:rPr>
              <a:t>per didattica, ricerca e terza missione? </a:t>
            </a:r>
          </a:p>
          <a:p>
            <a:pPr algn="ctr"/>
            <a:r>
              <a:rPr lang="it-IT" i="1" dirty="0">
                <a:solidFill>
                  <a:schemeClr val="tx1"/>
                </a:solidFill>
                <a:latin typeface="Gill Sans MT"/>
                <a:cs typeface="Gill Sans MT"/>
              </a:rPr>
              <a:t>Dai modelli alle </a:t>
            </a:r>
            <a:r>
              <a:rPr lang="it-IT" i="1" dirty="0" smtClean="0">
                <a:solidFill>
                  <a:schemeClr val="tx1"/>
                </a:solidFill>
                <a:latin typeface="Gill Sans MT"/>
                <a:cs typeface="Gill Sans MT"/>
              </a:rPr>
              <a:t>pratiche</a:t>
            </a:r>
          </a:p>
          <a:p>
            <a:pPr algn="ctr"/>
            <a:r>
              <a:rPr lang="it-IT" i="1" dirty="0" smtClean="0">
                <a:solidFill>
                  <a:schemeClr val="tx1"/>
                </a:solidFill>
                <a:latin typeface="Gill Sans MT"/>
              </a:rPr>
              <a:t>Università di Bari, 11 Luglio 2018</a:t>
            </a:r>
            <a:endParaRPr lang="it-IT" dirty="0">
              <a:solidFill>
                <a:schemeClr val="tx1"/>
              </a:solidFill>
            </a:endParaRPr>
          </a:p>
        </p:txBody>
      </p:sp>
    </p:spTree>
    <p:extLst>
      <p:ext uri="{BB962C8B-B14F-4D97-AF65-F5344CB8AC3E}">
        <p14:creationId xmlns:p14="http://schemas.microsoft.com/office/powerpoint/2010/main" val="36983727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p:cNvSpPr/>
          <p:nvPr/>
        </p:nvSpPr>
        <p:spPr>
          <a:xfrm>
            <a:off x="-33908" y="5251023"/>
            <a:ext cx="9144000" cy="1606977"/>
          </a:xfrm>
          <a:prstGeom prst="rect">
            <a:avLst/>
          </a:prstGeom>
          <a:solidFill>
            <a:srgbClr val="8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Gill Sans MT"/>
                <a:cs typeface="Gill Sans MT"/>
              </a:rPr>
              <a:t>Quale valutazione </a:t>
            </a:r>
          </a:p>
          <a:p>
            <a:pPr algn="ctr"/>
            <a:r>
              <a:rPr lang="it-IT" b="1" dirty="0">
                <a:solidFill>
                  <a:schemeClr val="tx1"/>
                </a:solidFill>
                <a:latin typeface="Gill Sans MT"/>
                <a:cs typeface="Gill Sans MT"/>
              </a:rPr>
              <a:t>per didattica, ricerca e terza missione? </a:t>
            </a:r>
          </a:p>
          <a:p>
            <a:pPr algn="ctr"/>
            <a:r>
              <a:rPr lang="it-IT" i="1" dirty="0">
                <a:solidFill>
                  <a:schemeClr val="tx1"/>
                </a:solidFill>
                <a:latin typeface="Gill Sans MT"/>
                <a:cs typeface="Gill Sans MT"/>
              </a:rPr>
              <a:t>Dai modelli alle </a:t>
            </a:r>
            <a:r>
              <a:rPr lang="it-IT" i="1" dirty="0" smtClean="0">
                <a:solidFill>
                  <a:schemeClr val="tx1"/>
                </a:solidFill>
                <a:latin typeface="Gill Sans MT"/>
                <a:cs typeface="Gill Sans MT"/>
              </a:rPr>
              <a:t>pratiche</a:t>
            </a:r>
          </a:p>
          <a:p>
            <a:pPr algn="ctr"/>
            <a:r>
              <a:rPr lang="it-IT" i="1" dirty="0" smtClean="0">
                <a:solidFill>
                  <a:schemeClr val="tx1"/>
                </a:solidFill>
                <a:latin typeface="Gill Sans MT"/>
              </a:rPr>
              <a:t>Università di Bari, 11 Luglio 2018</a:t>
            </a:r>
            <a:endParaRPr lang="it-IT" dirty="0">
              <a:solidFill>
                <a:schemeClr val="tx1"/>
              </a:solidFill>
            </a:endParaRPr>
          </a:p>
        </p:txBody>
      </p:sp>
      <p:sp>
        <p:nvSpPr>
          <p:cNvPr id="8" name="Rettangolo 7"/>
          <p:cNvSpPr/>
          <p:nvPr/>
        </p:nvSpPr>
        <p:spPr>
          <a:xfrm>
            <a:off x="0" y="0"/>
            <a:ext cx="9144000" cy="188640"/>
          </a:xfrm>
          <a:prstGeom prst="rect">
            <a:avLst/>
          </a:prstGeom>
          <a:solidFill>
            <a:srgbClr val="8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0" y="3244334"/>
            <a:ext cx="8892480" cy="830997"/>
          </a:xfrm>
          <a:prstGeom prst="rect">
            <a:avLst/>
          </a:prstGeom>
        </p:spPr>
        <p:txBody>
          <a:bodyPr wrap="square">
            <a:spAutoFit/>
          </a:bodyPr>
          <a:lstStyle/>
          <a:p>
            <a:pPr algn="ctr"/>
            <a:r>
              <a:rPr lang="it-IT" sz="2400" b="1" i="1" baseline="30000" dirty="0" smtClean="0">
                <a:solidFill>
                  <a:srgbClr val="C00000"/>
                </a:solidFill>
                <a:effectLst>
                  <a:outerShdw blurRad="38100" dist="38100" dir="2700000" algn="tl">
                    <a:srgbClr val="000000">
                      <a:alpha val="43137"/>
                    </a:srgbClr>
                  </a:outerShdw>
                </a:effectLst>
              </a:rPr>
              <a:t>                          </a:t>
            </a:r>
          </a:p>
          <a:p>
            <a:pPr algn="ctr"/>
            <a:endParaRPr lang="it-IT" sz="2400" b="1" i="1" baseline="30000" dirty="0">
              <a:solidFill>
                <a:srgbClr val="C00000"/>
              </a:solidFill>
              <a:effectLst>
                <a:outerShdw blurRad="38100" dist="38100" dir="2700000" algn="tl">
                  <a:srgbClr val="000000">
                    <a:alpha val="43137"/>
                  </a:srgbClr>
                </a:outerShdw>
              </a:effectLst>
              <a:latin typeface="Gill Sans MT" panose="020B0502020104020203" pitchFamily="34" charset="0"/>
            </a:endParaRPr>
          </a:p>
          <a:p>
            <a:pPr algn="ctr"/>
            <a:endParaRPr lang="it-IT" sz="2400" b="1" i="1" baseline="30000" dirty="0" smtClean="0">
              <a:solidFill>
                <a:srgbClr val="C00000"/>
              </a:solidFill>
              <a:effectLst>
                <a:outerShdw blurRad="38100" dist="38100" dir="2700000" algn="tl">
                  <a:srgbClr val="000000">
                    <a:alpha val="43137"/>
                  </a:srgbClr>
                </a:outerShdw>
              </a:effectLst>
              <a:latin typeface="Gill Sans MT" panose="020B0502020104020203" pitchFamily="34" charset="0"/>
            </a:endParaRPr>
          </a:p>
        </p:txBody>
      </p:sp>
      <p:sp>
        <p:nvSpPr>
          <p:cNvPr id="3" name="CasellaDiTesto 2"/>
          <p:cNvSpPr txBox="1"/>
          <p:nvPr/>
        </p:nvSpPr>
        <p:spPr>
          <a:xfrm>
            <a:off x="395536" y="908720"/>
            <a:ext cx="8763248" cy="3293209"/>
          </a:xfrm>
          <a:prstGeom prst="rect">
            <a:avLst/>
          </a:prstGeom>
          <a:noFill/>
        </p:spPr>
        <p:txBody>
          <a:bodyPr wrap="square" rtlCol="0">
            <a:spAutoFit/>
          </a:bodyPr>
          <a:lstStyle/>
          <a:p>
            <a:pPr algn="ctr"/>
            <a:r>
              <a:rPr lang="it-IT" sz="2800" b="1" dirty="0" smtClean="0">
                <a:solidFill>
                  <a:srgbClr val="C00000"/>
                </a:solidFill>
                <a:latin typeface="Gill Sans MT" panose="020B0502020104020203" pitchFamily="34" charset="0"/>
              </a:rPr>
              <a:t>LA VALUTAZIONE DELLA TERZA MISSIONE</a:t>
            </a:r>
          </a:p>
          <a:p>
            <a:pPr algn="ctr"/>
            <a:endParaRPr lang="it-IT" sz="2800" dirty="0" smtClean="0">
              <a:latin typeface="Gill Sans MT" panose="020B0502020104020203" pitchFamily="34" charset="0"/>
            </a:endParaRPr>
          </a:p>
          <a:p>
            <a:pPr algn="ctr"/>
            <a:endParaRPr lang="it-IT" sz="2800" dirty="0">
              <a:latin typeface="Gill Sans MT" panose="020B0502020104020203" pitchFamily="34" charset="0"/>
            </a:endParaRPr>
          </a:p>
          <a:p>
            <a:pPr marL="457200" indent="-457200">
              <a:buFont typeface="+mj-lt"/>
              <a:buAutoNum type="arabicPeriod"/>
            </a:pPr>
            <a:r>
              <a:rPr lang="it-IT" sz="2000" b="1" dirty="0" smtClean="0">
                <a:latin typeface="Gill Sans MT" panose="020B0502020104020203" pitchFamily="34" charset="0"/>
              </a:rPr>
              <a:t>PERCHE’ ADOTTARE IL </a:t>
            </a:r>
            <a:r>
              <a:rPr lang="it-IT" sz="2000" b="1" u="sng" dirty="0" smtClean="0">
                <a:latin typeface="Gill Sans MT" panose="020B0502020104020203" pitchFamily="34" charset="0"/>
              </a:rPr>
              <a:t>PLURALISMO </a:t>
            </a:r>
            <a:r>
              <a:rPr lang="it-IT" sz="2000" b="1" dirty="0" smtClean="0">
                <a:latin typeface="Gill Sans MT" panose="020B0502020104020203" pitchFamily="34" charset="0"/>
              </a:rPr>
              <a:t>IN  VALUTAZIONE?</a:t>
            </a:r>
          </a:p>
          <a:p>
            <a:pPr marL="457200" indent="-457200">
              <a:buFont typeface="+mj-lt"/>
              <a:buAutoNum type="arabicPeriod"/>
            </a:pPr>
            <a:endParaRPr lang="it-IT" sz="2000" b="1" dirty="0" smtClean="0">
              <a:latin typeface="Gill Sans MT" panose="020B0502020104020203" pitchFamily="34" charset="0"/>
            </a:endParaRPr>
          </a:p>
          <a:p>
            <a:pPr marL="457200" indent="-457200">
              <a:buFont typeface="+mj-lt"/>
              <a:buAutoNum type="arabicPeriod"/>
            </a:pPr>
            <a:r>
              <a:rPr lang="it-IT" sz="2000" b="1" dirty="0" smtClean="0">
                <a:latin typeface="Gill Sans MT" panose="020B0502020104020203" pitchFamily="34" charset="0"/>
              </a:rPr>
              <a:t>CHI HA LA </a:t>
            </a:r>
            <a:r>
              <a:rPr lang="it-IT" sz="2000" b="1" u="sng" dirty="0" smtClean="0">
                <a:latin typeface="Gill Sans MT" panose="020B0502020104020203" pitchFamily="34" charset="0"/>
              </a:rPr>
              <a:t>RESPONSABILITA</a:t>
            </a:r>
            <a:r>
              <a:rPr lang="it-IT" sz="2000" b="1" dirty="0" smtClean="0">
                <a:latin typeface="Gill Sans MT" panose="020B0502020104020203" pitchFamily="34" charset="0"/>
              </a:rPr>
              <a:t>’ DELLA VALUTAZIONE?</a:t>
            </a:r>
          </a:p>
          <a:p>
            <a:pPr marL="457200" indent="-457200">
              <a:buFont typeface="+mj-lt"/>
              <a:buAutoNum type="arabicPeriod"/>
            </a:pPr>
            <a:endParaRPr lang="it-IT" sz="2000" dirty="0" smtClean="0">
              <a:latin typeface="Gill Sans MT" panose="020B0502020104020203" pitchFamily="34" charset="0"/>
            </a:endParaRPr>
          </a:p>
          <a:p>
            <a:pPr marL="457200" indent="-457200">
              <a:buFont typeface="+mj-lt"/>
              <a:buAutoNum type="arabicPeriod"/>
            </a:pPr>
            <a:r>
              <a:rPr lang="it-IT" sz="2000" b="1" dirty="0" smtClean="0">
                <a:latin typeface="Gill Sans MT" panose="020B0502020104020203" pitchFamily="34" charset="0"/>
              </a:rPr>
              <a:t>COME SI </a:t>
            </a:r>
            <a:r>
              <a:rPr lang="it-IT" sz="2000" b="1" u="sng" dirty="0" smtClean="0">
                <a:latin typeface="Gill Sans MT" panose="020B0502020104020203" pitchFamily="34" charset="0"/>
              </a:rPr>
              <a:t>USANO</a:t>
            </a:r>
            <a:r>
              <a:rPr lang="it-IT" sz="2000" b="1" dirty="0" smtClean="0">
                <a:latin typeface="Gill Sans MT" panose="020B0502020104020203" pitchFamily="34" charset="0"/>
              </a:rPr>
              <a:t> LE VALUTAZIONI?</a:t>
            </a:r>
          </a:p>
          <a:p>
            <a:pPr marL="342900" indent="-342900">
              <a:buAutoNum type="arabicPeriod"/>
            </a:pPr>
            <a:endParaRPr lang="it-IT" sz="2400" dirty="0" smtClean="0">
              <a:latin typeface="Gill Sans MT" panose="020B0502020104020203" pitchFamily="34" charset="0"/>
            </a:endParaRPr>
          </a:p>
        </p:txBody>
      </p:sp>
    </p:spTree>
    <p:extLst>
      <p:ext uri="{BB962C8B-B14F-4D97-AF65-F5344CB8AC3E}">
        <p14:creationId xmlns:p14="http://schemas.microsoft.com/office/powerpoint/2010/main" val="5246831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p:cNvSpPr/>
          <p:nvPr/>
        </p:nvSpPr>
        <p:spPr>
          <a:xfrm>
            <a:off x="-33908" y="5251023"/>
            <a:ext cx="9144000" cy="1606977"/>
          </a:xfrm>
          <a:prstGeom prst="rect">
            <a:avLst/>
          </a:prstGeom>
          <a:solidFill>
            <a:srgbClr val="8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Gill Sans MT"/>
                <a:cs typeface="Gill Sans MT"/>
              </a:rPr>
              <a:t>Quale valutazione </a:t>
            </a:r>
          </a:p>
          <a:p>
            <a:pPr algn="ctr"/>
            <a:r>
              <a:rPr lang="it-IT" b="1" dirty="0">
                <a:solidFill>
                  <a:schemeClr val="tx1"/>
                </a:solidFill>
                <a:latin typeface="Gill Sans MT"/>
                <a:cs typeface="Gill Sans MT"/>
              </a:rPr>
              <a:t>per didattica, ricerca e terza missione? </a:t>
            </a:r>
          </a:p>
          <a:p>
            <a:pPr algn="ctr"/>
            <a:r>
              <a:rPr lang="it-IT" i="1" dirty="0">
                <a:solidFill>
                  <a:schemeClr val="tx1"/>
                </a:solidFill>
                <a:latin typeface="Gill Sans MT"/>
                <a:cs typeface="Gill Sans MT"/>
              </a:rPr>
              <a:t>Dai modelli alle </a:t>
            </a:r>
            <a:r>
              <a:rPr lang="it-IT" i="1" dirty="0" smtClean="0">
                <a:solidFill>
                  <a:schemeClr val="tx1"/>
                </a:solidFill>
                <a:latin typeface="Gill Sans MT"/>
                <a:cs typeface="Gill Sans MT"/>
              </a:rPr>
              <a:t>pratiche</a:t>
            </a:r>
          </a:p>
          <a:p>
            <a:pPr algn="ctr"/>
            <a:r>
              <a:rPr lang="it-IT" i="1" dirty="0" smtClean="0">
                <a:solidFill>
                  <a:schemeClr val="tx1"/>
                </a:solidFill>
                <a:latin typeface="Gill Sans MT"/>
              </a:rPr>
              <a:t>Università di Bari, 11 Luglio 2018</a:t>
            </a:r>
            <a:endParaRPr lang="it-IT" dirty="0">
              <a:solidFill>
                <a:schemeClr val="tx1"/>
              </a:solidFill>
            </a:endParaRPr>
          </a:p>
        </p:txBody>
      </p:sp>
      <p:sp>
        <p:nvSpPr>
          <p:cNvPr id="8" name="Rettangolo 7"/>
          <p:cNvSpPr/>
          <p:nvPr/>
        </p:nvSpPr>
        <p:spPr>
          <a:xfrm>
            <a:off x="0" y="0"/>
            <a:ext cx="9144000" cy="188640"/>
          </a:xfrm>
          <a:prstGeom prst="rect">
            <a:avLst/>
          </a:prstGeom>
          <a:solidFill>
            <a:srgbClr val="8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0" y="3244334"/>
            <a:ext cx="8892480" cy="830997"/>
          </a:xfrm>
          <a:prstGeom prst="rect">
            <a:avLst/>
          </a:prstGeom>
        </p:spPr>
        <p:txBody>
          <a:bodyPr wrap="square">
            <a:spAutoFit/>
          </a:bodyPr>
          <a:lstStyle/>
          <a:p>
            <a:pPr algn="ctr"/>
            <a:r>
              <a:rPr lang="it-IT" sz="2400" b="1" i="1" baseline="30000" dirty="0" smtClean="0">
                <a:solidFill>
                  <a:srgbClr val="C00000"/>
                </a:solidFill>
                <a:effectLst>
                  <a:outerShdw blurRad="38100" dist="38100" dir="2700000" algn="tl">
                    <a:srgbClr val="000000">
                      <a:alpha val="43137"/>
                    </a:srgbClr>
                  </a:outerShdw>
                </a:effectLst>
              </a:rPr>
              <a:t>                          </a:t>
            </a:r>
          </a:p>
          <a:p>
            <a:pPr algn="ctr"/>
            <a:endParaRPr lang="it-IT" sz="2400" b="1" i="1" baseline="30000" dirty="0">
              <a:solidFill>
                <a:srgbClr val="C00000"/>
              </a:solidFill>
              <a:effectLst>
                <a:outerShdw blurRad="38100" dist="38100" dir="2700000" algn="tl">
                  <a:srgbClr val="000000">
                    <a:alpha val="43137"/>
                  </a:srgbClr>
                </a:outerShdw>
              </a:effectLst>
              <a:latin typeface="Gill Sans MT" panose="020B0502020104020203" pitchFamily="34" charset="0"/>
            </a:endParaRPr>
          </a:p>
          <a:p>
            <a:pPr algn="ctr"/>
            <a:endParaRPr lang="it-IT" sz="2400" b="1" i="1" baseline="30000" dirty="0" smtClean="0">
              <a:solidFill>
                <a:srgbClr val="C00000"/>
              </a:solidFill>
              <a:effectLst>
                <a:outerShdw blurRad="38100" dist="38100" dir="2700000" algn="tl">
                  <a:srgbClr val="000000">
                    <a:alpha val="43137"/>
                  </a:srgbClr>
                </a:outerShdw>
              </a:effectLst>
              <a:latin typeface="Gill Sans MT" panose="020B0502020104020203" pitchFamily="34" charset="0"/>
            </a:endParaRPr>
          </a:p>
        </p:txBody>
      </p:sp>
      <p:sp>
        <p:nvSpPr>
          <p:cNvPr id="3" name="CasellaDiTesto 2"/>
          <p:cNvSpPr txBox="1"/>
          <p:nvPr/>
        </p:nvSpPr>
        <p:spPr>
          <a:xfrm>
            <a:off x="395536" y="908720"/>
            <a:ext cx="8763248" cy="4154984"/>
          </a:xfrm>
          <a:prstGeom prst="rect">
            <a:avLst/>
          </a:prstGeom>
          <a:noFill/>
        </p:spPr>
        <p:txBody>
          <a:bodyPr wrap="square" rtlCol="0">
            <a:spAutoFit/>
          </a:bodyPr>
          <a:lstStyle/>
          <a:p>
            <a:pPr marL="514350" indent="-514350" algn="ctr">
              <a:buAutoNum type="arabicPeriod"/>
            </a:pPr>
            <a:r>
              <a:rPr lang="it-IT" sz="2800" b="1" dirty="0" smtClean="0">
                <a:solidFill>
                  <a:srgbClr val="C00000"/>
                </a:solidFill>
                <a:latin typeface="Gill Sans MT" panose="020B0502020104020203" pitchFamily="34" charset="0"/>
              </a:rPr>
              <a:t>PERCHE’ IL PLURALISMO?</a:t>
            </a:r>
          </a:p>
          <a:p>
            <a:pPr algn="ctr"/>
            <a:endParaRPr lang="it-IT" sz="2800" b="1" dirty="0">
              <a:solidFill>
                <a:srgbClr val="C00000"/>
              </a:solidFill>
              <a:latin typeface="Gill Sans MT" panose="020B0502020104020203" pitchFamily="34" charset="0"/>
            </a:endParaRPr>
          </a:p>
          <a:p>
            <a:pPr algn="ctr"/>
            <a:endParaRPr lang="it-IT" sz="2800" b="1" dirty="0" smtClean="0">
              <a:latin typeface="Gill Sans MT" panose="020B0502020104020203" pitchFamily="34" charset="0"/>
            </a:endParaRPr>
          </a:p>
          <a:p>
            <a:pPr algn="ctr"/>
            <a:r>
              <a:rPr lang="it-IT" sz="2800" b="1" dirty="0" smtClean="0">
                <a:latin typeface="Gill Sans MT" panose="020B0502020104020203" pitchFamily="34" charset="0"/>
              </a:rPr>
              <a:t>Scelta di Rigore Metodologico </a:t>
            </a:r>
          </a:p>
          <a:p>
            <a:pPr algn="ctr"/>
            <a:r>
              <a:rPr lang="it-IT" sz="2800" b="1" dirty="0" smtClean="0">
                <a:latin typeface="Gill Sans MT" panose="020B0502020104020203" pitchFamily="34" charset="0"/>
              </a:rPr>
              <a:t>Pluralismo come «strumento di Qualità democratica»</a:t>
            </a:r>
          </a:p>
          <a:p>
            <a:pPr algn="ctr"/>
            <a:r>
              <a:rPr lang="it-IT" sz="2800" b="1" dirty="0" smtClean="0">
                <a:latin typeface="Gill Sans MT" panose="020B0502020104020203" pitchFamily="34" charset="0"/>
              </a:rPr>
              <a:t>(</a:t>
            </a:r>
            <a:r>
              <a:rPr lang="it-IT" sz="2800" b="1" dirty="0" err="1" smtClean="0">
                <a:latin typeface="Gill Sans MT" panose="020B0502020104020203" pitchFamily="34" charset="0"/>
              </a:rPr>
              <a:t>Viveret</a:t>
            </a:r>
            <a:r>
              <a:rPr lang="it-IT" sz="2800" b="1" dirty="0" smtClean="0">
                <a:latin typeface="Gill Sans MT" panose="020B0502020104020203" pitchFamily="34" charset="0"/>
              </a:rPr>
              <a:t> 1989, </a:t>
            </a:r>
            <a:r>
              <a:rPr lang="it-IT" sz="2800" b="1" dirty="0" err="1" smtClean="0">
                <a:latin typeface="Gill Sans MT" panose="020B0502020104020203" pitchFamily="34" charset="0"/>
              </a:rPr>
              <a:t>Monnier</a:t>
            </a:r>
            <a:r>
              <a:rPr lang="it-IT" sz="2800" b="1" dirty="0" smtClean="0">
                <a:latin typeface="Gill Sans MT" panose="020B0502020104020203" pitchFamily="34" charset="0"/>
              </a:rPr>
              <a:t>, 1990, Stame </a:t>
            </a:r>
            <a:r>
              <a:rPr lang="it-IT" sz="2800" b="1" dirty="0" smtClean="0">
                <a:latin typeface="Gill Sans MT" panose="020B0502020104020203" pitchFamily="34" charset="0"/>
              </a:rPr>
              <a:t>1994, 2016) </a:t>
            </a:r>
            <a:endParaRPr lang="it-IT" sz="2800" dirty="0" smtClean="0">
              <a:latin typeface="Gill Sans MT" panose="020B0502020104020203" pitchFamily="34" charset="0"/>
            </a:endParaRPr>
          </a:p>
          <a:p>
            <a:endParaRPr lang="it-IT" sz="2800" dirty="0" smtClean="0">
              <a:latin typeface="Gill Sans MT" panose="020B0502020104020203" pitchFamily="34" charset="0"/>
            </a:endParaRPr>
          </a:p>
          <a:p>
            <a:endParaRPr lang="it-IT" sz="2000" b="1" dirty="0" smtClean="0">
              <a:latin typeface="Gill Sans MT" panose="020B0502020104020203" pitchFamily="34" charset="0"/>
            </a:endParaRPr>
          </a:p>
          <a:p>
            <a:endParaRPr lang="it-IT" sz="2000" b="1" dirty="0" smtClean="0">
              <a:latin typeface="Gill Sans MT" panose="020B0502020104020203" pitchFamily="34" charset="0"/>
            </a:endParaRPr>
          </a:p>
        </p:txBody>
      </p:sp>
    </p:spTree>
    <p:extLst>
      <p:ext uri="{BB962C8B-B14F-4D97-AF65-F5344CB8AC3E}">
        <p14:creationId xmlns:p14="http://schemas.microsoft.com/office/powerpoint/2010/main" val="25024426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p:cNvSpPr/>
          <p:nvPr/>
        </p:nvSpPr>
        <p:spPr>
          <a:xfrm>
            <a:off x="-33908" y="5251023"/>
            <a:ext cx="9144000" cy="1606977"/>
          </a:xfrm>
          <a:prstGeom prst="rect">
            <a:avLst/>
          </a:prstGeom>
          <a:solidFill>
            <a:srgbClr val="8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Gill Sans MT"/>
                <a:cs typeface="Gill Sans MT"/>
              </a:rPr>
              <a:t>Quale valutazione </a:t>
            </a:r>
          </a:p>
          <a:p>
            <a:pPr algn="ctr"/>
            <a:r>
              <a:rPr lang="it-IT" b="1" dirty="0">
                <a:solidFill>
                  <a:schemeClr val="tx1"/>
                </a:solidFill>
                <a:latin typeface="Gill Sans MT"/>
                <a:cs typeface="Gill Sans MT"/>
              </a:rPr>
              <a:t>per didattica, ricerca e terza missione? </a:t>
            </a:r>
          </a:p>
          <a:p>
            <a:pPr algn="ctr"/>
            <a:r>
              <a:rPr lang="it-IT" i="1" dirty="0">
                <a:solidFill>
                  <a:schemeClr val="tx1"/>
                </a:solidFill>
                <a:latin typeface="Gill Sans MT"/>
                <a:cs typeface="Gill Sans MT"/>
              </a:rPr>
              <a:t>Dai modelli alle </a:t>
            </a:r>
            <a:r>
              <a:rPr lang="it-IT" i="1" dirty="0" smtClean="0">
                <a:solidFill>
                  <a:schemeClr val="tx1"/>
                </a:solidFill>
                <a:latin typeface="Gill Sans MT"/>
                <a:cs typeface="Gill Sans MT"/>
              </a:rPr>
              <a:t>pratiche</a:t>
            </a:r>
          </a:p>
          <a:p>
            <a:pPr algn="ctr"/>
            <a:r>
              <a:rPr lang="it-IT" i="1" dirty="0" smtClean="0">
                <a:solidFill>
                  <a:schemeClr val="tx1"/>
                </a:solidFill>
                <a:latin typeface="Gill Sans MT"/>
              </a:rPr>
              <a:t>Università di Bari, 11 Luglio 2018</a:t>
            </a:r>
            <a:endParaRPr lang="it-IT" dirty="0">
              <a:solidFill>
                <a:schemeClr val="tx1"/>
              </a:solidFill>
            </a:endParaRPr>
          </a:p>
        </p:txBody>
      </p:sp>
      <p:sp>
        <p:nvSpPr>
          <p:cNvPr id="8" name="Rettangolo 7"/>
          <p:cNvSpPr/>
          <p:nvPr/>
        </p:nvSpPr>
        <p:spPr>
          <a:xfrm>
            <a:off x="0" y="0"/>
            <a:ext cx="9144000" cy="188640"/>
          </a:xfrm>
          <a:prstGeom prst="rect">
            <a:avLst/>
          </a:prstGeom>
          <a:solidFill>
            <a:srgbClr val="8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0" y="3244334"/>
            <a:ext cx="8892480" cy="830997"/>
          </a:xfrm>
          <a:prstGeom prst="rect">
            <a:avLst/>
          </a:prstGeom>
        </p:spPr>
        <p:txBody>
          <a:bodyPr wrap="square">
            <a:spAutoFit/>
          </a:bodyPr>
          <a:lstStyle/>
          <a:p>
            <a:pPr algn="ctr"/>
            <a:r>
              <a:rPr lang="it-IT" sz="2400" b="1" i="1" baseline="30000" dirty="0" smtClean="0">
                <a:solidFill>
                  <a:srgbClr val="C00000"/>
                </a:solidFill>
                <a:effectLst>
                  <a:outerShdw blurRad="38100" dist="38100" dir="2700000" algn="tl">
                    <a:srgbClr val="000000">
                      <a:alpha val="43137"/>
                    </a:srgbClr>
                  </a:outerShdw>
                </a:effectLst>
              </a:rPr>
              <a:t>                          </a:t>
            </a:r>
          </a:p>
          <a:p>
            <a:pPr algn="ctr"/>
            <a:endParaRPr lang="it-IT" sz="2400" b="1" i="1" baseline="30000" dirty="0">
              <a:solidFill>
                <a:srgbClr val="C00000"/>
              </a:solidFill>
              <a:effectLst>
                <a:outerShdw blurRad="38100" dist="38100" dir="2700000" algn="tl">
                  <a:srgbClr val="000000">
                    <a:alpha val="43137"/>
                  </a:srgbClr>
                </a:outerShdw>
              </a:effectLst>
              <a:latin typeface="Gill Sans MT" panose="020B0502020104020203" pitchFamily="34" charset="0"/>
            </a:endParaRPr>
          </a:p>
          <a:p>
            <a:pPr algn="ctr"/>
            <a:endParaRPr lang="it-IT" sz="2400" b="1" i="1" baseline="30000" dirty="0" smtClean="0">
              <a:solidFill>
                <a:srgbClr val="C00000"/>
              </a:solidFill>
              <a:effectLst>
                <a:outerShdw blurRad="38100" dist="38100" dir="2700000" algn="tl">
                  <a:srgbClr val="000000">
                    <a:alpha val="43137"/>
                  </a:srgbClr>
                </a:outerShdw>
              </a:effectLst>
              <a:latin typeface="Gill Sans MT" panose="020B0502020104020203" pitchFamily="34" charset="0"/>
            </a:endParaRPr>
          </a:p>
        </p:txBody>
      </p:sp>
      <p:sp>
        <p:nvSpPr>
          <p:cNvPr id="3" name="CasellaDiTesto 2"/>
          <p:cNvSpPr txBox="1"/>
          <p:nvPr/>
        </p:nvSpPr>
        <p:spPr>
          <a:xfrm>
            <a:off x="395536" y="908720"/>
            <a:ext cx="8763248" cy="4708981"/>
          </a:xfrm>
          <a:prstGeom prst="rect">
            <a:avLst/>
          </a:prstGeom>
          <a:noFill/>
        </p:spPr>
        <p:txBody>
          <a:bodyPr wrap="square" rtlCol="0">
            <a:spAutoFit/>
          </a:bodyPr>
          <a:lstStyle/>
          <a:p>
            <a:pPr marL="514350" indent="-514350" algn="ctr">
              <a:buAutoNum type="arabicPeriod"/>
            </a:pPr>
            <a:r>
              <a:rPr lang="it-IT" sz="2800" b="1" dirty="0" smtClean="0">
                <a:solidFill>
                  <a:srgbClr val="C00000"/>
                </a:solidFill>
                <a:latin typeface="Gill Sans MT" panose="020B0502020104020203" pitchFamily="34" charset="0"/>
              </a:rPr>
              <a:t>PERCHE’ IL PLURALISMO?</a:t>
            </a:r>
          </a:p>
          <a:p>
            <a:pPr algn="ctr"/>
            <a:endParaRPr lang="it-IT" sz="2800" b="1" dirty="0" smtClean="0"/>
          </a:p>
          <a:p>
            <a:pPr algn="ctr"/>
            <a:endParaRPr lang="it-IT" sz="2800" b="1" dirty="0" smtClean="0"/>
          </a:p>
          <a:p>
            <a:pPr algn="ctr"/>
            <a:r>
              <a:rPr lang="it-IT" sz="2800" b="1" dirty="0" smtClean="0">
                <a:latin typeface="Gill Sans MT" panose="020B0502020104020203" pitchFamily="34" charset="0"/>
              </a:rPr>
              <a:t>Quarta </a:t>
            </a:r>
            <a:r>
              <a:rPr lang="it-IT" sz="2800" b="1" dirty="0">
                <a:latin typeface="Gill Sans MT" panose="020B0502020104020203" pitchFamily="34" charset="0"/>
              </a:rPr>
              <a:t>via</a:t>
            </a:r>
            <a:r>
              <a:rPr lang="it-IT" sz="2800" b="1" dirty="0" smtClean="0">
                <a:latin typeface="Gill Sans MT" panose="020B0502020104020203" pitchFamily="34" charset="0"/>
              </a:rPr>
              <a:t>: </a:t>
            </a:r>
            <a:r>
              <a:rPr lang="it-IT" sz="2800" b="1" dirty="0">
                <a:latin typeface="Gill Sans MT" panose="020B0502020104020203" pitchFamily="34" charset="0"/>
              </a:rPr>
              <a:t>pratica </a:t>
            </a:r>
            <a:r>
              <a:rPr lang="it-IT" sz="2800" b="1" dirty="0" smtClean="0">
                <a:latin typeface="Gill Sans MT" panose="020B0502020104020203" pitchFamily="34" charset="0"/>
              </a:rPr>
              <a:t>riflessiva e democratica</a:t>
            </a:r>
          </a:p>
          <a:p>
            <a:pPr algn="ctr"/>
            <a:r>
              <a:rPr lang="it-IT" sz="2800" b="1" dirty="0" smtClean="0">
                <a:latin typeface="Gill Sans MT" panose="020B0502020104020203" pitchFamily="34" charset="0"/>
              </a:rPr>
              <a:t>(</a:t>
            </a:r>
            <a:r>
              <a:rPr lang="it-IT" sz="2800" b="1" i="1" u="sng" dirty="0">
                <a:solidFill>
                  <a:srgbClr val="C00000"/>
                </a:solidFill>
                <a:latin typeface="Gill Sans MT" panose="020B0502020104020203" pitchFamily="34" charset="0"/>
              </a:rPr>
              <a:t>dai modelli alle pratiche e dalle pratiche ai modelli</a:t>
            </a:r>
            <a:r>
              <a:rPr lang="it-IT" sz="2800" b="1" dirty="0">
                <a:latin typeface="Gill Sans MT" panose="020B0502020104020203" pitchFamily="34" charset="0"/>
              </a:rPr>
              <a:t>)</a:t>
            </a:r>
          </a:p>
          <a:p>
            <a:pPr algn="ctr"/>
            <a:endParaRPr lang="it-IT" sz="2800" i="1" dirty="0">
              <a:latin typeface="Gill Sans MT" panose="020B0502020104020203" pitchFamily="34" charset="0"/>
            </a:endParaRPr>
          </a:p>
          <a:p>
            <a:pPr algn="ctr"/>
            <a:endParaRPr lang="it-IT" sz="2400" b="1" i="1" dirty="0" smtClean="0">
              <a:latin typeface="Gill Sans MT" panose="020B0502020104020203" pitchFamily="34" charset="0"/>
            </a:endParaRPr>
          </a:p>
          <a:p>
            <a:pPr algn="ctr"/>
            <a:r>
              <a:rPr lang="it-IT" sz="2400" b="1" i="1" dirty="0" smtClean="0">
                <a:latin typeface="Gill Sans MT" panose="020B0502020104020203" pitchFamily="34" charset="0"/>
              </a:rPr>
              <a:t>Nicoletta </a:t>
            </a:r>
            <a:r>
              <a:rPr lang="it-IT" sz="2400" b="1" i="1" dirty="0">
                <a:latin typeface="Gill Sans MT" panose="020B0502020104020203" pitchFamily="34" charset="0"/>
              </a:rPr>
              <a:t>Stame </a:t>
            </a:r>
            <a:r>
              <a:rPr lang="it-IT" sz="2400" b="1" i="1" dirty="0" smtClean="0">
                <a:latin typeface="Gill Sans MT" panose="020B0502020104020203" pitchFamily="34" charset="0"/>
              </a:rPr>
              <a:t>(2016), la valutazione pluralista</a:t>
            </a:r>
            <a:endParaRPr lang="it-IT" sz="2400" b="1" i="1" dirty="0">
              <a:latin typeface="Gill Sans MT" panose="020B0502020104020203" pitchFamily="34" charset="0"/>
            </a:endParaRPr>
          </a:p>
          <a:p>
            <a:pPr marL="514350" indent="-514350" algn="ctr">
              <a:buAutoNum type="arabicPeriod"/>
            </a:pPr>
            <a:endParaRPr lang="it-IT" sz="2800" b="1" dirty="0" smtClean="0">
              <a:latin typeface="Gill Sans MT" panose="020B0502020104020203" pitchFamily="34" charset="0"/>
            </a:endParaRPr>
          </a:p>
          <a:p>
            <a:pPr algn="ctr"/>
            <a:endParaRPr lang="it-IT" sz="2800" dirty="0" smtClean="0">
              <a:latin typeface="Gill Sans MT" panose="020B0502020104020203" pitchFamily="34" charset="0"/>
            </a:endParaRPr>
          </a:p>
          <a:p>
            <a:pPr algn="ctr"/>
            <a:endParaRPr lang="it-IT" sz="2800" dirty="0">
              <a:latin typeface="Gill Sans MT" panose="020B0502020104020203" pitchFamily="34" charset="0"/>
            </a:endParaRPr>
          </a:p>
        </p:txBody>
      </p:sp>
    </p:spTree>
    <p:extLst>
      <p:ext uri="{BB962C8B-B14F-4D97-AF65-F5344CB8AC3E}">
        <p14:creationId xmlns:p14="http://schemas.microsoft.com/office/powerpoint/2010/main" val="41810411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ttangolo 14"/>
          <p:cNvSpPr/>
          <p:nvPr/>
        </p:nvSpPr>
        <p:spPr>
          <a:xfrm>
            <a:off x="-13418" y="6525344"/>
            <a:ext cx="9157417" cy="332656"/>
          </a:xfrm>
          <a:prstGeom prst="rect">
            <a:avLst/>
          </a:prstGeom>
          <a:solidFill>
            <a:srgbClr val="8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p:cNvSpPr>
            <a:spLocks noGrp="1"/>
          </p:cNvSpPr>
          <p:nvPr>
            <p:ph type="title"/>
          </p:nvPr>
        </p:nvSpPr>
        <p:spPr>
          <a:xfrm>
            <a:off x="0" y="0"/>
            <a:ext cx="9144000" cy="1143000"/>
          </a:xfrm>
        </p:spPr>
        <p:txBody>
          <a:bodyPr>
            <a:normAutofit/>
          </a:bodyPr>
          <a:lstStyle/>
          <a:p>
            <a:r>
              <a:rPr lang="it-IT" sz="3000" b="1" dirty="0" smtClean="0">
                <a:solidFill>
                  <a:srgbClr val="7E0000"/>
                </a:solidFill>
                <a:effectLst>
                  <a:outerShdw blurRad="38100" dist="38100" dir="2700000" algn="tl">
                    <a:srgbClr val="000000">
                      <a:alpha val="43137"/>
                    </a:srgbClr>
                  </a:outerShdw>
                </a:effectLst>
              </a:rPr>
              <a:t/>
            </a:r>
            <a:br>
              <a:rPr lang="it-IT" sz="3000" b="1" dirty="0" smtClean="0">
                <a:solidFill>
                  <a:srgbClr val="7E0000"/>
                </a:solidFill>
                <a:effectLst>
                  <a:outerShdw blurRad="38100" dist="38100" dir="2700000" algn="tl">
                    <a:srgbClr val="000000">
                      <a:alpha val="43137"/>
                    </a:srgbClr>
                  </a:outerShdw>
                </a:effectLst>
              </a:rPr>
            </a:br>
            <a:r>
              <a:rPr lang="it-IT" sz="3000" b="1" dirty="0" smtClean="0">
                <a:solidFill>
                  <a:srgbClr val="C00000"/>
                </a:solidFill>
                <a:effectLst>
                  <a:outerShdw blurRad="38100" dist="38100" dir="2700000" algn="tl">
                    <a:srgbClr val="000000">
                      <a:alpha val="43137"/>
                    </a:srgbClr>
                  </a:outerShdw>
                </a:effectLst>
                <a:latin typeface="Gill Sans MT" panose="020B0502020104020203" pitchFamily="34" charset="0"/>
              </a:rPr>
              <a:t>Terza Missione: un concetto </a:t>
            </a:r>
            <a:r>
              <a:rPr lang="it-IT" sz="3000" b="1" i="1" dirty="0" smtClean="0">
                <a:solidFill>
                  <a:srgbClr val="C00000"/>
                </a:solidFill>
                <a:effectLst>
                  <a:outerShdw blurRad="38100" dist="38100" dir="2700000" algn="tl">
                    <a:srgbClr val="000000">
                      <a:alpha val="43137"/>
                    </a:srgbClr>
                  </a:outerShdw>
                </a:effectLst>
                <a:latin typeface="Gill Sans MT" panose="020B0502020104020203" pitchFamily="34" charset="0"/>
              </a:rPr>
              <a:t>BOTTOM  UP </a:t>
            </a:r>
            <a:endParaRPr lang="it-IT" sz="3000" b="1" i="1" dirty="0">
              <a:solidFill>
                <a:srgbClr val="C00000"/>
              </a:solidFill>
              <a:effectLst>
                <a:outerShdw blurRad="38100" dist="38100" dir="2700000" algn="tl">
                  <a:srgbClr val="000000">
                    <a:alpha val="43137"/>
                  </a:srgbClr>
                </a:outerShdw>
              </a:effectLst>
              <a:latin typeface="Gill Sans MT" panose="020B0502020104020203" pitchFamily="34" charset="0"/>
            </a:endParaRPr>
          </a:p>
        </p:txBody>
      </p:sp>
      <p:sp>
        <p:nvSpPr>
          <p:cNvPr id="3" name="Segnaposto contenuto 2"/>
          <p:cNvSpPr>
            <a:spLocks noGrp="1"/>
          </p:cNvSpPr>
          <p:nvPr>
            <p:ph idx="1"/>
          </p:nvPr>
        </p:nvSpPr>
        <p:spPr>
          <a:xfrm>
            <a:off x="323528" y="1143000"/>
            <a:ext cx="8572560" cy="5125280"/>
          </a:xfrm>
        </p:spPr>
        <p:txBody>
          <a:bodyPr>
            <a:normAutofit/>
          </a:bodyPr>
          <a:lstStyle/>
          <a:p>
            <a:pPr marL="0" indent="0">
              <a:buNone/>
            </a:pPr>
            <a:endParaRPr lang="it-IT" sz="2800" dirty="0"/>
          </a:p>
          <a:p>
            <a:pPr marL="0" indent="0" algn="ctr">
              <a:buNone/>
            </a:pPr>
            <a:r>
              <a:rPr lang="it-IT" sz="2800" dirty="0"/>
              <a:t> </a:t>
            </a:r>
            <a:r>
              <a:rPr lang="it-IT" sz="2800" i="1" dirty="0" smtClean="0">
                <a:latin typeface="Gill Sans MT" panose="020B0502020104020203" pitchFamily="34" charset="0"/>
              </a:rPr>
              <a:t>La Terza Missione è «l’insieme </a:t>
            </a:r>
            <a:r>
              <a:rPr lang="it-IT" sz="2800" i="1" dirty="0">
                <a:latin typeface="Gill Sans MT" panose="020B0502020104020203" pitchFamily="34" charset="0"/>
              </a:rPr>
              <a:t>delle attività con le quali le </a:t>
            </a:r>
            <a:r>
              <a:rPr lang="it-IT" sz="2800" i="1" dirty="0" smtClean="0">
                <a:latin typeface="Gill Sans MT" panose="020B0502020104020203" pitchFamily="34" charset="0"/>
              </a:rPr>
              <a:t>Università </a:t>
            </a:r>
            <a:r>
              <a:rPr lang="it-IT" sz="2800" i="1" dirty="0">
                <a:latin typeface="Gill Sans MT" panose="020B0502020104020203" pitchFamily="34" charset="0"/>
              </a:rPr>
              <a:t>entrano in </a:t>
            </a:r>
            <a:r>
              <a:rPr lang="it-IT" sz="2800" b="1" i="1" u="sng" dirty="0">
                <a:solidFill>
                  <a:srgbClr val="7E0000"/>
                </a:solidFill>
                <a:latin typeface="Gill Sans MT" panose="020B0502020104020203" pitchFamily="34" charset="0"/>
              </a:rPr>
              <a:t>interazione diretta con la società</a:t>
            </a:r>
            <a:r>
              <a:rPr lang="it-IT" sz="2800" i="1" dirty="0">
                <a:latin typeface="Gill Sans MT" panose="020B0502020104020203" pitchFamily="34" charset="0"/>
              </a:rPr>
              <a:t>, fornendo un contributo che accompagna le missioni tradizionali di didattica e di </a:t>
            </a:r>
            <a:r>
              <a:rPr lang="it-IT" sz="2800" i="1" dirty="0" smtClean="0">
                <a:latin typeface="Gill Sans MT" panose="020B0502020104020203" pitchFamily="34" charset="0"/>
              </a:rPr>
              <a:t>ricerca». </a:t>
            </a:r>
          </a:p>
          <a:p>
            <a:pPr marL="0" indent="0">
              <a:buNone/>
            </a:pPr>
            <a:endParaRPr lang="it-IT" sz="2800" i="1" dirty="0">
              <a:latin typeface="Gill Sans MT" panose="020B0502020104020203" pitchFamily="34" charset="0"/>
            </a:endParaRPr>
          </a:p>
          <a:p>
            <a:pPr marL="0" indent="0">
              <a:buNone/>
            </a:pPr>
            <a:endParaRPr lang="it-IT" sz="2800" dirty="0"/>
          </a:p>
          <a:p>
            <a:pPr marL="0" indent="0" algn="ctr">
              <a:buNone/>
            </a:pPr>
            <a:r>
              <a:rPr lang="it-IT" sz="2000" i="1" dirty="0" smtClean="0">
                <a:latin typeface="Gill Sans MT" panose="020B0502020104020203" pitchFamily="34" charset="0"/>
              </a:rPr>
              <a:t>ANVUR</a:t>
            </a:r>
            <a:r>
              <a:rPr lang="it-IT" sz="2000" i="1" dirty="0">
                <a:latin typeface="Gill Sans MT" panose="020B0502020104020203" pitchFamily="34" charset="0"/>
              </a:rPr>
              <a:t>, La terza missione nelle università e negli enti di ricerca italiani, Documento di lavoro del workshop del 12 aprile </a:t>
            </a:r>
            <a:r>
              <a:rPr lang="it-IT" sz="2000" i="1" dirty="0" smtClean="0">
                <a:latin typeface="Gill Sans MT" panose="020B0502020104020203" pitchFamily="34" charset="0"/>
              </a:rPr>
              <a:t>2013</a:t>
            </a:r>
            <a:endParaRPr lang="it-IT" sz="2000" dirty="0">
              <a:latin typeface="Gill Sans MT" panose="020B0502020104020203" pitchFamily="34" charset="0"/>
            </a:endParaRPr>
          </a:p>
        </p:txBody>
      </p:sp>
      <p:sp>
        <p:nvSpPr>
          <p:cNvPr id="7" name="Rettangolo 6"/>
          <p:cNvSpPr/>
          <p:nvPr/>
        </p:nvSpPr>
        <p:spPr>
          <a:xfrm flipV="1">
            <a:off x="0" y="0"/>
            <a:ext cx="9144000" cy="45719"/>
          </a:xfrm>
          <a:prstGeom prst="rect">
            <a:avLst/>
          </a:prstGeom>
          <a:solidFill>
            <a:srgbClr val="8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sz="1400" b="1" dirty="0">
              <a:effectLst>
                <a:outerShdw blurRad="38100" dist="38100" dir="2700000" algn="tl">
                  <a:srgbClr val="000000">
                    <a:alpha val="43137"/>
                  </a:srgbClr>
                </a:outerShdw>
              </a:effectLst>
            </a:endParaRPr>
          </a:p>
        </p:txBody>
      </p:sp>
      <p:sp>
        <p:nvSpPr>
          <p:cNvPr id="12" name="Line 9"/>
          <p:cNvSpPr>
            <a:spLocks noChangeShapeType="1"/>
          </p:cNvSpPr>
          <p:nvPr/>
        </p:nvSpPr>
        <p:spPr bwMode="auto">
          <a:xfrm flipH="1">
            <a:off x="4780" y="6525344"/>
            <a:ext cx="9139220" cy="0"/>
          </a:xfrm>
          <a:prstGeom prst="line">
            <a:avLst/>
          </a:prstGeom>
          <a:noFill/>
          <a:ln w="38100" cmpd="sng">
            <a:solidFill>
              <a:srgbClr val="4F81BD"/>
            </a:solidFill>
            <a:round/>
            <a:headEnd/>
            <a:tailEnd/>
          </a:ln>
          <a:effectLst/>
        </p:spPr>
        <p:txBody>
          <a:bodyPr/>
          <a:lstStyle/>
          <a:p>
            <a:endParaRPr lang="it-IT"/>
          </a:p>
        </p:txBody>
      </p:sp>
      <p:sp>
        <p:nvSpPr>
          <p:cNvPr id="8" name="Rettangolo 7"/>
          <p:cNvSpPr/>
          <p:nvPr/>
        </p:nvSpPr>
        <p:spPr>
          <a:xfrm>
            <a:off x="-33908" y="5251023"/>
            <a:ext cx="9144000" cy="1606977"/>
          </a:xfrm>
          <a:prstGeom prst="rect">
            <a:avLst/>
          </a:prstGeom>
          <a:solidFill>
            <a:srgbClr val="8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Gill Sans MT"/>
                <a:cs typeface="Gill Sans MT"/>
              </a:rPr>
              <a:t>Quale valutazione </a:t>
            </a:r>
          </a:p>
          <a:p>
            <a:pPr algn="ctr"/>
            <a:r>
              <a:rPr lang="it-IT" b="1" dirty="0">
                <a:solidFill>
                  <a:schemeClr val="tx1"/>
                </a:solidFill>
                <a:latin typeface="Gill Sans MT"/>
                <a:cs typeface="Gill Sans MT"/>
              </a:rPr>
              <a:t>per didattica, ricerca e terza missione? </a:t>
            </a:r>
          </a:p>
          <a:p>
            <a:pPr algn="ctr"/>
            <a:r>
              <a:rPr lang="it-IT" i="1" dirty="0">
                <a:solidFill>
                  <a:schemeClr val="tx1"/>
                </a:solidFill>
                <a:latin typeface="Gill Sans MT"/>
                <a:cs typeface="Gill Sans MT"/>
              </a:rPr>
              <a:t>Dai modelli alle </a:t>
            </a:r>
            <a:r>
              <a:rPr lang="it-IT" i="1" dirty="0" smtClean="0">
                <a:solidFill>
                  <a:schemeClr val="tx1"/>
                </a:solidFill>
                <a:latin typeface="Gill Sans MT"/>
                <a:cs typeface="Gill Sans MT"/>
              </a:rPr>
              <a:t>pratiche</a:t>
            </a:r>
          </a:p>
          <a:p>
            <a:pPr algn="ctr"/>
            <a:r>
              <a:rPr lang="it-IT" i="1" dirty="0" smtClean="0">
                <a:solidFill>
                  <a:schemeClr val="tx1"/>
                </a:solidFill>
                <a:latin typeface="Gill Sans MT"/>
              </a:rPr>
              <a:t>Università di Bari, 11 Luglio 2018</a:t>
            </a:r>
            <a:endParaRPr lang="it-IT" dirty="0">
              <a:solidFill>
                <a:schemeClr val="tx1"/>
              </a:solidFill>
            </a:endParaRPr>
          </a:p>
        </p:txBody>
      </p:sp>
    </p:spTree>
    <p:extLst>
      <p:ext uri="{BB962C8B-B14F-4D97-AF65-F5344CB8AC3E}">
        <p14:creationId xmlns:p14="http://schemas.microsoft.com/office/powerpoint/2010/main" val="1220512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ttangolo 14"/>
          <p:cNvSpPr/>
          <p:nvPr/>
        </p:nvSpPr>
        <p:spPr>
          <a:xfrm>
            <a:off x="-13418" y="6525344"/>
            <a:ext cx="9157417" cy="332656"/>
          </a:xfrm>
          <a:prstGeom prst="rect">
            <a:avLst/>
          </a:prstGeom>
          <a:solidFill>
            <a:srgbClr val="8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p:cNvSpPr>
            <a:spLocks noGrp="1"/>
          </p:cNvSpPr>
          <p:nvPr>
            <p:ph type="title"/>
          </p:nvPr>
        </p:nvSpPr>
        <p:spPr>
          <a:xfrm>
            <a:off x="0" y="0"/>
            <a:ext cx="9144000" cy="1143000"/>
          </a:xfrm>
        </p:spPr>
        <p:txBody>
          <a:bodyPr>
            <a:normAutofit/>
          </a:bodyPr>
          <a:lstStyle/>
          <a:p>
            <a:r>
              <a:rPr lang="it-IT" sz="3000" b="1" dirty="0" smtClean="0">
                <a:solidFill>
                  <a:srgbClr val="C00000"/>
                </a:solidFill>
                <a:effectLst>
                  <a:outerShdw blurRad="38100" dist="38100" dir="2700000" algn="tl">
                    <a:srgbClr val="000000">
                      <a:alpha val="43137"/>
                    </a:srgbClr>
                  </a:outerShdw>
                </a:effectLst>
                <a:latin typeface="Gill Sans MT" panose="020B0502020104020203" pitchFamily="34" charset="0"/>
              </a:rPr>
              <a:t>Terza Missione: concetto </a:t>
            </a:r>
            <a:r>
              <a:rPr lang="it-IT" sz="3000" b="1" i="1" dirty="0" smtClean="0">
                <a:solidFill>
                  <a:srgbClr val="C00000"/>
                </a:solidFill>
                <a:effectLst>
                  <a:outerShdw blurRad="38100" dist="38100" dir="2700000" algn="tl">
                    <a:srgbClr val="000000">
                      <a:alpha val="43137"/>
                    </a:srgbClr>
                  </a:outerShdw>
                </a:effectLst>
                <a:latin typeface="Gill Sans MT" panose="020B0502020104020203" pitchFamily="34" charset="0"/>
              </a:rPr>
              <a:t>TOP DOWN</a:t>
            </a:r>
            <a:endParaRPr lang="it-IT" sz="3000" b="1" i="1" dirty="0">
              <a:solidFill>
                <a:srgbClr val="C00000"/>
              </a:solidFill>
              <a:effectLst>
                <a:outerShdw blurRad="38100" dist="38100" dir="2700000" algn="tl">
                  <a:srgbClr val="000000">
                    <a:alpha val="43137"/>
                  </a:srgbClr>
                </a:outerShdw>
              </a:effectLst>
              <a:latin typeface="Gill Sans MT" panose="020B0502020104020203" pitchFamily="34" charset="0"/>
            </a:endParaRPr>
          </a:p>
        </p:txBody>
      </p:sp>
      <p:sp>
        <p:nvSpPr>
          <p:cNvPr id="3" name="Segnaposto contenuto 2"/>
          <p:cNvSpPr>
            <a:spLocks noGrp="1"/>
          </p:cNvSpPr>
          <p:nvPr>
            <p:ph idx="1"/>
          </p:nvPr>
        </p:nvSpPr>
        <p:spPr>
          <a:xfrm>
            <a:off x="323528" y="1124744"/>
            <a:ext cx="8572560" cy="5143536"/>
          </a:xfrm>
        </p:spPr>
        <p:txBody>
          <a:bodyPr>
            <a:normAutofit/>
          </a:bodyPr>
          <a:lstStyle/>
          <a:p>
            <a:pPr marL="0" indent="0" algn="ctr">
              <a:buNone/>
            </a:pPr>
            <a:endParaRPr lang="it-IT" sz="2800" dirty="0" smtClean="0"/>
          </a:p>
          <a:p>
            <a:pPr marL="0" indent="0" algn="ctr">
              <a:buNone/>
            </a:pPr>
            <a:r>
              <a:rPr lang="it-IT" sz="2800" dirty="0" smtClean="0">
                <a:latin typeface="Gill Sans MT" panose="020B0502020104020203" pitchFamily="34" charset="0"/>
              </a:rPr>
              <a:t>Terza MISSIONE come </a:t>
            </a:r>
            <a:r>
              <a:rPr lang="it-IT" sz="2800" b="1" dirty="0" smtClean="0">
                <a:latin typeface="Gill Sans MT" panose="020B0502020104020203" pitchFamily="34" charset="0"/>
              </a:rPr>
              <a:t>attività istituzionale </a:t>
            </a:r>
            <a:r>
              <a:rPr lang="it-IT" sz="2800" dirty="0">
                <a:latin typeface="Gill Sans MT" panose="020B0502020104020203" pitchFamily="34" charset="0"/>
              </a:rPr>
              <a:t>la cui valutazione confluisce nel Rapporto di valutazione periodica da trasmettere al MIUR entro il 31 luglio di ogni </a:t>
            </a:r>
            <a:r>
              <a:rPr lang="it-IT" sz="2800" dirty="0" smtClean="0">
                <a:latin typeface="Gill Sans MT" panose="020B0502020104020203" pitchFamily="34" charset="0"/>
              </a:rPr>
              <a:t>anno.</a:t>
            </a:r>
          </a:p>
          <a:p>
            <a:pPr marL="0" indent="0" algn="ctr">
              <a:buNone/>
            </a:pPr>
            <a:endParaRPr lang="it-IT" sz="2800" dirty="0" smtClean="0"/>
          </a:p>
          <a:p>
            <a:pPr marL="0" indent="0" algn="just">
              <a:buNone/>
            </a:pPr>
            <a:r>
              <a:rPr lang="it-IT" sz="2000" b="1" dirty="0">
                <a:latin typeface="Gill Sans MT" panose="020B0502020104020203" pitchFamily="34" charset="0"/>
              </a:rPr>
              <a:t>Il Decreto del MIUR del 30 gennaio 2013, n. 47, - </a:t>
            </a:r>
            <a:r>
              <a:rPr lang="it-IT" sz="2000" dirty="0">
                <a:latin typeface="Gill Sans MT" panose="020B0502020104020203" pitchFamily="34" charset="0"/>
              </a:rPr>
              <a:t>“</a:t>
            </a:r>
            <a:r>
              <a:rPr lang="it-IT" sz="2000" i="1" dirty="0">
                <a:latin typeface="Gill Sans MT" panose="020B0502020104020203" pitchFamily="34" charset="0"/>
              </a:rPr>
              <a:t>Decreto autovalutazione, accreditamento iniziale e periodico delle sedi e dei corsi di studio e valutazione periodica” </a:t>
            </a:r>
          </a:p>
          <a:p>
            <a:pPr marL="0" indent="0" algn="just">
              <a:buNone/>
            </a:pPr>
            <a:endParaRPr lang="it-IT" sz="2800" i="1" dirty="0"/>
          </a:p>
          <a:p>
            <a:pPr marL="0" indent="0" algn="just">
              <a:buNone/>
            </a:pPr>
            <a:endParaRPr lang="it-IT" sz="2800" dirty="0" smtClean="0"/>
          </a:p>
        </p:txBody>
      </p:sp>
      <p:sp>
        <p:nvSpPr>
          <p:cNvPr id="7" name="Rettangolo 6"/>
          <p:cNvSpPr/>
          <p:nvPr/>
        </p:nvSpPr>
        <p:spPr>
          <a:xfrm flipV="1">
            <a:off x="0" y="0"/>
            <a:ext cx="9144000" cy="45719"/>
          </a:xfrm>
          <a:prstGeom prst="rect">
            <a:avLst/>
          </a:prstGeom>
          <a:solidFill>
            <a:srgbClr val="8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sz="1400" b="1" dirty="0">
              <a:effectLst>
                <a:outerShdw blurRad="38100" dist="38100" dir="2700000" algn="tl">
                  <a:srgbClr val="000000">
                    <a:alpha val="43137"/>
                  </a:srgbClr>
                </a:outerShdw>
              </a:effectLst>
            </a:endParaRPr>
          </a:p>
        </p:txBody>
      </p:sp>
      <p:sp>
        <p:nvSpPr>
          <p:cNvPr id="12" name="Line 9"/>
          <p:cNvSpPr>
            <a:spLocks noChangeShapeType="1"/>
          </p:cNvSpPr>
          <p:nvPr/>
        </p:nvSpPr>
        <p:spPr bwMode="auto">
          <a:xfrm flipH="1">
            <a:off x="4780" y="6525344"/>
            <a:ext cx="9139220" cy="0"/>
          </a:xfrm>
          <a:prstGeom prst="line">
            <a:avLst/>
          </a:prstGeom>
          <a:noFill/>
          <a:ln w="38100" cmpd="sng">
            <a:solidFill>
              <a:srgbClr val="4F81BD"/>
            </a:solidFill>
            <a:round/>
            <a:headEnd/>
            <a:tailEnd/>
          </a:ln>
          <a:effectLst/>
        </p:spPr>
        <p:txBody>
          <a:bodyPr/>
          <a:lstStyle/>
          <a:p>
            <a:endParaRPr lang="it-IT"/>
          </a:p>
        </p:txBody>
      </p:sp>
      <p:sp>
        <p:nvSpPr>
          <p:cNvPr id="8" name="Rettangolo 7"/>
          <p:cNvSpPr/>
          <p:nvPr/>
        </p:nvSpPr>
        <p:spPr>
          <a:xfrm>
            <a:off x="-33908" y="5251023"/>
            <a:ext cx="9144000" cy="1606977"/>
          </a:xfrm>
          <a:prstGeom prst="rect">
            <a:avLst/>
          </a:prstGeom>
          <a:solidFill>
            <a:srgbClr val="8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Gill Sans MT"/>
                <a:cs typeface="Gill Sans MT"/>
              </a:rPr>
              <a:t>Quale valutazione </a:t>
            </a:r>
          </a:p>
          <a:p>
            <a:pPr algn="ctr"/>
            <a:r>
              <a:rPr lang="it-IT" b="1" dirty="0">
                <a:solidFill>
                  <a:schemeClr val="tx1"/>
                </a:solidFill>
                <a:latin typeface="Gill Sans MT"/>
                <a:cs typeface="Gill Sans MT"/>
              </a:rPr>
              <a:t>per didattica, ricerca e terza missione? </a:t>
            </a:r>
          </a:p>
          <a:p>
            <a:pPr algn="ctr"/>
            <a:r>
              <a:rPr lang="it-IT" i="1" dirty="0">
                <a:solidFill>
                  <a:schemeClr val="tx1"/>
                </a:solidFill>
                <a:latin typeface="Gill Sans MT"/>
                <a:cs typeface="Gill Sans MT"/>
              </a:rPr>
              <a:t>Dai modelli alle </a:t>
            </a:r>
            <a:r>
              <a:rPr lang="it-IT" i="1" dirty="0" smtClean="0">
                <a:solidFill>
                  <a:schemeClr val="tx1"/>
                </a:solidFill>
                <a:latin typeface="Gill Sans MT"/>
                <a:cs typeface="Gill Sans MT"/>
              </a:rPr>
              <a:t>pratiche</a:t>
            </a:r>
          </a:p>
          <a:p>
            <a:pPr algn="ctr"/>
            <a:r>
              <a:rPr lang="it-IT" i="1" dirty="0" smtClean="0">
                <a:solidFill>
                  <a:schemeClr val="tx1"/>
                </a:solidFill>
                <a:latin typeface="Gill Sans MT"/>
              </a:rPr>
              <a:t>Università di Bari, 11 Luglio 2018</a:t>
            </a:r>
            <a:endParaRPr lang="it-IT" dirty="0">
              <a:solidFill>
                <a:schemeClr val="tx1"/>
              </a:solidFill>
            </a:endParaRPr>
          </a:p>
        </p:txBody>
      </p:sp>
    </p:spTree>
    <p:extLst>
      <p:ext uri="{BB962C8B-B14F-4D97-AF65-F5344CB8AC3E}">
        <p14:creationId xmlns:p14="http://schemas.microsoft.com/office/powerpoint/2010/main" val="454523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ttangolo 14"/>
          <p:cNvSpPr/>
          <p:nvPr/>
        </p:nvSpPr>
        <p:spPr>
          <a:xfrm>
            <a:off x="-13418" y="6525344"/>
            <a:ext cx="9157417" cy="332656"/>
          </a:xfrm>
          <a:prstGeom prst="rect">
            <a:avLst/>
          </a:prstGeom>
          <a:solidFill>
            <a:srgbClr val="8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p:cNvSpPr>
            <a:spLocks noGrp="1"/>
          </p:cNvSpPr>
          <p:nvPr>
            <p:ph type="title"/>
          </p:nvPr>
        </p:nvSpPr>
        <p:spPr>
          <a:xfrm>
            <a:off x="0" y="0"/>
            <a:ext cx="9144000" cy="1143000"/>
          </a:xfrm>
        </p:spPr>
        <p:txBody>
          <a:bodyPr>
            <a:normAutofit fontScale="90000"/>
          </a:bodyPr>
          <a:lstStyle/>
          <a:p>
            <a:r>
              <a:rPr lang="it-IT" sz="3200" b="1" dirty="0" smtClean="0">
                <a:solidFill>
                  <a:srgbClr val="C00000"/>
                </a:solidFill>
              </a:rPr>
              <a:t/>
            </a:r>
            <a:br>
              <a:rPr lang="it-IT" sz="3200" b="1" dirty="0" smtClean="0">
                <a:solidFill>
                  <a:srgbClr val="C00000"/>
                </a:solidFill>
              </a:rPr>
            </a:br>
            <a:r>
              <a:rPr lang="it-IT" sz="3100" b="1" i="1" dirty="0" smtClean="0">
                <a:solidFill>
                  <a:srgbClr val="C00000"/>
                </a:solidFill>
                <a:latin typeface="Gill Sans MT" panose="020B0502020104020203" pitchFamily="34" charset="0"/>
              </a:rPr>
              <a:t>Metodo </a:t>
            </a:r>
            <a:r>
              <a:rPr lang="it-IT" sz="3100" b="1" i="1" dirty="0">
                <a:solidFill>
                  <a:srgbClr val="C00000"/>
                </a:solidFill>
                <a:latin typeface="Gill Sans MT" panose="020B0502020104020203" pitchFamily="34" charset="0"/>
              </a:rPr>
              <a:t>di valutazione: </a:t>
            </a:r>
            <a:r>
              <a:rPr lang="it-IT" sz="3100" b="1" i="1" dirty="0" smtClean="0">
                <a:solidFill>
                  <a:srgbClr val="C00000"/>
                </a:solidFill>
                <a:latin typeface="Gill Sans MT" panose="020B0502020104020203" pitchFamily="34" charset="0"/>
              </a:rPr>
              <a:t>verso il pluralismo metodologico</a:t>
            </a:r>
            <a:endParaRPr lang="it-IT" sz="3100" b="1" i="1" dirty="0">
              <a:solidFill>
                <a:srgbClr val="C00000"/>
              </a:solidFill>
              <a:effectLst>
                <a:outerShdw blurRad="38100" dist="38100" dir="2700000" algn="tl">
                  <a:srgbClr val="000000">
                    <a:alpha val="43137"/>
                  </a:srgbClr>
                </a:outerShdw>
              </a:effectLst>
              <a:latin typeface="Gill Sans MT" panose="020B0502020104020203" pitchFamily="34" charset="0"/>
            </a:endParaRPr>
          </a:p>
        </p:txBody>
      </p:sp>
      <p:sp>
        <p:nvSpPr>
          <p:cNvPr id="3" name="Segnaposto contenuto 2"/>
          <p:cNvSpPr>
            <a:spLocks noGrp="1"/>
          </p:cNvSpPr>
          <p:nvPr>
            <p:ph idx="1"/>
          </p:nvPr>
        </p:nvSpPr>
        <p:spPr>
          <a:xfrm>
            <a:off x="323528" y="1124744"/>
            <a:ext cx="8572560" cy="4032448"/>
          </a:xfrm>
        </p:spPr>
        <p:txBody>
          <a:bodyPr>
            <a:normAutofit fontScale="92500" lnSpcReduction="20000"/>
          </a:bodyPr>
          <a:lstStyle/>
          <a:p>
            <a:pPr marL="0" indent="0">
              <a:buNone/>
            </a:pPr>
            <a:endParaRPr lang="it-IT" sz="2800" dirty="0"/>
          </a:p>
          <a:p>
            <a:pPr marL="0" indent="0" algn="ctr">
              <a:buNone/>
            </a:pPr>
            <a:endParaRPr lang="it-IT" sz="2800" b="1" i="1" dirty="0" smtClean="0">
              <a:latin typeface="Gill Sans MT" panose="020B0502020104020203" pitchFamily="34" charset="0"/>
            </a:endParaRPr>
          </a:p>
          <a:p>
            <a:pPr marL="0" indent="0" algn="ctr">
              <a:buNone/>
            </a:pPr>
            <a:r>
              <a:rPr lang="it-IT" sz="2400" b="1" i="1" dirty="0" smtClean="0">
                <a:latin typeface="Gill Sans MT" panose="020B0502020104020203" pitchFamily="34" charset="0"/>
              </a:rPr>
              <a:t>Peer </a:t>
            </a:r>
            <a:r>
              <a:rPr lang="it-IT" sz="2400" b="1" i="1" dirty="0">
                <a:latin typeface="Gill Sans MT" panose="020B0502020104020203" pitchFamily="34" charset="0"/>
              </a:rPr>
              <a:t>review informata </a:t>
            </a:r>
            <a:r>
              <a:rPr lang="it-IT" sz="2400" dirty="0" smtClean="0">
                <a:latin typeface="Gill Sans MT" panose="020B0502020104020203" pitchFamily="34" charset="0"/>
              </a:rPr>
              <a:t>– la valutazione </a:t>
            </a:r>
            <a:r>
              <a:rPr lang="it-IT" sz="2400" dirty="0">
                <a:latin typeface="Gill Sans MT" panose="020B0502020104020203" pitchFamily="34" charset="0"/>
              </a:rPr>
              <a:t>non si basa </a:t>
            </a:r>
            <a:r>
              <a:rPr lang="it-IT" sz="2400" dirty="0" smtClean="0">
                <a:latin typeface="Gill Sans MT" panose="020B0502020104020203" pitchFamily="34" charset="0"/>
              </a:rPr>
              <a:t>solo su </a:t>
            </a:r>
            <a:r>
              <a:rPr lang="it-IT" sz="2400" dirty="0">
                <a:latin typeface="Gill Sans MT" panose="020B0502020104020203" pitchFamily="34" charset="0"/>
              </a:rPr>
              <a:t>indicatori quantitativi, ma viene effettuata da esperti che esprimono giudizi formulati anche utilizzando dati quantitativi, </a:t>
            </a:r>
            <a:r>
              <a:rPr lang="it-IT" sz="2400" u="sng" dirty="0">
                <a:latin typeface="Gill Sans MT" panose="020B0502020104020203" pitchFamily="34" charset="0"/>
              </a:rPr>
              <a:t>opportunamente interpretati e </a:t>
            </a:r>
            <a:r>
              <a:rPr lang="it-IT" sz="2400" u="sng" dirty="0" smtClean="0">
                <a:latin typeface="Gill Sans MT" panose="020B0502020104020203" pitchFamily="34" charset="0"/>
              </a:rPr>
              <a:t>contestualizzati</a:t>
            </a:r>
            <a:r>
              <a:rPr lang="it-IT" sz="2400" dirty="0" smtClean="0">
                <a:latin typeface="Gill Sans MT" panose="020B0502020104020203" pitchFamily="34" charset="0"/>
              </a:rPr>
              <a:t>. </a:t>
            </a:r>
          </a:p>
          <a:p>
            <a:pPr marL="0" indent="0" algn="ctr">
              <a:buNone/>
            </a:pPr>
            <a:endParaRPr lang="it-IT" sz="2400" dirty="0">
              <a:latin typeface="Gill Sans MT" panose="020B0502020104020203" pitchFamily="34" charset="0"/>
            </a:endParaRPr>
          </a:p>
          <a:p>
            <a:pPr marL="0" indent="0" algn="ctr">
              <a:buNone/>
            </a:pPr>
            <a:endParaRPr lang="it-IT" sz="1900" dirty="0">
              <a:latin typeface="Gill Sans MT" panose="020B0502020104020203" pitchFamily="34" charset="0"/>
            </a:endParaRPr>
          </a:p>
          <a:p>
            <a:pPr marL="0" indent="0">
              <a:buNone/>
            </a:pPr>
            <a:r>
              <a:rPr lang="it-IT" sz="1900" b="1" dirty="0">
                <a:solidFill>
                  <a:srgbClr val="C00000"/>
                </a:solidFill>
                <a:latin typeface="Gill Sans MT" panose="020B0502020104020203" pitchFamily="34" charset="0"/>
              </a:rPr>
              <a:t>Criteri </a:t>
            </a:r>
            <a:r>
              <a:rPr lang="it-IT" sz="1900" b="1" dirty="0" smtClean="0">
                <a:solidFill>
                  <a:srgbClr val="C00000"/>
                </a:solidFill>
                <a:latin typeface="Gill Sans MT" panose="020B0502020104020203" pitchFamily="34" charset="0"/>
              </a:rPr>
              <a:t>di valutazione </a:t>
            </a:r>
            <a:r>
              <a:rPr lang="it-IT" sz="1900" b="1" dirty="0">
                <a:solidFill>
                  <a:srgbClr val="C00000"/>
                </a:solidFill>
                <a:latin typeface="Gill Sans MT" panose="020B0502020104020203" pitchFamily="34" charset="0"/>
              </a:rPr>
              <a:t>della  formazione continua </a:t>
            </a:r>
            <a:endParaRPr lang="it-IT" sz="1900" dirty="0">
              <a:solidFill>
                <a:srgbClr val="C00000"/>
              </a:solidFill>
              <a:latin typeface="Gill Sans MT" panose="020B0502020104020203" pitchFamily="34" charset="0"/>
            </a:endParaRPr>
          </a:p>
          <a:p>
            <a:r>
              <a:rPr lang="it-IT" sz="1900" dirty="0">
                <a:latin typeface="Gill Sans MT" panose="020B0502020104020203" pitchFamily="34" charset="0"/>
              </a:rPr>
              <a:t>1.Volume di formazione erogata (n. corsi, docenti, ore, CFP) </a:t>
            </a:r>
          </a:p>
          <a:p>
            <a:r>
              <a:rPr lang="it-IT" sz="1900" dirty="0">
                <a:latin typeface="Gill Sans MT" panose="020B0502020104020203" pitchFamily="34" charset="0"/>
              </a:rPr>
              <a:t>2.Utenti coinvolti (n.) </a:t>
            </a:r>
          </a:p>
          <a:p>
            <a:r>
              <a:rPr lang="it-IT" sz="1900" dirty="0">
                <a:latin typeface="Gill Sans MT" panose="020B0502020104020203" pitchFamily="34" charset="0"/>
              </a:rPr>
              <a:t>3.Co-progettazione di curricula </a:t>
            </a:r>
          </a:p>
          <a:p>
            <a:pPr marL="0" indent="0" algn="just">
              <a:buNone/>
            </a:pPr>
            <a:endParaRPr lang="it-IT" sz="2800" dirty="0"/>
          </a:p>
          <a:p>
            <a:endParaRPr lang="it-IT" sz="2800" dirty="0">
              <a:latin typeface="Gill Sans MT" panose="020B0502020104020203" pitchFamily="34" charset="0"/>
            </a:endParaRPr>
          </a:p>
        </p:txBody>
      </p:sp>
      <p:sp>
        <p:nvSpPr>
          <p:cNvPr id="7" name="Rettangolo 6"/>
          <p:cNvSpPr/>
          <p:nvPr/>
        </p:nvSpPr>
        <p:spPr>
          <a:xfrm flipV="1">
            <a:off x="0" y="0"/>
            <a:ext cx="9144000" cy="45719"/>
          </a:xfrm>
          <a:prstGeom prst="rect">
            <a:avLst/>
          </a:prstGeom>
          <a:solidFill>
            <a:srgbClr val="8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sz="1400" b="1" dirty="0">
              <a:effectLst>
                <a:outerShdw blurRad="38100" dist="38100" dir="2700000" algn="tl">
                  <a:srgbClr val="000000">
                    <a:alpha val="43137"/>
                  </a:srgbClr>
                </a:outerShdw>
              </a:effectLst>
            </a:endParaRPr>
          </a:p>
        </p:txBody>
      </p:sp>
      <p:sp>
        <p:nvSpPr>
          <p:cNvPr id="12" name="Line 9"/>
          <p:cNvSpPr>
            <a:spLocks noChangeShapeType="1"/>
          </p:cNvSpPr>
          <p:nvPr/>
        </p:nvSpPr>
        <p:spPr bwMode="auto">
          <a:xfrm flipH="1">
            <a:off x="4780" y="6525344"/>
            <a:ext cx="9139220" cy="0"/>
          </a:xfrm>
          <a:prstGeom prst="line">
            <a:avLst/>
          </a:prstGeom>
          <a:noFill/>
          <a:ln w="38100" cmpd="sng">
            <a:solidFill>
              <a:srgbClr val="4F81BD"/>
            </a:solidFill>
            <a:round/>
            <a:headEnd/>
            <a:tailEnd/>
          </a:ln>
          <a:effectLst/>
        </p:spPr>
        <p:txBody>
          <a:bodyPr/>
          <a:lstStyle/>
          <a:p>
            <a:endParaRPr lang="it-IT"/>
          </a:p>
        </p:txBody>
      </p:sp>
      <p:sp>
        <p:nvSpPr>
          <p:cNvPr id="8" name="Rettangolo 7"/>
          <p:cNvSpPr/>
          <p:nvPr/>
        </p:nvSpPr>
        <p:spPr>
          <a:xfrm>
            <a:off x="-33908" y="5251023"/>
            <a:ext cx="9144000" cy="1606977"/>
          </a:xfrm>
          <a:prstGeom prst="rect">
            <a:avLst/>
          </a:prstGeom>
          <a:solidFill>
            <a:srgbClr val="8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Gill Sans MT"/>
                <a:cs typeface="Gill Sans MT"/>
              </a:rPr>
              <a:t>Quale valutazione </a:t>
            </a:r>
          </a:p>
          <a:p>
            <a:pPr algn="ctr"/>
            <a:r>
              <a:rPr lang="it-IT" b="1" dirty="0">
                <a:solidFill>
                  <a:schemeClr val="tx1"/>
                </a:solidFill>
                <a:latin typeface="Gill Sans MT"/>
                <a:cs typeface="Gill Sans MT"/>
              </a:rPr>
              <a:t>per didattica, ricerca e terza missione? </a:t>
            </a:r>
          </a:p>
          <a:p>
            <a:pPr algn="ctr"/>
            <a:r>
              <a:rPr lang="it-IT" i="1" dirty="0">
                <a:solidFill>
                  <a:schemeClr val="tx1"/>
                </a:solidFill>
                <a:latin typeface="Gill Sans MT"/>
                <a:cs typeface="Gill Sans MT"/>
              </a:rPr>
              <a:t>Dai modelli alle </a:t>
            </a:r>
            <a:r>
              <a:rPr lang="it-IT" i="1" dirty="0" smtClean="0">
                <a:solidFill>
                  <a:schemeClr val="tx1"/>
                </a:solidFill>
                <a:latin typeface="Gill Sans MT"/>
                <a:cs typeface="Gill Sans MT"/>
              </a:rPr>
              <a:t>pratiche</a:t>
            </a:r>
          </a:p>
          <a:p>
            <a:pPr algn="ctr"/>
            <a:r>
              <a:rPr lang="it-IT" i="1" dirty="0" smtClean="0">
                <a:solidFill>
                  <a:schemeClr val="tx1"/>
                </a:solidFill>
                <a:latin typeface="Gill Sans MT"/>
              </a:rPr>
              <a:t>Università di Bari, 11 Luglio 2018</a:t>
            </a:r>
            <a:endParaRPr lang="it-IT" dirty="0">
              <a:solidFill>
                <a:schemeClr val="tx1"/>
              </a:solidFill>
            </a:endParaRPr>
          </a:p>
        </p:txBody>
      </p:sp>
    </p:spTree>
    <p:extLst>
      <p:ext uri="{BB962C8B-B14F-4D97-AF65-F5344CB8AC3E}">
        <p14:creationId xmlns:p14="http://schemas.microsoft.com/office/powerpoint/2010/main" val="6960535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ttangolo 14"/>
          <p:cNvSpPr/>
          <p:nvPr/>
        </p:nvSpPr>
        <p:spPr>
          <a:xfrm>
            <a:off x="-13418" y="6525344"/>
            <a:ext cx="9157417" cy="332656"/>
          </a:xfrm>
          <a:prstGeom prst="rect">
            <a:avLst/>
          </a:prstGeom>
          <a:solidFill>
            <a:srgbClr val="8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p:cNvSpPr>
            <a:spLocks noGrp="1"/>
          </p:cNvSpPr>
          <p:nvPr>
            <p:ph type="title"/>
          </p:nvPr>
        </p:nvSpPr>
        <p:spPr>
          <a:xfrm>
            <a:off x="0" y="0"/>
            <a:ext cx="9144000" cy="1143000"/>
          </a:xfrm>
        </p:spPr>
        <p:txBody>
          <a:bodyPr>
            <a:noAutofit/>
          </a:bodyPr>
          <a:lstStyle/>
          <a:p>
            <a:pPr lvl="0">
              <a:spcBef>
                <a:spcPts val="0"/>
              </a:spcBef>
            </a:pPr>
            <a:r>
              <a:rPr lang="it-IT" sz="2400" b="1" i="1" dirty="0" smtClean="0">
                <a:solidFill>
                  <a:srgbClr val="C00000"/>
                </a:solidFill>
                <a:latin typeface="Gill Sans MT" panose="020B0502020104020203" pitchFamily="34" charset="0"/>
                <a:cs typeface="Arial" panose="020B0604020202020204" pitchFamily="34" charset="0"/>
              </a:rPr>
              <a:t>Dai modelli alle pratiche: la valutazione della formazione continua </a:t>
            </a:r>
            <a:endParaRPr lang="it-IT" sz="2400" b="1" dirty="0">
              <a:solidFill>
                <a:srgbClr val="C00000"/>
              </a:solidFill>
              <a:effectLst>
                <a:outerShdw blurRad="38100" dist="38100" dir="2700000" algn="tl">
                  <a:srgbClr val="000000">
                    <a:alpha val="43137"/>
                  </a:srgbClr>
                </a:outerShdw>
              </a:effectLst>
              <a:latin typeface="Gill Sans MT" panose="020B0502020104020203" pitchFamily="34" charset="0"/>
            </a:endParaRPr>
          </a:p>
        </p:txBody>
      </p:sp>
      <p:sp>
        <p:nvSpPr>
          <p:cNvPr id="3" name="Segnaposto contenuto 2"/>
          <p:cNvSpPr>
            <a:spLocks noGrp="1"/>
          </p:cNvSpPr>
          <p:nvPr>
            <p:ph idx="1"/>
          </p:nvPr>
        </p:nvSpPr>
        <p:spPr>
          <a:xfrm>
            <a:off x="323528" y="1124744"/>
            <a:ext cx="8572560" cy="5143536"/>
          </a:xfrm>
        </p:spPr>
        <p:txBody>
          <a:bodyPr>
            <a:normAutofit/>
          </a:bodyPr>
          <a:lstStyle/>
          <a:p>
            <a:pPr marL="0" lvl="0" indent="0" algn="just">
              <a:spcBef>
                <a:spcPts val="0"/>
              </a:spcBef>
              <a:buNone/>
            </a:pPr>
            <a:r>
              <a:rPr lang="it-IT" sz="2000" dirty="0">
                <a:solidFill>
                  <a:prstClr val="black"/>
                </a:solidFill>
                <a:latin typeface="Gill Sans MT" panose="020B0502020104020203" pitchFamily="34" charset="0"/>
                <a:cs typeface="Arial" panose="020B0604020202020204" pitchFamily="34" charset="0"/>
              </a:rPr>
              <a:t>Dal 2016 avvio della procedura di «riconoscimento finalizzato»</a:t>
            </a:r>
            <a:r>
              <a:rPr lang="it-IT" sz="2000" u="sng" dirty="0">
                <a:solidFill>
                  <a:prstClr val="black"/>
                </a:solidFill>
                <a:latin typeface="Gill Sans MT" panose="020B0502020104020203" pitchFamily="34" charset="0"/>
                <a:cs typeface="Arial" panose="020B0604020202020204" pitchFamily="34" charset="0"/>
              </a:rPr>
              <a:t> per rifugiati titolari di protezione internazionale (</a:t>
            </a:r>
            <a:r>
              <a:rPr lang="it-IT" sz="2000" dirty="0">
                <a:solidFill>
                  <a:prstClr val="black"/>
                </a:solidFill>
                <a:latin typeface="Gill Sans MT" panose="020B0502020104020203" pitchFamily="34" charset="0"/>
                <a:cs typeface="Arial" panose="020B0604020202020204" pitchFamily="34" charset="0"/>
              </a:rPr>
              <a:t>Convenzione di Ginevra </a:t>
            </a:r>
            <a:r>
              <a:rPr lang="it-IT" sz="2000" b="1" dirty="0">
                <a:solidFill>
                  <a:prstClr val="black"/>
                </a:solidFill>
                <a:latin typeface="Gill Sans MT" panose="020B0502020104020203" pitchFamily="34" charset="0"/>
              </a:rPr>
              <a:t>direttiva 2011/95/UE</a:t>
            </a:r>
            <a:r>
              <a:rPr lang="it-IT" sz="2000" dirty="0">
                <a:solidFill>
                  <a:prstClr val="black"/>
                </a:solidFill>
                <a:latin typeface="Gill Sans MT" panose="020B0502020104020203" pitchFamily="34" charset="0"/>
              </a:rPr>
              <a:t>,</a:t>
            </a:r>
            <a:r>
              <a:rPr lang="it-IT" sz="2000" dirty="0">
                <a:solidFill>
                  <a:prstClr val="black"/>
                </a:solidFill>
                <a:latin typeface="Gill Sans MT" panose="020B0502020104020203" pitchFamily="34" charset="0"/>
                <a:cs typeface="Arial" panose="020B0604020202020204" pitchFamily="34" charset="0"/>
              </a:rPr>
              <a:t> DLGs18/2014 – riconoscimento dei titoli in assenza di documenti originali.</a:t>
            </a:r>
          </a:p>
          <a:p>
            <a:pPr marL="0" lvl="0" indent="0">
              <a:spcBef>
                <a:spcPts val="0"/>
              </a:spcBef>
              <a:buNone/>
            </a:pPr>
            <a:endParaRPr lang="it-IT" sz="2000" dirty="0">
              <a:solidFill>
                <a:prstClr val="black"/>
              </a:solidFill>
              <a:latin typeface="Gill Sans MT" panose="020B0502020104020203" pitchFamily="34" charset="0"/>
            </a:endParaRPr>
          </a:p>
          <a:p>
            <a:pPr marL="457200" lvl="0" indent="-457200" algn="just">
              <a:spcBef>
                <a:spcPts val="0"/>
              </a:spcBef>
              <a:buFont typeface="+mj-lt"/>
              <a:buAutoNum type="arabicPeriod"/>
            </a:pPr>
            <a:r>
              <a:rPr lang="it-IT" sz="2000" dirty="0">
                <a:solidFill>
                  <a:prstClr val="black"/>
                </a:solidFill>
                <a:latin typeface="Gill Sans MT" panose="020B0502020104020203" pitchFamily="34" charset="0"/>
                <a:cs typeface="Arial" panose="020B0604020202020204" pitchFamily="34" charset="0"/>
              </a:rPr>
              <a:t>Equiparabilità del titolo e accesso al percorso di studio equivalente (in collaborazione con CIMEA, Ministero dell’Interno- Borse di Studio CRUI-Andisu). </a:t>
            </a:r>
          </a:p>
          <a:p>
            <a:pPr marL="457200" lvl="0" indent="-457200" algn="just">
              <a:spcBef>
                <a:spcPts val="0"/>
              </a:spcBef>
              <a:buFont typeface="+mj-lt"/>
              <a:buAutoNum type="arabicPeriod"/>
            </a:pPr>
            <a:endParaRPr lang="it-IT" sz="2000" dirty="0">
              <a:solidFill>
                <a:prstClr val="black"/>
              </a:solidFill>
              <a:latin typeface="Gill Sans MT" panose="020B0502020104020203" pitchFamily="34" charset="0"/>
              <a:cs typeface="Arial" panose="020B0604020202020204" pitchFamily="34" charset="0"/>
            </a:endParaRPr>
          </a:p>
          <a:p>
            <a:pPr marL="457200" lvl="0" indent="-457200" algn="just">
              <a:spcBef>
                <a:spcPts val="0"/>
              </a:spcBef>
              <a:buFont typeface="+mj-lt"/>
              <a:buAutoNum type="arabicPeriod"/>
            </a:pPr>
            <a:r>
              <a:rPr lang="it-IT" sz="2000" dirty="0">
                <a:solidFill>
                  <a:prstClr val="black"/>
                </a:solidFill>
                <a:latin typeface="Gill Sans MT" panose="020B0502020104020203" pitchFamily="34" charset="0"/>
                <a:cs typeface="Arial" panose="020B0604020202020204" pitchFamily="34" charset="0"/>
              </a:rPr>
              <a:t>Messa in trasparenza delle </a:t>
            </a:r>
            <a:r>
              <a:rPr lang="it-IT" sz="2000" dirty="0" smtClean="0">
                <a:solidFill>
                  <a:prstClr val="black"/>
                </a:solidFill>
                <a:latin typeface="Gill Sans MT" panose="020B0502020104020203" pitchFamily="34" charset="0"/>
                <a:cs typeface="Arial" panose="020B0604020202020204" pitchFamily="34" charset="0"/>
              </a:rPr>
              <a:t>competenze e delle «soft </a:t>
            </a:r>
            <a:r>
              <a:rPr lang="it-IT" sz="2000" dirty="0">
                <a:solidFill>
                  <a:prstClr val="black"/>
                </a:solidFill>
                <a:latin typeface="Gill Sans MT" panose="020B0502020104020203" pitchFamily="34" charset="0"/>
                <a:cs typeface="Arial" panose="020B0604020202020204" pitchFamily="34" charset="0"/>
              </a:rPr>
              <a:t>skills»: servizio specifico del CAP Uniba rivolto a tutti i cittadini comunitari e </a:t>
            </a:r>
            <a:r>
              <a:rPr lang="it-IT" sz="2000" dirty="0" smtClean="0">
                <a:solidFill>
                  <a:prstClr val="black"/>
                </a:solidFill>
                <a:latin typeface="Gill Sans MT" panose="020B0502020104020203" pitchFamily="34" charset="0"/>
                <a:cs typeface="Arial" panose="020B0604020202020204" pitchFamily="34" charset="0"/>
              </a:rPr>
              <a:t>non, con particolare riferimento al target migranti e rifugiati titolari di protezione internazionale. </a:t>
            </a:r>
            <a:endParaRPr lang="it-IT" sz="2000" dirty="0">
              <a:solidFill>
                <a:prstClr val="black"/>
              </a:solidFill>
              <a:latin typeface="Gill Sans MT" panose="020B0502020104020203" pitchFamily="34" charset="0"/>
              <a:cs typeface="Arial" panose="020B0604020202020204" pitchFamily="34" charset="0"/>
            </a:endParaRPr>
          </a:p>
          <a:p>
            <a:pPr marL="0" indent="0" algn="just">
              <a:buNone/>
            </a:pPr>
            <a:endParaRPr lang="it-IT" sz="2800" b="1" i="1" dirty="0" smtClean="0">
              <a:solidFill>
                <a:srgbClr val="C00000"/>
              </a:solidFill>
              <a:effectLst>
                <a:outerShdw blurRad="38100" dist="38100" dir="2700000" algn="tl">
                  <a:srgbClr val="000000">
                    <a:alpha val="43137"/>
                  </a:srgbClr>
                </a:outerShdw>
              </a:effectLst>
            </a:endParaRPr>
          </a:p>
        </p:txBody>
      </p:sp>
      <p:sp>
        <p:nvSpPr>
          <p:cNvPr id="7" name="Rettangolo 6"/>
          <p:cNvSpPr/>
          <p:nvPr/>
        </p:nvSpPr>
        <p:spPr>
          <a:xfrm flipV="1">
            <a:off x="0" y="0"/>
            <a:ext cx="9144000" cy="45719"/>
          </a:xfrm>
          <a:prstGeom prst="rect">
            <a:avLst/>
          </a:prstGeom>
          <a:solidFill>
            <a:srgbClr val="8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sz="1400" b="1" dirty="0">
              <a:effectLst>
                <a:outerShdw blurRad="38100" dist="38100" dir="2700000" algn="tl">
                  <a:srgbClr val="000000">
                    <a:alpha val="43137"/>
                  </a:srgbClr>
                </a:outerShdw>
              </a:effectLst>
            </a:endParaRPr>
          </a:p>
        </p:txBody>
      </p:sp>
      <p:sp>
        <p:nvSpPr>
          <p:cNvPr id="12" name="Line 9"/>
          <p:cNvSpPr>
            <a:spLocks noChangeShapeType="1"/>
          </p:cNvSpPr>
          <p:nvPr/>
        </p:nvSpPr>
        <p:spPr bwMode="auto">
          <a:xfrm flipH="1">
            <a:off x="4780" y="6525344"/>
            <a:ext cx="9139220" cy="0"/>
          </a:xfrm>
          <a:prstGeom prst="line">
            <a:avLst/>
          </a:prstGeom>
          <a:noFill/>
          <a:ln w="38100" cmpd="sng">
            <a:solidFill>
              <a:srgbClr val="4F81BD"/>
            </a:solidFill>
            <a:round/>
            <a:headEnd/>
            <a:tailEnd/>
          </a:ln>
          <a:effectLst/>
        </p:spPr>
        <p:txBody>
          <a:bodyPr/>
          <a:lstStyle/>
          <a:p>
            <a:endParaRPr lang="it-IT"/>
          </a:p>
        </p:txBody>
      </p:sp>
      <p:sp>
        <p:nvSpPr>
          <p:cNvPr id="8" name="Rettangolo 7"/>
          <p:cNvSpPr/>
          <p:nvPr/>
        </p:nvSpPr>
        <p:spPr>
          <a:xfrm>
            <a:off x="-33908" y="5251023"/>
            <a:ext cx="9144000" cy="1606977"/>
          </a:xfrm>
          <a:prstGeom prst="rect">
            <a:avLst/>
          </a:prstGeom>
          <a:solidFill>
            <a:srgbClr val="8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Gill Sans MT"/>
                <a:cs typeface="Gill Sans MT"/>
              </a:rPr>
              <a:t>Quale valutazione </a:t>
            </a:r>
          </a:p>
          <a:p>
            <a:pPr algn="ctr"/>
            <a:r>
              <a:rPr lang="it-IT" b="1" dirty="0">
                <a:solidFill>
                  <a:schemeClr val="tx1"/>
                </a:solidFill>
                <a:latin typeface="Gill Sans MT"/>
                <a:cs typeface="Gill Sans MT"/>
              </a:rPr>
              <a:t>per didattica, ricerca e terza missione? </a:t>
            </a:r>
          </a:p>
          <a:p>
            <a:pPr algn="ctr"/>
            <a:r>
              <a:rPr lang="it-IT" i="1" dirty="0">
                <a:solidFill>
                  <a:schemeClr val="tx1"/>
                </a:solidFill>
                <a:latin typeface="Gill Sans MT"/>
                <a:cs typeface="Gill Sans MT"/>
              </a:rPr>
              <a:t>Dai modelli alle </a:t>
            </a:r>
            <a:r>
              <a:rPr lang="it-IT" i="1" dirty="0" smtClean="0">
                <a:solidFill>
                  <a:schemeClr val="tx1"/>
                </a:solidFill>
                <a:latin typeface="Gill Sans MT"/>
                <a:cs typeface="Gill Sans MT"/>
              </a:rPr>
              <a:t>pratiche</a:t>
            </a:r>
          </a:p>
          <a:p>
            <a:pPr algn="ctr"/>
            <a:r>
              <a:rPr lang="it-IT" i="1" dirty="0" smtClean="0">
                <a:solidFill>
                  <a:schemeClr val="tx1"/>
                </a:solidFill>
                <a:latin typeface="Gill Sans MT"/>
              </a:rPr>
              <a:t>Università di Bari, 11 Luglio 2018</a:t>
            </a:r>
            <a:endParaRPr lang="it-IT" dirty="0">
              <a:solidFill>
                <a:schemeClr val="tx1"/>
              </a:solidFill>
            </a:endParaRPr>
          </a:p>
        </p:txBody>
      </p:sp>
    </p:spTree>
    <p:extLst>
      <p:ext uri="{BB962C8B-B14F-4D97-AF65-F5344CB8AC3E}">
        <p14:creationId xmlns:p14="http://schemas.microsoft.com/office/powerpoint/2010/main" val="8577763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ttangolo 14"/>
          <p:cNvSpPr/>
          <p:nvPr/>
        </p:nvSpPr>
        <p:spPr>
          <a:xfrm>
            <a:off x="-13418" y="6525344"/>
            <a:ext cx="9157417" cy="332656"/>
          </a:xfrm>
          <a:prstGeom prst="rect">
            <a:avLst/>
          </a:prstGeom>
          <a:solidFill>
            <a:srgbClr val="8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p:cNvSpPr>
            <a:spLocks noGrp="1"/>
          </p:cNvSpPr>
          <p:nvPr>
            <p:ph type="title"/>
          </p:nvPr>
        </p:nvSpPr>
        <p:spPr>
          <a:xfrm>
            <a:off x="0" y="0"/>
            <a:ext cx="9144000" cy="1143000"/>
          </a:xfrm>
        </p:spPr>
        <p:txBody>
          <a:bodyPr>
            <a:normAutofit/>
          </a:bodyPr>
          <a:lstStyle/>
          <a:p>
            <a:r>
              <a:rPr lang="it-IT" sz="2800" b="1" dirty="0" smtClean="0">
                <a:solidFill>
                  <a:srgbClr val="C00000"/>
                </a:solidFill>
                <a:effectLst>
                  <a:outerShdw blurRad="38100" dist="38100" dir="2700000" algn="tl">
                    <a:srgbClr val="000000">
                      <a:alpha val="43137"/>
                    </a:srgbClr>
                  </a:outerShdw>
                </a:effectLst>
                <a:latin typeface="+mn-lt"/>
              </a:rPr>
              <a:t>Livelli di Integrazione Istituzionale</a:t>
            </a:r>
            <a:endParaRPr lang="it-IT" sz="3000" b="1" dirty="0">
              <a:solidFill>
                <a:srgbClr val="800000"/>
              </a:solidFill>
              <a:effectLst>
                <a:outerShdw blurRad="38100" dist="38100" dir="2700000" algn="tl">
                  <a:srgbClr val="000000">
                    <a:alpha val="43137"/>
                  </a:srgbClr>
                </a:outerShdw>
              </a:effectLst>
              <a:latin typeface="+mn-lt"/>
            </a:endParaRPr>
          </a:p>
        </p:txBody>
      </p:sp>
      <p:sp>
        <p:nvSpPr>
          <p:cNvPr id="7" name="Rettangolo 6"/>
          <p:cNvSpPr/>
          <p:nvPr/>
        </p:nvSpPr>
        <p:spPr>
          <a:xfrm flipV="1">
            <a:off x="0" y="0"/>
            <a:ext cx="9144000" cy="45719"/>
          </a:xfrm>
          <a:prstGeom prst="rect">
            <a:avLst/>
          </a:prstGeom>
          <a:solidFill>
            <a:srgbClr val="8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sz="1400" b="1" dirty="0">
              <a:effectLst>
                <a:outerShdw blurRad="38100" dist="38100" dir="2700000" algn="tl">
                  <a:srgbClr val="000000">
                    <a:alpha val="43137"/>
                  </a:srgbClr>
                </a:outerShdw>
              </a:effectLst>
            </a:endParaRPr>
          </a:p>
        </p:txBody>
      </p:sp>
      <p:sp>
        <p:nvSpPr>
          <p:cNvPr id="12" name="Line 9"/>
          <p:cNvSpPr>
            <a:spLocks noChangeShapeType="1"/>
          </p:cNvSpPr>
          <p:nvPr/>
        </p:nvSpPr>
        <p:spPr bwMode="auto">
          <a:xfrm flipH="1">
            <a:off x="4780" y="6525344"/>
            <a:ext cx="9139220" cy="0"/>
          </a:xfrm>
          <a:prstGeom prst="line">
            <a:avLst/>
          </a:prstGeom>
          <a:noFill/>
          <a:ln w="38100" cmpd="sng">
            <a:solidFill>
              <a:srgbClr val="4F81BD"/>
            </a:solidFill>
            <a:round/>
            <a:headEnd/>
            <a:tailEnd/>
          </a:ln>
          <a:effectLst/>
        </p:spPr>
        <p:txBody>
          <a:bodyPr/>
          <a:lstStyle/>
          <a:p>
            <a:endParaRPr lang="it-IT"/>
          </a:p>
        </p:txBody>
      </p:sp>
      <p:graphicFrame>
        <p:nvGraphicFramePr>
          <p:cNvPr id="11" name="Segnaposto contenuto 3"/>
          <p:cNvGraphicFramePr>
            <a:graphicFrameLocks/>
          </p:cNvGraphicFramePr>
          <p:nvPr>
            <p:extLst>
              <p:ext uri="{D42A27DB-BD31-4B8C-83A1-F6EECF244321}">
                <p14:modId xmlns:p14="http://schemas.microsoft.com/office/powerpoint/2010/main" val="1049519915"/>
              </p:ext>
            </p:extLst>
          </p:nvPr>
        </p:nvGraphicFramePr>
        <p:xfrm>
          <a:off x="747386" y="951072"/>
          <a:ext cx="8360796" cy="42999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Callout con freccia in giù 12"/>
          <p:cNvSpPr/>
          <p:nvPr/>
        </p:nvSpPr>
        <p:spPr>
          <a:xfrm rot="16200000">
            <a:off x="336795" y="2641476"/>
            <a:ext cx="1395454" cy="989937"/>
          </a:xfrm>
          <a:prstGeom prst="downArrowCallout">
            <a:avLst/>
          </a:prstGeom>
          <a:solidFill>
            <a:srgbClr val="ED7D31"/>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350" b="0" i="0" u="none" strike="noStrike" kern="0" cap="none" spc="0" normalizeH="0" baseline="0" noProof="0" dirty="0" smtClean="0">
                <a:ln>
                  <a:noFill/>
                </a:ln>
                <a:solidFill>
                  <a:prstClr val="white"/>
                </a:solidFill>
                <a:effectLst/>
                <a:uLnTx/>
                <a:uFillTx/>
                <a:latin typeface="Calibri" panose="020F0502020204030204"/>
              </a:rPr>
              <a:t>Repertorio delle professioni Regione </a:t>
            </a:r>
            <a:r>
              <a:rPr kumimoji="0" lang="it-IT" sz="1350" b="0" i="0" u="none" strike="noStrike" kern="0" cap="none" spc="0" normalizeH="0" baseline="0" noProof="0" dirty="0" err="1" smtClean="0">
                <a:ln>
                  <a:noFill/>
                </a:ln>
                <a:solidFill>
                  <a:prstClr val="white"/>
                </a:solidFill>
                <a:effectLst/>
                <a:uLnTx/>
                <a:uFillTx/>
                <a:latin typeface="Calibri" panose="020F0502020204030204"/>
              </a:rPr>
              <a:t>Puuglia</a:t>
            </a:r>
            <a:endParaRPr kumimoji="0" lang="it-IT" sz="1350" b="0" i="0" u="none" strike="noStrike" kern="0" cap="none" spc="0" normalizeH="0" baseline="0" noProof="0" dirty="0" smtClean="0">
              <a:ln>
                <a:noFill/>
              </a:ln>
              <a:solidFill>
                <a:prstClr val="white"/>
              </a:solidFill>
              <a:effectLst/>
              <a:uLnTx/>
              <a:uFillTx/>
              <a:latin typeface="Calibri" panose="020F0502020204030204"/>
            </a:endParaRPr>
          </a:p>
        </p:txBody>
      </p:sp>
      <p:sp>
        <p:nvSpPr>
          <p:cNvPr id="14" name="Callout con freccia in su 13"/>
          <p:cNvSpPr/>
          <p:nvPr/>
        </p:nvSpPr>
        <p:spPr>
          <a:xfrm>
            <a:off x="1835696" y="4344712"/>
            <a:ext cx="1407311" cy="906311"/>
          </a:xfrm>
          <a:prstGeom prst="upArrowCallout">
            <a:avLst/>
          </a:prstGeom>
          <a:solidFill>
            <a:srgbClr val="ED7D31"/>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350" b="0" i="0" u="none" strike="noStrike" kern="0" cap="none" spc="0" normalizeH="0" baseline="0" noProof="0" dirty="0" smtClean="0">
                <a:ln>
                  <a:noFill/>
                </a:ln>
                <a:solidFill>
                  <a:prstClr val="white"/>
                </a:solidFill>
                <a:effectLst/>
                <a:uLnTx/>
                <a:uFillTx/>
                <a:latin typeface="Calibri" panose="020F0502020204030204"/>
              </a:rPr>
              <a:t>Senato Accademico</a:t>
            </a:r>
          </a:p>
        </p:txBody>
      </p:sp>
      <p:sp>
        <p:nvSpPr>
          <p:cNvPr id="9" name="Rettangolo 8"/>
          <p:cNvSpPr/>
          <p:nvPr/>
        </p:nvSpPr>
        <p:spPr>
          <a:xfrm>
            <a:off x="0" y="5345930"/>
            <a:ext cx="9144000" cy="1606977"/>
          </a:xfrm>
          <a:prstGeom prst="rect">
            <a:avLst/>
          </a:prstGeom>
          <a:solidFill>
            <a:srgbClr val="8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Gill Sans MT"/>
                <a:cs typeface="Gill Sans MT"/>
              </a:rPr>
              <a:t>Quale valutazione </a:t>
            </a:r>
          </a:p>
          <a:p>
            <a:pPr algn="ctr"/>
            <a:r>
              <a:rPr lang="it-IT" b="1" dirty="0">
                <a:solidFill>
                  <a:schemeClr val="tx1"/>
                </a:solidFill>
                <a:latin typeface="Gill Sans MT"/>
                <a:cs typeface="Gill Sans MT"/>
              </a:rPr>
              <a:t>per didattica, ricerca e terza missione? </a:t>
            </a:r>
          </a:p>
          <a:p>
            <a:pPr algn="ctr"/>
            <a:r>
              <a:rPr lang="it-IT" i="1" dirty="0">
                <a:solidFill>
                  <a:schemeClr val="tx1"/>
                </a:solidFill>
                <a:latin typeface="Gill Sans MT"/>
                <a:cs typeface="Gill Sans MT"/>
              </a:rPr>
              <a:t>Dai modelli alle </a:t>
            </a:r>
            <a:r>
              <a:rPr lang="it-IT" i="1" dirty="0" smtClean="0">
                <a:solidFill>
                  <a:schemeClr val="tx1"/>
                </a:solidFill>
                <a:latin typeface="Gill Sans MT"/>
                <a:cs typeface="Gill Sans MT"/>
              </a:rPr>
              <a:t>pratiche</a:t>
            </a:r>
          </a:p>
          <a:p>
            <a:pPr algn="ctr"/>
            <a:r>
              <a:rPr lang="it-IT" i="1" dirty="0" smtClean="0">
                <a:solidFill>
                  <a:schemeClr val="tx1"/>
                </a:solidFill>
                <a:latin typeface="Gill Sans MT"/>
              </a:rPr>
              <a:t>Università di Bari, 11 Luglio 2018</a:t>
            </a:r>
            <a:endParaRPr lang="it-IT" dirty="0">
              <a:solidFill>
                <a:schemeClr val="tx1"/>
              </a:solidFill>
            </a:endParaRPr>
          </a:p>
        </p:txBody>
      </p:sp>
    </p:spTree>
    <p:extLst>
      <p:ext uri="{BB962C8B-B14F-4D97-AF65-F5344CB8AC3E}">
        <p14:creationId xmlns:p14="http://schemas.microsoft.com/office/powerpoint/2010/main" val="258900636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15434</TotalTime>
  <Words>1167</Words>
  <Application>Microsoft Office PowerPoint</Application>
  <PresentationFormat>Presentazione su schermo (4:3)</PresentationFormat>
  <Paragraphs>183</Paragraphs>
  <Slides>16</Slides>
  <Notes>2</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16</vt:i4>
      </vt:variant>
    </vt:vector>
  </HeadingPairs>
  <TitlesOfParts>
    <vt:vector size="21" baseType="lpstr">
      <vt:lpstr>Arial</vt:lpstr>
      <vt:lpstr>Calibri</vt:lpstr>
      <vt:lpstr>Gill Sans MT</vt:lpstr>
      <vt:lpstr>Wingdings</vt:lpstr>
      <vt:lpstr>Tema di Office</vt:lpstr>
      <vt:lpstr>Presentazione standard di PowerPoint</vt:lpstr>
      <vt:lpstr>Presentazione standard di PowerPoint</vt:lpstr>
      <vt:lpstr>Presentazione standard di PowerPoint</vt:lpstr>
      <vt:lpstr>Presentazione standard di PowerPoint</vt:lpstr>
      <vt:lpstr> Terza Missione: un concetto BOTTOM  UP </vt:lpstr>
      <vt:lpstr>Terza Missione: concetto TOP DOWN</vt:lpstr>
      <vt:lpstr> Metodo di valutazione: verso il pluralismo metodologico</vt:lpstr>
      <vt:lpstr>Dai modelli alle pratiche: la valutazione della formazione continua </vt:lpstr>
      <vt:lpstr>Livelli di Integrazione Istituzionale</vt:lpstr>
      <vt:lpstr>  La pratica di certificazione: paradossi della Valutazione  </vt:lpstr>
      <vt:lpstr>Presentazione standard di PowerPoint</vt:lpstr>
      <vt:lpstr>Terza Missione: chance per l’integrazione</vt:lpstr>
      <vt:lpstr>Terza Missione: chance per l’integrazione</vt:lpstr>
      <vt:lpstr>     II: Chi ha la responsabilità della Valutazione?  Teoria del Cambiamento del Sistema Accademico: DALLA FUNZIONE ISTITUZIONALE ALLA PRATICA RIFLESSIVA DELLA VALUTAZIONE   </vt:lpstr>
      <vt:lpstr>           III: Chi usa (non usa) la valutazione?  Crisi della utilizzazione della Valutazione AEA (1980) Standard sulla Valutazione dei Programmi   1. Utilità (serve agli stakeholders) 2. Fattibilità (realismo della valutazione) 3. Appropriatezza (etica e legale) 4. Accuratezza (rigore e informazioni adeguate) </vt:lpstr>
      <vt:lpstr> La Valutazione della Terza Missione:  chance di integrazione e pluralismo metodologico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Francesco</dc:creator>
  <cp:lastModifiedBy>Asus</cp:lastModifiedBy>
  <cp:revision>185</cp:revision>
  <dcterms:modified xsi:type="dcterms:W3CDTF">2018-07-26T08:41:17Z</dcterms:modified>
</cp:coreProperties>
</file>