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notesMasterIdLst>
    <p:notesMasterId r:id="rId10"/>
  </p:notesMasterIdLst>
  <p:sldIdLst>
    <p:sldId id="267" r:id="rId2"/>
    <p:sldId id="259" r:id="rId3"/>
    <p:sldId id="256" r:id="rId4"/>
    <p:sldId id="261" r:id="rId5"/>
    <p:sldId id="257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4CF"/>
    <a:srgbClr val="4AD0F0"/>
    <a:srgbClr val="64D7F2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07" autoAdjust="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ECCF-484D-45D0-8569-F3DF665A7255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7A7CE-0824-4F4A-A1D1-EF90BE5838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50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667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0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2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01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01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8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302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7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1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3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0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5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7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3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6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8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5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52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melaelisa.cascella@uniba.i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omenico.ficarella@uniba.it" TargetMode="External"/><Relationship Id="rId5" Type="http://schemas.openxmlformats.org/officeDocument/2006/relationships/hyperlink" Target="mailto:maria.cataldo@uniba.it" TargetMode="External"/><Relationship Id="rId4" Type="http://schemas.openxmlformats.org/officeDocument/2006/relationships/hyperlink" Target="mailto:antonio.tricarico@uniba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ba.it/bibliotechecentri/matematica/" TargetMode="External"/><Relationship Id="rId3" Type="http://schemas.openxmlformats.org/officeDocument/2006/relationships/hyperlink" Target="https://www.uniba.it/ricerca/dipartimenti/biologia/strutture/biblioteche" TargetMode="External"/><Relationship Id="rId7" Type="http://schemas.openxmlformats.org/officeDocument/2006/relationships/hyperlink" Target="https://www.uniba.it/it/ricerca/dipartimenti/fisica/bibliotec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ba.it/it/bibliotechecentri/farmacia" TargetMode="External"/><Relationship Id="rId5" Type="http://schemas.openxmlformats.org/officeDocument/2006/relationships/hyperlink" Target="https://www.uniba.it/ricerca/dipartimenti/chimica/dipartimento/biblioteca/biblioteca-di-chimica-nicola-gallo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uniba.it/it/bibliotechecentri/agraria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ba.it/it/bibliotechecentri/sistema-bibliotecario/servizi-in-biblioteca/prestito-interbibliotecario-ill" TargetMode="External"/><Relationship Id="rId3" Type="http://schemas.openxmlformats.org/officeDocument/2006/relationships/hyperlink" Target="https://www.uniba.it/it/bibliotechecentri/farmacia/servizi-in-biblioteca/consultazione" TargetMode="External"/><Relationship Id="rId7" Type="http://schemas.openxmlformats.org/officeDocument/2006/relationships/hyperlink" Target="https://acnp.sba.unibo.it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ilde.bo.cnr.it/index.php" TargetMode="External"/><Relationship Id="rId5" Type="http://schemas.openxmlformats.org/officeDocument/2006/relationships/hyperlink" Target="https://www.uniba.it/it/bibliotechecentri/farmacia/servizi-in-biblioteca/fotoriproduzione" TargetMode="External"/><Relationship Id="rId4" Type="http://schemas.openxmlformats.org/officeDocument/2006/relationships/hyperlink" Target="https://www.uniba.it/it/bibliotechecentri/farmacia/servizi-in-biblioteca/info-prestiti-fluxus" TargetMode="External"/><Relationship Id="rId9" Type="http://schemas.openxmlformats.org/officeDocument/2006/relationships/hyperlink" Target="https://www.uniba.it/it/bibliotechecentri/farmacia/servizi-in-biblioteca/quick-advanced-referen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asyweb.uniba.it/easyweb/w8018/index.php?scelta=campi&amp;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ac.sbn.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.s.ebscohost.com/eds/search/basic?vid=0&amp;sid=49876e86-f880-484c-af5c-33221485dc49%40redis" TargetMode="External"/><Relationship Id="rId7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ba.it/it/bibliotechecentri/sistema-bibliotecario/risorse-elettroniche/libri-elettronici" TargetMode="External"/><Relationship Id="rId5" Type="http://schemas.openxmlformats.org/officeDocument/2006/relationships/hyperlink" Target="https://www.uniba.it/it/bibliotechecentri/sistema-bibliotecario/risorse-elettroniche/banche-dati-1/banche-dati" TargetMode="External"/><Relationship Id="rId4" Type="http://schemas.openxmlformats.org/officeDocument/2006/relationships/hyperlink" Target="https://www.uniba.it/it/bibliotechecentri/sistema-bibliotecario/risorse-elettroniche/periodicielettronic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1407" y="258621"/>
            <a:ext cx="7416799" cy="1376218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it-IT" sz="2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2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RIENTAMENTO</a:t>
            </a:r>
            <a:r>
              <a:rPr lang="it-IT" sz="2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SERVIZI DELLA </a:t>
            </a:r>
            <a:br>
              <a:rPr lang="it-IT" sz="2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2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IBLIOTECA DI</a:t>
            </a:r>
            <a:r>
              <a:rPr lang="it-IT" sz="2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it-IT" sz="2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ARMACIA</a:t>
            </a:r>
            <a:r>
              <a:rPr lang="it-IT" sz="2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SiBA</a:t>
            </a:r>
            <a:br>
              <a:rPr lang="it-IT" sz="2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8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MATRICOLE INCONTRANO I BIBLIOTECARI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5735" y="1995055"/>
            <a:ext cx="10417901" cy="460432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40000" lnSpcReduction="20000"/>
          </a:bodyPr>
          <a:lstStyle/>
          <a:p>
            <a:r>
              <a:rPr lang="it-IT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Carmela Elisa CASCELLA</a:t>
            </a:r>
          </a:p>
          <a:p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it-IT" sz="4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direttore del Polo bibliotecario Scientifico-Agrario)</a:t>
            </a:r>
          </a:p>
          <a:p>
            <a:r>
              <a:rPr lang="it-IT" sz="3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carmelaelisa.cascella@uniba.it</a:t>
            </a:r>
            <a:endParaRPr lang="it-IT" sz="3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it-IT" sz="3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it-IT" sz="3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Antonio </a:t>
            </a:r>
            <a:r>
              <a:rPr lang="it-IT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TRICARICO</a:t>
            </a:r>
            <a:r>
              <a:rPr lang="it-IT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(U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.O. Responsabile Biblioteca Farmacia BA039)</a:t>
            </a:r>
          </a:p>
          <a:p>
            <a:r>
              <a:rPr lang="it-IT" sz="3400" b="1" dirty="0">
                <a:solidFill>
                  <a:srgbClr val="0D2E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antonio.tricarico@uniba.it</a:t>
            </a:r>
            <a:endParaRPr lang="it-IT" sz="3400" b="1" dirty="0">
              <a:solidFill>
                <a:srgbClr val="0D2E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3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it-IT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STAFF strutturato: </a:t>
            </a:r>
          </a:p>
          <a:p>
            <a:r>
              <a:rPr lang="it-IT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Maria CATALDO: </a:t>
            </a:r>
            <a:r>
              <a:rPr lang="it-IT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5"/>
              </a:rPr>
              <a:t>maria.cataldo@uniba.it</a:t>
            </a:r>
            <a:endParaRPr lang="it-IT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it-IT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Domenico FICARELLA: </a:t>
            </a:r>
            <a:r>
              <a:rPr lang="it-IT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6"/>
              </a:rPr>
              <a:t>domenico.ficarella@uniba.it</a:t>
            </a:r>
            <a:endParaRPr lang="it-IT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it-IT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it-IT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Aggiornamento 2023-2024</a:t>
            </a:r>
          </a:p>
          <a:p>
            <a:endParaRPr lang="it-IT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94529" y="6475218"/>
            <a:ext cx="806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1000" b="1" dirty="0">
                <a:solidFill>
                  <a:srgbClr val="002060"/>
                </a:solidFill>
                <a:latin typeface="SF Chromium 24 SC" panose="00000400000000000000" pitchFamily="2" charset="0"/>
              </a:rPr>
              <a:t>G R A F I C A   E   P R E S E N T A Z I O N E   C U R A T A  D A :    </a:t>
            </a:r>
            <a:r>
              <a:rPr lang="it-IT" sz="2400" i="1" dirty="0">
                <a:solidFill>
                  <a:srgbClr val="002060"/>
                </a:solidFill>
                <a:latin typeface="Holiday" panose="00000400000000000000" pitchFamily="2" charset="0"/>
                <a:cs typeface="Holiday" panose="00000400000000000000" pitchFamily="2" charset="0"/>
              </a:rPr>
              <a:t>A</a:t>
            </a:r>
            <a:r>
              <a:rPr lang="it-IT" sz="1400" i="1" dirty="0">
                <a:solidFill>
                  <a:srgbClr val="002060"/>
                </a:solidFill>
                <a:latin typeface="Holiday" panose="00000400000000000000" pitchFamily="2" charset="0"/>
                <a:cs typeface="Holiday" panose="00000400000000000000" pitchFamily="2" charset="0"/>
              </a:rPr>
              <a:t>ntonio </a:t>
            </a:r>
            <a:r>
              <a:rPr lang="it-IT" sz="2400" i="1" dirty="0">
                <a:solidFill>
                  <a:srgbClr val="002060"/>
                </a:solidFill>
                <a:latin typeface="Holiday" panose="00000400000000000000" pitchFamily="2" charset="0"/>
                <a:cs typeface="Holiday" panose="00000400000000000000" pitchFamily="2" charset="0"/>
              </a:rPr>
              <a:t>T</a:t>
            </a:r>
            <a:r>
              <a:rPr lang="it-IT" sz="1400" i="1" dirty="0">
                <a:solidFill>
                  <a:srgbClr val="002060"/>
                </a:solidFill>
                <a:latin typeface="Holiday" panose="00000400000000000000" pitchFamily="2" charset="0"/>
                <a:cs typeface="Holiday" panose="00000400000000000000" pitchFamily="2" charset="0"/>
              </a:rPr>
              <a:t>ricarico</a:t>
            </a:r>
            <a:endParaRPr lang="it-IT" sz="1600" i="1" dirty="0">
              <a:solidFill>
                <a:srgbClr val="002060"/>
              </a:solidFill>
              <a:latin typeface="Holiday" panose="00000400000000000000" pitchFamily="2" charset="0"/>
              <a:cs typeface="Holida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671" y="304801"/>
            <a:ext cx="3592947" cy="706645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3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EFINIZIONI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90352" y="2115129"/>
            <a:ext cx="7650083" cy="338974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Biblioteca Universitaria è una biblioteca speciale che affianca le attività di ricerca e didattica.</a:t>
            </a:r>
          </a:p>
          <a:p>
            <a:pPr algn="just">
              <a:lnSpc>
                <a:spcPct val="150000"/>
              </a:lnSpc>
            </a:pP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Nello specifico le biblioteche del SiBA provvedono a soddisfare i bisogni informativi di studenti, docenti, ricercatori, dottorandi per ogni specifico ambito scientifico disciplinare.</a:t>
            </a:r>
          </a:p>
          <a:p>
            <a:pPr>
              <a:lnSpc>
                <a:spcPct val="120000"/>
              </a:lnSpc>
            </a:pPr>
            <a:b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2992" y="217055"/>
            <a:ext cx="11078234" cy="609600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uovo 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ISTEMA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B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IBLIOTECARIO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TENEO</a:t>
            </a:r>
            <a:r>
              <a:rPr lang="it-IT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3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(SiBA)  -  2023 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91945" y="932874"/>
            <a:ext cx="7435274" cy="5708071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Nuovo Sistema Bibliotecario di Ateneo (SiBA), approvato e adottato dal 1/2/2023, è costituito dall’insieme coordinato delle strutture bibliotecarie dell’Università di Bari aggregate in Poli bibliotecari, è responsabile della conservazione, valorizzazione, gestione e incremento di tutto il patrimonio bibliografico dell'Università, incluse le risorse online, al fine di assicurarne il più ampio utilizzo.</a:t>
            </a:r>
          </a:p>
          <a:p>
            <a:pPr algn="ctr">
              <a:lnSpc>
                <a:spcPct val="150000"/>
              </a:lnSpc>
            </a:pPr>
            <a:r>
              <a:rPr lang="it-IT" sz="1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strutture bibliotecarie e di documentazione sono aggregate, su base di affinità disciplinare o di natura logistica, nei seguenti 6  Poli bibliotecari:</a:t>
            </a:r>
          </a:p>
          <a:p>
            <a:pPr algn="ctr">
              <a:lnSpc>
                <a:spcPct val="150000"/>
              </a:lnSpc>
            </a:pPr>
            <a:r>
              <a:rPr lang="it-IT" sz="1800" b="1" dirty="0">
                <a:solidFill>
                  <a:srgbClr val="FF0000"/>
                </a:solidFill>
                <a:effectLst>
                  <a:outerShdw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it-IT" sz="1400" b="1" dirty="0">
                <a:solidFill>
                  <a:srgbClr val="FF0000"/>
                </a:solidFill>
                <a:effectLst>
                  <a:outerShdw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FF0000"/>
                </a:solidFill>
                <a:effectLst>
                  <a:outerShdw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Economico</a:t>
            </a:r>
          </a:p>
          <a:p>
            <a:pPr algn="ctr">
              <a:lnSpc>
                <a:spcPct val="150000"/>
              </a:lnSpc>
            </a:pPr>
            <a:r>
              <a:rPr lang="it-IT" sz="1800" b="1" dirty="0">
                <a:solidFill>
                  <a:srgbClr val="FF0000"/>
                </a:solidFill>
                <a:effectLst>
                  <a:outerShdw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Giuridico - Politico</a:t>
            </a:r>
          </a:p>
          <a:p>
            <a:pPr algn="ctr">
              <a:lnSpc>
                <a:spcPct val="150000"/>
              </a:lnSpc>
            </a:pPr>
            <a:r>
              <a:rPr lang="it-IT" sz="1800" b="1" dirty="0">
                <a:solidFill>
                  <a:srgbClr val="FF0000"/>
                </a:solidFill>
                <a:effectLst>
                  <a:outerShdw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Medico - Veterinario</a:t>
            </a:r>
          </a:p>
          <a:p>
            <a:pPr algn="ctr">
              <a:lnSpc>
                <a:spcPct val="150000"/>
              </a:lnSpc>
            </a:pPr>
            <a:r>
              <a:rPr lang="it-IT" sz="1800" b="1" dirty="0">
                <a:solidFill>
                  <a:srgbClr val="FF0000"/>
                </a:solidFill>
                <a:effectLst>
                  <a:outerShdw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Scientifico - Agrario</a:t>
            </a:r>
          </a:p>
          <a:p>
            <a:pPr algn="ctr">
              <a:lnSpc>
                <a:spcPct val="150000"/>
              </a:lnSpc>
            </a:pPr>
            <a:r>
              <a:rPr lang="it-IT" sz="1800" b="1" dirty="0">
                <a:solidFill>
                  <a:srgbClr val="FF0000"/>
                </a:solidFill>
                <a:effectLst>
                  <a:outerShdw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Umanistico</a:t>
            </a:r>
          </a:p>
          <a:p>
            <a:pPr algn="ctr">
              <a:lnSpc>
                <a:spcPct val="150000"/>
              </a:lnSpc>
            </a:pPr>
            <a:r>
              <a:rPr lang="it-IT" sz="1800" b="1" dirty="0">
                <a:solidFill>
                  <a:srgbClr val="FF0000"/>
                </a:solidFill>
                <a:effectLst>
                  <a:outerShdw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Jonico</a:t>
            </a:r>
          </a:p>
        </p:txBody>
      </p:sp>
    </p:spTree>
    <p:extLst>
      <p:ext uri="{BB962C8B-B14F-4D97-AF65-F5344CB8AC3E}">
        <p14:creationId xmlns:p14="http://schemas.microsoft.com/office/powerpoint/2010/main" val="5774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1917" y="158523"/>
            <a:ext cx="9648165" cy="712592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IBLIOTECHE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OLO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CIENTIFICO - Agrario</a:t>
            </a:r>
            <a:endParaRPr lang="it-IT" sz="28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71917" y="1327727"/>
            <a:ext cx="9648164" cy="420254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Biblioteca Centrale del Polo Scientifico-Agrario</a:t>
            </a:r>
            <a:r>
              <a:rPr lang="it-IT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it-IT" sz="1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Multidisciplinare:  </a:t>
            </a:r>
            <a:r>
              <a:rPr lang="it-IT" sz="1400" b="1" i="0" u="none" strike="noStrike" baseline="0" dirty="0">
                <a:latin typeface="Calibri" panose="020F0502020204030204" pitchFamily="34" charset="0"/>
              </a:rPr>
              <a:t>Bioscienze, Biotecnologie e Ambiente; Chimica; Informatica; Scienze del Suolo, della Pianta e degli Alimenti;      			 Scienze della Terra e </a:t>
            </a:r>
            <a:r>
              <a:rPr lang="it-IT" sz="1400" b="1" i="0" u="none" strike="noStrike" baseline="0" dirty="0" err="1">
                <a:latin typeface="Calibri" panose="020F0502020204030204" pitchFamily="34" charset="0"/>
              </a:rPr>
              <a:t>Geoambientali</a:t>
            </a:r>
            <a:r>
              <a:rPr lang="it-IT" sz="1400" b="1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it-IT" sz="1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Comprende: </a:t>
            </a:r>
          </a:p>
          <a:p>
            <a:endParaRPr lang="it-IT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Biblioteca di  Agraria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( CAMPUS )</a:t>
            </a:r>
            <a:endParaRPr lang="it-IT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it-IT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Biblioteca di  Farmacia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it-IT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7"/>
            </a:endParaRPr>
          </a:p>
          <a:p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Biblioteca di  Fisica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it-IT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8"/>
            </a:endParaRPr>
          </a:p>
          <a:p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Biblioteca di  Matematica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it-IT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it-IT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it-IT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it-IT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7" y="5745018"/>
            <a:ext cx="2152073" cy="968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accent1"/>
            </a:glow>
            <a:softEdge rad="1125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D8526A9-47C9-7FAA-E974-F62CB923CA8C}"/>
              </a:ext>
            </a:extLst>
          </p:cNvPr>
          <p:cNvSpPr txBox="1"/>
          <p:nvPr/>
        </p:nvSpPr>
        <p:spPr>
          <a:xfrm>
            <a:off x="2565400" y="2302983"/>
            <a:ext cx="6109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it-IT" sz="1400" b="1" i="0" u="none" strike="noStrike" baseline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Sede di area di Scienze Informatiche e Ambientali - Taranto</a:t>
            </a:r>
            <a:endParaRPr lang="it-IT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16FECD-FCE1-1ED8-0227-F8F51B688790}"/>
              </a:ext>
            </a:extLst>
          </p:cNvPr>
          <p:cNvSpPr txBox="1"/>
          <p:nvPr/>
        </p:nvSpPr>
        <p:spPr>
          <a:xfrm>
            <a:off x="4249271" y="3733903"/>
            <a:ext cx="61103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CAMPUS )</a:t>
            </a: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F2E0B6-FF7A-B7E2-9E79-10FDBF1DE8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35" y="4370461"/>
            <a:ext cx="713294" cy="2377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64470B8-7179-8C57-F045-2AB1A826E0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7029" y="5072490"/>
            <a:ext cx="713294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val 1"/>
          <p:cNvSpPr>
            <a:spLocks noChangeArrowheads="1"/>
          </p:cNvSpPr>
          <p:nvPr/>
        </p:nvSpPr>
        <p:spPr bwMode="auto">
          <a:xfrm>
            <a:off x="2800927" y="3103419"/>
            <a:ext cx="2286000" cy="990600"/>
          </a:xfrm>
          <a:prstGeom prst="ellipse">
            <a:avLst/>
          </a:prstGeom>
          <a:solidFill>
            <a:srgbClr val="FFC000"/>
          </a:solidFill>
          <a:ln w="38160" cap="sq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it-IT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27641" y="191076"/>
            <a:ext cx="7666182" cy="5818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alt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ISORSE</a:t>
            </a:r>
            <a:r>
              <a:rPr lang="it-IT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BIBLIOGRAFICHE  E  NON  SOLO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53327" y="3408220"/>
            <a:ext cx="1981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ts val="1250"/>
              </a:spcBef>
            </a:pPr>
            <a:r>
              <a:rPr lang="it-IT" altLang="it-IT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BIBLIOTECA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2656466" y="1838183"/>
            <a:ext cx="1287463" cy="1231901"/>
            <a:chOff x="2069" y="1315"/>
            <a:chExt cx="811" cy="77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2069" y="1315"/>
              <a:ext cx="811" cy="253"/>
            </a:xfrm>
            <a:prstGeom prst="rect">
              <a:avLst/>
            </a:prstGeom>
            <a:grpFill/>
            <a:ln w="38160" cap="sq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1250"/>
                </a:spcBef>
              </a:pPr>
              <a:r>
                <a:rPr lang="it-IT" altLang="it-IT" dirty="0">
                  <a:solidFill>
                    <a:schemeClr val="bg1"/>
                  </a:solidFill>
                </a:rPr>
                <a:t>periodici</a:t>
              </a: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2490" y="1602"/>
              <a:ext cx="177" cy="489"/>
            </a:xfrm>
            <a:prstGeom prst="line">
              <a:avLst/>
            </a:prstGeom>
            <a:grpFill/>
            <a:ln w="38160" cap="sq">
              <a:solidFill>
                <a:srgbClr val="00CCFF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911801" y="2280301"/>
            <a:ext cx="2041525" cy="958851"/>
            <a:chOff x="1013" y="1617"/>
            <a:chExt cx="1286" cy="604"/>
          </a:xfrm>
          <a:solidFill>
            <a:schemeClr val="tx2">
              <a:lumMod val="40000"/>
              <a:lumOff val="60000"/>
            </a:schemeClr>
          </a:solidFill>
        </p:grpSpPr>
        <p:sp useBgFill="1"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1013" y="1617"/>
              <a:ext cx="715" cy="253"/>
            </a:xfrm>
            <a:prstGeom prst="rect">
              <a:avLst/>
            </a:prstGeom>
            <a:grpFill/>
            <a:ln w="38160" cap="sq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1250"/>
                </a:spcBef>
              </a:pPr>
              <a:r>
                <a:rPr lang="it-IT" altLang="it-IT" dirty="0">
                  <a:solidFill>
                    <a:schemeClr val="bg1"/>
                  </a:solidFill>
                </a:rPr>
                <a:t>libri</a:t>
              </a: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728" y="1890"/>
              <a:ext cx="571" cy="331"/>
            </a:xfrm>
            <a:prstGeom prst="line">
              <a:avLst/>
            </a:prstGeom>
            <a:grpFill/>
            <a:ln w="38160" cap="sq">
              <a:solidFill>
                <a:srgbClr val="00CCFF"/>
              </a:solidFill>
              <a:miter lim="800000"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326016" y="3408220"/>
            <a:ext cx="2428876" cy="587375"/>
            <a:chOff x="601" y="2304"/>
            <a:chExt cx="1530" cy="370"/>
          </a:xfrm>
        </p:grpSpPr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601" y="2304"/>
              <a:ext cx="907" cy="37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60" cap="sq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1250"/>
                </a:spcBef>
              </a:pPr>
              <a:r>
                <a:rPr lang="it-IT" altLang="it-IT" sz="1600" dirty="0">
                  <a:solidFill>
                    <a:schemeClr val="bg1"/>
                  </a:solidFill>
                </a:rPr>
                <a:t>carte geografiche</a:t>
              </a: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536" y="2448"/>
              <a:ext cx="595" cy="0"/>
            </a:xfrm>
            <a:prstGeom prst="line">
              <a:avLst/>
            </a:prstGeom>
            <a:noFill/>
            <a:ln w="38160" cap="sq">
              <a:solidFill>
                <a:srgbClr val="00CC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627641" y="4016235"/>
            <a:ext cx="2470151" cy="1450976"/>
            <a:chOff x="791" y="2687"/>
            <a:chExt cx="1556" cy="914"/>
          </a:xfrm>
        </p:grpSpPr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791" y="3049"/>
              <a:ext cx="907" cy="5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60" cap="sq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1250"/>
                </a:spcBef>
              </a:pPr>
              <a:r>
                <a:rPr lang="it-IT" altLang="it-IT" dirty="0">
                  <a:solidFill>
                    <a:schemeClr val="bg1"/>
                  </a:solidFill>
                </a:rPr>
                <a:t>CD-ROM</a:t>
              </a:r>
            </a:p>
            <a:p>
              <a:pPr algn="ctr">
                <a:spcBef>
                  <a:spcPts val="1250"/>
                </a:spcBef>
              </a:pPr>
              <a:r>
                <a:rPr lang="it-IT" altLang="it-IT" dirty="0">
                  <a:solidFill>
                    <a:schemeClr val="bg1"/>
                  </a:solidFill>
                </a:rPr>
                <a:t>DVD</a:t>
              </a:r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V="1">
              <a:off x="1728" y="2687"/>
              <a:ext cx="619" cy="339"/>
            </a:xfrm>
            <a:prstGeom prst="line">
              <a:avLst/>
            </a:prstGeom>
            <a:noFill/>
            <a:ln w="38160" cap="sq">
              <a:solidFill>
                <a:srgbClr val="00CC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5131379" y="3008173"/>
            <a:ext cx="2925763" cy="498476"/>
            <a:chOff x="3628" y="2052"/>
            <a:chExt cx="1843" cy="314"/>
          </a:xfrm>
        </p:grpSpPr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4376" y="2052"/>
              <a:ext cx="1095" cy="2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60" cap="sq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1250"/>
                </a:spcBef>
              </a:pPr>
              <a:r>
                <a:rPr lang="it-IT" altLang="it-IT" dirty="0">
                  <a:solidFill>
                    <a:schemeClr val="bg1"/>
                  </a:solidFill>
                </a:rPr>
                <a:t>banche dati</a:t>
              </a:r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H="1">
              <a:off x="3628" y="2179"/>
              <a:ext cx="706" cy="187"/>
            </a:xfrm>
            <a:prstGeom prst="line">
              <a:avLst/>
            </a:prstGeom>
            <a:noFill/>
            <a:ln w="38160" cap="sq">
              <a:solidFill>
                <a:srgbClr val="00CC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5009142" y="3863832"/>
            <a:ext cx="2755901" cy="901700"/>
            <a:chOff x="3551" y="2591"/>
            <a:chExt cx="1736" cy="568"/>
          </a:xfrm>
        </p:grpSpPr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4191" y="2712"/>
              <a:ext cx="1096" cy="4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60" cap="sq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FFFFFF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1250"/>
                </a:spcBef>
              </a:pPr>
              <a:r>
                <a:rPr lang="it-IT" altLang="it-IT" dirty="0">
                  <a:solidFill>
                    <a:schemeClr val="bg1"/>
                  </a:solidFill>
                </a:rPr>
                <a:t>postazioni multimediali</a:t>
              </a: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H="1" flipV="1">
              <a:off x="3551" y="2591"/>
              <a:ext cx="579" cy="241"/>
            </a:xfrm>
            <a:prstGeom prst="line">
              <a:avLst/>
            </a:prstGeom>
            <a:noFill/>
            <a:ln w="38160" cap="sq">
              <a:solidFill>
                <a:srgbClr val="00CC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4765460" y="1825912"/>
            <a:ext cx="2519363" cy="43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60" cap="sq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bg1"/>
                </a:solidFill>
              </a:rPr>
              <a:t>periodici elettronici</a:t>
            </a: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>
            <a:off x="4583690" y="2316019"/>
            <a:ext cx="1168400" cy="863600"/>
          </a:xfrm>
          <a:prstGeom prst="line">
            <a:avLst/>
          </a:prstGeom>
          <a:noFill/>
          <a:ln w="38160" cap="sq">
            <a:solidFill>
              <a:srgbClr val="00CC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4159827" y="4108308"/>
            <a:ext cx="1588" cy="879475"/>
          </a:xfrm>
          <a:prstGeom prst="line">
            <a:avLst/>
          </a:prstGeom>
          <a:noFill/>
          <a:ln w="38160" cap="sq">
            <a:solidFill>
              <a:srgbClr val="00CC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800927" y="5032886"/>
            <a:ext cx="2808288" cy="576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60" cap="sq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bg1"/>
                </a:solidFill>
              </a:rPr>
              <a:t>collezioni digitalizzate</a:t>
            </a:r>
          </a:p>
        </p:txBody>
      </p:sp>
    </p:spTree>
    <p:extLst>
      <p:ext uri="{BB962C8B-B14F-4D97-AF65-F5344CB8AC3E}">
        <p14:creationId xmlns:p14="http://schemas.microsoft.com/office/powerpoint/2010/main" val="38026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07527" y="166254"/>
            <a:ext cx="2576946" cy="840509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ERVIZI</a:t>
            </a:r>
            <a:endParaRPr lang="it-IT" sz="32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3815" y="1376496"/>
            <a:ext cx="10944370" cy="4802631"/>
          </a:xfrm>
          <a:ln>
            <a:noFill/>
          </a:ln>
          <a:effectLst>
            <a:outerShdw blurRad="149987" dist="250190" dir="8460000" algn="ctr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lvl="0" algn="ctr"/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Tramite il Bibliotecario in biblioteca, Studenti, Laureandi, Ricercatori, Docenti possono avvalersi di una serie di </a:t>
            </a:r>
          </a:p>
          <a:p>
            <a:pPr lvl="0" algn="ctr"/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Servizi dedicati che meglio rispondono al soddisfacimento dei bisogni di conoscenza</a:t>
            </a:r>
          </a:p>
          <a:p>
            <a:pPr lvl="0" algn="ctr"/>
            <a:endParaRPr lang="it-IT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Consultazione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consultare, in sede, un libro o una rivista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Prestito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prestito di un libro, secondo le modalità indicate nel Regolamento di ogni biblioteca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Fotoriproduzione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fotocopiare parti di documenti presenti in biblioteca (15 %) o materiale proprio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it-IT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Fornitura documenti (</a:t>
            </a:r>
            <a:r>
              <a:rPr lang="it-IT" sz="16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it-IT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Delivery)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tramite il Bibliotecario, si possono richiedere ad altre biblioteche, articoli di riviste e parti di libri, non posseduti dalla nostra biblioteca ( </a:t>
            </a:r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NILDE</a:t>
            </a:r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–  </a:t>
            </a:r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ACNP</a:t>
            </a:r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it-IT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Prestito interbibliotecario ( ILL - </a:t>
            </a:r>
            <a:r>
              <a:rPr lang="it-IT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Interlibrary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Loan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richiedere o fornire fisicamente (tramite spedizione con corriere) ad altre biblioteche, libri non posseduti dalle rispettive biblioteche.                                                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/ Advanced Reference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ricevere assistenza diretta e personalizzata nella ricerca bibliografica 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62200" y="203200"/>
            <a:ext cx="7467600" cy="814192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ATALOGO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Opac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Uniba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)  -  ( SBN )  </a:t>
            </a:r>
            <a:endParaRPr lang="it-IT" sz="24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3954" y="1543717"/>
            <a:ext cx="10213999" cy="475548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just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Catalogo è una raccolta strutturata di notizie bibliografiche rappresentativa del patrimonio della biblioteca. È lo strumento attraverso cui inizia il percorso di ricerca. La sua principale caratteristica è la localizzazione fisica dei documenti. Risponde alla domanda “cosa c’è in biblioteca di/su un certo autore/argomento”. </a:t>
            </a:r>
          </a:p>
          <a:p>
            <a:pPr algn="just"/>
            <a:endParaRPr lang="it-IT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biblioteche hanno ormai trasferito i loro cataloghi cartacei in archivi elettronici digitali, messi a disposizione gratuitamente via Internet.</a:t>
            </a:r>
          </a:p>
          <a:p>
            <a:pPr algn="just"/>
            <a:endParaRPr lang="it-IT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OPAC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Uniba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(on-line public access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contiene i posseduti di tutte le biblioteche di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Uniba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 2024 il Catalogo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Uniba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verrà gradualmente assorbito in quello italiano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SBN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(Servizio Bibliotecario Nazionale).</a:t>
            </a:r>
          </a:p>
          <a:p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br>
              <a:rPr lang="it-IT" sz="1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it-IT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71272" y="262333"/>
            <a:ext cx="4719783" cy="777247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it-IT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3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SOLO </a:t>
            </a:r>
            <a:r>
              <a:rPr lang="it-IT" sz="40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OPAC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9751" y="1255184"/>
            <a:ext cx="11252498" cy="446788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Clr>
                <a:srgbClr val="00CCFF"/>
              </a:buClr>
              <a:buSzPct val="65000"/>
            </a:pPr>
            <a:r>
              <a:rPr lang="it-IT" altLang="it-IT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UNIBA  pone a disposizione degli Utenti risorse elettroniche  in abbonamento, con le quali è possibile accedere gratuitamente con le proprie credenziali istituzionali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Clr>
                <a:srgbClr val="00CCFF"/>
              </a:buClr>
              <a:buSzPct val="65000"/>
            </a:pPr>
            <a:endParaRPr lang="it-IT" altLang="it-IT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Clr>
                <a:srgbClr val="00CCFF"/>
              </a:buClr>
              <a:buSzPct val="65000"/>
            </a:pPr>
            <a:r>
              <a:rPr lang="it-IT" altLang="it-IT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altLang="it-IT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Esplorare </a:t>
            </a:r>
            <a:endParaRPr lang="it-IT" altLang="it-IT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rgbClr val="00CCFF"/>
              </a:buClr>
              <a:buSzPct val="65000"/>
            </a:pPr>
            <a:r>
              <a:rPr lang="it-IT" altLang="it-IT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altLang="it-IT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Periodici elettronici</a:t>
            </a:r>
            <a:endParaRPr lang="it-IT" altLang="it-IT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rgbClr val="00CCFF"/>
              </a:buClr>
              <a:buSzPct val="65000"/>
            </a:pPr>
            <a:r>
              <a:rPr lang="it-IT" altLang="it-IT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altLang="it-IT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Banche dati multidisciplinari e specialistiche</a:t>
            </a:r>
            <a:endParaRPr lang="it-IT" altLang="it-IT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CCFF"/>
              </a:buClr>
              <a:buSzPct val="65000"/>
            </a:pPr>
            <a:r>
              <a:rPr lang="it-IT" altLang="it-IT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altLang="it-IT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Libri elettronici</a:t>
            </a:r>
            <a:endParaRPr lang="it-IT" altLang="it-IT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it-IT" sz="2000" b="1" dirty="0">
                <a:latin typeface="Comic Sans MS" panose="030F0702030302020204" pitchFamily="66" charset="0"/>
              </a:rPr>
            </a:br>
            <a:endParaRPr lang="it-IT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95716" y="6470279"/>
            <a:ext cx="786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1000" b="1" dirty="0">
                <a:solidFill>
                  <a:srgbClr val="002060"/>
                </a:solidFill>
                <a:latin typeface="SF Chromium 24 SC" panose="00000400000000000000" pitchFamily="2" charset="0"/>
              </a:rPr>
              <a:t>G R A F I C A   E   P R E S E N T A Z I O N E   C U R A T A  D A :    </a:t>
            </a:r>
            <a:r>
              <a:rPr lang="it-IT" sz="2400" i="1" dirty="0">
                <a:solidFill>
                  <a:srgbClr val="002060"/>
                </a:solidFill>
                <a:latin typeface="Holiday" panose="00000400000000000000" pitchFamily="2" charset="0"/>
                <a:cs typeface="Holiday" panose="00000400000000000000" pitchFamily="2" charset="0"/>
              </a:rPr>
              <a:t>A</a:t>
            </a:r>
            <a:r>
              <a:rPr lang="it-IT" sz="1400" i="1" dirty="0">
                <a:solidFill>
                  <a:srgbClr val="002060"/>
                </a:solidFill>
                <a:latin typeface="Holiday" panose="00000400000000000000" pitchFamily="2" charset="0"/>
                <a:cs typeface="Holiday" panose="00000400000000000000" pitchFamily="2" charset="0"/>
              </a:rPr>
              <a:t>ntonio </a:t>
            </a:r>
            <a:r>
              <a:rPr lang="it-IT" sz="2400" i="1" dirty="0">
                <a:solidFill>
                  <a:srgbClr val="002060"/>
                </a:solidFill>
                <a:latin typeface="Holiday" panose="00000400000000000000" pitchFamily="2" charset="0"/>
                <a:cs typeface="Holiday" panose="00000400000000000000" pitchFamily="2" charset="0"/>
              </a:rPr>
              <a:t>T</a:t>
            </a:r>
            <a:r>
              <a:rPr lang="it-IT" sz="1400" i="1" dirty="0">
                <a:solidFill>
                  <a:srgbClr val="002060"/>
                </a:solidFill>
                <a:latin typeface="Holiday" panose="00000400000000000000" pitchFamily="2" charset="0"/>
                <a:cs typeface="Holiday" panose="00000400000000000000" pitchFamily="2" charset="0"/>
              </a:rPr>
              <a:t>ricarico</a:t>
            </a:r>
            <a:endParaRPr lang="it-IT" sz="1600" i="1" dirty="0">
              <a:solidFill>
                <a:srgbClr val="002060"/>
              </a:solidFill>
              <a:latin typeface="Holiday" panose="00000400000000000000" pitchFamily="2" charset="0"/>
              <a:cs typeface="Holiday" panose="00000400000000000000" pitchFamily="2" charset="0"/>
            </a:endParaRPr>
          </a:p>
        </p:txBody>
      </p:sp>
      <p:pic>
        <p:nvPicPr>
          <p:cNvPr id="5" name="Immagine 4">
            <a:hlinkClick r:id="rId3"/>
            <a:extLst>
              <a:ext uri="{FF2B5EF4-FFF2-40B4-BE49-F238E27FC236}">
                <a16:creationId xmlns:a16="http://schemas.microsoft.com/office/drawing/2014/main" id="{34998128-7C50-036A-8477-145F176140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5986" y="3429000"/>
            <a:ext cx="2694248" cy="4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2101</TotalTime>
  <Words>707</Words>
  <Application>Microsoft Office PowerPoint</Application>
  <PresentationFormat>Widescreen</PresentationFormat>
  <Paragraphs>88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Holiday</vt:lpstr>
      <vt:lpstr>SF Chromium 24 SC</vt:lpstr>
      <vt:lpstr>Wingdings</vt:lpstr>
      <vt:lpstr>Wingdings 3</vt:lpstr>
      <vt:lpstr>Sezione</vt:lpstr>
      <vt:lpstr>ORIENTAMENTO AI SERVIZI DELLA  BIBLIOTECA DI FARMACIA - SiBA  LE MATRICOLE INCONTRANO I BIBLIOTECARI</vt:lpstr>
      <vt:lpstr>DEFINIZIONI</vt:lpstr>
      <vt:lpstr>Nuovo  SISTEMA  BIBLIOTECARIO  DI  ATENEO  (SiBA)  -  2023  </vt:lpstr>
      <vt:lpstr>LE BIBLIOTECHE DEL POLO SCIENTIFICO - Agrario</vt:lpstr>
      <vt:lpstr>Presentazione standard di PowerPoint</vt:lpstr>
      <vt:lpstr>SERVIZI</vt:lpstr>
      <vt:lpstr>CATALOGO  Opac ( Uniba )  -  ( SBN )  </vt:lpstr>
      <vt:lpstr>NON SOLO OPAC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bibliotecario di Ateneo</dc:title>
  <dc:creator>lucia</dc:creator>
  <cp:lastModifiedBy>Antonio Tricarico</cp:lastModifiedBy>
  <cp:revision>202</cp:revision>
  <dcterms:created xsi:type="dcterms:W3CDTF">2018-01-24T08:28:55Z</dcterms:created>
  <dcterms:modified xsi:type="dcterms:W3CDTF">2023-11-22T12:25:59Z</dcterms:modified>
</cp:coreProperties>
</file>